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0" r:id="rId1"/>
  </p:sldMasterIdLst>
  <p:notesMasterIdLst>
    <p:notesMasterId r:id="rId21"/>
  </p:notesMasterIdLst>
  <p:handoutMasterIdLst>
    <p:handoutMasterId r:id="rId22"/>
  </p:handoutMasterIdLst>
  <p:sldIdLst>
    <p:sldId id="256" r:id="rId2"/>
    <p:sldId id="257" r:id="rId3"/>
    <p:sldId id="258" r:id="rId4"/>
    <p:sldId id="279" r:id="rId5"/>
    <p:sldId id="280" r:id="rId6"/>
    <p:sldId id="281" r:id="rId7"/>
    <p:sldId id="282" r:id="rId8"/>
    <p:sldId id="283" r:id="rId9"/>
    <p:sldId id="270" r:id="rId10"/>
    <p:sldId id="271" r:id="rId11"/>
    <p:sldId id="272" r:id="rId12"/>
    <p:sldId id="273" r:id="rId13"/>
    <p:sldId id="275" r:id="rId14"/>
    <p:sldId id="276" r:id="rId15"/>
    <p:sldId id="277" r:id="rId16"/>
    <p:sldId id="284" r:id="rId17"/>
    <p:sldId id="278" r:id="rId18"/>
    <p:sldId id="285" r:id="rId19"/>
    <p:sldId id="266" r:id="rId20"/>
  </p:sldIdLst>
  <p:sldSz cx="12188825" cy="6858000"/>
  <p:notesSz cx="6858000" cy="9144000"/>
  <p:defaultTextStyle>
    <a:defPPr>
      <a:defRPr lang="en-US"/>
    </a:defPPr>
    <a:lvl1pPr marL="0" algn="l" defTabSz="1218937" rtl="0" eaLnBrk="1" latinLnBrk="0" hangingPunct="1">
      <a:defRPr sz="2400" kern="1200">
        <a:solidFill>
          <a:schemeClr val="tx1"/>
        </a:solidFill>
        <a:latin typeface="+mn-lt"/>
        <a:ea typeface="+mn-ea"/>
        <a:cs typeface="+mn-cs"/>
      </a:defRPr>
    </a:lvl1pPr>
    <a:lvl2pPr marL="609469" algn="l" defTabSz="1218937" rtl="0" eaLnBrk="1" latinLnBrk="0" hangingPunct="1">
      <a:defRPr sz="2400" kern="1200">
        <a:solidFill>
          <a:schemeClr val="tx1"/>
        </a:solidFill>
        <a:latin typeface="+mn-lt"/>
        <a:ea typeface="+mn-ea"/>
        <a:cs typeface="+mn-cs"/>
      </a:defRPr>
    </a:lvl2pPr>
    <a:lvl3pPr marL="1218937" algn="l" defTabSz="1218937" rtl="0" eaLnBrk="1" latinLnBrk="0" hangingPunct="1">
      <a:defRPr sz="2400" kern="1200">
        <a:solidFill>
          <a:schemeClr val="tx1"/>
        </a:solidFill>
        <a:latin typeface="+mn-lt"/>
        <a:ea typeface="+mn-ea"/>
        <a:cs typeface="+mn-cs"/>
      </a:defRPr>
    </a:lvl3pPr>
    <a:lvl4pPr marL="1828407" algn="l" defTabSz="1218937" rtl="0" eaLnBrk="1" latinLnBrk="0" hangingPunct="1">
      <a:defRPr sz="2400" kern="1200">
        <a:solidFill>
          <a:schemeClr val="tx1"/>
        </a:solidFill>
        <a:latin typeface="+mn-lt"/>
        <a:ea typeface="+mn-ea"/>
        <a:cs typeface="+mn-cs"/>
      </a:defRPr>
    </a:lvl4pPr>
    <a:lvl5pPr marL="2437876" algn="l" defTabSz="1218937" rtl="0" eaLnBrk="1" latinLnBrk="0" hangingPunct="1">
      <a:defRPr sz="2400" kern="1200">
        <a:solidFill>
          <a:schemeClr val="tx1"/>
        </a:solidFill>
        <a:latin typeface="+mn-lt"/>
        <a:ea typeface="+mn-ea"/>
        <a:cs typeface="+mn-cs"/>
      </a:defRPr>
    </a:lvl5pPr>
    <a:lvl6pPr marL="3047345" algn="l" defTabSz="1218937" rtl="0" eaLnBrk="1" latinLnBrk="0" hangingPunct="1">
      <a:defRPr sz="2400" kern="1200">
        <a:solidFill>
          <a:schemeClr val="tx1"/>
        </a:solidFill>
        <a:latin typeface="+mn-lt"/>
        <a:ea typeface="+mn-ea"/>
        <a:cs typeface="+mn-cs"/>
      </a:defRPr>
    </a:lvl6pPr>
    <a:lvl7pPr marL="3656813" algn="l" defTabSz="1218937" rtl="0" eaLnBrk="1" latinLnBrk="0" hangingPunct="1">
      <a:defRPr sz="2400" kern="1200">
        <a:solidFill>
          <a:schemeClr val="tx1"/>
        </a:solidFill>
        <a:latin typeface="+mn-lt"/>
        <a:ea typeface="+mn-ea"/>
        <a:cs typeface="+mn-cs"/>
      </a:defRPr>
    </a:lvl7pPr>
    <a:lvl8pPr marL="4266283" algn="l" defTabSz="1218937" rtl="0" eaLnBrk="1" latinLnBrk="0" hangingPunct="1">
      <a:defRPr sz="2400" kern="1200">
        <a:solidFill>
          <a:schemeClr val="tx1"/>
        </a:solidFill>
        <a:latin typeface="+mn-lt"/>
        <a:ea typeface="+mn-ea"/>
        <a:cs typeface="+mn-cs"/>
      </a:defRPr>
    </a:lvl8pPr>
    <a:lvl9pPr marL="4875752" algn="l" defTabSz="1218937" rtl="0" eaLnBrk="1" latinLnBrk="0" hangingPunct="1">
      <a:defRPr sz="24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8F57B"/>
    <a:srgbClr val="000000"/>
    <a:srgbClr val="333333"/>
    <a:srgbClr val="292929"/>
    <a:srgbClr val="F6AE1E"/>
    <a:srgbClr val="FF0066"/>
    <a:srgbClr val="F3AF35"/>
    <a:srgbClr val="9C42E6"/>
    <a:srgbClr val="D194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319" autoAdjust="0"/>
    <p:restoredTop sz="77627" autoAdjust="0"/>
  </p:normalViewPr>
  <p:slideViewPr>
    <p:cSldViewPr>
      <p:cViewPr>
        <p:scale>
          <a:sx n="75" d="100"/>
          <a:sy n="75" d="100"/>
        </p:scale>
        <p:origin x="-1608" y="-354"/>
      </p:cViewPr>
      <p:guideLst>
        <p:guide orient="horz" pos="144"/>
        <p:guide orient="horz" pos="912"/>
        <p:guide orient="horz" pos="1484"/>
        <p:guide orient="horz" pos="1200"/>
        <p:guide orient="horz" pos="2736"/>
        <p:guide orient="horz" pos="4176"/>
        <p:guide pos="3839"/>
        <p:guide pos="320"/>
        <p:guide pos="704"/>
        <p:guide pos="7358"/>
        <p:guide pos="1150"/>
        <p:guide pos="7063"/>
      </p:guideLst>
    </p:cSldViewPr>
  </p:slideViewPr>
  <p:notesTextViewPr>
    <p:cViewPr>
      <p:scale>
        <a:sx n="100" d="100"/>
        <a:sy n="100" d="100"/>
      </p:scale>
      <p:origin x="0" y="0"/>
    </p:cViewPr>
  </p:notesTextViewPr>
  <p:sorterViewPr>
    <p:cViewPr>
      <p:scale>
        <a:sx n="100" d="100"/>
        <a:sy n="100" d="100"/>
      </p:scale>
      <p:origin x="0" y="30"/>
    </p:cViewPr>
  </p:sorterViewPr>
  <p:notesViewPr>
    <p:cSldViewPr showGuides="1">
      <p:cViewPr varScale="1">
        <p:scale>
          <a:sx n="88" d="100"/>
          <a:sy n="88" d="100"/>
        </p:scale>
        <p:origin x="-381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262CD8-1A30-4C1A-BFF1-95B3EB4E4136}"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370F113F-0362-4DB4-81AA-DB43FE66AB45}" type="pres">
      <dgm:prSet presAssocID="{0E262CD8-1A30-4C1A-BFF1-95B3EB4E4136}" presName="cycle" presStyleCnt="0">
        <dgm:presLayoutVars>
          <dgm:dir/>
          <dgm:resizeHandles val="exact"/>
        </dgm:presLayoutVars>
      </dgm:prSet>
      <dgm:spPr/>
      <dgm:t>
        <a:bodyPr/>
        <a:lstStyle/>
        <a:p>
          <a:endParaRPr lang="en-US"/>
        </a:p>
      </dgm:t>
    </dgm:pt>
  </dgm:ptLst>
  <dgm:cxnLst>
    <dgm:cxn modelId="{2A67554C-D317-46B8-A3E4-BED8CD27D669}" type="presOf" srcId="{0E262CD8-1A30-4C1A-BFF1-95B3EB4E4136}" destId="{370F113F-0362-4DB4-81AA-DB43FE66AB45}"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262CD8-1A30-4C1A-BFF1-95B3EB4E4136}" type="doc">
      <dgm:prSet loTypeId="urn:microsoft.com/office/officeart/2005/8/layout/cycle2" loCatId="cycle" qsTypeId="urn:microsoft.com/office/officeart/2005/8/quickstyle/simple1" qsCatId="simple" csTypeId="urn:microsoft.com/office/officeart/2005/8/colors/accent1_2" csCatId="accent1"/>
      <dgm:spPr/>
      <dgm:t>
        <a:bodyPr/>
        <a:lstStyle/>
        <a:p>
          <a:endParaRPr lang="en-US"/>
        </a:p>
      </dgm:t>
    </dgm:pt>
    <dgm:pt modelId="{370F113F-0362-4DB4-81AA-DB43FE66AB45}" type="pres">
      <dgm:prSet presAssocID="{0E262CD8-1A30-4C1A-BFF1-95B3EB4E4136}" presName="cycle" presStyleCnt="0">
        <dgm:presLayoutVars>
          <dgm:dir/>
          <dgm:resizeHandles val="exact"/>
        </dgm:presLayoutVars>
      </dgm:prSet>
      <dgm:spPr/>
      <dgm:t>
        <a:bodyPr/>
        <a:lstStyle/>
        <a:p>
          <a:endParaRPr lang="en-US"/>
        </a:p>
      </dgm:t>
    </dgm:pt>
  </dgm:ptLst>
  <dgm:cxnLst>
    <dgm:cxn modelId="{A126F69D-7689-4702-951E-03E17DADEF7D}" type="presOf" srcId="{0E262CD8-1A30-4C1A-BFF1-95B3EB4E4136}" destId="{370F113F-0362-4DB4-81AA-DB43FE66AB45}" srcOrd="0" destOrd="0" presId="urn:microsoft.com/office/officeart/2005/8/layout/cycle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262CD8-1A30-4C1A-BFF1-95B3EB4E4136}"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370F113F-0362-4DB4-81AA-DB43FE66AB45}" type="pres">
      <dgm:prSet presAssocID="{0E262CD8-1A30-4C1A-BFF1-95B3EB4E4136}" presName="cycle" presStyleCnt="0">
        <dgm:presLayoutVars>
          <dgm:dir/>
          <dgm:resizeHandles val="exact"/>
        </dgm:presLayoutVars>
      </dgm:prSet>
      <dgm:spPr/>
      <dgm:t>
        <a:bodyPr/>
        <a:lstStyle/>
        <a:p>
          <a:endParaRPr lang="en-US"/>
        </a:p>
      </dgm:t>
    </dgm:pt>
  </dgm:ptLst>
  <dgm:cxnLst>
    <dgm:cxn modelId="{8EA90506-2519-4A75-A26D-5DECC969151C}" type="presOf" srcId="{0E262CD8-1A30-4C1A-BFF1-95B3EB4E4136}" destId="{370F113F-0362-4DB4-81AA-DB43FE66AB45}" srcOrd="0" destOrd="0" presId="urn:microsoft.com/office/officeart/2005/8/layout/cycle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E262CD8-1A30-4C1A-BFF1-95B3EB4E4136}"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370F113F-0362-4DB4-81AA-DB43FE66AB45}" type="pres">
      <dgm:prSet presAssocID="{0E262CD8-1A30-4C1A-BFF1-95B3EB4E4136}" presName="cycle" presStyleCnt="0">
        <dgm:presLayoutVars>
          <dgm:dir/>
          <dgm:resizeHandles val="exact"/>
        </dgm:presLayoutVars>
      </dgm:prSet>
      <dgm:spPr/>
      <dgm:t>
        <a:bodyPr/>
        <a:lstStyle/>
        <a:p>
          <a:endParaRPr lang="en-US"/>
        </a:p>
      </dgm:t>
    </dgm:pt>
  </dgm:ptLst>
  <dgm:cxnLst>
    <dgm:cxn modelId="{E355BA0B-ACDF-495E-937D-39C30C872903}" type="presOf" srcId="{0E262CD8-1A30-4C1A-BFF1-95B3EB4E4136}" destId="{370F113F-0362-4DB4-81AA-DB43FE66AB45}" srcOrd="0" destOrd="0" presId="urn:microsoft.com/office/officeart/2005/8/layout/cycle2"/>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E262CD8-1A30-4C1A-BFF1-95B3EB4E4136}"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370F113F-0362-4DB4-81AA-DB43FE66AB45}" type="pres">
      <dgm:prSet presAssocID="{0E262CD8-1A30-4C1A-BFF1-95B3EB4E4136}" presName="cycle" presStyleCnt="0">
        <dgm:presLayoutVars>
          <dgm:dir/>
          <dgm:resizeHandles val="exact"/>
        </dgm:presLayoutVars>
      </dgm:prSet>
      <dgm:spPr/>
      <dgm:t>
        <a:bodyPr/>
        <a:lstStyle/>
        <a:p>
          <a:endParaRPr lang="en-US"/>
        </a:p>
      </dgm:t>
    </dgm:pt>
  </dgm:ptLst>
  <dgm:cxnLst>
    <dgm:cxn modelId="{DFEC4762-C4D8-41FB-90D4-4C516E53934C}" type="presOf" srcId="{0E262CD8-1A30-4C1A-BFF1-95B3EB4E4136}" destId="{370F113F-0362-4DB4-81AA-DB43FE66AB45}" srcOrd="0" destOrd="0" presId="urn:microsoft.com/office/officeart/2005/8/layout/cycle2"/>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E262CD8-1A30-4C1A-BFF1-95B3EB4E4136}"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370F113F-0362-4DB4-81AA-DB43FE66AB45}" type="pres">
      <dgm:prSet presAssocID="{0E262CD8-1A30-4C1A-BFF1-95B3EB4E4136}" presName="cycle" presStyleCnt="0">
        <dgm:presLayoutVars>
          <dgm:dir/>
          <dgm:resizeHandles val="exact"/>
        </dgm:presLayoutVars>
      </dgm:prSet>
      <dgm:spPr/>
      <dgm:t>
        <a:bodyPr/>
        <a:lstStyle/>
        <a:p>
          <a:endParaRPr lang="en-US"/>
        </a:p>
      </dgm:t>
    </dgm:pt>
  </dgm:ptLst>
  <dgm:cxnLst>
    <dgm:cxn modelId="{53688938-69AD-45FD-84EE-A05A8A518533}" type="presOf" srcId="{0E262CD8-1A30-4C1A-BFF1-95B3EB4E4136}" destId="{370F113F-0362-4DB4-81AA-DB43FE66AB45}" srcOrd="0" destOrd="0" presId="urn:microsoft.com/office/officeart/2005/8/layout/cycle2"/>
  </dgm:cxnLst>
  <dgm:bg/>
  <dgm:whole/>
  <dgm:extLst>
    <a:ext uri="http://schemas.microsoft.com/office/drawing/2008/diagram">
      <dsp:dataModelExt xmlns:dsp="http://schemas.microsoft.com/office/drawing/2008/diagram" relId="rId3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TechReady9</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12/14/2010</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4144106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Platform Training Kit</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12/14/2010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509398179"/>
      </p:ext>
    </p:extLst>
  </p:cSld>
  <p:clrMap bg1="lt1" tx1="dk1" bg2="lt2" tx2="dk2" accent1="accent1" accent2="accent2" accent3="accent3" accent4="accent4" accent5="accent5" accent6="accent6" hlink="hlink" folHlink="folHlink"/>
  <p:notesStyle>
    <a:lvl1pPr marL="0" algn="l" defTabSz="1218937" rtl="0" eaLnBrk="1" latinLnBrk="0" hangingPunct="1">
      <a:lnSpc>
        <a:spcPct val="90000"/>
      </a:lnSpc>
      <a:spcAft>
        <a:spcPts val="444"/>
      </a:spcAft>
      <a:defRPr sz="1200" kern="1200">
        <a:solidFill>
          <a:schemeClr val="tx1"/>
        </a:solidFill>
        <a:latin typeface="Segoe UI" pitchFamily="34" charset="0"/>
        <a:ea typeface="+mn-ea"/>
        <a:cs typeface="+mn-cs"/>
      </a:defRPr>
    </a:lvl1pPr>
    <a:lvl2pPr marL="283925" indent="-141081"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2pPr>
    <a:lvl3pPr marL="437350" indent="-153426"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3pPr>
    <a:lvl4pPr marL="643682" indent="-195750"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4pPr>
    <a:lvl5pPr marL="820032" indent="-153426"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5pPr>
    <a:lvl6pPr marL="3047345" algn="l" defTabSz="1218937" rtl="0" eaLnBrk="1" latinLnBrk="0" hangingPunct="1">
      <a:defRPr sz="1600" kern="1200">
        <a:solidFill>
          <a:schemeClr val="tx1"/>
        </a:solidFill>
        <a:latin typeface="+mn-lt"/>
        <a:ea typeface="+mn-ea"/>
        <a:cs typeface="+mn-cs"/>
      </a:defRPr>
    </a:lvl6pPr>
    <a:lvl7pPr marL="3656813" algn="l" defTabSz="1218937" rtl="0" eaLnBrk="1" latinLnBrk="0" hangingPunct="1">
      <a:defRPr sz="1600" kern="1200">
        <a:solidFill>
          <a:schemeClr val="tx1"/>
        </a:solidFill>
        <a:latin typeface="+mn-lt"/>
        <a:ea typeface="+mn-ea"/>
        <a:cs typeface="+mn-cs"/>
      </a:defRPr>
    </a:lvl7pPr>
    <a:lvl8pPr marL="4266283" algn="l" defTabSz="1218937" rtl="0" eaLnBrk="1" latinLnBrk="0" hangingPunct="1">
      <a:defRPr sz="1600" kern="1200">
        <a:solidFill>
          <a:schemeClr val="tx1"/>
        </a:solidFill>
        <a:latin typeface="+mn-lt"/>
        <a:ea typeface="+mn-ea"/>
        <a:cs typeface="+mn-cs"/>
      </a:defRPr>
    </a:lvl8pPr>
    <a:lvl9pPr marL="4875752" algn="l" defTabSz="121893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1690578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Common patterns</a:t>
            </a:r>
          </a:p>
          <a:p>
            <a:pPr lvl="1"/>
            <a:r>
              <a:rPr lang="en-US" dirty="0" smtClean="0"/>
              <a:t>Do you expect more reads of cached reports </a:t>
            </a:r>
            <a:r>
              <a:rPr lang="en-US" dirty="0" err="1" smtClean="0"/>
              <a:t>vs</a:t>
            </a:r>
            <a:r>
              <a:rPr lang="en-US" dirty="0" smtClean="0"/>
              <a:t> querying every report execution in your application?</a:t>
            </a:r>
          </a:p>
          <a:p>
            <a:pPr lvl="1"/>
            <a:r>
              <a:rPr lang="en-US" dirty="0" smtClean="0"/>
              <a:t>Do you expect to render an Azure report in a local win32 app?</a:t>
            </a:r>
          </a:p>
          <a:p>
            <a:r>
              <a:rPr lang="en-US" dirty="0" smtClean="0"/>
              <a:t>How important are the custom extension capabilities to your adoption?</a:t>
            </a:r>
          </a:p>
          <a:p>
            <a:r>
              <a:rPr lang="en-US" dirty="0" smtClean="0"/>
              <a:t>How important are subscriptions (jobs to schedule report execution) and delivery of those via email?</a:t>
            </a:r>
          </a:p>
          <a:p>
            <a:r>
              <a:rPr lang="en-US" dirty="0" smtClean="0"/>
              <a:t>How many reports executed per day/month does your app currently undertake?</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1884564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6DFFEF-E392-4912-8C85-E3BD2E1C3A32}" type="slidenum">
              <a:rPr lang="en-US" smtClean="0"/>
              <a:pPr/>
              <a:t>18</a:t>
            </a:fld>
            <a:endParaRPr lang="en-US"/>
          </a:p>
        </p:txBody>
      </p:sp>
    </p:spTree>
    <p:extLst>
      <p:ext uri="{BB962C8B-B14F-4D97-AF65-F5344CB8AC3E}">
        <p14:creationId xmlns:p14="http://schemas.microsoft.com/office/powerpoint/2010/main" val="444860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Use this slide to introduce Reporting</a:t>
            </a:r>
            <a:r>
              <a:rPr lang="en-US" baseline="0" dirty="0" smtClean="0"/>
              <a:t> Services and to </a:t>
            </a:r>
            <a:r>
              <a:rPr lang="en-US" dirty="0" smtClean="0"/>
              <a:t>paint a broad</a:t>
            </a:r>
            <a:r>
              <a:rPr lang="en-US" baseline="0" dirty="0" smtClean="0"/>
              <a:t> picture of what Reporting Services does. Elaborate that Reporting Services is delivered as a series of Web services and a Windows service. Many of the points raised in this slide are elaborated in later slides; a</a:t>
            </a:r>
            <a:r>
              <a:rPr lang="en-US" dirty="0" smtClean="0"/>
              <a:t> more in depth discussion will be delivered immediately following this slide in the Reporting Life Cycle series of slides.</a:t>
            </a:r>
            <a:endParaRPr lang="en-AU" dirty="0" smtClean="0"/>
          </a:p>
          <a:p>
            <a:endParaRPr lang="en-AU" dirty="0" smtClean="0"/>
          </a:p>
        </p:txBody>
      </p:sp>
      <p:sp>
        <p:nvSpPr>
          <p:cNvPr id="4" name="Slide Number Placeholder 3"/>
          <p:cNvSpPr>
            <a:spLocks noGrp="1"/>
          </p:cNvSpPr>
          <p:nvPr>
            <p:ph type="sldNum" sz="quarter" idx="10"/>
          </p:nvPr>
        </p:nvSpPr>
        <p:spPr/>
        <p:txBody>
          <a:bodyPr/>
          <a:lstStyle/>
          <a:p>
            <a:fld id="{8980CB99-47E3-46F4-AAEB-3919FBEFC014}" type="slidenum">
              <a:rPr lang="en-US" smtClean="0">
                <a:latin typeface="Segoe" pitchFamily="34" charset="0"/>
              </a:rPr>
              <a:pPr/>
              <a:t>4</a:t>
            </a:fld>
            <a:endParaRPr lang="en-US">
              <a:latin typeface="Segoe" pitchFamily="34" charset="0"/>
            </a:endParaRPr>
          </a:p>
        </p:txBody>
      </p:sp>
    </p:spTree>
    <p:extLst>
      <p:ext uri="{BB962C8B-B14F-4D97-AF65-F5344CB8AC3E}">
        <p14:creationId xmlns:p14="http://schemas.microsoft.com/office/powerpoint/2010/main" val="243331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smtClean="0"/>
              <a:t>A strengt</a:t>
            </a:r>
            <a:r>
              <a:rPr lang="en-US" baseline="0" dirty="0" smtClean="0"/>
              <a:t>h of Reporting Services is that it can source data from practically any data source. Most popular common data sources are natively supported and are enumerated in the slide.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Introduce Report Definition Language (RDL) briefly here as it is covered in detail in the next slide. Mention that the language has been designed to define the entire definition of a report.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Microsoft provide three report authoring options but Report Builder 1.0 is out of scope for this course – just mention the two: Report Designer and Report Builder 3.0.</a:t>
            </a:r>
          </a:p>
          <a:p>
            <a:pPr marL="0" marR="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10"/>
          </p:nvPr>
        </p:nvSpPr>
        <p:spPr/>
        <p:txBody>
          <a:bodyPr/>
          <a:lstStyle/>
          <a:p>
            <a:fld id="{8980CB99-47E3-46F4-AAEB-3919FBEFC014}" type="slidenum">
              <a:rPr lang="en-US" smtClean="0">
                <a:latin typeface="Segoe" pitchFamily="34" charset="0"/>
              </a:rPr>
              <a:pPr/>
              <a:t>5</a:t>
            </a:fld>
            <a:endParaRPr lang="en-US">
              <a:latin typeface="Segoe" pitchFamily="34" charset="0"/>
            </a:endParaRPr>
          </a:p>
        </p:txBody>
      </p:sp>
    </p:spTree>
    <p:extLst>
      <p:ext uri="{BB962C8B-B14F-4D97-AF65-F5344CB8AC3E}">
        <p14:creationId xmlns:p14="http://schemas.microsoft.com/office/powerpoint/2010/main" val="326557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A report is completely defined by an RDL document which is an XML grammar. It is a published standard that is supported by an XSD schema. Custom tags can be passed through to rendering extensions. The Report Definition specification is included in the resources slide at the</a:t>
            </a:r>
            <a:r>
              <a:rPr lang="en-US" baseline="0" dirty="0" smtClean="0"/>
              <a:t> end of this module.</a:t>
            </a:r>
          </a:p>
          <a:p>
            <a:pPr marL="0" marR="0" indent="0" algn="l" defTabSz="914363" rtl="0" eaLnBrk="1" fontAlgn="auto" latinLnBrk="0" hangingPunct="1">
              <a:lnSpc>
                <a:spcPct val="90000"/>
              </a:lnSpc>
              <a:spcBef>
                <a:spcPts val="0"/>
              </a:spcBef>
              <a:spcAft>
                <a:spcPts val="333"/>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8980CB99-47E3-46F4-AAEB-3919FBEFC014}" type="slidenum">
              <a:rPr lang="en-US" smtClean="0">
                <a:latin typeface="Segoe" pitchFamily="34" charset="0"/>
              </a:rPr>
              <a:pPr/>
              <a:t>6</a:t>
            </a:fld>
            <a:endParaRPr lang="en-US">
              <a:latin typeface="Segoe" pitchFamily="34" charset="0"/>
            </a:endParaRPr>
          </a:p>
        </p:txBody>
      </p:sp>
    </p:spTree>
    <p:extLst>
      <p:ext uri="{BB962C8B-B14F-4D97-AF65-F5344CB8AC3E}">
        <p14:creationId xmlns:p14="http://schemas.microsoft.com/office/powerpoint/2010/main" val="4183566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indent="0" algn="l" defTabSz="914400" rtl="0" eaLnBrk="1" fontAlgn="auto" latinLnBrk="0" hangingPunct="1">
              <a:lnSpc>
                <a:spcPct val="80000"/>
              </a:lnSpc>
              <a:spcBef>
                <a:spcPts val="0"/>
              </a:spcBef>
              <a:spcAft>
                <a:spcPts val="0"/>
              </a:spcAft>
              <a:buClrTx/>
              <a:buSzTx/>
              <a:buFontTx/>
              <a:buNone/>
              <a:tabLst/>
              <a:defRPr/>
            </a:pPr>
            <a:r>
              <a:rPr lang="en-US" sz="900" dirty="0" smtClean="0"/>
              <a:t>A central Report Server means that reports and their configurations (permissions, execution method etc.) are managed from one location. The Web service architecture was introduced in the Reporting Services 2008 R2 introductory slide. Principally the Report Server is scalable because in deployment it can be scaled out over multiple servers. From a “Managing” perspective, it is scalable because it can handle greater loads of users through the caching of report data.</a:t>
            </a:r>
          </a:p>
          <a:p>
            <a:pPr>
              <a:lnSpc>
                <a:spcPct val="80000"/>
              </a:lnSpc>
            </a:pPr>
            <a:endParaRPr lang="en-US" sz="900" dirty="0" smtClean="0"/>
          </a:p>
          <a:p>
            <a:pPr>
              <a:lnSpc>
                <a:spcPct val="80000"/>
              </a:lnSpc>
            </a:pPr>
            <a:r>
              <a:rPr lang="en-US" sz="900" dirty="0" smtClean="0"/>
              <a:t>Managed report execution will be presented specifically in</a:t>
            </a:r>
            <a:r>
              <a:rPr lang="en-US" sz="900" baseline="0" dirty="0" smtClean="0"/>
              <a:t> later module.</a:t>
            </a:r>
            <a:r>
              <a:rPr lang="en-US" sz="900" dirty="0" smtClean="0"/>
              <a:t> At this stage it is sufficient to provide examples of each of the bullet points:</a:t>
            </a:r>
          </a:p>
          <a:p>
            <a:pPr marL="171450" indent="-171450">
              <a:lnSpc>
                <a:spcPct val="80000"/>
              </a:lnSpc>
              <a:buFont typeface="Arial" pitchFamily="34" charset="0"/>
              <a:buChar char="•"/>
            </a:pPr>
            <a:r>
              <a:rPr lang="en-US" sz="900" dirty="0" smtClean="0"/>
              <a:t>On-demand: Use execute a report based on current data.</a:t>
            </a:r>
          </a:p>
          <a:p>
            <a:pPr marL="171450" marR="0" indent="-171450" algn="l" defTabSz="914400" rtl="0" eaLnBrk="1" fontAlgn="auto" latinLnBrk="0" hangingPunct="1">
              <a:lnSpc>
                <a:spcPct val="80000"/>
              </a:lnSpc>
              <a:spcBef>
                <a:spcPts val="0"/>
              </a:spcBef>
              <a:spcAft>
                <a:spcPts val="0"/>
              </a:spcAft>
              <a:buClrTx/>
              <a:buSzTx/>
              <a:buFont typeface="Arial" pitchFamily="34" charset="0"/>
              <a:buChar char="•"/>
              <a:tabLst/>
              <a:defRPr/>
            </a:pPr>
            <a:r>
              <a:rPr lang="en-US" sz="900" dirty="0" smtClean="0"/>
              <a:t>Multi-user shared cache: The report data can be temporarily stored and shared across all users – ideal for increased performance and/or to reduce the load on the database server, where the data in reasonably non-volatile.</a:t>
            </a:r>
          </a:p>
          <a:p>
            <a:pPr marL="171450" indent="-171450">
              <a:lnSpc>
                <a:spcPct val="80000"/>
              </a:lnSpc>
              <a:buFont typeface="Arial" pitchFamily="34" charset="0"/>
              <a:buChar char="•"/>
            </a:pPr>
            <a:r>
              <a:rPr lang="en-US" sz="900" dirty="0" smtClean="0"/>
              <a:t>Scheduled: Execution can be scheduled and the results saved temporarily on the Report Server to prepare the data for end-user reporting. This discussion could also be extended to subscriptions which are covered on the next slide.</a:t>
            </a:r>
          </a:p>
          <a:p>
            <a:pPr marL="171450" indent="-171450">
              <a:lnSpc>
                <a:spcPct val="80000"/>
              </a:lnSpc>
              <a:buFont typeface="Arial" pitchFamily="34" charset="0"/>
              <a:buChar char="•"/>
            </a:pPr>
            <a:r>
              <a:rPr lang="en-US" sz="900" dirty="0" smtClean="0"/>
              <a:t>Historical snapshots: The report data is permanently stored and made available as a history report. Use the example of monthly financial reports from the OLTP systems that you may need to go back and refer to over time.</a:t>
            </a:r>
          </a:p>
          <a:p>
            <a:pPr>
              <a:lnSpc>
                <a:spcPct val="80000"/>
              </a:lnSpc>
              <a:buFontTx/>
              <a:buChar char="•"/>
            </a:pPr>
            <a:endParaRPr lang="en-US" sz="900" dirty="0" smtClean="0"/>
          </a:p>
          <a:p>
            <a:pPr>
              <a:lnSpc>
                <a:spcPct val="80000"/>
              </a:lnSpc>
            </a:pPr>
            <a:r>
              <a:rPr lang="en-US" sz="900" dirty="0" smtClean="0"/>
              <a:t>Role-based security allows administrators to use predefined roles for securing reports and resources. Administrators can define their own roles also.</a:t>
            </a:r>
          </a:p>
          <a:p>
            <a:pPr>
              <a:lnSpc>
                <a:spcPct val="80000"/>
              </a:lnSpc>
            </a:pPr>
            <a:endParaRPr lang="en-US" sz="900" dirty="0" smtClean="0"/>
          </a:p>
          <a:p>
            <a:pPr>
              <a:lnSpc>
                <a:spcPct val="80000"/>
              </a:lnSpc>
            </a:pPr>
            <a:r>
              <a:rPr lang="en-US" sz="900" dirty="0" smtClean="0"/>
              <a:t>Report Manager and the Object Explorer feature of SQL Server Management Studio provide a convenient management interface of the Report Server instance.</a:t>
            </a:r>
          </a:p>
          <a:p>
            <a:endParaRPr lang="en-AU" dirty="0"/>
          </a:p>
        </p:txBody>
      </p:sp>
      <p:sp>
        <p:nvSpPr>
          <p:cNvPr id="4" name="Slide Number Placeholder 3"/>
          <p:cNvSpPr>
            <a:spLocks noGrp="1"/>
          </p:cNvSpPr>
          <p:nvPr>
            <p:ph type="sldNum" sz="quarter" idx="10"/>
          </p:nvPr>
        </p:nvSpPr>
        <p:spPr/>
        <p:txBody>
          <a:bodyPr/>
          <a:lstStyle/>
          <a:p>
            <a:fld id="{8980CB99-47E3-46F4-AAEB-3919FBEFC014}" type="slidenum">
              <a:rPr lang="en-US" smtClean="0">
                <a:latin typeface="Segoe" pitchFamily="34" charset="0"/>
              </a:rPr>
              <a:pPr/>
              <a:t>7</a:t>
            </a:fld>
            <a:endParaRPr lang="en-US">
              <a:latin typeface="Segoe" pitchFamily="34" charset="0"/>
            </a:endParaRPr>
          </a:p>
        </p:txBody>
      </p:sp>
    </p:spTree>
    <p:extLst>
      <p:ext uri="{BB962C8B-B14F-4D97-AF65-F5344CB8AC3E}">
        <p14:creationId xmlns:p14="http://schemas.microsoft.com/office/powerpoint/2010/main" val="1013670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sz="900" dirty="0" smtClean="0"/>
              <a:t>Emphasize that the rendering process is a runtime concept: for on-demand reports the user selects the report and the format. This slide introduces the different rendering formats. Ensure students are familiar which each type. During the presentation of the different data regions and report items be sure to mention the appropriateness of each rendering format.</a:t>
            </a:r>
          </a:p>
          <a:p>
            <a:endParaRPr lang="en-US" sz="900" dirty="0" smtClean="0"/>
          </a:p>
          <a:p>
            <a:r>
              <a:rPr lang="en-US" sz="900" dirty="0" smtClean="0"/>
              <a:t>Make specific note about</a:t>
            </a:r>
            <a:r>
              <a:rPr lang="en-US" sz="900" baseline="0" dirty="0" smtClean="0"/>
              <a:t> the ATOM render format. It enabled a report to be exported as data feeds. One common use of this rendering format is to allow the </a:t>
            </a:r>
            <a:r>
              <a:rPr lang="en-US" sz="900" baseline="0" dirty="0" err="1" smtClean="0"/>
              <a:t>PowerPivot</a:t>
            </a:r>
            <a:r>
              <a:rPr lang="en-US" sz="900" baseline="0" dirty="0" smtClean="0"/>
              <a:t> Add-in for Excel to import data from a Reporting Services report. This will be covered in the final module of this course.</a:t>
            </a:r>
            <a:endParaRPr lang="en-US" sz="900" dirty="0" smtClean="0"/>
          </a:p>
          <a:p>
            <a:endParaRPr lang="en-US" sz="900" dirty="0" smtClean="0"/>
          </a:p>
          <a:p>
            <a:r>
              <a:rPr lang="en-US" sz="900" dirty="0" smtClean="0"/>
              <a:t>Pull delivery refers to an external process or user requesting the report.</a:t>
            </a:r>
          </a:p>
          <a:p>
            <a:endParaRPr lang="en-US" sz="900" dirty="0" smtClean="0"/>
          </a:p>
          <a:p>
            <a:r>
              <a:rPr lang="en-US" sz="900" dirty="0" smtClean="0"/>
              <a:t>Push delivery refers to an internal process requesting the report. Discuss the two types of subscriptions here: Standard can be configured by users. The Data</a:t>
            </a:r>
            <a:r>
              <a:rPr lang="en-US" sz="900" baseline="0" dirty="0" smtClean="0"/>
              <a:t> </a:t>
            </a:r>
            <a:r>
              <a:rPr lang="en-US" sz="900" dirty="0" smtClean="0"/>
              <a:t>driven subscriptions are configured by administrators and allows the distribution of reports to multiple channels.</a:t>
            </a:r>
          </a:p>
          <a:p>
            <a:endParaRPr lang="en-AU" dirty="0"/>
          </a:p>
        </p:txBody>
      </p:sp>
      <p:sp>
        <p:nvSpPr>
          <p:cNvPr id="4" name="Slide Number Placeholder 3"/>
          <p:cNvSpPr>
            <a:spLocks noGrp="1"/>
          </p:cNvSpPr>
          <p:nvPr>
            <p:ph type="sldNum" sz="quarter" idx="10"/>
          </p:nvPr>
        </p:nvSpPr>
        <p:spPr/>
        <p:txBody>
          <a:bodyPr/>
          <a:lstStyle/>
          <a:p>
            <a:fld id="{8980CB99-47E3-46F4-AAEB-3919FBEFC014}" type="slidenum">
              <a:rPr lang="en-US" smtClean="0">
                <a:latin typeface="Segoe" pitchFamily="34" charset="0"/>
              </a:rPr>
              <a:pPr/>
              <a:t>8</a:t>
            </a:fld>
            <a:endParaRPr lang="en-US">
              <a:latin typeface="Segoe" pitchFamily="34" charset="0"/>
            </a:endParaRPr>
          </a:p>
        </p:txBody>
      </p:sp>
    </p:spTree>
    <p:extLst>
      <p:ext uri="{BB962C8B-B14F-4D97-AF65-F5344CB8AC3E}">
        <p14:creationId xmlns:p14="http://schemas.microsoft.com/office/powerpoint/2010/main" val="1569396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12/14/2010 11:35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QUESTIONS:</a:t>
            </a:r>
            <a:r>
              <a:rPr lang="en-US" baseline="0" dirty="0" smtClean="0"/>
              <a:t>  If you had access to the execution log and other important logging data from the </a:t>
            </a:r>
            <a:r>
              <a:rPr lang="en-US" baseline="0" dirty="0" err="1" smtClean="0"/>
              <a:t>catalogDB</a:t>
            </a:r>
            <a:r>
              <a:rPr lang="en-US" baseline="0" dirty="0" smtClean="0"/>
              <a:t>, would you need access to these databases?   </a:t>
            </a:r>
          </a:p>
        </p:txBody>
      </p:sp>
      <p:sp>
        <p:nvSpPr>
          <p:cNvPr id="4" name="Slide Number Placeholder 3"/>
          <p:cNvSpPr>
            <a:spLocks noGrp="1"/>
          </p:cNvSpPr>
          <p:nvPr>
            <p:ph type="sldNum" sz="quarter" idx="10"/>
          </p:nvPr>
        </p:nvSpPr>
        <p:spPr/>
        <p:txBody>
          <a:bodyPr/>
          <a:lstStyle/>
          <a:p>
            <a:fld id="{9078E7EC-B14A-48EB-96F7-6272BBFC7AAE}" type="slidenum">
              <a:rPr lang="en-US" smtClean="0"/>
              <a:pPr/>
              <a:t>13</a:t>
            </a:fld>
            <a:endParaRPr lang="en-US"/>
          </a:p>
        </p:txBody>
      </p:sp>
    </p:spTree>
    <p:extLst>
      <p:ext uri="{BB962C8B-B14F-4D97-AF65-F5344CB8AC3E}">
        <p14:creationId xmlns:p14="http://schemas.microsoft.com/office/powerpoint/2010/main" val="3970329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3462654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38240" y="1447804"/>
            <a:ext cx="10360501" cy="1523497"/>
          </a:xfrm>
        </p:spPr>
        <p:txBody>
          <a:bodyPr>
            <a:noAutofit/>
          </a:bodyPr>
          <a:lstStyle>
            <a:lvl1pPr>
              <a:lnSpc>
                <a:spcPct val="90000"/>
              </a:lnSpc>
              <a:defRPr sz="5400" spc="-267" baseline="0">
                <a:effectLst>
                  <a:outerShdw blurRad="38100" dist="38100" dir="2700000" algn="tl">
                    <a:srgbClr val="000000">
                      <a:alpha val="43137"/>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938244" y="3810000"/>
            <a:ext cx="11149012" cy="463255"/>
          </a:xfrm>
        </p:spPr>
        <p:txBody>
          <a:bodyPr>
            <a:noAutofit/>
          </a:bodyPr>
          <a:lstStyle>
            <a:lvl1pPr marL="0" indent="0" algn="l">
              <a:lnSpc>
                <a:spcPct val="90000"/>
              </a:lnSpc>
              <a:spcBef>
                <a:spcPts val="0"/>
              </a:spcBef>
              <a:buNone/>
              <a:defRPr sz="3200" spc="-67" baseline="0">
                <a:gradFill>
                  <a:gsLst>
                    <a:gs pos="0">
                      <a:schemeClr val="tx1"/>
                    </a:gs>
                    <a:gs pos="86000">
                      <a:schemeClr val="tx1"/>
                    </a:gs>
                  </a:gsLst>
                  <a:lin ang="5400000" scaled="0"/>
                </a:gradFill>
                <a:effectLst/>
              </a:defRPr>
            </a:lvl1pPr>
            <a:lvl2pPr marL="609469" indent="0" algn="ctr">
              <a:buNone/>
              <a:defRPr>
                <a:solidFill>
                  <a:schemeClr val="tx1">
                    <a:tint val="75000"/>
                  </a:schemeClr>
                </a:solidFill>
              </a:defRPr>
            </a:lvl2pPr>
            <a:lvl3pPr marL="1218937" indent="0" algn="ctr">
              <a:buNone/>
              <a:defRPr>
                <a:solidFill>
                  <a:schemeClr val="tx1">
                    <a:tint val="75000"/>
                  </a:schemeClr>
                </a:solidFill>
              </a:defRPr>
            </a:lvl3pPr>
            <a:lvl4pPr marL="1828407" indent="0" algn="ctr">
              <a:buNone/>
              <a:defRPr>
                <a:solidFill>
                  <a:schemeClr val="tx1">
                    <a:tint val="75000"/>
                  </a:schemeClr>
                </a:solidFill>
              </a:defRPr>
            </a:lvl4pPr>
            <a:lvl5pPr marL="2437876" indent="0" algn="ctr">
              <a:buNone/>
              <a:defRPr>
                <a:solidFill>
                  <a:schemeClr val="tx1">
                    <a:tint val="75000"/>
                  </a:schemeClr>
                </a:solidFill>
              </a:defRPr>
            </a:lvl5pPr>
            <a:lvl6pPr marL="3047345" indent="0" algn="ctr">
              <a:buNone/>
              <a:defRPr>
                <a:solidFill>
                  <a:schemeClr val="tx1">
                    <a:tint val="75000"/>
                  </a:schemeClr>
                </a:solidFill>
              </a:defRPr>
            </a:lvl6pPr>
            <a:lvl7pPr marL="3656813" indent="0" algn="ctr">
              <a:buNone/>
              <a:defRPr>
                <a:solidFill>
                  <a:schemeClr val="tx1">
                    <a:tint val="75000"/>
                  </a:schemeClr>
                </a:solidFill>
              </a:defRPr>
            </a:lvl7pPr>
            <a:lvl8pPr marL="4266283" indent="0" algn="ctr">
              <a:buNone/>
              <a:defRPr>
                <a:solidFill>
                  <a:schemeClr val="tx1">
                    <a:tint val="75000"/>
                  </a:schemeClr>
                </a:solidFill>
              </a:defRPr>
            </a:lvl8pPr>
            <a:lvl9pPr marL="4875752"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247851305"/>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07868" y="1366086"/>
            <a:ext cx="11173090" cy="1695849"/>
          </a:xfrm>
        </p:spPr>
        <p:txBody>
          <a:bodyPr/>
          <a:lstStyle>
            <a:lvl1pPr>
              <a:lnSpc>
                <a:spcPct val="90000"/>
              </a:lnSpc>
              <a:buSzPct val="100000"/>
              <a:buFont typeface="Arial" pitchFamily="34" charset="0"/>
              <a:buChar char="•"/>
              <a:defRPr>
                <a:gradFill>
                  <a:gsLst>
                    <a:gs pos="0">
                      <a:schemeClr val="bg1"/>
                    </a:gs>
                    <a:gs pos="100000">
                      <a:schemeClr val="bg1"/>
                    </a:gs>
                  </a:gsLst>
                  <a:lin ang="5400000" scaled="0"/>
                </a:gradFill>
                <a:latin typeface="Segoe UI" pitchFamily="34" charset="0"/>
                <a:ea typeface="Segoe UI" pitchFamily="34" charset="0"/>
                <a:cs typeface="Segoe UI" pitchFamily="34" charset="0"/>
              </a:defRPr>
            </a:lvl1pPr>
            <a:lvl2pPr algn="l" defTabSz="914363" rtl="0" eaLnBrk="1" latinLnBrk="0" hangingPunct="1">
              <a:lnSpc>
                <a:spcPct val="90000"/>
              </a:lnSpc>
              <a:spcBef>
                <a:spcPct val="20000"/>
              </a:spcBef>
              <a:buClr>
                <a:schemeClr val="bg1"/>
              </a:buClr>
              <a:buSzPct val="100000"/>
              <a:buFont typeface="Segoe" pitchFamily="34" charset="0"/>
              <a:buChar char="−"/>
              <a:defRPr lang="en-US" sz="2000" kern="1200" dirty="0" smtClean="0">
                <a:gradFill>
                  <a:gsLst>
                    <a:gs pos="0">
                      <a:schemeClr val="bg1"/>
                    </a:gs>
                    <a:gs pos="100000">
                      <a:schemeClr val="bg1"/>
                    </a:gs>
                  </a:gsLst>
                  <a:lin ang="5400000" scaled="0"/>
                </a:gradFill>
                <a:latin typeface="Segoe UI" pitchFamily="34" charset="0"/>
                <a:ea typeface="Segoe UI" pitchFamily="34" charset="0"/>
                <a:cs typeface="Segoe UI" pitchFamily="34" charset="0"/>
              </a:defRPr>
            </a:lvl2pPr>
            <a:lvl3pPr algn="l" defTabSz="914363" rtl="0" eaLnBrk="1" latinLnBrk="0" hangingPunct="1">
              <a:lnSpc>
                <a:spcPct val="90000"/>
              </a:lnSpc>
              <a:spcBef>
                <a:spcPct val="20000"/>
              </a:spcBef>
              <a:buClr>
                <a:schemeClr val="bg1"/>
              </a:buClr>
              <a:buSzPct val="100000"/>
              <a:buFont typeface="Segoe" pitchFamily="34" charset="0"/>
              <a:buChar char="−"/>
              <a:defRPr lang="en-US" sz="1800" kern="1200" dirty="0" smtClean="0">
                <a:gradFill>
                  <a:gsLst>
                    <a:gs pos="0">
                      <a:schemeClr val="bg1"/>
                    </a:gs>
                    <a:gs pos="100000">
                      <a:schemeClr val="bg1"/>
                    </a:gs>
                  </a:gsLst>
                  <a:lin ang="5400000" scaled="0"/>
                </a:gradFill>
                <a:latin typeface="Segoe UI" pitchFamily="34" charset="0"/>
                <a:ea typeface="Segoe UI" pitchFamily="34" charset="0"/>
                <a:cs typeface="Segoe UI" pitchFamily="34" charset="0"/>
              </a:defRPr>
            </a:lvl3pPr>
            <a:lvl4pPr algn="l" defTabSz="914363" rtl="0" eaLnBrk="1" latinLnBrk="0" hangingPunct="1">
              <a:lnSpc>
                <a:spcPct val="90000"/>
              </a:lnSpc>
              <a:spcBef>
                <a:spcPct val="20000"/>
              </a:spcBef>
              <a:buClr>
                <a:schemeClr val="bg1"/>
              </a:buClr>
              <a:buSzPct val="100000"/>
              <a:buFont typeface="Segoe" pitchFamily="34" charset="0"/>
              <a:buChar char="−"/>
              <a:defRPr lang="en-US" sz="1800" kern="1200" dirty="0" smtClean="0">
                <a:gradFill>
                  <a:gsLst>
                    <a:gs pos="0">
                      <a:schemeClr val="bg1"/>
                    </a:gs>
                    <a:gs pos="100000">
                      <a:schemeClr val="bg1"/>
                    </a:gs>
                  </a:gsLst>
                  <a:lin ang="5400000" scaled="0"/>
                </a:gradFill>
                <a:latin typeface="Segoe UI" pitchFamily="34" charset="0"/>
                <a:ea typeface="Segoe UI" pitchFamily="34" charset="0"/>
                <a:cs typeface="Segoe UI" pitchFamily="34" charset="0"/>
              </a:defRPr>
            </a:lvl4pPr>
            <a:lvl5pPr algn="l" defTabSz="914363" rtl="0" eaLnBrk="1" latinLnBrk="0" hangingPunct="1">
              <a:lnSpc>
                <a:spcPct val="90000"/>
              </a:lnSpc>
              <a:spcBef>
                <a:spcPct val="20000"/>
              </a:spcBef>
              <a:buClr>
                <a:schemeClr val="bg1"/>
              </a:buClr>
              <a:buSzPct val="100000"/>
              <a:buFont typeface="Segoe" pitchFamily="34" charset="0"/>
              <a:buChar char="−"/>
              <a:defRPr lang="en-US" sz="1800" kern="1200" dirty="0">
                <a:gradFill>
                  <a:gsLst>
                    <a:gs pos="0">
                      <a:schemeClr val="bg1"/>
                    </a:gs>
                    <a:gs pos="100000">
                      <a:schemeClr val="bg1"/>
                    </a:gs>
                  </a:gsLst>
                  <a:lin ang="5400000" scaled="0"/>
                </a:gradFill>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7"/>
          <p:cNvSpPr>
            <a:spLocks noGrp="1"/>
          </p:cNvSpPr>
          <p:nvPr>
            <p:ph type="body" sz="quarter" idx="11"/>
          </p:nvPr>
        </p:nvSpPr>
        <p:spPr>
          <a:xfrm>
            <a:off x="527164" y="682388"/>
            <a:ext cx="11170469" cy="443198"/>
          </a:xfrm>
        </p:spPr>
        <p:txBody>
          <a:bodyPr/>
          <a:lstStyle>
            <a:lvl1pPr marL="0" indent="0">
              <a:buNone/>
              <a:defRPr lang="en-AU" spc="-100" baseline="0" dirty="0">
                <a:solidFill>
                  <a:schemeClr val="tx2">
                    <a:lumMod val="40000"/>
                    <a:lumOff val="60000"/>
                  </a:schemeClr>
                </a:solidFill>
              </a:defRPr>
            </a:lvl1pPr>
          </a:lstStyle>
          <a:p>
            <a:pPr lvl="0"/>
            <a:r>
              <a:rPr lang="en-US" dirty="0" smtClean="0"/>
              <a:t>Click to edit Master text styles</a:t>
            </a:r>
            <a:endParaRPr lang="en-AU" dirty="0"/>
          </a:p>
        </p:txBody>
      </p:sp>
    </p:spTree>
    <p:extLst>
      <p:ext uri="{BB962C8B-B14F-4D97-AF65-F5344CB8AC3E}">
        <p14:creationId xmlns:p14="http://schemas.microsoft.com/office/powerpoint/2010/main" val="316709085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3" y="1499616"/>
            <a:ext cx="11149013" cy="266739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009982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5" name="Rectangle 4"/>
          <p:cNvSpPr/>
          <p:nvPr userDrawn="1"/>
        </p:nvSpPr>
        <p:spPr bwMode="auto">
          <a:xfrm>
            <a:off x="0" y="1295400"/>
            <a:ext cx="12188825" cy="5562600"/>
          </a:xfrm>
          <a:prstGeom prst="rect">
            <a:avLst/>
          </a:prstGeom>
          <a:solidFill>
            <a:srgbClr val="FFFFFF"/>
          </a:solidFill>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1218585"/>
            <a:endParaRPr lang="en-US" sz="3200" spc="-67" dirty="0" smtClean="0">
              <a:gradFill>
                <a:gsLst>
                  <a:gs pos="0">
                    <a:srgbClr val="000000"/>
                  </a:gs>
                  <a:gs pos="100000">
                    <a:srgbClr val="000000"/>
                  </a:gs>
                </a:gsLst>
                <a:lin ang="5400000" scaled="0"/>
              </a:gradFill>
            </a:endParaRP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3" y="1499616"/>
            <a:ext cx="11149013" cy="2667397"/>
          </a:xfrm>
        </p:spPr>
        <p:txBody>
          <a:bodyPr/>
          <a:lstStyle>
            <a:lvl1pPr marL="0" indent="0">
              <a:lnSpc>
                <a:spcPct val="90000"/>
              </a:lnSpc>
              <a:buFont typeface="Arial" pitchFamily="34" charset="0"/>
              <a:buNone/>
              <a:defRPr>
                <a:solidFill>
                  <a:schemeClr val="bg1"/>
                </a:solidFill>
                <a:latin typeface="Consolas" pitchFamily="49" charset="0"/>
                <a:cs typeface="Consolas" pitchFamily="49" charset="0"/>
              </a:defRPr>
            </a:lvl1pPr>
            <a:lvl2pPr marL="533307" indent="0">
              <a:lnSpc>
                <a:spcPct val="90000"/>
              </a:lnSpc>
              <a:buFont typeface="Arial" pitchFamily="34" charset="0"/>
              <a:buNone/>
              <a:defRPr>
                <a:solidFill>
                  <a:schemeClr val="bg1"/>
                </a:solidFill>
                <a:latin typeface="Consolas" pitchFamily="49" charset="0"/>
                <a:cs typeface="Consolas" pitchFamily="49" charset="0"/>
              </a:defRPr>
            </a:lvl2pPr>
            <a:lvl3pPr marL="994659" indent="0">
              <a:lnSpc>
                <a:spcPct val="90000"/>
              </a:lnSpc>
              <a:buFont typeface="Arial" pitchFamily="34" charset="0"/>
              <a:buNone/>
              <a:defRPr>
                <a:solidFill>
                  <a:schemeClr val="bg1"/>
                </a:solidFill>
                <a:latin typeface="Consolas" pitchFamily="49" charset="0"/>
                <a:cs typeface="Consolas" pitchFamily="49" charset="0"/>
              </a:defRPr>
            </a:lvl3pPr>
            <a:lvl4pPr marL="1443314" indent="0">
              <a:lnSpc>
                <a:spcPct val="90000"/>
              </a:lnSpc>
              <a:buFont typeface="Arial" pitchFamily="34" charset="0"/>
              <a:buNone/>
              <a:defRPr>
                <a:solidFill>
                  <a:schemeClr val="bg1"/>
                </a:solidFill>
                <a:latin typeface="Consolas" pitchFamily="49" charset="0"/>
                <a:cs typeface="Consolas" pitchFamily="49" charset="0"/>
              </a:defRPr>
            </a:lvl4pPr>
            <a:lvl5pPr marL="1832713" indent="0">
              <a:lnSpc>
                <a:spcPct val="90000"/>
              </a:lnSpc>
              <a:buFont typeface="Arial" pitchFamily="34" charset="0"/>
              <a:buNone/>
              <a:defRPr>
                <a:solidFill>
                  <a:schemeClr val="bg1"/>
                </a:soli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6171033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Tree>
    <p:extLst>
      <p:ext uri="{BB962C8B-B14F-4D97-AF65-F5344CB8AC3E}">
        <p14:creationId xmlns:p14="http://schemas.microsoft.com/office/powerpoint/2010/main" val="181528428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38007"/>
            <a:ext cx="11149013" cy="997196"/>
          </a:xfrm>
        </p:spPr>
        <p:txBody>
          <a:bodyPr/>
          <a:lstStyle>
            <a:lvl1pPr algn="ctr">
              <a:defRPr sz="7200" b="0">
                <a:effectLst/>
              </a:defRPr>
            </a:lvl1pPr>
          </a:lstStyle>
          <a:p>
            <a:r>
              <a:rPr lang="en-US" smtClean="0"/>
              <a:t>Click to edit Master title style</a:t>
            </a:r>
            <a:endParaRPr lang="en-US" dirty="0"/>
          </a:p>
        </p:txBody>
      </p:sp>
    </p:spTree>
    <p:extLst>
      <p:ext uri="{BB962C8B-B14F-4D97-AF65-F5344CB8AC3E}">
        <p14:creationId xmlns:p14="http://schemas.microsoft.com/office/powerpoint/2010/main" val="290903157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7" name="Title 1"/>
          <p:cNvSpPr>
            <a:spLocks noGrp="1"/>
          </p:cNvSpPr>
          <p:nvPr>
            <p:ph type="ctrTitle"/>
          </p:nvPr>
        </p:nvSpPr>
        <p:spPr>
          <a:xfrm>
            <a:off x="938544" y="2794000"/>
            <a:ext cx="10742414" cy="1295400"/>
          </a:xfrm>
        </p:spPr>
        <p:txBody>
          <a:bodyPr anchor="ctr">
            <a:noAutofit/>
          </a:bodyPr>
          <a:lstStyle>
            <a:lvl1pPr algn="l">
              <a:lnSpc>
                <a:spcPct val="90000"/>
              </a:lnSpc>
              <a:defRPr sz="7200" b="0" spc="-267" baseline="0">
                <a:effectLst/>
              </a:defRPr>
            </a:lvl1pPr>
          </a:lstStyle>
          <a:p>
            <a:r>
              <a:rPr lang="en-US" smtClean="0"/>
              <a:t>Click to edit Master title style</a:t>
            </a:r>
            <a:endParaRPr lang="en-US" dirty="0"/>
          </a:p>
        </p:txBody>
      </p:sp>
      <p:sp>
        <p:nvSpPr>
          <p:cNvPr id="8" name="Subtitle 2"/>
          <p:cNvSpPr>
            <a:spLocks noGrp="1"/>
          </p:cNvSpPr>
          <p:nvPr>
            <p:ph type="subTitle" idx="1" hasCustomPrompt="1"/>
          </p:nvPr>
        </p:nvSpPr>
        <p:spPr>
          <a:xfrm>
            <a:off x="938539" y="4845344"/>
            <a:ext cx="6692609" cy="920456"/>
          </a:xfrm>
        </p:spPr>
        <p:txBody>
          <a:bodyPr anchor="ctr">
            <a:noAutofit/>
          </a:bodyPr>
          <a:lstStyle>
            <a:lvl1pPr marL="0" indent="0" algn="l">
              <a:lnSpc>
                <a:spcPct val="90000"/>
              </a:lnSpc>
              <a:spcBef>
                <a:spcPts val="0"/>
              </a:spcBef>
              <a:buNone/>
              <a:defRPr sz="4300" spc="-67" baseline="0">
                <a:gradFill>
                  <a:gsLst>
                    <a:gs pos="0">
                      <a:schemeClr val="tx1"/>
                    </a:gs>
                    <a:gs pos="86000">
                      <a:schemeClr val="tx1"/>
                    </a:gs>
                  </a:gsLst>
                  <a:lin ang="5400000" scaled="0"/>
                </a:gradFill>
                <a:effectLst/>
              </a:defRPr>
            </a:lvl1pPr>
            <a:lvl2pPr marL="609469" indent="0" algn="ctr">
              <a:buNone/>
              <a:defRPr>
                <a:solidFill>
                  <a:schemeClr val="tx1">
                    <a:tint val="75000"/>
                  </a:schemeClr>
                </a:solidFill>
              </a:defRPr>
            </a:lvl2pPr>
            <a:lvl3pPr marL="1218937" indent="0" algn="ctr">
              <a:buNone/>
              <a:defRPr>
                <a:solidFill>
                  <a:schemeClr val="tx1">
                    <a:tint val="75000"/>
                  </a:schemeClr>
                </a:solidFill>
              </a:defRPr>
            </a:lvl3pPr>
            <a:lvl4pPr marL="1828407" indent="0" algn="ctr">
              <a:buNone/>
              <a:defRPr>
                <a:solidFill>
                  <a:schemeClr val="tx1">
                    <a:tint val="75000"/>
                  </a:schemeClr>
                </a:solidFill>
              </a:defRPr>
            </a:lvl4pPr>
            <a:lvl5pPr marL="2437876" indent="0" algn="ctr">
              <a:buNone/>
              <a:defRPr>
                <a:solidFill>
                  <a:schemeClr val="tx1">
                    <a:tint val="75000"/>
                  </a:schemeClr>
                </a:solidFill>
              </a:defRPr>
            </a:lvl5pPr>
            <a:lvl6pPr marL="3047345" indent="0" algn="ctr">
              <a:buNone/>
              <a:defRPr>
                <a:solidFill>
                  <a:schemeClr val="tx1">
                    <a:tint val="75000"/>
                  </a:schemeClr>
                </a:solidFill>
              </a:defRPr>
            </a:lvl6pPr>
            <a:lvl7pPr marL="3656813" indent="0" algn="ctr">
              <a:buNone/>
              <a:defRPr>
                <a:solidFill>
                  <a:schemeClr val="tx1">
                    <a:tint val="75000"/>
                  </a:schemeClr>
                </a:solidFill>
              </a:defRPr>
            </a:lvl7pPr>
            <a:lvl8pPr marL="4266283" indent="0" algn="ctr">
              <a:buNone/>
              <a:defRPr>
                <a:solidFill>
                  <a:schemeClr val="tx1">
                    <a:tint val="75000"/>
                  </a:schemeClr>
                </a:solidFill>
              </a:defRPr>
            </a:lvl8pPr>
            <a:lvl9pPr marL="4875752" indent="0" algn="ctr">
              <a:buNone/>
              <a:defRPr>
                <a:solidFill>
                  <a:schemeClr val="tx1">
                    <a:tint val="75000"/>
                  </a:schemeClr>
                </a:solidFill>
              </a:defRPr>
            </a:lvl9pPr>
          </a:lstStyle>
          <a:p>
            <a:r>
              <a:rPr lang="en-US" dirty="0" smtClean="0"/>
              <a:t>Click to edit Master title style</a:t>
            </a:r>
            <a:endParaRPr lang="en-US" dirty="0"/>
          </a:p>
        </p:txBody>
      </p:sp>
      <p:sp>
        <p:nvSpPr>
          <p:cNvPr id="9" name="Text Placeholder 6"/>
          <p:cNvSpPr>
            <a:spLocks noGrp="1"/>
          </p:cNvSpPr>
          <p:nvPr>
            <p:ph type="body" sz="quarter" idx="10" hasCustomPrompt="1"/>
          </p:nvPr>
        </p:nvSpPr>
        <p:spPr>
          <a:xfrm>
            <a:off x="1430142" y="228601"/>
            <a:ext cx="10250815" cy="1384995"/>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4700" b="1" i="1" u="none" strike="noStrike" kern="1200" cap="none" spc="-856"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1218937"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51717993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105647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8027" y="1499616"/>
            <a:ext cx="5484971" cy="2308324"/>
          </a:xfrm>
        </p:spPr>
        <p:txBody>
          <a:bodyPr/>
          <a:lstStyle>
            <a:lvl1pPr marL="453222" indent="-453222">
              <a:lnSpc>
                <a:spcPct val="90000"/>
              </a:lnSpc>
              <a:defRPr sz="3200">
                <a:effectLst/>
              </a:defRPr>
            </a:lvl1pPr>
            <a:lvl2pPr marL="897627" indent="-433823">
              <a:lnSpc>
                <a:spcPct val="90000"/>
              </a:lnSpc>
              <a:defRPr sz="2400">
                <a:effectLst/>
              </a:defRPr>
            </a:lvl2pPr>
            <a:lvl3pPr marL="1271491" indent="-384445">
              <a:lnSpc>
                <a:spcPct val="90000"/>
              </a:lnSpc>
              <a:defRPr sz="2000">
                <a:effectLst/>
              </a:defRPr>
            </a:lvl3pPr>
            <a:lvl4pPr marL="1636538" indent="-365047">
              <a:lnSpc>
                <a:spcPct val="90000"/>
              </a:lnSpc>
              <a:defRPr sz="1800">
                <a:effectLst/>
              </a:defRPr>
            </a:lvl4pPr>
            <a:lvl5pPr marL="2020982" indent="-373864">
              <a:lnSpc>
                <a:spcPct val="90000"/>
              </a:lnSpc>
              <a:defRPr sz="1800">
                <a:effectLst/>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5986" y="1499616"/>
            <a:ext cx="5484971" cy="2308324"/>
          </a:xfrm>
        </p:spPr>
        <p:txBody>
          <a:bodyPr/>
          <a:lstStyle>
            <a:lvl1pPr marL="463804" indent="-463804">
              <a:lnSpc>
                <a:spcPct val="90000"/>
              </a:lnSpc>
              <a:defRPr sz="3200">
                <a:effectLst/>
              </a:defRPr>
            </a:lvl1pPr>
            <a:lvl2pPr marL="897627" indent="-453222">
              <a:lnSpc>
                <a:spcPct val="90000"/>
              </a:lnSpc>
              <a:defRPr sz="2400">
                <a:effectLst/>
              </a:defRPr>
            </a:lvl2pPr>
            <a:lvl3pPr marL="1282072" indent="-403844">
              <a:lnSpc>
                <a:spcPct val="90000"/>
              </a:lnSpc>
              <a:defRPr sz="2000">
                <a:effectLst/>
              </a:defRPr>
            </a:lvl3pPr>
            <a:lvl4pPr marL="1636538" indent="-354466">
              <a:lnSpc>
                <a:spcPct val="90000"/>
              </a:lnSpc>
              <a:defRPr sz="1800">
                <a:effectLst/>
              </a:defRPr>
            </a:lvl4pPr>
            <a:lvl5pPr marL="2020982" indent="-365047">
              <a:lnSpc>
                <a:spcPct val="90000"/>
              </a:lnSpc>
              <a:defRPr sz="1800">
                <a:effectLst/>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idden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9113" y="1499616"/>
            <a:ext cx="11149013" cy="266739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270046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456806"/>
            <a:ext cx="11149013"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7" y="1496163"/>
            <a:ext cx="11149012" cy="1932837"/>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5506760"/>
      </p:ext>
    </p:extLst>
  </p:cSld>
  <p:clrMap bg1="dk1" tx1="lt1" bg2="dk2" tx2="lt2" accent1="accent1" accent2="accent2" accent3="accent3" accent4="accent4" accent5="accent5" accent6="accent6" hlink="hlink" folHlink="folHlink"/>
  <p:sldLayoutIdLst>
    <p:sldLayoutId id="2147483741" r:id="rId1"/>
    <p:sldLayoutId id="2147483744" r:id="rId2"/>
    <p:sldLayoutId id="2147483753" r:id="rId3"/>
    <p:sldLayoutId id="2147483745" r:id="rId4"/>
    <p:sldLayoutId id="2147483752" r:id="rId5"/>
    <p:sldLayoutId id="2147483751" r:id="rId6"/>
    <p:sldLayoutId id="2147483746" r:id="rId7"/>
    <p:sldLayoutId id="2147483749" r:id="rId8"/>
    <p:sldLayoutId id="2147483750" r:id="rId9"/>
    <p:sldLayoutId id="2147483754" r:id="rId10"/>
  </p:sldLayoutIdLst>
  <p:transition>
    <p:fade/>
  </p:transition>
  <p:timing>
    <p:tnLst>
      <p:par>
        <p:cTn id="1" dur="indefinite" restart="never" nodeType="tmRoot"/>
      </p:par>
    </p:tnLst>
  </p:timing>
  <p:txStyles>
    <p:titleStyle>
      <a:lvl1pPr algn="l" defTabSz="1218937" rtl="0" eaLnBrk="1" latinLnBrk="0" hangingPunct="1">
        <a:lnSpc>
          <a:spcPct val="90000"/>
        </a:lnSpc>
        <a:spcBef>
          <a:spcPct val="0"/>
        </a:spcBef>
        <a:buNone/>
        <a:defRPr lang="en-US" sz="4800" b="0" kern="1200" cap="none" spc="-267"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533307" indent="-533307" algn="l" defTabSz="1218937" rtl="0" eaLnBrk="1" latinLnBrk="0" hangingPunct="1">
        <a:lnSpc>
          <a:spcPct val="90000"/>
        </a:lnSpc>
        <a:spcBef>
          <a:spcPct val="20000"/>
        </a:spcBef>
        <a:buSzPct val="90000"/>
        <a:buFontTx/>
        <a:buBlip>
          <a:blip r:embed="rId13"/>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14"/>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14"/>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14"/>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14"/>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37" rtl="0" eaLnBrk="1" latinLnBrk="0" hangingPunct="1">
        <a:defRPr sz="2400" kern="1200">
          <a:solidFill>
            <a:schemeClr val="tx1"/>
          </a:solidFill>
          <a:latin typeface="+mn-lt"/>
          <a:ea typeface="+mn-ea"/>
          <a:cs typeface="+mn-cs"/>
        </a:defRPr>
      </a:lvl1pPr>
      <a:lvl2pPr marL="609469" algn="l" defTabSz="1218937" rtl="0" eaLnBrk="1" latinLnBrk="0" hangingPunct="1">
        <a:defRPr sz="2400" kern="1200">
          <a:solidFill>
            <a:schemeClr val="tx1"/>
          </a:solidFill>
          <a:latin typeface="+mn-lt"/>
          <a:ea typeface="+mn-ea"/>
          <a:cs typeface="+mn-cs"/>
        </a:defRPr>
      </a:lvl2pPr>
      <a:lvl3pPr marL="1218937" algn="l" defTabSz="1218937" rtl="0" eaLnBrk="1" latinLnBrk="0" hangingPunct="1">
        <a:defRPr sz="2400" kern="1200">
          <a:solidFill>
            <a:schemeClr val="tx1"/>
          </a:solidFill>
          <a:latin typeface="+mn-lt"/>
          <a:ea typeface="+mn-ea"/>
          <a:cs typeface="+mn-cs"/>
        </a:defRPr>
      </a:lvl3pPr>
      <a:lvl4pPr marL="1828407" algn="l" defTabSz="1218937" rtl="0" eaLnBrk="1" latinLnBrk="0" hangingPunct="1">
        <a:defRPr sz="2400" kern="1200">
          <a:solidFill>
            <a:schemeClr val="tx1"/>
          </a:solidFill>
          <a:latin typeface="+mn-lt"/>
          <a:ea typeface="+mn-ea"/>
          <a:cs typeface="+mn-cs"/>
        </a:defRPr>
      </a:lvl4pPr>
      <a:lvl5pPr marL="2437876" algn="l" defTabSz="1218937" rtl="0" eaLnBrk="1" latinLnBrk="0" hangingPunct="1">
        <a:defRPr sz="2400" kern="1200">
          <a:solidFill>
            <a:schemeClr val="tx1"/>
          </a:solidFill>
          <a:latin typeface="+mn-lt"/>
          <a:ea typeface="+mn-ea"/>
          <a:cs typeface="+mn-cs"/>
        </a:defRPr>
      </a:lvl5pPr>
      <a:lvl6pPr marL="3047345" algn="l" defTabSz="1218937" rtl="0" eaLnBrk="1" latinLnBrk="0" hangingPunct="1">
        <a:defRPr sz="2400" kern="1200">
          <a:solidFill>
            <a:schemeClr val="tx1"/>
          </a:solidFill>
          <a:latin typeface="+mn-lt"/>
          <a:ea typeface="+mn-ea"/>
          <a:cs typeface="+mn-cs"/>
        </a:defRPr>
      </a:lvl6pPr>
      <a:lvl7pPr marL="3656813" algn="l" defTabSz="1218937" rtl="0" eaLnBrk="1" latinLnBrk="0" hangingPunct="1">
        <a:defRPr sz="2400" kern="1200">
          <a:solidFill>
            <a:schemeClr val="tx1"/>
          </a:solidFill>
          <a:latin typeface="+mn-lt"/>
          <a:ea typeface="+mn-ea"/>
          <a:cs typeface="+mn-cs"/>
        </a:defRPr>
      </a:lvl7pPr>
      <a:lvl8pPr marL="4266283" algn="l" defTabSz="1218937" rtl="0" eaLnBrk="1" latinLnBrk="0" hangingPunct="1">
        <a:defRPr sz="2400" kern="1200">
          <a:solidFill>
            <a:schemeClr val="tx1"/>
          </a:solidFill>
          <a:latin typeface="+mn-lt"/>
          <a:ea typeface="+mn-ea"/>
          <a:cs typeface="+mn-cs"/>
        </a:defRPr>
      </a:lvl8pPr>
      <a:lvl9pPr marL="4875752" algn="l" defTabSz="121893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26" Type="http://schemas.openxmlformats.org/officeDocument/2006/relationships/diagramColors" Target="../diagrams/colors5.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diagramQuickStyle" Target="../diagrams/quickStyle5.xml"/><Relationship Id="rId2" Type="http://schemas.openxmlformats.org/officeDocument/2006/relationships/notesSlide" Target="../notesSlides/notesSlide8.xml"/><Relationship Id="rId16" Type="http://schemas.openxmlformats.org/officeDocument/2006/relationships/diagramColors" Target="../diagrams/colors3.xml"/><Relationship Id="rId20" Type="http://schemas.openxmlformats.org/officeDocument/2006/relationships/diagramQuickStyle" Target="../diagrams/quickStyle4.xml"/><Relationship Id="rId29" Type="http://schemas.openxmlformats.org/officeDocument/2006/relationships/diagramLayout" Target="../diagrams/layout6.xml"/><Relationship Id="rId1" Type="http://schemas.openxmlformats.org/officeDocument/2006/relationships/slideLayout" Target="../slideLayouts/slideLayout8.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diagramLayout" Target="../diagrams/layout5.xml"/><Relationship Id="rId32" Type="http://schemas.microsoft.com/office/2007/relationships/diagramDrawing" Target="../diagrams/drawing6.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diagramData" Target="../diagrams/data5.xml"/><Relationship Id="rId28" Type="http://schemas.openxmlformats.org/officeDocument/2006/relationships/diagramData" Target="../diagrams/data6.xml"/><Relationship Id="rId10" Type="http://schemas.openxmlformats.org/officeDocument/2006/relationships/diagramQuickStyle" Target="../diagrams/quickStyle2.xml"/><Relationship Id="rId19" Type="http://schemas.openxmlformats.org/officeDocument/2006/relationships/diagramLayout" Target="../diagrams/layout4.xml"/><Relationship Id="rId31" Type="http://schemas.openxmlformats.org/officeDocument/2006/relationships/diagramColors" Target="../diagrams/colors6.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 Id="rId27" Type="http://schemas.microsoft.com/office/2007/relationships/diagramDrawing" Target="../diagrams/drawing5.xml"/><Relationship Id="rId30"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 to SQL Azure Reporting</a:t>
            </a:r>
            <a:endParaRPr lang="en-US" dirty="0"/>
          </a:p>
        </p:txBody>
      </p:sp>
      <p:sp>
        <p:nvSpPr>
          <p:cNvPr id="5" name="Subtitle 4"/>
          <p:cNvSpPr>
            <a:spLocks noGrp="1"/>
          </p:cNvSpPr>
          <p:nvPr>
            <p:ph type="subTitle" idx="1"/>
          </p:nvPr>
        </p:nvSpPr>
        <p:spPr>
          <a:xfrm>
            <a:off x="938244" y="3810000"/>
            <a:ext cx="11149012" cy="463255"/>
          </a:xfrm>
        </p:spPr>
        <p:txBody>
          <a:bodyPr/>
          <a:lstStyle/>
          <a:p>
            <a:r>
              <a:rPr lang="en-US" dirty="0" smtClean="0"/>
              <a:t>Name</a:t>
            </a:r>
          </a:p>
          <a:p>
            <a:r>
              <a:rPr lang="en-US" dirty="0" smtClean="0"/>
              <a:t>Title</a:t>
            </a:r>
          </a:p>
          <a:p>
            <a:r>
              <a:rPr lang="en-US" dirty="0" smtClean="0"/>
              <a:t>Company</a:t>
            </a:r>
            <a:endParaRPr lang="en-US" dirty="0"/>
          </a:p>
        </p:txBody>
      </p:sp>
      <p:pic>
        <p:nvPicPr>
          <p:cNvPr id="6" name="Picture 2" descr="C:\Users\wwegner\Desktop\SQL-Azure_rg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2" y="5181600"/>
            <a:ext cx="4171950" cy="128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854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SQL Azure Reporting</a:t>
            </a:r>
            <a:endParaRPr lang="en-US" dirty="0"/>
          </a:p>
        </p:txBody>
      </p:sp>
      <p:sp>
        <p:nvSpPr>
          <p:cNvPr id="3" name="Text Placeholder 2"/>
          <p:cNvSpPr>
            <a:spLocks noGrp="1"/>
          </p:cNvSpPr>
          <p:nvPr>
            <p:ph idx="1"/>
          </p:nvPr>
        </p:nvSpPr>
        <p:spPr/>
        <p:txBody>
          <a:bodyPr/>
          <a:lstStyle/>
          <a:p>
            <a:r>
              <a:rPr lang="en-US" smtClean="0"/>
              <a:t>Who: Developers, System Integrators, Consultants and IT departments </a:t>
            </a:r>
          </a:p>
          <a:p>
            <a:r>
              <a:rPr lang="en-US" smtClean="0"/>
              <a:t>Benefits: elasticity, scalability and reliability of cloud computing</a:t>
            </a:r>
          </a:p>
          <a:p>
            <a:r>
              <a:rPr lang="en-US" smtClean="0"/>
              <a:t>Cost effective: Decrease Capital expenditure and time-to-solution </a:t>
            </a:r>
          </a:p>
          <a:p>
            <a:r>
              <a:rPr lang="en-US" smtClean="0"/>
              <a:t>Symmetrical: Design, develop and deploy your BI solutions using the tools and expertise you already have and don’t worry about</a:t>
            </a:r>
          </a:p>
          <a:p>
            <a:endParaRPr lang="en-US" dirty="0"/>
          </a:p>
        </p:txBody>
      </p:sp>
    </p:spTree>
    <p:extLst>
      <p:ext uri="{BB962C8B-B14F-4D97-AF65-F5344CB8AC3E}">
        <p14:creationId xmlns:p14="http://schemas.microsoft.com/office/powerpoint/2010/main" val="57691896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Reporting V1 Scenarios</a:t>
            </a:r>
            <a:endParaRPr lang="en-US" dirty="0"/>
          </a:p>
        </p:txBody>
      </p:sp>
      <p:sp>
        <p:nvSpPr>
          <p:cNvPr id="8" name="Content Placeholder 7"/>
          <p:cNvSpPr>
            <a:spLocks noGrp="1"/>
          </p:cNvSpPr>
          <p:nvPr>
            <p:ph sz="half" idx="2"/>
          </p:nvPr>
        </p:nvSpPr>
        <p:spPr>
          <a:xfrm>
            <a:off x="4494212" y="1499616"/>
            <a:ext cx="7186745" cy="4998291"/>
          </a:xfrm>
        </p:spPr>
        <p:txBody>
          <a:bodyPr/>
          <a:lstStyle/>
          <a:p>
            <a:r>
              <a:rPr lang="en-US" sz="2800" dirty="0"/>
              <a:t>“Operational reports over SQL Azure data” – Customers can report over their SQL Azure data, not necessarily with the intent to embed them into an application.</a:t>
            </a:r>
          </a:p>
          <a:p>
            <a:pPr marL="0" indent="0">
              <a:buNone/>
            </a:pPr>
            <a:endParaRPr lang="en-US" sz="2800" dirty="0" smtClean="0"/>
          </a:p>
          <a:p>
            <a:pPr marL="0" indent="0">
              <a:buNone/>
            </a:pPr>
            <a:endParaRPr lang="en-US" sz="2800" dirty="0"/>
          </a:p>
          <a:p>
            <a:pPr marL="0" indent="0">
              <a:buNone/>
            </a:pPr>
            <a:endParaRPr lang="en-US" sz="2800" dirty="0"/>
          </a:p>
          <a:p>
            <a:r>
              <a:rPr lang="en-US" sz="2800" dirty="0"/>
              <a:t>“Embedding reports into my Windows or Azure application” - Developers can use same patterns and tools they use today to embed reports into their applications in connected mode against Azure RS service</a:t>
            </a:r>
            <a:r>
              <a:rPr lang="en-US" sz="2800" dirty="0" smtClean="0"/>
              <a:t>.</a:t>
            </a:r>
            <a:endParaRPr lang="en-US" sz="2800" dirty="0"/>
          </a:p>
        </p:txBody>
      </p:sp>
      <p:pic>
        <p:nvPicPr>
          <p:cNvPr id="6" name="Picture 5" descr="Today_ServerReport.jpg"/>
          <p:cNvPicPr>
            <a:picLocks noChangeAspect="1"/>
          </p:cNvPicPr>
          <p:nvPr/>
        </p:nvPicPr>
        <p:blipFill>
          <a:blip r:embed="rId2" cstate="print"/>
          <a:stretch>
            <a:fillRect/>
          </a:stretch>
        </p:blipFill>
        <p:spPr>
          <a:xfrm>
            <a:off x="608012" y="4285992"/>
            <a:ext cx="3657600" cy="2495808"/>
          </a:xfrm>
          <a:prstGeom prst="rect">
            <a:avLst/>
          </a:prstGeom>
          <a:ln>
            <a:noFill/>
          </a:ln>
          <a:effectLst>
            <a:outerShdw blurRad="292100" dist="139700" dir="2700000" algn="tl" rotWithShape="0">
              <a:srgbClr val="333333">
                <a:alpha val="65000"/>
              </a:srgbClr>
            </a:outerShdw>
          </a:effectLst>
        </p:spPr>
      </p:pic>
      <p:pic>
        <p:nvPicPr>
          <p:cNvPr id="1026" name="Picture 2"/>
          <p:cNvPicPr>
            <a:picLocks noChangeAspect="1" noChangeArrowheads="1"/>
          </p:cNvPicPr>
          <p:nvPr/>
        </p:nvPicPr>
        <p:blipFill>
          <a:blip r:embed="rId3"/>
          <a:srcRect/>
          <a:stretch>
            <a:fillRect/>
          </a:stretch>
        </p:blipFill>
        <p:spPr bwMode="auto">
          <a:xfrm>
            <a:off x="608012" y="1384387"/>
            <a:ext cx="3657600" cy="2501813"/>
          </a:xfrm>
          <a:prstGeom prst="rect">
            <a:avLst/>
          </a:prstGeom>
          <a:noFill/>
          <a:ln w="9525">
            <a:noFill/>
            <a:miter lim="800000"/>
            <a:headEnd/>
            <a:tailEnd/>
          </a:ln>
        </p:spPr>
      </p:pic>
    </p:spTree>
    <p:extLst>
      <p:ext uri="{BB962C8B-B14F-4D97-AF65-F5344CB8AC3E}">
        <p14:creationId xmlns:p14="http://schemas.microsoft.com/office/powerpoint/2010/main" val="5719921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smtClean="0"/>
              <a:t>SQL Azure Reporting V1 Feature Summary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02396767"/>
              </p:ext>
            </p:extLst>
          </p:nvPr>
        </p:nvGraphicFramePr>
        <p:xfrm>
          <a:off x="836612" y="1503213"/>
          <a:ext cx="10363201" cy="4364187"/>
        </p:xfrm>
        <a:graphic>
          <a:graphicData uri="http://schemas.openxmlformats.org/drawingml/2006/table">
            <a:tbl>
              <a:tblPr firstRow="1" firstCol="1" bandRow="1">
                <a:tableStyleId>{35758FB7-9AC5-4552-8A53-C91805E547FA}</a:tableStyleId>
              </a:tblPr>
              <a:tblGrid>
                <a:gridCol w="2892907"/>
                <a:gridCol w="3735147"/>
                <a:gridCol w="3735147"/>
              </a:tblGrid>
              <a:tr h="402309">
                <a:tc>
                  <a:txBody>
                    <a:bodyPr/>
                    <a:lstStyle/>
                    <a:p>
                      <a:pPr marL="228600" marR="0">
                        <a:spcBef>
                          <a:spcPts val="0"/>
                        </a:spcBef>
                        <a:spcAft>
                          <a:spcPts val="0"/>
                        </a:spcAft>
                      </a:pPr>
                      <a:r>
                        <a:rPr lang="en-US" sz="1600" dirty="0">
                          <a:effectLst/>
                        </a:rPr>
                        <a:t> </a:t>
                      </a:r>
                      <a:endParaRPr lang="en-US" sz="1600" dirty="0">
                        <a:effectLst/>
                        <a:latin typeface="Times New Roman"/>
                        <a:ea typeface="Calibri"/>
                      </a:endParaRPr>
                    </a:p>
                  </a:txBody>
                  <a:tcPr marL="58449" marR="58449" marT="0" marB="0"/>
                </a:tc>
                <a:tc>
                  <a:txBody>
                    <a:bodyPr/>
                    <a:lstStyle/>
                    <a:p>
                      <a:pPr marL="228600" marR="0">
                        <a:spcBef>
                          <a:spcPts val="0"/>
                        </a:spcBef>
                        <a:spcAft>
                          <a:spcPts val="0"/>
                        </a:spcAft>
                      </a:pPr>
                      <a:r>
                        <a:rPr lang="en-US" sz="1600" dirty="0">
                          <a:effectLst/>
                        </a:rPr>
                        <a:t>Reporting Services</a:t>
                      </a:r>
                      <a:endParaRPr lang="en-US" sz="1600" dirty="0">
                        <a:effectLst/>
                        <a:latin typeface="Times New Roman"/>
                        <a:ea typeface="Calibri"/>
                      </a:endParaRPr>
                    </a:p>
                  </a:txBody>
                  <a:tcPr marL="58449" marR="58449" marT="0" marB="0"/>
                </a:tc>
                <a:tc>
                  <a:txBody>
                    <a:bodyPr/>
                    <a:lstStyle/>
                    <a:p>
                      <a:pPr marL="228600" marR="0">
                        <a:spcBef>
                          <a:spcPts val="0"/>
                        </a:spcBef>
                        <a:spcAft>
                          <a:spcPts val="0"/>
                        </a:spcAft>
                      </a:pPr>
                      <a:r>
                        <a:rPr lang="en-US" sz="1600">
                          <a:effectLst/>
                        </a:rPr>
                        <a:t>SQL Azure Reporting</a:t>
                      </a:r>
                      <a:endParaRPr lang="en-US" sz="1600">
                        <a:effectLst/>
                        <a:latin typeface="Times New Roman"/>
                        <a:ea typeface="Calibri"/>
                      </a:endParaRPr>
                    </a:p>
                  </a:txBody>
                  <a:tcPr marL="58449" marR="58449" marT="0" marB="0"/>
                </a:tc>
              </a:tr>
              <a:tr h="971402">
                <a:tc>
                  <a:txBody>
                    <a:bodyPr/>
                    <a:lstStyle/>
                    <a:p>
                      <a:pPr marL="228600" marR="0">
                        <a:spcBef>
                          <a:spcPts val="0"/>
                        </a:spcBef>
                        <a:spcAft>
                          <a:spcPts val="0"/>
                        </a:spcAft>
                      </a:pPr>
                      <a:r>
                        <a:rPr lang="en-US" sz="1600" dirty="0" smtClean="0">
                          <a:effectLst/>
                        </a:rPr>
                        <a:t>Tooling</a:t>
                      </a:r>
                      <a:endParaRPr lang="en-US" sz="1600" dirty="0">
                        <a:effectLst/>
                        <a:latin typeface="Times New Roman"/>
                        <a:ea typeface="Calibri"/>
                      </a:endParaRPr>
                    </a:p>
                  </a:txBody>
                  <a:tcPr marL="58449" marR="58449" marT="0" marB="0"/>
                </a:tc>
                <a:tc>
                  <a:txBody>
                    <a:bodyPr/>
                    <a:lstStyle/>
                    <a:p>
                      <a:pPr marL="342900" marR="0" lvl="0" indent="-342900">
                        <a:spcBef>
                          <a:spcPts val="0"/>
                        </a:spcBef>
                        <a:spcAft>
                          <a:spcPts val="0"/>
                        </a:spcAft>
                        <a:buFont typeface="Calibri"/>
                        <a:buChar char="-"/>
                      </a:pPr>
                      <a:r>
                        <a:rPr lang="en-US" sz="1600">
                          <a:effectLst/>
                        </a:rPr>
                        <a:t>Business Intelligence Design Studio (BIDS)</a:t>
                      </a:r>
                    </a:p>
                    <a:p>
                      <a:pPr marL="342900" marR="0" lvl="0" indent="-342900">
                        <a:spcBef>
                          <a:spcPts val="0"/>
                        </a:spcBef>
                        <a:spcAft>
                          <a:spcPts val="0"/>
                        </a:spcAft>
                        <a:buFont typeface="Calibri"/>
                        <a:buChar char="-"/>
                      </a:pPr>
                      <a:r>
                        <a:rPr lang="en-US" sz="1600">
                          <a:effectLst/>
                        </a:rPr>
                        <a:t>Report Builder</a:t>
                      </a:r>
                      <a:endParaRPr lang="en-US" sz="1600">
                        <a:effectLst/>
                        <a:latin typeface="Times New Roman"/>
                        <a:ea typeface="Calibri"/>
                      </a:endParaRPr>
                    </a:p>
                  </a:txBody>
                  <a:tcPr marL="58449" marR="58449" marT="0" marB="0"/>
                </a:tc>
                <a:tc>
                  <a:txBody>
                    <a:bodyPr/>
                    <a:lstStyle/>
                    <a:p>
                      <a:pPr marL="342900" marR="0" lvl="0" indent="-342900">
                        <a:spcBef>
                          <a:spcPts val="0"/>
                        </a:spcBef>
                        <a:spcAft>
                          <a:spcPts val="0"/>
                        </a:spcAft>
                        <a:buFont typeface="Calibri"/>
                        <a:buChar char="-"/>
                      </a:pPr>
                      <a:r>
                        <a:rPr lang="en-US" sz="1600" dirty="0">
                          <a:effectLst/>
                        </a:rPr>
                        <a:t>Business Intelligence Design Studio (BIDS)</a:t>
                      </a:r>
                    </a:p>
                    <a:p>
                      <a:pPr marL="342900" marR="0" lvl="0" indent="-342900">
                        <a:spcBef>
                          <a:spcPts val="0"/>
                        </a:spcBef>
                        <a:spcAft>
                          <a:spcPts val="0"/>
                        </a:spcAft>
                        <a:buFont typeface="Calibri"/>
                        <a:buChar char="-"/>
                      </a:pPr>
                      <a:r>
                        <a:rPr lang="en-US" sz="1600" dirty="0">
                          <a:effectLst/>
                        </a:rPr>
                        <a:t>Report Builder*</a:t>
                      </a:r>
                      <a:endParaRPr lang="en-US" sz="1600" dirty="0">
                        <a:effectLst/>
                        <a:latin typeface="Times New Roman"/>
                        <a:ea typeface="Calibri"/>
                      </a:endParaRPr>
                    </a:p>
                  </a:txBody>
                  <a:tcPr marL="58449" marR="58449" marT="0" marB="0"/>
                </a:tc>
              </a:tr>
              <a:tr h="621696">
                <a:tc>
                  <a:txBody>
                    <a:bodyPr/>
                    <a:lstStyle/>
                    <a:p>
                      <a:pPr marL="228600" marR="0">
                        <a:spcBef>
                          <a:spcPts val="0"/>
                        </a:spcBef>
                        <a:spcAft>
                          <a:spcPts val="0"/>
                        </a:spcAft>
                      </a:pPr>
                      <a:r>
                        <a:rPr lang="en-US" sz="1600" dirty="0">
                          <a:effectLst/>
                        </a:rPr>
                        <a:t>Supported data sources</a:t>
                      </a:r>
                      <a:endParaRPr lang="en-US" sz="1600" dirty="0">
                        <a:effectLst/>
                        <a:latin typeface="Times New Roman"/>
                        <a:ea typeface="Calibri"/>
                      </a:endParaRPr>
                    </a:p>
                  </a:txBody>
                  <a:tcPr marL="58449" marR="58449" marT="0" marB="0"/>
                </a:tc>
                <a:tc>
                  <a:txBody>
                    <a:bodyPr/>
                    <a:lstStyle/>
                    <a:p>
                      <a:pPr marL="228600" marR="0">
                        <a:spcBef>
                          <a:spcPts val="0"/>
                        </a:spcBef>
                        <a:spcAft>
                          <a:spcPts val="0"/>
                        </a:spcAft>
                      </a:pPr>
                      <a:r>
                        <a:rPr lang="en-US" sz="1600">
                          <a:effectLst/>
                        </a:rPr>
                        <a:t>Diverse data sources</a:t>
                      </a:r>
                      <a:endParaRPr lang="en-US" sz="1600">
                        <a:effectLst/>
                        <a:latin typeface="Times New Roman"/>
                        <a:ea typeface="Calibri"/>
                      </a:endParaRPr>
                    </a:p>
                  </a:txBody>
                  <a:tcPr marL="58449" marR="58449" marT="0" marB="0"/>
                </a:tc>
                <a:tc>
                  <a:txBody>
                    <a:bodyPr/>
                    <a:lstStyle/>
                    <a:p>
                      <a:pPr marL="228600" marR="0">
                        <a:spcBef>
                          <a:spcPts val="0"/>
                        </a:spcBef>
                        <a:spcAft>
                          <a:spcPts val="0"/>
                        </a:spcAft>
                      </a:pPr>
                      <a:r>
                        <a:rPr lang="en-US" sz="1600">
                          <a:effectLst/>
                        </a:rPr>
                        <a:t>SQL Azure databases</a:t>
                      </a:r>
                      <a:endParaRPr lang="en-US" sz="1600">
                        <a:effectLst/>
                        <a:latin typeface="Times New Roman"/>
                        <a:ea typeface="Calibri"/>
                      </a:endParaRPr>
                    </a:p>
                  </a:txBody>
                  <a:tcPr marL="58449" marR="58449" marT="0" marB="0"/>
                </a:tc>
              </a:tr>
              <a:tr h="1313460">
                <a:tc>
                  <a:txBody>
                    <a:bodyPr/>
                    <a:lstStyle/>
                    <a:p>
                      <a:pPr marL="228600" marR="0">
                        <a:spcBef>
                          <a:spcPts val="0"/>
                        </a:spcBef>
                        <a:spcAft>
                          <a:spcPts val="0"/>
                        </a:spcAft>
                      </a:pPr>
                      <a:r>
                        <a:rPr lang="en-US" sz="1600" dirty="0" smtClean="0">
                          <a:effectLst/>
                        </a:rPr>
                        <a:t>Report Management</a:t>
                      </a:r>
                      <a:endParaRPr lang="en-US" sz="1600" dirty="0">
                        <a:effectLst/>
                        <a:latin typeface="Times New Roman"/>
                        <a:ea typeface="Calibri"/>
                      </a:endParaRPr>
                    </a:p>
                  </a:txBody>
                  <a:tcPr marL="58449" marR="58449" marT="0" marB="0"/>
                </a:tc>
                <a:tc>
                  <a:txBody>
                    <a:bodyPr/>
                    <a:lstStyle/>
                    <a:p>
                      <a:pPr marL="228600" marR="0">
                        <a:spcBef>
                          <a:spcPts val="0"/>
                        </a:spcBef>
                        <a:spcAft>
                          <a:spcPts val="0"/>
                        </a:spcAft>
                      </a:pPr>
                      <a:r>
                        <a:rPr lang="en-US" sz="1600" dirty="0">
                          <a:effectLst/>
                        </a:rPr>
                        <a:t>Report Manager or SharePoint</a:t>
                      </a:r>
                    </a:p>
                    <a:p>
                      <a:pPr marL="342900" marR="0" lvl="0" indent="-342900">
                        <a:spcBef>
                          <a:spcPts val="0"/>
                        </a:spcBef>
                        <a:spcAft>
                          <a:spcPts val="0"/>
                        </a:spcAft>
                        <a:buFont typeface="Calibri"/>
                        <a:buChar char="-"/>
                      </a:pPr>
                      <a:r>
                        <a:rPr lang="en-US" sz="1600" dirty="0">
                          <a:effectLst/>
                        </a:rPr>
                        <a:t>display reports</a:t>
                      </a:r>
                    </a:p>
                    <a:p>
                      <a:pPr marL="342900" marR="0" lvl="0" indent="-342900">
                        <a:spcBef>
                          <a:spcPts val="0"/>
                        </a:spcBef>
                        <a:spcAft>
                          <a:spcPts val="0"/>
                        </a:spcAft>
                        <a:buFont typeface="Calibri"/>
                        <a:buChar char="-"/>
                      </a:pPr>
                      <a:r>
                        <a:rPr lang="en-US" sz="1600" dirty="0">
                          <a:effectLst/>
                        </a:rPr>
                        <a:t>rendering to multiple formats</a:t>
                      </a:r>
                    </a:p>
                    <a:p>
                      <a:pPr marL="342900" marR="0" lvl="0" indent="-342900">
                        <a:spcBef>
                          <a:spcPts val="0"/>
                        </a:spcBef>
                        <a:spcAft>
                          <a:spcPts val="0"/>
                        </a:spcAft>
                        <a:buFont typeface="Calibri"/>
                        <a:buChar char="-"/>
                      </a:pPr>
                      <a:r>
                        <a:rPr lang="en-US" sz="1600" dirty="0">
                          <a:effectLst/>
                        </a:rPr>
                        <a:t>subscriptions</a:t>
                      </a:r>
                    </a:p>
                    <a:p>
                      <a:pPr marL="342900" marR="0" lvl="0" indent="-342900">
                        <a:spcBef>
                          <a:spcPts val="0"/>
                        </a:spcBef>
                        <a:spcAft>
                          <a:spcPts val="0"/>
                        </a:spcAft>
                        <a:buFont typeface="Calibri"/>
                        <a:buChar char="-"/>
                      </a:pPr>
                      <a:r>
                        <a:rPr lang="en-US" sz="1600" dirty="0">
                          <a:effectLst/>
                        </a:rPr>
                        <a:t>scheduled delivery</a:t>
                      </a:r>
                      <a:endParaRPr lang="en-US" sz="1600" dirty="0">
                        <a:effectLst/>
                        <a:latin typeface="Times New Roman"/>
                        <a:ea typeface="Calibri"/>
                      </a:endParaRPr>
                    </a:p>
                  </a:txBody>
                  <a:tcPr marL="58449" marR="58449" marT="0" marB="0"/>
                </a:tc>
                <a:tc>
                  <a:txBody>
                    <a:bodyPr/>
                    <a:lstStyle/>
                    <a:p>
                      <a:pPr marL="228600" marR="0" algn="l" defTabSz="914363" rtl="0" eaLnBrk="1" latinLnBrk="0" hangingPunct="1">
                        <a:spcBef>
                          <a:spcPts val="0"/>
                        </a:spcBef>
                        <a:spcAft>
                          <a:spcPts val="0"/>
                        </a:spcAft>
                      </a:pPr>
                      <a:r>
                        <a:rPr lang="en-US" sz="1600" kern="1200" dirty="0" smtClean="0">
                          <a:effectLst/>
                        </a:rPr>
                        <a:t>Windows Azure Developer Portal</a:t>
                      </a:r>
                    </a:p>
                    <a:p>
                      <a:pPr marL="228600" marR="0" algn="l" defTabSz="914363" rtl="0" eaLnBrk="1" latinLnBrk="0" hangingPunct="1">
                        <a:spcBef>
                          <a:spcPts val="0"/>
                        </a:spcBef>
                        <a:spcAft>
                          <a:spcPts val="0"/>
                        </a:spcAft>
                      </a:pPr>
                      <a:r>
                        <a:rPr lang="en-US" sz="1600" kern="1200" dirty="0" smtClean="0">
                          <a:effectLst/>
                        </a:rPr>
                        <a:t>URL browsing</a:t>
                      </a:r>
                    </a:p>
                    <a:p>
                      <a:pPr marL="228600" marR="0">
                        <a:spcBef>
                          <a:spcPts val="0"/>
                        </a:spcBef>
                        <a:spcAft>
                          <a:spcPts val="0"/>
                        </a:spcAft>
                      </a:pPr>
                      <a:endParaRPr lang="en-US" sz="1600" baseline="0" dirty="0" smtClean="0">
                        <a:effectLst/>
                        <a:latin typeface="Times New Roman"/>
                        <a:ea typeface="Calibri"/>
                      </a:endParaRPr>
                    </a:p>
                  </a:txBody>
                  <a:tcPr marL="58449" marR="58449" marT="0" marB="0"/>
                </a:tc>
              </a:tr>
              <a:tr h="533400">
                <a:tc>
                  <a:txBody>
                    <a:bodyPr/>
                    <a:lstStyle/>
                    <a:p>
                      <a:pPr marL="228600" marR="0">
                        <a:spcBef>
                          <a:spcPts val="0"/>
                        </a:spcBef>
                        <a:spcAft>
                          <a:spcPts val="0"/>
                        </a:spcAft>
                      </a:pPr>
                      <a:r>
                        <a:rPr lang="en-US" sz="1600">
                          <a:effectLst/>
                        </a:rPr>
                        <a:t>Developer Extensibility</a:t>
                      </a:r>
                      <a:endParaRPr lang="en-US" sz="1600">
                        <a:effectLst/>
                        <a:latin typeface="Times New Roman"/>
                        <a:ea typeface="Calibri"/>
                      </a:endParaRPr>
                    </a:p>
                  </a:txBody>
                  <a:tcPr marL="58449" marR="58449" marT="0" marB="0"/>
                </a:tc>
                <a:tc>
                  <a:txBody>
                    <a:bodyPr/>
                    <a:lstStyle/>
                    <a:p>
                      <a:pPr marL="228600" marR="0">
                        <a:spcBef>
                          <a:spcPts val="0"/>
                        </a:spcBef>
                        <a:spcAft>
                          <a:spcPts val="0"/>
                        </a:spcAft>
                      </a:pPr>
                      <a:r>
                        <a:rPr lang="en-US" sz="1600">
                          <a:effectLst/>
                        </a:rPr>
                        <a:t>Custom data sources, assemblies, report items, authentication, etc.</a:t>
                      </a:r>
                    </a:p>
                    <a:p>
                      <a:pPr marL="228600" marR="0">
                        <a:spcBef>
                          <a:spcPts val="0"/>
                        </a:spcBef>
                        <a:spcAft>
                          <a:spcPts val="0"/>
                        </a:spcAft>
                      </a:pPr>
                      <a:r>
                        <a:rPr lang="en-US" sz="1600">
                          <a:effectLst/>
                        </a:rPr>
                        <a:t> </a:t>
                      </a:r>
                      <a:endParaRPr lang="en-US" sz="1600">
                        <a:effectLst/>
                        <a:latin typeface="Times New Roman"/>
                        <a:ea typeface="Calibri"/>
                      </a:endParaRPr>
                    </a:p>
                  </a:txBody>
                  <a:tcPr marL="58449" marR="58449" marT="0" marB="0"/>
                </a:tc>
                <a:tc>
                  <a:txBody>
                    <a:bodyPr/>
                    <a:lstStyle/>
                    <a:p>
                      <a:pPr marL="228600" marR="0">
                        <a:spcBef>
                          <a:spcPts val="0"/>
                        </a:spcBef>
                        <a:spcAft>
                          <a:spcPts val="0"/>
                        </a:spcAft>
                      </a:pPr>
                      <a:r>
                        <a:rPr lang="en-US" sz="1600">
                          <a:effectLst/>
                        </a:rPr>
                        <a:t>Extensibility is not yet enabled</a:t>
                      </a:r>
                      <a:endParaRPr lang="en-US" sz="1600">
                        <a:effectLst/>
                        <a:latin typeface="Times New Roman"/>
                        <a:ea typeface="Calibri"/>
                      </a:endParaRPr>
                    </a:p>
                  </a:txBody>
                  <a:tcPr marL="58449" marR="58449" marT="0" marB="0"/>
                </a:tc>
              </a:tr>
              <a:tr h="323800">
                <a:tc>
                  <a:txBody>
                    <a:bodyPr/>
                    <a:lstStyle/>
                    <a:p>
                      <a:pPr marL="228600" marR="0">
                        <a:spcBef>
                          <a:spcPts val="0"/>
                        </a:spcBef>
                        <a:spcAft>
                          <a:spcPts val="0"/>
                        </a:spcAft>
                      </a:pPr>
                      <a:r>
                        <a:rPr lang="en-US" sz="1600">
                          <a:effectLst/>
                        </a:rPr>
                        <a:t>Security Model</a:t>
                      </a:r>
                      <a:endParaRPr lang="en-US" sz="1600">
                        <a:effectLst/>
                        <a:latin typeface="Times New Roman"/>
                        <a:ea typeface="Calibri"/>
                      </a:endParaRPr>
                    </a:p>
                  </a:txBody>
                  <a:tcPr marL="58449" marR="58449" marT="0" marB="0"/>
                </a:tc>
                <a:tc>
                  <a:txBody>
                    <a:bodyPr/>
                    <a:lstStyle/>
                    <a:p>
                      <a:pPr marL="228600" marR="0">
                        <a:spcBef>
                          <a:spcPts val="0"/>
                        </a:spcBef>
                        <a:spcAft>
                          <a:spcPts val="0"/>
                        </a:spcAft>
                      </a:pPr>
                      <a:r>
                        <a:rPr lang="en-US" sz="1600">
                          <a:effectLst/>
                        </a:rPr>
                        <a:t>Windows Authentication</a:t>
                      </a:r>
                      <a:endParaRPr lang="en-US" sz="1600">
                        <a:effectLst/>
                        <a:latin typeface="Times New Roman"/>
                        <a:ea typeface="Calibri"/>
                      </a:endParaRPr>
                    </a:p>
                  </a:txBody>
                  <a:tcPr marL="58449" marR="58449" marT="0" marB="0"/>
                </a:tc>
                <a:tc>
                  <a:txBody>
                    <a:bodyPr/>
                    <a:lstStyle/>
                    <a:p>
                      <a:pPr marL="228600" marR="0">
                        <a:spcBef>
                          <a:spcPts val="0"/>
                        </a:spcBef>
                        <a:spcAft>
                          <a:spcPts val="0"/>
                        </a:spcAft>
                      </a:pPr>
                      <a:r>
                        <a:rPr lang="en-US" sz="1600" dirty="0">
                          <a:effectLst/>
                        </a:rPr>
                        <a:t>SQL Azure Username/password </a:t>
                      </a:r>
                      <a:endParaRPr lang="en-US" sz="1600" dirty="0">
                        <a:effectLst/>
                        <a:latin typeface="Times New Roman"/>
                        <a:ea typeface="Calibri"/>
                      </a:endParaRPr>
                    </a:p>
                  </a:txBody>
                  <a:tcPr marL="58449" marR="58449" marT="0" marB="0"/>
                </a:tc>
              </a:tr>
            </a:tbl>
          </a:graphicData>
        </a:graphic>
      </p:graphicFrame>
      <p:sp>
        <p:nvSpPr>
          <p:cNvPr id="5" name="Rectangle 1"/>
          <p:cNvSpPr>
            <a:spLocks noChangeArrowheads="1"/>
          </p:cNvSpPr>
          <p:nvPr/>
        </p:nvSpPr>
        <p:spPr bwMode="auto">
          <a:xfrm>
            <a:off x="395782" y="6278434"/>
            <a:ext cx="115660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*Authoring only - deployment to SQL Azure Reporting through BIDS</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28358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Architecture</a:t>
            </a:r>
            <a:endParaRPr lang="en-US" dirty="0"/>
          </a:p>
        </p:txBody>
      </p:sp>
      <p:sp>
        <p:nvSpPr>
          <p:cNvPr id="5" name="Content Placeholder 4"/>
          <p:cNvSpPr>
            <a:spLocks noGrp="1"/>
          </p:cNvSpPr>
          <p:nvPr>
            <p:ph sz="half" idx="1"/>
          </p:nvPr>
        </p:nvSpPr>
        <p:spPr>
          <a:xfrm>
            <a:off x="518027" y="1499616"/>
            <a:ext cx="5484971" cy="4370427"/>
          </a:xfrm>
        </p:spPr>
        <p:txBody>
          <a:bodyPr/>
          <a:lstStyle/>
          <a:p>
            <a:r>
              <a:rPr lang="en-US" sz="2000" dirty="0" smtClean="0"/>
              <a:t>Multi-tenant: RS Gateway for “smart” routing, separated tenant DBs</a:t>
            </a:r>
          </a:p>
          <a:p>
            <a:pPr marL="0" indent="0">
              <a:buNone/>
            </a:pPr>
            <a:endParaRPr lang="en-US" sz="2000" dirty="0" smtClean="0"/>
          </a:p>
          <a:p>
            <a:r>
              <a:rPr lang="en-US" sz="2000" dirty="0" smtClean="0"/>
              <a:t>Availability:  SQL Azure will be the data tier for Azure Reporting</a:t>
            </a:r>
          </a:p>
          <a:p>
            <a:pPr marL="0" indent="0">
              <a:buNone/>
            </a:pPr>
            <a:endParaRPr lang="en-US" sz="2000" dirty="0" smtClean="0"/>
          </a:p>
          <a:p>
            <a:r>
              <a:rPr lang="en-US" sz="2000" dirty="0" smtClean="0"/>
              <a:t>Elasticity:  Built on Windows Azure</a:t>
            </a:r>
          </a:p>
          <a:p>
            <a:pPr marL="0" indent="0">
              <a:buNone/>
            </a:pPr>
            <a:endParaRPr lang="en-US" sz="2000" dirty="0" smtClean="0"/>
          </a:p>
          <a:p>
            <a:r>
              <a:rPr lang="en-US" sz="2000" dirty="0" smtClean="0"/>
              <a:t>Supportability:  Entire service captures monitoring and trace event data, runs on common management fabric</a:t>
            </a:r>
          </a:p>
          <a:p>
            <a:pPr marL="0" indent="0">
              <a:buNone/>
            </a:pPr>
            <a:endParaRPr lang="en-US" sz="2000" dirty="0" smtClean="0"/>
          </a:p>
          <a:p>
            <a:r>
              <a:rPr lang="en-US" sz="2000" dirty="0" smtClean="0"/>
              <a:t>Security:  SQL Server authentication and authorization model</a:t>
            </a:r>
          </a:p>
        </p:txBody>
      </p:sp>
      <p:sp>
        <p:nvSpPr>
          <p:cNvPr id="32" name="Rectangle 31"/>
          <p:cNvSpPr/>
          <p:nvPr/>
        </p:nvSpPr>
        <p:spPr>
          <a:xfrm>
            <a:off x="8011560" y="1437168"/>
            <a:ext cx="1363074" cy="391634"/>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dirty="0">
                <a:solidFill>
                  <a:schemeClr val="bg1"/>
                </a:solidFill>
              </a:rPr>
              <a:t>Load Balancer</a:t>
            </a:r>
          </a:p>
        </p:txBody>
      </p:sp>
      <p:sp>
        <p:nvSpPr>
          <p:cNvPr id="40" name="Flowchart: Magnetic Disk 39"/>
          <p:cNvSpPr/>
          <p:nvPr/>
        </p:nvSpPr>
        <p:spPr>
          <a:xfrm>
            <a:off x="9305880" y="5509487"/>
            <a:ext cx="457081" cy="381000"/>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28" name="TextBox 1027"/>
          <p:cNvSpPr txBox="1"/>
          <p:nvPr/>
        </p:nvSpPr>
        <p:spPr>
          <a:xfrm>
            <a:off x="9924708" y="5504931"/>
            <a:ext cx="441146" cy="400110"/>
          </a:xfrm>
          <a:prstGeom prst="rect">
            <a:avLst/>
          </a:prstGeom>
          <a:noFill/>
        </p:spPr>
        <p:txBody>
          <a:bodyPr wrap="none" rtlCol="0">
            <a:spAutoFit/>
          </a:bodyPr>
          <a:lstStyle/>
          <a:p>
            <a:r>
              <a:rPr lang="en-US" sz="2000" dirty="0" smtClean="0">
                <a:solidFill>
                  <a:srgbClr val="002060"/>
                </a:solidFill>
              </a:rPr>
              <a:t>…</a:t>
            </a:r>
            <a:endParaRPr lang="en-US" sz="2000" dirty="0">
              <a:solidFill>
                <a:srgbClr val="002060"/>
              </a:solidFill>
            </a:endParaRPr>
          </a:p>
        </p:txBody>
      </p:sp>
      <p:sp>
        <p:nvSpPr>
          <p:cNvPr id="1029" name="TextBox 1028"/>
          <p:cNvSpPr txBox="1"/>
          <p:nvPr/>
        </p:nvSpPr>
        <p:spPr>
          <a:xfrm>
            <a:off x="6539014" y="5169373"/>
            <a:ext cx="712054" cy="276999"/>
          </a:xfrm>
          <a:prstGeom prst="rect">
            <a:avLst/>
          </a:prstGeom>
          <a:noFill/>
        </p:spPr>
        <p:txBody>
          <a:bodyPr wrap="none" rtlCol="0">
            <a:spAutoFit/>
          </a:bodyPr>
          <a:lstStyle/>
          <a:p>
            <a:r>
              <a:rPr lang="en-US" sz="1200" dirty="0" smtClean="0"/>
              <a:t>Catalog</a:t>
            </a:r>
            <a:endParaRPr lang="en-US" sz="1200" dirty="0"/>
          </a:p>
        </p:txBody>
      </p:sp>
      <p:sp>
        <p:nvSpPr>
          <p:cNvPr id="103" name="TextBox 102"/>
          <p:cNvSpPr txBox="1"/>
          <p:nvPr/>
        </p:nvSpPr>
        <p:spPr>
          <a:xfrm>
            <a:off x="7461907" y="5180491"/>
            <a:ext cx="773545" cy="276999"/>
          </a:xfrm>
          <a:prstGeom prst="rect">
            <a:avLst/>
          </a:prstGeom>
          <a:noFill/>
        </p:spPr>
        <p:txBody>
          <a:bodyPr wrap="none" rtlCol="0">
            <a:spAutoFit/>
          </a:bodyPr>
          <a:lstStyle/>
          <a:p>
            <a:r>
              <a:rPr lang="en-US" sz="1200" dirty="0" smtClean="0"/>
              <a:t>TempDB</a:t>
            </a:r>
            <a:endParaRPr lang="en-US" sz="1200" dirty="0"/>
          </a:p>
        </p:txBody>
      </p:sp>
      <p:sp>
        <p:nvSpPr>
          <p:cNvPr id="104" name="TextBox 103"/>
          <p:cNvSpPr txBox="1"/>
          <p:nvPr/>
        </p:nvSpPr>
        <p:spPr>
          <a:xfrm>
            <a:off x="8921890" y="5204690"/>
            <a:ext cx="1037463" cy="276999"/>
          </a:xfrm>
          <a:prstGeom prst="rect">
            <a:avLst/>
          </a:prstGeom>
          <a:noFill/>
        </p:spPr>
        <p:txBody>
          <a:bodyPr wrap="none" rtlCol="0">
            <a:spAutoFit/>
          </a:bodyPr>
          <a:lstStyle/>
          <a:p>
            <a:r>
              <a:rPr lang="en-US" sz="1200" dirty="0" smtClean="0"/>
              <a:t>Data Source</a:t>
            </a:r>
            <a:endParaRPr lang="en-US" sz="1200" dirty="0"/>
          </a:p>
        </p:txBody>
      </p:sp>
      <p:sp>
        <p:nvSpPr>
          <p:cNvPr id="35" name="Flowchart: Magnetic Disk 34"/>
          <p:cNvSpPr/>
          <p:nvPr/>
        </p:nvSpPr>
        <p:spPr>
          <a:xfrm>
            <a:off x="6755391" y="5485288"/>
            <a:ext cx="457081" cy="381000"/>
          </a:xfrm>
          <a:prstGeom prst="flowChartMagneticDisk">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sp>
        <p:nvSpPr>
          <p:cNvPr id="39" name="Flowchart: Magnetic Disk 38"/>
          <p:cNvSpPr/>
          <p:nvPr/>
        </p:nvSpPr>
        <p:spPr>
          <a:xfrm>
            <a:off x="7720341" y="5485288"/>
            <a:ext cx="457081" cy="381000"/>
          </a:xfrm>
          <a:prstGeom prst="flowChartMagneticDisk">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sp>
        <p:nvSpPr>
          <p:cNvPr id="1082" name="Rectangle 1081"/>
          <p:cNvSpPr/>
          <p:nvPr/>
        </p:nvSpPr>
        <p:spPr>
          <a:xfrm>
            <a:off x="7461907" y="4637192"/>
            <a:ext cx="2154395" cy="307777"/>
          </a:xfrm>
          <a:prstGeom prst="rect">
            <a:avLst/>
          </a:prstGeom>
        </p:spPr>
        <p:txBody>
          <a:bodyPr wrap="square">
            <a:spAutoFit/>
          </a:bodyPr>
          <a:lstStyle/>
          <a:p>
            <a:r>
              <a:rPr lang="en-US" sz="1400" dirty="0" smtClean="0"/>
              <a:t>database.windows.net</a:t>
            </a:r>
            <a:endParaRPr lang="en-US" sz="1400" dirty="0"/>
          </a:p>
        </p:txBody>
      </p:sp>
      <p:sp>
        <p:nvSpPr>
          <p:cNvPr id="168" name="Rectangle 167"/>
          <p:cNvSpPr/>
          <p:nvPr/>
        </p:nvSpPr>
        <p:spPr>
          <a:xfrm>
            <a:off x="3656013" y="533400"/>
            <a:ext cx="8287984" cy="461665"/>
          </a:xfrm>
          <a:prstGeom prst="rect">
            <a:avLst/>
          </a:prstGeom>
        </p:spPr>
        <p:txBody>
          <a:bodyPr wrap="square">
            <a:spAutoFit/>
          </a:bodyPr>
          <a:lstStyle/>
          <a:p>
            <a:r>
              <a:rPr lang="en-US" dirty="0" smtClean="0"/>
              <a:t>https://[tenant].reports.windows.net/reports/report1.rdl </a:t>
            </a:r>
            <a:endParaRPr lang="en-US" dirty="0"/>
          </a:p>
        </p:txBody>
      </p:sp>
      <p:sp>
        <p:nvSpPr>
          <p:cNvPr id="117" name="Rectangle 116"/>
          <p:cNvSpPr/>
          <p:nvPr/>
        </p:nvSpPr>
        <p:spPr>
          <a:xfrm>
            <a:off x="8402883" y="3374161"/>
            <a:ext cx="812588" cy="304800"/>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gradFill>
                <a:gsLst>
                  <a:gs pos="0">
                    <a:srgbClr val="FFFFFF"/>
                  </a:gs>
                  <a:gs pos="100000">
                    <a:srgbClr val="FFFFFF"/>
                  </a:gs>
                </a:gsLst>
                <a:lin ang="5400000" scaled="0"/>
              </a:gradFill>
            </a:endParaRPr>
          </a:p>
        </p:txBody>
      </p:sp>
      <p:sp>
        <p:nvSpPr>
          <p:cNvPr id="122" name="Rectangle 121"/>
          <p:cNvSpPr/>
          <p:nvPr/>
        </p:nvSpPr>
        <p:spPr>
          <a:xfrm>
            <a:off x="8247324" y="2365868"/>
            <a:ext cx="812588" cy="3048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4" name="TextBox 123"/>
          <p:cNvSpPr txBox="1"/>
          <p:nvPr/>
        </p:nvSpPr>
        <p:spPr>
          <a:xfrm>
            <a:off x="9825190" y="2365868"/>
            <a:ext cx="1428596" cy="307777"/>
          </a:xfrm>
          <a:prstGeom prst="rect">
            <a:avLst/>
          </a:prstGeom>
          <a:noFill/>
        </p:spPr>
        <p:txBody>
          <a:bodyPr wrap="none" rtlCol="0">
            <a:spAutoFit/>
          </a:bodyPr>
          <a:lstStyle/>
          <a:p>
            <a:r>
              <a:rPr lang="en-US" sz="1400" dirty="0" smtClean="0"/>
              <a:t>Gateway nodes</a:t>
            </a:r>
            <a:endParaRPr lang="en-US" sz="1400" dirty="0"/>
          </a:p>
        </p:txBody>
      </p:sp>
      <p:sp>
        <p:nvSpPr>
          <p:cNvPr id="125" name="TextBox 124"/>
          <p:cNvSpPr txBox="1"/>
          <p:nvPr/>
        </p:nvSpPr>
        <p:spPr>
          <a:xfrm>
            <a:off x="10972256" y="3328402"/>
            <a:ext cx="971741" cy="307777"/>
          </a:xfrm>
          <a:prstGeom prst="rect">
            <a:avLst/>
          </a:prstGeom>
          <a:noFill/>
        </p:spPr>
        <p:txBody>
          <a:bodyPr wrap="none" rtlCol="0">
            <a:spAutoFit/>
          </a:bodyPr>
          <a:lstStyle/>
          <a:p>
            <a:r>
              <a:rPr lang="en-US" sz="1400" dirty="0" smtClean="0"/>
              <a:t>RS nodes</a:t>
            </a:r>
            <a:endParaRPr lang="en-US" sz="1400" dirty="0"/>
          </a:p>
        </p:txBody>
      </p:sp>
      <p:graphicFrame>
        <p:nvGraphicFramePr>
          <p:cNvPr id="136" name="Diagram 135"/>
          <p:cNvGraphicFramePr/>
          <p:nvPr>
            <p:extLst>
              <p:ext uri="{D42A27DB-BD31-4B8C-83A1-F6EECF244321}">
                <p14:modId xmlns:p14="http://schemas.microsoft.com/office/powerpoint/2010/main" val="1941422549"/>
              </p:ext>
            </p:extLst>
          </p:nvPr>
        </p:nvGraphicFramePr>
        <p:xfrm>
          <a:off x="8167127" y="2275071"/>
          <a:ext cx="349714" cy="30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57" name="Diagram 1056"/>
          <p:cNvGraphicFramePr/>
          <p:nvPr>
            <p:extLst>
              <p:ext uri="{D42A27DB-BD31-4B8C-83A1-F6EECF244321}">
                <p14:modId xmlns:p14="http://schemas.microsoft.com/office/powerpoint/2010/main" val="1269534680"/>
              </p:ext>
            </p:extLst>
          </p:nvPr>
        </p:nvGraphicFramePr>
        <p:xfrm>
          <a:off x="1377036" y="1066800"/>
          <a:ext cx="349714" cy="304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46" name="Diagram 145"/>
          <p:cNvGraphicFramePr/>
          <p:nvPr>
            <p:extLst>
              <p:ext uri="{D42A27DB-BD31-4B8C-83A1-F6EECF244321}">
                <p14:modId xmlns:p14="http://schemas.microsoft.com/office/powerpoint/2010/main" val="65322778"/>
              </p:ext>
            </p:extLst>
          </p:nvPr>
        </p:nvGraphicFramePr>
        <p:xfrm>
          <a:off x="1564079" y="3588194"/>
          <a:ext cx="349714" cy="3048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50" name="Diagram 149"/>
          <p:cNvGraphicFramePr/>
          <p:nvPr>
            <p:extLst>
              <p:ext uri="{D42A27DB-BD31-4B8C-83A1-F6EECF244321}">
                <p14:modId xmlns:p14="http://schemas.microsoft.com/office/powerpoint/2010/main" val="1212565057"/>
              </p:ext>
            </p:extLst>
          </p:nvPr>
        </p:nvGraphicFramePr>
        <p:xfrm>
          <a:off x="9908401" y="2683685"/>
          <a:ext cx="349714" cy="3048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151" name="Diagram 150"/>
          <p:cNvGraphicFramePr/>
          <p:nvPr>
            <p:extLst>
              <p:ext uri="{D42A27DB-BD31-4B8C-83A1-F6EECF244321}">
                <p14:modId xmlns:p14="http://schemas.microsoft.com/office/powerpoint/2010/main" val="2549898702"/>
              </p:ext>
            </p:extLst>
          </p:nvPr>
        </p:nvGraphicFramePr>
        <p:xfrm>
          <a:off x="6298310" y="5620121"/>
          <a:ext cx="349714" cy="3048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aphicFrame>
        <p:nvGraphicFramePr>
          <p:cNvPr id="137" name="Diagram 136"/>
          <p:cNvGraphicFramePr/>
          <p:nvPr>
            <p:extLst>
              <p:ext uri="{D42A27DB-BD31-4B8C-83A1-F6EECF244321}">
                <p14:modId xmlns:p14="http://schemas.microsoft.com/office/powerpoint/2010/main" val="1665048571"/>
              </p:ext>
            </p:extLst>
          </p:nvPr>
        </p:nvGraphicFramePr>
        <p:xfrm>
          <a:off x="8561023" y="5675788"/>
          <a:ext cx="349714" cy="304800"/>
        </p:xfrm>
        <a:graphic>
          <a:graphicData uri="http://schemas.openxmlformats.org/drawingml/2006/diagram">
            <dgm:relIds xmlns:dgm="http://schemas.openxmlformats.org/drawingml/2006/diagram" xmlns:r="http://schemas.openxmlformats.org/officeDocument/2006/relationships" r:dm="rId28" r:lo="rId29" r:qs="rId30" r:cs="rId31"/>
          </a:graphicData>
        </a:graphic>
      </p:graphicFrame>
      <p:sp>
        <p:nvSpPr>
          <p:cNvPr id="121" name="Rectangle 120"/>
          <p:cNvSpPr/>
          <p:nvPr/>
        </p:nvSpPr>
        <p:spPr>
          <a:xfrm>
            <a:off x="8530418" y="2489788"/>
            <a:ext cx="812588" cy="3048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4" name="Rectangle 43"/>
          <p:cNvSpPr/>
          <p:nvPr/>
        </p:nvSpPr>
        <p:spPr>
          <a:xfrm>
            <a:off x="8880796" y="2642188"/>
            <a:ext cx="812588" cy="3048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5" name="Rectangle 44"/>
          <p:cNvSpPr/>
          <p:nvPr/>
        </p:nvSpPr>
        <p:spPr>
          <a:xfrm>
            <a:off x="8555283" y="3526561"/>
            <a:ext cx="812588" cy="304800"/>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gradFill>
                <a:gsLst>
                  <a:gs pos="0">
                    <a:srgbClr val="FFFFFF"/>
                  </a:gs>
                  <a:gs pos="100000">
                    <a:srgbClr val="FFFFFF"/>
                  </a:gs>
                </a:gsLst>
                <a:lin ang="5400000" scaled="0"/>
              </a:gradFill>
            </a:endParaRPr>
          </a:p>
        </p:txBody>
      </p:sp>
      <p:sp>
        <p:nvSpPr>
          <p:cNvPr id="46" name="Rectangle 45"/>
          <p:cNvSpPr/>
          <p:nvPr/>
        </p:nvSpPr>
        <p:spPr>
          <a:xfrm>
            <a:off x="7146376" y="3378463"/>
            <a:ext cx="812588" cy="304800"/>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gradFill>
                <a:gsLst>
                  <a:gs pos="0">
                    <a:srgbClr val="FFFFFF"/>
                  </a:gs>
                  <a:gs pos="100000">
                    <a:srgbClr val="FFFFFF"/>
                  </a:gs>
                </a:gsLst>
                <a:lin ang="5400000" scaled="0"/>
              </a:gradFill>
            </a:endParaRPr>
          </a:p>
        </p:txBody>
      </p:sp>
      <p:sp>
        <p:nvSpPr>
          <p:cNvPr id="47" name="Rectangle 46"/>
          <p:cNvSpPr/>
          <p:nvPr/>
        </p:nvSpPr>
        <p:spPr>
          <a:xfrm>
            <a:off x="7298776" y="3530863"/>
            <a:ext cx="812588" cy="304800"/>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gradFill>
                <a:gsLst>
                  <a:gs pos="0">
                    <a:srgbClr val="FFFFFF"/>
                  </a:gs>
                  <a:gs pos="100000">
                    <a:srgbClr val="FFFFFF"/>
                  </a:gs>
                </a:gsLst>
                <a:lin ang="5400000" scaled="0"/>
              </a:gradFill>
            </a:endParaRPr>
          </a:p>
        </p:txBody>
      </p:sp>
      <p:sp>
        <p:nvSpPr>
          <p:cNvPr id="48" name="Rectangle 47"/>
          <p:cNvSpPr/>
          <p:nvPr/>
        </p:nvSpPr>
        <p:spPr>
          <a:xfrm>
            <a:off x="9636404" y="3388974"/>
            <a:ext cx="812588" cy="304800"/>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gradFill>
                <a:gsLst>
                  <a:gs pos="0">
                    <a:srgbClr val="FFFFFF"/>
                  </a:gs>
                  <a:gs pos="100000">
                    <a:srgbClr val="FFFFFF"/>
                  </a:gs>
                </a:gsLst>
                <a:lin ang="5400000" scaled="0"/>
              </a:gradFill>
            </a:endParaRPr>
          </a:p>
        </p:txBody>
      </p:sp>
      <p:sp>
        <p:nvSpPr>
          <p:cNvPr id="49" name="Rectangle 48"/>
          <p:cNvSpPr/>
          <p:nvPr/>
        </p:nvSpPr>
        <p:spPr>
          <a:xfrm>
            <a:off x="9788804" y="3541374"/>
            <a:ext cx="812588" cy="304800"/>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gradFill>
                <a:gsLst>
                  <a:gs pos="0">
                    <a:srgbClr val="FFFFFF"/>
                  </a:gs>
                  <a:gs pos="100000">
                    <a:srgbClr val="FFFFFF"/>
                  </a:gs>
                </a:gsLst>
                <a:lin ang="5400000" scaled="0"/>
              </a:gradFill>
            </a:endParaRPr>
          </a:p>
        </p:txBody>
      </p:sp>
      <p:sp>
        <p:nvSpPr>
          <p:cNvPr id="52" name="Flowchart: Magnetic Disk 51"/>
          <p:cNvSpPr/>
          <p:nvPr/>
        </p:nvSpPr>
        <p:spPr>
          <a:xfrm>
            <a:off x="9458280" y="5661887"/>
            <a:ext cx="457081" cy="381000"/>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3" name="Flowchart: Magnetic Disk 52"/>
          <p:cNvSpPr/>
          <p:nvPr/>
        </p:nvSpPr>
        <p:spPr>
          <a:xfrm>
            <a:off x="9610680" y="5814287"/>
            <a:ext cx="457081" cy="381000"/>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4" name="Flowchart: Magnetic Disk 53"/>
          <p:cNvSpPr/>
          <p:nvPr/>
        </p:nvSpPr>
        <p:spPr>
          <a:xfrm>
            <a:off x="9763080" y="5966687"/>
            <a:ext cx="457081" cy="381000"/>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11" name="Elbow Connector 10"/>
          <p:cNvCxnSpPr>
            <a:stCxn id="32" idx="2"/>
            <a:endCxn id="122" idx="0"/>
          </p:cNvCxnSpPr>
          <p:nvPr/>
        </p:nvCxnSpPr>
        <p:spPr>
          <a:xfrm rot="5400000">
            <a:off x="8404825" y="2077596"/>
            <a:ext cx="537066" cy="39479"/>
          </a:xfrm>
          <a:prstGeom prst="bent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44" idx="2"/>
            <a:endCxn id="46" idx="0"/>
          </p:cNvCxnSpPr>
          <p:nvPr/>
        </p:nvCxnSpPr>
        <p:spPr>
          <a:xfrm rot="5400000">
            <a:off x="8204143" y="2295515"/>
            <a:ext cx="431475" cy="1734420"/>
          </a:xfrm>
          <a:prstGeom prst="bent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45" idx="2"/>
            <a:endCxn id="1082" idx="0"/>
          </p:cNvCxnSpPr>
          <p:nvPr/>
        </p:nvCxnSpPr>
        <p:spPr>
          <a:xfrm rot="5400000">
            <a:off x="8347426" y="4023040"/>
            <a:ext cx="805831" cy="422472"/>
          </a:xfrm>
          <a:prstGeom prst="bent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6681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Security Model</a:t>
            </a:r>
            <a:endParaRPr lang="en-US" dirty="0"/>
          </a:p>
        </p:txBody>
      </p:sp>
      <p:sp>
        <p:nvSpPr>
          <p:cNvPr id="3" name="Text Placeholder 2"/>
          <p:cNvSpPr>
            <a:spLocks noGrp="1"/>
          </p:cNvSpPr>
          <p:nvPr>
            <p:ph idx="1"/>
          </p:nvPr>
        </p:nvSpPr>
        <p:spPr/>
        <p:txBody>
          <a:bodyPr/>
          <a:lstStyle/>
          <a:p>
            <a:r>
              <a:rPr lang="en-US" smtClean="0"/>
              <a:t>Using the same roles and permission model as SSRS</a:t>
            </a:r>
          </a:p>
          <a:p>
            <a:r>
              <a:rPr lang="en-US" smtClean="0"/>
              <a:t>Supports username/password (basic auth)</a:t>
            </a:r>
            <a:endParaRPr lang="en-US" dirty="0"/>
          </a:p>
        </p:txBody>
      </p:sp>
      <p:sp>
        <p:nvSpPr>
          <p:cNvPr id="4" name="Rectangle 3"/>
          <p:cNvSpPr/>
          <p:nvPr/>
        </p:nvSpPr>
        <p:spPr bwMode="auto">
          <a:xfrm>
            <a:off x="1065212" y="5334000"/>
            <a:ext cx="1752600" cy="10668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smtClean="0">
                <a:gradFill>
                  <a:gsLst>
                    <a:gs pos="0">
                      <a:srgbClr val="FFFFFF"/>
                    </a:gs>
                    <a:gs pos="100000">
                      <a:srgbClr val="FFFFFF"/>
                    </a:gs>
                  </a:gsLst>
                  <a:lin ang="5400000" scaled="0"/>
                </a:gradFill>
              </a:rPr>
              <a:t>SQL Azure Reporting</a:t>
            </a:r>
          </a:p>
        </p:txBody>
      </p:sp>
      <p:sp>
        <p:nvSpPr>
          <p:cNvPr id="5" name="Rounded Rectangle 4"/>
          <p:cNvSpPr/>
          <p:nvPr/>
        </p:nvSpPr>
        <p:spPr bwMode="auto">
          <a:xfrm>
            <a:off x="6710588" y="3364706"/>
            <a:ext cx="1517424" cy="1066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TextBox 5"/>
          <p:cNvSpPr txBox="1"/>
          <p:nvPr/>
        </p:nvSpPr>
        <p:spPr>
          <a:xfrm>
            <a:off x="7999412" y="3149262"/>
            <a:ext cx="2152577" cy="215444"/>
          </a:xfrm>
          <a:prstGeom prst="rect">
            <a:avLst/>
          </a:prstGeom>
          <a:noFill/>
        </p:spPr>
        <p:txBody>
          <a:bodyPr wrap="none" lIns="0" tIns="0" rIns="0" bIns="0" rtlCol="0">
            <a:spAutoFit/>
          </a:bodyPr>
          <a:lstStyle/>
          <a:p>
            <a:r>
              <a:rPr lang="en-US" sz="1400" dirty="0" smtClean="0">
                <a:gradFill>
                  <a:gsLst>
                    <a:gs pos="0">
                      <a:schemeClr val="tx1"/>
                    </a:gs>
                    <a:gs pos="100000">
                      <a:schemeClr val="tx1"/>
                    </a:gs>
                  </a:gsLst>
                  <a:lin ang="5400000" scaled="0"/>
                </a:gradFill>
              </a:rPr>
              <a:t>Windows Azure/Rich Client</a:t>
            </a:r>
          </a:p>
        </p:txBody>
      </p:sp>
      <p:pic>
        <p:nvPicPr>
          <p:cNvPr id="1026" name="Picture 2" descr="C:\Users\ninobi\AppData\Local\Microsoft\Windows\Temporary Internet Files\Content.IE5\KQ2335HV\MC900439817[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0869" y="3733914"/>
            <a:ext cx="609371" cy="609371"/>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Elbow Connector 9"/>
          <p:cNvCxnSpPr>
            <a:stCxn id="5" idx="1"/>
            <a:endCxn id="4" idx="0"/>
          </p:cNvCxnSpPr>
          <p:nvPr/>
        </p:nvCxnSpPr>
        <p:spPr>
          <a:xfrm rot="10800000" flipV="1">
            <a:off x="1941512" y="3898106"/>
            <a:ext cx="4769076" cy="1435894"/>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2" y="4792436"/>
            <a:ext cx="2160432"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Elbow Connector 13"/>
          <p:cNvCxnSpPr>
            <a:stCxn id="1027" idx="1"/>
            <a:endCxn id="4" idx="0"/>
          </p:cNvCxnSpPr>
          <p:nvPr/>
        </p:nvCxnSpPr>
        <p:spPr>
          <a:xfrm rot="10800000">
            <a:off x="1941512" y="5334001"/>
            <a:ext cx="6591300" cy="268061"/>
          </a:xfrm>
          <a:prstGeom prst="bentConnector4">
            <a:avLst>
              <a:gd name="adj1" fmla="val 43353"/>
              <a:gd name="adj2" fmla="val 185279"/>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901489" y="4464278"/>
            <a:ext cx="1264770" cy="215444"/>
          </a:xfrm>
          <a:prstGeom prst="rect">
            <a:avLst/>
          </a:prstGeom>
          <a:noFill/>
        </p:spPr>
        <p:txBody>
          <a:bodyPr wrap="none" lIns="0" tIns="0" rIns="0" bIns="0" rtlCol="0">
            <a:spAutoFit/>
          </a:bodyPr>
          <a:lstStyle/>
          <a:p>
            <a:r>
              <a:rPr lang="en-US" sz="1400" dirty="0" smtClean="0">
                <a:gradFill>
                  <a:gsLst>
                    <a:gs pos="0">
                      <a:schemeClr val="tx1"/>
                    </a:gs>
                    <a:gs pos="100000">
                      <a:schemeClr val="tx1"/>
                    </a:gs>
                  </a:gsLst>
                  <a:lin ang="5400000" scaled="0"/>
                </a:gradFill>
              </a:rPr>
              <a:t>Browser access</a:t>
            </a:r>
          </a:p>
        </p:txBody>
      </p:sp>
    </p:spTree>
    <p:extLst>
      <p:ext uri="{BB962C8B-B14F-4D97-AF65-F5344CB8AC3E}">
        <p14:creationId xmlns:p14="http://schemas.microsoft.com/office/powerpoint/2010/main" val="250472618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456806"/>
            <a:ext cx="11149013" cy="609398"/>
          </a:xfrm>
        </p:spPr>
        <p:txBody>
          <a:bodyPr/>
          <a:lstStyle/>
          <a:p>
            <a:r>
              <a:rPr lang="en-US" sz="4400" dirty="0" smtClean="0"/>
              <a:t>SQL Azure Reporting in the Azure Developer Portal</a:t>
            </a:r>
            <a:endParaRPr lang="en-US" sz="4400" dirty="0"/>
          </a:p>
        </p:txBody>
      </p:sp>
      <p:sp>
        <p:nvSpPr>
          <p:cNvPr id="3" name="Text Placeholder 2"/>
          <p:cNvSpPr>
            <a:spLocks noGrp="1"/>
          </p:cNvSpPr>
          <p:nvPr>
            <p:ph idx="1"/>
          </p:nvPr>
        </p:nvSpPr>
        <p:spPr/>
        <p:txBody>
          <a:bodyPr/>
          <a:lstStyle/>
          <a:p>
            <a:r>
              <a:rPr lang="en-US" smtClean="0"/>
              <a:t>Integrated with Windows and SQL Azure</a:t>
            </a:r>
          </a:p>
          <a:p>
            <a:r>
              <a:rPr lang="en-US" smtClean="0"/>
              <a:t>Only the Azure Service Admin and Account Admin can access (similar to Windows and SQL Azure)</a:t>
            </a:r>
          </a:p>
          <a:p>
            <a:r>
              <a:rPr lang="en-US" smtClean="0"/>
              <a:t>Provision the service</a:t>
            </a:r>
          </a:p>
          <a:p>
            <a:pPr lvl="1"/>
            <a:r>
              <a:rPr lang="en-US" smtClean="0"/>
              <a:t>Select geo-location</a:t>
            </a:r>
          </a:p>
          <a:p>
            <a:r>
              <a:rPr lang="en-US" smtClean="0"/>
              <a:t>Manage additional users </a:t>
            </a:r>
          </a:p>
          <a:p>
            <a:pPr lvl="1"/>
            <a:r>
              <a:rPr lang="en-US" smtClean="0"/>
              <a:t>Assigning them to default roles of SSRS</a:t>
            </a:r>
          </a:p>
          <a:p>
            <a:r>
              <a:rPr lang="en-US" smtClean="0"/>
              <a:t>Browse and manage items</a:t>
            </a:r>
          </a:p>
          <a:p>
            <a:pPr lvl="1"/>
            <a:r>
              <a:rPr lang="en-US" smtClean="0"/>
              <a:t>Reports</a:t>
            </a:r>
          </a:p>
          <a:p>
            <a:pPr lvl="1"/>
            <a:r>
              <a:rPr lang="en-US" smtClean="0"/>
              <a:t>Data sources</a:t>
            </a:r>
            <a:endParaRPr lang="en-US" dirty="0" smtClean="0"/>
          </a:p>
        </p:txBody>
      </p:sp>
    </p:spTree>
    <p:extLst>
      <p:ext uri="{BB962C8B-B14F-4D97-AF65-F5344CB8AC3E}">
        <p14:creationId xmlns:p14="http://schemas.microsoft.com/office/powerpoint/2010/main" val="295293842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6000" dirty="0" smtClean="0"/>
              <a:t>Developing Embedded Reports with SQL Azure Reporting</a:t>
            </a:r>
            <a:endParaRPr lang="en-US" sz="6000" dirty="0"/>
          </a:p>
        </p:txBody>
      </p:sp>
      <p:sp>
        <p:nvSpPr>
          <p:cNvPr id="7" name="Subtitle 6"/>
          <p:cNvSpPr>
            <a:spLocks noGrp="1"/>
          </p:cNvSpPr>
          <p:nvPr>
            <p:ph type="subTitle" idx="1"/>
          </p:nvPr>
        </p:nvSpPr>
        <p:spPr/>
        <p:txBody>
          <a:bodyPr/>
          <a:lstStyle/>
          <a:p>
            <a:endParaRPr lang="en-US" dirty="0"/>
          </a:p>
        </p:txBody>
      </p:sp>
      <p:sp>
        <p:nvSpPr>
          <p:cNvPr id="10" name="Text Placeholder 9"/>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911356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a:t>
            </a:r>
            <a:endParaRPr lang="en-US" dirty="0"/>
          </a:p>
        </p:txBody>
      </p:sp>
      <p:sp>
        <p:nvSpPr>
          <p:cNvPr id="5" name="Content Placeholder 4"/>
          <p:cNvSpPr>
            <a:spLocks noGrp="1"/>
          </p:cNvSpPr>
          <p:nvPr>
            <p:ph idx="1"/>
          </p:nvPr>
        </p:nvSpPr>
        <p:spPr>
          <a:xfrm>
            <a:off x="519113" y="1499616"/>
            <a:ext cx="11149013" cy="1932837"/>
          </a:xfrm>
        </p:spPr>
        <p:txBody>
          <a:bodyPr/>
          <a:lstStyle/>
          <a:p>
            <a:r>
              <a:rPr lang="en-US" dirty="0" smtClean="0"/>
              <a:t>CTP2 Available in Dec-2010</a:t>
            </a:r>
          </a:p>
          <a:p>
            <a:pPr lvl="1"/>
            <a:r>
              <a:rPr lang="en-US" dirty="0" smtClean="0"/>
              <a:t>www.microsoft.com/sqlazure</a:t>
            </a:r>
          </a:p>
          <a:p>
            <a:pPr lvl="1"/>
            <a:r>
              <a:rPr lang="en-US" dirty="0" smtClean="0"/>
              <a:t>http://blogs.msdn.com/sqlazure</a:t>
            </a:r>
          </a:p>
          <a:p>
            <a:endParaRPr lang="en-US" dirty="0"/>
          </a:p>
        </p:txBody>
      </p:sp>
    </p:spTree>
    <p:extLst>
      <p:ext uri="{BB962C8B-B14F-4D97-AF65-F5344CB8AC3E}">
        <p14:creationId xmlns:p14="http://schemas.microsoft.com/office/powerpoint/2010/main" val="154233113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Summary</a:t>
            </a:r>
            <a:endParaRPr lang="en-US" dirty="0"/>
          </a:p>
        </p:txBody>
      </p:sp>
      <p:sp>
        <p:nvSpPr>
          <p:cNvPr id="5" name="Content Placeholder 4"/>
          <p:cNvSpPr>
            <a:spLocks noGrp="1"/>
          </p:cNvSpPr>
          <p:nvPr>
            <p:ph idx="1"/>
          </p:nvPr>
        </p:nvSpPr>
        <p:spPr>
          <a:xfrm>
            <a:off x="519113" y="1447800"/>
            <a:ext cx="11149013" cy="4776692"/>
          </a:xfrm>
        </p:spPr>
        <p:txBody>
          <a:bodyPr/>
          <a:lstStyle/>
          <a:p>
            <a:endParaRPr lang="en-US" dirty="0" smtClean="0"/>
          </a:p>
          <a:p>
            <a:pPr marL="0" indent="0" algn="ctr">
              <a:buNone/>
            </a:pPr>
            <a:r>
              <a:rPr lang="en-US" dirty="0" smtClean="0"/>
              <a:t>SQL Azure Reporting provides a highly available</a:t>
            </a:r>
          </a:p>
          <a:p>
            <a:pPr marL="0" indent="0" algn="ctr">
              <a:buNone/>
            </a:pPr>
            <a:r>
              <a:rPr lang="en-US" dirty="0" smtClean="0"/>
              <a:t>cloud reporting service.</a:t>
            </a:r>
          </a:p>
          <a:p>
            <a:endParaRPr lang="en-US" dirty="0" smtClean="0"/>
          </a:p>
          <a:p>
            <a:r>
              <a:rPr lang="en-US" dirty="0" smtClean="0"/>
              <a:t>Managed Service</a:t>
            </a:r>
          </a:p>
          <a:p>
            <a:r>
              <a:rPr lang="en-US" dirty="0" smtClean="0"/>
              <a:t>Scale On Demand</a:t>
            </a:r>
          </a:p>
          <a:p>
            <a:r>
              <a:rPr lang="en-US" dirty="0" smtClean="0"/>
              <a:t>Innovate Faster</a:t>
            </a:r>
          </a:p>
          <a:p>
            <a:endParaRPr lang="en-US" dirty="0" smtClean="0"/>
          </a:p>
          <a:p>
            <a:endParaRPr lang="en-US" dirty="0"/>
          </a:p>
        </p:txBody>
      </p:sp>
    </p:spTree>
    <p:extLst>
      <p:ext uri="{BB962C8B-B14F-4D97-AF65-F5344CB8AC3E}">
        <p14:creationId xmlns:p14="http://schemas.microsoft.com/office/powerpoint/2010/main" val="3580585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blackWhite">
          <a:xfrm>
            <a:off x="507868" y="6083573"/>
            <a:ext cx="11173090" cy="697608"/>
          </a:xfrm>
          <a:prstGeom prst="rect">
            <a:avLst/>
          </a:prstGeom>
          <a:noFill/>
          <a:ln w="12700">
            <a:noFill/>
            <a:miter lim="800000"/>
            <a:headEnd type="none" w="sm" len="sm"/>
            <a:tailEnd type="none" w="sm" len="sm"/>
          </a:ln>
          <a:effectLst/>
        </p:spPr>
        <p:txBody>
          <a:bodyPr vert="horz" wrap="square" lIns="121879" tIns="60940" rIns="121879" bIns="60940" numCol="1" anchor="t" anchorCtr="0" compatLnSpc="1">
            <a:prstTxWarp prst="textNoShape">
              <a:avLst/>
            </a:prstTxWarp>
            <a:spAutoFit/>
          </a:bodyPr>
          <a:lstStyle/>
          <a:p>
            <a:pPr algn="ctr" defTabSz="1218585" eaLnBrk="0" hangingPunct="0"/>
            <a:r>
              <a:rPr lang="en-US" sz="900" dirty="0">
                <a:gradFill>
                  <a:gsLst>
                    <a:gs pos="0">
                      <a:schemeClr val="tx1"/>
                    </a:gs>
                    <a:gs pos="100000">
                      <a:schemeClr val="tx1"/>
                    </a:gs>
                  </a:gsLst>
                  <a:lin ang="5400000" scaled="0"/>
                </a:gradFill>
                <a:latin typeface="Segoe UI" pitchFamily="34" charset="0"/>
                <a:cs typeface="Arial" charset="0"/>
              </a:rPr>
              <a:t>© 2010 Microsoft Corporation. All rights reserved. Microsoft, Windows, Windows Vista and other product names are or may be registered trademarks and/or trademarks in the U.S. and/or other countries.</a:t>
            </a:r>
          </a:p>
          <a:p>
            <a:pPr algn="ctr" defTabSz="1218585" eaLnBrk="0" hangingPunct="0"/>
            <a:r>
              <a:rPr lang="en-US" sz="900" dirty="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900" dirty="0">
                <a:gradFill>
                  <a:gsLst>
                    <a:gs pos="0">
                      <a:schemeClr val="tx1"/>
                    </a:gs>
                    <a:gs pos="100000">
                      <a:schemeClr val="tx1"/>
                    </a:gs>
                  </a:gsLst>
                  <a:lin ang="5400000" scaled="0"/>
                </a:gradFill>
                <a:latin typeface="Segoe UI" pitchFamily="34" charset="0"/>
                <a:cs typeface="Arial" charset="0"/>
              </a:rPr>
            </a:br>
            <a:r>
              <a:rPr lang="en-US" sz="900" dirty="0">
                <a:gradFill>
                  <a:gsLst>
                    <a:gs pos="0">
                      <a:schemeClr val="tx1"/>
                    </a:gs>
                    <a:gs pos="100000">
                      <a:schemeClr val="tx1"/>
                    </a:gs>
                  </a:gsLst>
                  <a:lin ang="5400000" scaled="0"/>
                </a:gradFill>
                <a:latin typeface="Segoe UI" pitchFamily="34" charset="0"/>
                <a:cs typeface="Arial" charset="0"/>
              </a:rPr>
              <a:t>MICROSOFT MAKES NO WARRANTIES, EXPRESS, IMPLIED OR STATUTORY, AS TO THE INFORMATION IN THIS PRESENTATION.</a:t>
            </a:r>
          </a:p>
        </p:txBody>
      </p:sp>
      <p:pic>
        <p:nvPicPr>
          <p:cNvPr id="5" name="Picture 2" descr="C:\Users\sean\Pictures\DVD_ART36\Logos\MICROSOFT (brand)\Microsoft corporate logo white.png"/>
          <p:cNvPicPr>
            <a:picLocks noChangeAspect="1" noChangeArrowheads="1"/>
          </p:cNvPicPr>
          <p:nvPr/>
        </p:nvPicPr>
        <p:blipFill>
          <a:blip r:embed="rId2"/>
          <a:srcRect/>
          <a:stretch>
            <a:fillRect/>
          </a:stretch>
        </p:blipFill>
        <p:spPr bwMode="invGray">
          <a:xfrm>
            <a:off x="3260725" y="2943225"/>
            <a:ext cx="5667375" cy="971550"/>
          </a:xfrm>
          <a:prstGeom prst="rect">
            <a:avLst/>
          </a:prstGeom>
          <a:noFill/>
        </p:spPr>
      </p:pic>
    </p:spTree>
    <p:extLst>
      <p:ext uri="{BB962C8B-B14F-4D97-AF65-F5344CB8AC3E}">
        <p14:creationId xmlns:p14="http://schemas.microsoft.com/office/powerpoint/2010/main" val="1953245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Notes (hidden)</a:t>
            </a:r>
            <a:endParaRPr lang="en-US" dirty="0"/>
          </a:p>
        </p:txBody>
      </p:sp>
      <p:sp>
        <p:nvSpPr>
          <p:cNvPr id="5" name="Content Placeholder 4"/>
          <p:cNvSpPr>
            <a:spLocks noGrp="1"/>
          </p:cNvSpPr>
          <p:nvPr>
            <p:ph idx="1"/>
          </p:nvPr>
        </p:nvSpPr>
        <p:spPr>
          <a:xfrm>
            <a:off x="519113" y="1682496"/>
            <a:ext cx="11149013" cy="2757678"/>
          </a:xfrm>
        </p:spPr>
        <p:txBody>
          <a:bodyPr/>
          <a:lstStyle/>
          <a:p>
            <a:r>
              <a:rPr lang="en-US" dirty="0"/>
              <a:t>This version of the deck was built for the Windows Azure Platform Training Workshop hosted Dec-2011 in Redmond WA by the DPE Platform Evangelism Team</a:t>
            </a:r>
          </a:p>
          <a:p>
            <a:r>
              <a:rPr lang="en-US" dirty="0"/>
              <a:t>The content is up to date as of SQL Azure Service Update 5 which shipped </a:t>
            </a:r>
            <a:r>
              <a:rPr lang="en-US" dirty="0" smtClean="0"/>
              <a:t>22-Oct-2010, and SQL Azure Reporting CTP1 which shipped in Nov-2010</a:t>
            </a:r>
            <a:endParaRPr lang="en-US" dirty="0"/>
          </a:p>
        </p:txBody>
      </p:sp>
    </p:spTree>
    <p:extLst>
      <p:ext uri="{BB962C8B-B14F-4D97-AF65-F5344CB8AC3E}">
        <p14:creationId xmlns:p14="http://schemas.microsoft.com/office/powerpoint/2010/main" val="184738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Session Objectives and Takeaways</a:t>
            </a:r>
            <a:endParaRPr lang="en-US" dirty="0"/>
          </a:p>
        </p:txBody>
      </p:sp>
      <p:sp>
        <p:nvSpPr>
          <p:cNvPr id="5" name="Content Placeholder 4"/>
          <p:cNvSpPr>
            <a:spLocks noGrp="1"/>
          </p:cNvSpPr>
          <p:nvPr>
            <p:ph idx="1"/>
          </p:nvPr>
        </p:nvSpPr>
        <p:spPr>
          <a:xfrm>
            <a:off x="519113" y="1682496"/>
            <a:ext cx="11149013" cy="3656386"/>
          </a:xfrm>
        </p:spPr>
        <p:txBody>
          <a:bodyPr/>
          <a:lstStyle/>
          <a:p>
            <a:r>
              <a:rPr lang="en-US" dirty="0" smtClean="0"/>
              <a:t>Session Objectives:</a:t>
            </a:r>
          </a:p>
          <a:p>
            <a:pPr lvl="1"/>
            <a:r>
              <a:rPr lang="en-US" dirty="0" smtClean="0"/>
              <a:t>Overview of SQL Server Reporting Services</a:t>
            </a:r>
          </a:p>
          <a:p>
            <a:pPr lvl="1"/>
            <a:r>
              <a:rPr lang="en-US" dirty="0" smtClean="0"/>
              <a:t>Get up to speed on SQL Azure Reporting</a:t>
            </a:r>
          </a:p>
          <a:p>
            <a:r>
              <a:rPr lang="en-US" dirty="0" smtClean="0"/>
              <a:t>Key Takeaways</a:t>
            </a:r>
          </a:p>
          <a:p>
            <a:pPr lvl="1"/>
            <a:r>
              <a:rPr lang="en-US" dirty="0"/>
              <a:t>SQL Azure </a:t>
            </a:r>
            <a:r>
              <a:rPr lang="en-US" dirty="0" smtClean="0"/>
              <a:t>Reporting lets </a:t>
            </a:r>
            <a:r>
              <a:rPr lang="en-US" dirty="0"/>
              <a:t>you innovate faster because it’s a managed service that lets you scale on demand</a:t>
            </a:r>
          </a:p>
          <a:p>
            <a:pPr lvl="1"/>
            <a:r>
              <a:rPr lang="en-US" dirty="0"/>
              <a:t>SQL Azure </a:t>
            </a:r>
            <a:r>
              <a:rPr lang="en-US" dirty="0" smtClean="0"/>
              <a:t>Reporting is </a:t>
            </a:r>
            <a:r>
              <a:rPr lang="en-US" dirty="0"/>
              <a:t>uniquely positioned as an ideal </a:t>
            </a:r>
            <a:r>
              <a:rPr lang="en-US" dirty="0" smtClean="0"/>
              <a:t>reporting service for </a:t>
            </a:r>
            <a:r>
              <a:rPr lang="en-US" dirty="0"/>
              <a:t>Windows Azure applications</a:t>
            </a:r>
          </a:p>
        </p:txBody>
      </p:sp>
    </p:spTree>
    <p:extLst>
      <p:ext uri="{BB962C8B-B14F-4D97-AF65-F5344CB8AC3E}">
        <p14:creationId xmlns:p14="http://schemas.microsoft.com/office/powerpoint/2010/main" val="105799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Introducing Reporting Services 2008 R2</a:t>
            </a:r>
            <a:endParaRPr lang="en-AU" dirty="0"/>
          </a:p>
        </p:txBody>
      </p:sp>
      <p:sp>
        <p:nvSpPr>
          <p:cNvPr id="3" name="Text Placeholder 2"/>
          <p:cNvSpPr>
            <a:spLocks noGrp="1"/>
          </p:cNvSpPr>
          <p:nvPr>
            <p:ph idx="1"/>
          </p:nvPr>
        </p:nvSpPr>
        <p:spPr>
          <a:xfrm>
            <a:off x="519113" y="1499616"/>
            <a:ext cx="11149013" cy="4315027"/>
          </a:xfrm>
        </p:spPr>
        <p:txBody>
          <a:bodyPr/>
          <a:lstStyle/>
          <a:p>
            <a:r>
              <a:rPr lang="en-US" sz="2800" dirty="0" smtClean="0"/>
              <a:t>Delivers enterprise, Web-enabled reporting functionality</a:t>
            </a:r>
          </a:p>
          <a:p>
            <a:r>
              <a:rPr lang="en-US" sz="2800" dirty="0" smtClean="0"/>
              <a:t>Queries a wide variety of data sources</a:t>
            </a:r>
          </a:p>
          <a:p>
            <a:r>
              <a:rPr lang="en-US" sz="2800" dirty="0" smtClean="0"/>
              <a:t>Publishes reports in various formats</a:t>
            </a:r>
          </a:p>
          <a:p>
            <a:r>
              <a:rPr lang="en-US" sz="2800" dirty="0" smtClean="0"/>
              <a:t>Manages security on content and tasks centrally</a:t>
            </a:r>
          </a:p>
          <a:p>
            <a:r>
              <a:rPr lang="en-US" sz="2800" dirty="0" smtClean="0"/>
              <a:t>Supports pull- or push-driven report delivery</a:t>
            </a:r>
          </a:p>
          <a:p>
            <a:r>
              <a:rPr lang="en-US" sz="2800" dirty="0" smtClean="0"/>
              <a:t>Scales to support thousands of users</a:t>
            </a:r>
          </a:p>
          <a:p>
            <a:r>
              <a:rPr lang="en-US" sz="2800" dirty="0" smtClean="0"/>
              <a:t>Enables extensions to core functionality</a:t>
            </a:r>
          </a:p>
          <a:p>
            <a:r>
              <a:rPr lang="en-US" sz="2800" dirty="0" smtClean="0"/>
              <a:t>Delivers ad hoc reporting capabilities</a:t>
            </a:r>
          </a:p>
          <a:p>
            <a:r>
              <a:rPr lang="en-US" sz="2800" dirty="0" smtClean="0"/>
              <a:t>Available in all editions of SQL Server, except Compact</a:t>
            </a:r>
            <a:endParaRPr lang="en-US"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9812" y="5791200"/>
            <a:ext cx="4480560" cy="830580"/>
          </a:xfrm>
          <a:prstGeom prst="rect">
            <a:avLst/>
          </a:prstGeom>
        </p:spPr>
      </p:pic>
    </p:spTree>
    <p:extLst>
      <p:ext uri="{BB962C8B-B14F-4D97-AF65-F5344CB8AC3E}">
        <p14:creationId xmlns:p14="http://schemas.microsoft.com/office/powerpoint/2010/main" val="53335984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Reporting Life Cycle - Authoring</a:t>
            </a:r>
            <a:endParaRPr lang="en-AU" dirty="0"/>
          </a:p>
        </p:txBody>
      </p:sp>
      <p:sp>
        <p:nvSpPr>
          <p:cNvPr id="5" name="Text Placeholder 4"/>
          <p:cNvSpPr>
            <a:spLocks noGrp="1"/>
          </p:cNvSpPr>
          <p:nvPr>
            <p:ph idx="1"/>
          </p:nvPr>
        </p:nvSpPr>
        <p:spPr>
          <a:xfrm>
            <a:off x="519113" y="1499616"/>
            <a:ext cx="11149013" cy="4825937"/>
          </a:xfrm>
        </p:spPr>
        <p:txBody>
          <a:bodyPr/>
          <a:lstStyle/>
          <a:p>
            <a:r>
              <a:rPr lang="en-US" dirty="0" smtClean="0"/>
              <a:t>Data access to a variety of sources</a:t>
            </a:r>
          </a:p>
          <a:p>
            <a:pPr lvl="1"/>
            <a:r>
              <a:rPr lang="en-US" dirty="0" smtClean="0"/>
              <a:t>SQL Server, Analysis Services (cubes and data mining), Reporting Services Report Models, SharePoint Lists</a:t>
            </a:r>
          </a:p>
          <a:p>
            <a:pPr lvl="1"/>
            <a:r>
              <a:rPr lang="en-US" dirty="0" smtClean="0"/>
              <a:t>Oracle, Teradata, Hyperion </a:t>
            </a:r>
            <a:r>
              <a:rPr lang="en-US" dirty="0" err="1" smtClean="0"/>
              <a:t>Essbase</a:t>
            </a:r>
            <a:r>
              <a:rPr lang="en-US" dirty="0" smtClean="0"/>
              <a:t>, SAP </a:t>
            </a:r>
            <a:r>
              <a:rPr lang="en-US" dirty="0" err="1" smtClean="0"/>
              <a:t>NetWeaver</a:t>
            </a:r>
            <a:r>
              <a:rPr lang="en-US" dirty="0" smtClean="0"/>
              <a:t> BI</a:t>
            </a:r>
          </a:p>
          <a:p>
            <a:pPr lvl="1"/>
            <a:r>
              <a:rPr lang="en-US" dirty="0" smtClean="0"/>
              <a:t>OLE DB, ODBC, XML</a:t>
            </a:r>
          </a:p>
          <a:p>
            <a:r>
              <a:rPr lang="en-US" dirty="0" smtClean="0"/>
              <a:t>Report Definition Language (RDL) </a:t>
            </a:r>
          </a:p>
          <a:p>
            <a:r>
              <a:rPr lang="en-US" dirty="0" smtClean="0"/>
              <a:t>Report authoring options</a:t>
            </a:r>
          </a:p>
          <a:p>
            <a:pPr lvl="1"/>
            <a:r>
              <a:rPr lang="en-US" dirty="0" smtClean="0"/>
              <a:t>Report Designer (hosted in BIDS)</a:t>
            </a:r>
          </a:p>
          <a:p>
            <a:pPr lvl="1"/>
            <a:r>
              <a:rPr lang="en-AU" dirty="0" smtClean="0"/>
              <a:t>Report Builder 3.0</a:t>
            </a:r>
            <a:endParaRPr lang="en-US" dirty="0" smtClean="0"/>
          </a:p>
          <a:p>
            <a:endParaRPr lang="en-AU" dirty="0"/>
          </a:p>
        </p:txBody>
      </p:sp>
    </p:spTree>
    <p:extLst>
      <p:ext uri="{BB962C8B-B14F-4D97-AF65-F5344CB8AC3E}">
        <p14:creationId xmlns:p14="http://schemas.microsoft.com/office/powerpoint/2010/main" val="80996293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 Definition Language (RDL)</a:t>
            </a:r>
            <a:endParaRPr lang="en-AU" dirty="0"/>
          </a:p>
        </p:txBody>
      </p:sp>
      <p:sp>
        <p:nvSpPr>
          <p:cNvPr id="3" name="Text Placeholder 2"/>
          <p:cNvSpPr>
            <a:spLocks noGrp="1"/>
          </p:cNvSpPr>
          <p:nvPr>
            <p:ph idx="1"/>
          </p:nvPr>
        </p:nvSpPr>
        <p:spPr>
          <a:prstGeom prst="rect">
            <a:avLst/>
          </a:prstGeom>
        </p:spPr>
        <p:txBody>
          <a:bodyPr/>
          <a:lstStyle/>
          <a:p>
            <a:r>
              <a:rPr lang="en-US" dirty="0"/>
              <a:t>RDL is an XML representation of report definition</a:t>
            </a:r>
          </a:p>
          <a:p>
            <a:r>
              <a:rPr lang="en-US" dirty="0"/>
              <a:t>Open and publicly documented schema used to:</a:t>
            </a:r>
          </a:p>
          <a:p>
            <a:pPr lvl="1"/>
            <a:r>
              <a:rPr lang="en-US" dirty="0"/>
              <a:t>Programmatically generate reports</a:t>
            </a:r>
          </a:p>
          <a:p>
            <a:pPr lvl="1"/>
            <a:r>
              <a:rPr lang="en-US" dirty="0"/>
              <a:t>Extend RDL with additional attributes and elements</a:t>
            </a:r>
          </a:p>
          <a:p>
            <a:r>
              <a:rPr lang="en-US" dirty="0" smtClean="0"/>
              <a:t>Commonly graphic </a:t>
            </a:r>
            <a:r>
              <a:rPr lang="en-US" dirty="0"/>
              <a:t>designers produce RDL</a:t>
            </a:r>
          </a:p>
          <a:p>
            <a:endParaRPr lang="en-AU" dirty="0"/>
          </a:p>
          <a:p>
            <a:pPr marL="0" indent="0">
              <a:buNone/>
            </a:pPr>
            <a:endParaRPr lang="en-AU" dirty="0"/>
          </a:p>
        </p:txBody>
      </p:sp>
      <p:pic>
        <p:nvPicPr>
          <p:cNvPr id="4" name="Picture 5" descr="RDL"/>
          <p:cNvPicPr>
            <a:picLocks noChangeAspect="1" noChangeArrowheads="1"/>
          </p:cNvPicPr>
          <p:nvPr/>
        </p:nvPicPr>
        <p:blipFill>
          <a:blip r:embed="rId3" cstate="print"/>
          <a:stretch>
            <a:fillRect/>
          </a:stretch>
        </p:blipFill>
        <p:spPr bwMode="auto">
          <a:xfrm>
            <a:off x="2494812" y="4648371"/>
            <a:ext cx="6800000" cy="1371429"/>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180074772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Reporting Life Cycle – </a:t>
            </a:r>
            <a:r>
              <a:rPr lang="en-US" dirty="0" err="1" smtClean="0"/>
              <a:t>Managment</a:t>
            </a:r>
            <a:endParaRPr lang="en-AU" dirty="0"/>
          </a:p>
        </p:txBody>
      </p:sp>
      <p:sp>
        <p:nvSpPr>
          <p:cNvPr id="5" name="Text Placeholder 4"/>
          <p:cNvSpPr>
            <a:spLocks noGrp="1"/>
          </p:cNvSpPr>
          <p:nvPr>
            <p:ph idx="1"/>
          </p:nvPr>
        </p:nvSpPr>
        <p:spPr>
          <a:xfrm>
            <a:off x="519113" y="1499616"/>
            <a:ext cx="11149013" cy="4505849"/>
          </a:xfrm>
        </p:spPr>
        <p:txBody>
          <a:bodyPr/>
          <a:lstStyle/>
          <a:p>
            <a:r>
              <a:rPr lang="en-US" dirty="0"/>
              <a:t>Scalable </a:t>
            </a:r>
            <a:r>
              <a:rPr lang="en-US" dirty="0" smtClean="0"/>
              <a:t>Web </a:t>
            </a:r>
            <a:r>
              <a:rPr lang="en-US" dirty="0"/>
              <a:t>service architecture</a:t>
            </a:r>
          </a:p>
          <a:p>
            <a:r>
              <a:rPr lang="en-US" dirty="0"/>
              <a:t>Managed </a:t>
            </a:r>
            <a:r>
              <a:rPr lang="en-US" dirty="0" smtClean="0"/>
              <a:t>report </a:t>
            </a:r>
            <a:r>
              <a:rPr lang="en-US" dirty="0"/>
              <a:t>execution:</a:t>
            </a:r>
          </a:p>
          <a:p>
            <a:pPr lvl="1"/>
            <a:r>
              <a:rPr lang="en-US" dirty="0"/>
              <a:t>On-demand</a:t>
            </a:r>
          </a:p>
          <a:p>
            <a:pPr lvl="1"/>
            <a:r>
              <a:rPr lang="en-US" dirty="0"/>
              <a:t>Multi-user shared </a:t>
            </a:r>
            <a:r>
              <a:rPr lang="en-US" dirty="0" smtClean="0"/>
              <a:t>cache</a:t>
            </a:r>
            <a:endParaRPr lang="en-US" baseline="30000" dirty="0"/>
          </a:p>
          <a:p>
            <a:pPr lvl="1"/>
            <a:r>
              <a:rPr lang="en-AU" dirty="0" smtClean="0"/>
              <a:t>Scheduled</a:t>
            </a:r>
            <a:endParaRPr lang="en-US" dirty="0"/>
          </a:p>
          <a:p>
            <a:pPr lvl="1"/>
            <a:r>
              <a:rPr lang="en-US" dirty="0"/>
              <a:t>Historical </a:t>
            </a:r>
            <a:r>
              <a:rPr lang="en-US" dirty="0" smtClean="0"/>
              <a:t>snapshots</a:t>
            </a:r>
            <a:endParaRPr lang="en-US" dirty="0"/>
          </a:p>
          <a:p>
            <a:r>
              <a:rPr lang="en-US" dirty="0"/>
              <a:t>Role-based security model</a:t>
            </a:r>
          </a:p>
          <a:p>
            <a:r>
              <a:rPr lang="en-US" dirty="0"/>
              <a:t>Object Explorer and Report </a:t>
            </a:r>
            <a:r>
              <a:rPr lang="en-US" dirty="0" smtClean="0"/>
              <a:t>Manager</a:t>
            </a:r>
            <a:endParaRPr lang="en-US" dirty="0"/>
          </a:p>
          <a:p>
            <a:endParaRPr lang="en-AU" dirty="0"/>
          </a:p>
        </p:txBody>
      </p:sp>
    </p:spTree>
    <p:extLst>
      <p:ext uri="{BB962C8B-B14F-4D97-AF65-F5344CB8AC3E}">
        <p14:creationId xmlns:p14="http://schemas.microsoft.com/office/powerpoint/2010/main" val="307714941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Reporting Life Cycle - Delivery</a:t>
            </a:r>
            <a:endParaRPr lang="en-AU" dirty="0"/>
          </a:p>
        </p:txBody>
      </p:sp>
      <p:sp>
        <p:nvSpPr>
          <p:cNvPr id="5" name="Text Placeholder 4"/>
          <p:cNvSpPr>
            <a:spLocks noGrp="1"/>
          </p:cNvSpPr>
          <p:nvPr>
            <p:ph idx="1"/>
          </p:nvPr>
        </p:nvSpPr>
        <p:spPr>
          <a:xfrm>
            <a:off x="519113" y="1499616"/>
            <a:ext cx="11149013" cy="5059847"/>
          </a:xfrm>
        </p:spPr>
        <p:txBody>
          <a:bodyPr/>
          <a:lstStyle/>
          <a:p>
            <a:r>
              <a:rPr lang="en-US" sz="2800" dirty="0" smtClean="0"/>
              <a:t>Runtime report rendering:</a:t>
            </a:r>
          </a:p>
          <a:p>
            <a:pPr lvl="1"/>
            <a:r>
              <a:rPr lang="en-US" sz="2400" dirty="0" smtClean="0"/>
              <a:t>Hard page-break: </a:t>
            </a:r>
            <a:r>
              <a:rPr lang="en-US" sz="2400" dirty="0"/>
              <a:t>PDF, TIFF </a:t>
            </a:r>
            <a:r>
              <a:rPr lang="en-US" sz="2400" dirty="0" smtClean="0"/>
              <a:t>(Image)</a:t>
            </a:r>
            <a:endParaRPr lang="en-US" sz="2400" dirty="0"/>
          </a:p>
          <a:p>
            <a:pPr lvl="1"/>
            <a:r>
              <a:rPr lang="en-US" sz="2400" dirty="0" smtClean="0"/>
              <a:t>Soft page-break: Excel, Word, HTML</a:t>
            </a:r>
            <a:r>
              <a:rPr lang="en-US" sz="2400" dirty="0"/>
              <a:t>, </a:t>
            </a:r>
            <a:r>
              <a:rPr lang="en-US" sz="2400" dirty="0" smtClean="0"/>
              <a:t>MHTML</a:t>
            </a:r>
          </a:p>
          <a:p>
            <a:pPr lvl="1"/>
            <a:r>
              <a:rPr lang="en-US" sz="2400" dirty="0" smtClean="0"/>
              <a:t>Data renderers: CSV, XML, </a:t>
            </a:r>
            <a:r>
              <a:rPr lang="en-US" sz="2400" dirty="0" err="1" smtClean="0"/>
              <a:t>OData</a:t>
            </a:r>
            <a:endParaRPr lang="en-US" sz="2400" dirty="0"/>
          </a:p>
          <a:p>
            <a:r>
              <a:rPr lang="en-US" sz="2800" dirty="0" smtClean="0"/>
              <a:t>Pull </a:t>
            </a:r>
            <a:r>
              <a:rPr lang="en-US" sz="2800" dirty="0"/>
              <a:t>delivery: Report requested by user </a:t>
            </a:r>
          </a:p>
          <a:p>
            <a:pPr lvl="1"/>
            <a:r>
              <a:rPr lang="en-US" sz="2400" dirty="0" smtClean="0"/>
              <a:t>URL Access (Report Manager or Report Server)</a:t>
            </a:r>
          </a:p>
          <a:p>
            <a:pPr lvl="1"/>
            <a:r>
              <a:rPr lang="en-US" sz="2400" dirty="0" err="1" smtClean="0"/>
              <a:t>VisualStudio</a:t>
            </a:r>
            <a:r>
              <a:rPr lang="en-US" sz="2400" dirty="0" smtClean="0"/>
              <a:t> 2010 </a:t>
            </a:r>
            <a:r>
              <a:rPr lang="en-US" sz="2400" dirty="0" err="1" smtClean="0"/>
              <a:t>ReportViewer</a:t>
            </a:r>
            <a:r>
              <a:rPr lang="en-US" sz="2400" dirty="0" smtClean="0"/>
              <a:t> Control via </a:t>
            </a:r>
            <a:r>
              <a:rPr lang="en-US" sz="2400" dirty="0" err="1" smtClean="0"/>
              <a:t>WinForms</a:t>
            </a:r>
            <a:r>
              <a:rPr lang="en-US" sz="2400" dirty="0" smtClean="0"/>
              <a:t> or </a:t>
            </a:r>
            <a:r>
              <a:rPr lang="en-US" sz="2400" dirty="0" err="1" smtClean="0"/>
              <a:t>WebForms</a:t>
            </a:r>
            <a:r>
              <a:rPr lang="en-US" sz="2400" dirty="0" smtClean="0"/>
              <a:t> apps</a:t>
            </a:r>
            <a:endParaRPr lang="en-US" sz="2400" dirty="0"/>
          </a:p>
          <a:p>
            <a:pPr lvl="1"/>
            <a:r>
              <a:rPr lang="en-US" sz="2400" dirty="0"/>
              <a:t>SharePoint document library and </a:t>
            </a:r>
            <a:r>
              <a:rPr lang="en-US" sz="2400" dirty="0" smtClean="0"/>
              <a:t>Web </a:t>
            </a:r>
            <a:r>
              <a:rPr lang="en-US" sz="2400" dirty="0"/>
              <a:t>parts</a:t>
            </a:r>
          </a:p>
          <a:p>
            <a:r>
              <a:rPr lang="en-US" sz="2800" dirty="0"/>
              <a:t>Push delivery: Report delivered by Report Server</a:t>
            </a:r>
          </a:p>
          <a:p>
            <a:pPr lvl="1"/>
            <a:r>
              <a:rPr lang="en-US" sz="2400" dirty="0"/>
              <a:t>Standard subscriptions</a:t>
            </a:r>
          </a:p>
          <a:p>
            <a:pPr lvl="1"/>
            <a:r>
              <a:rPr lang="en-US" sz="2400" dirty="0"/>
              <a:t>Data-driven </a:t>
            </a:r>
            <a:r>
              <a:rPr lang="en-US" sz="2400" dirty="0" smtClean="0"/>
              <a:t>subscriptions</a:t>
            </a:r>
            <a:endParaRPr lang="en-US" sz="2400" baseline="30000" dirty="0"/>
          </a:p>
          <a:p>
            <a:pPr lvl="1"/>
            <a:r>
              <a:rPr lang="en-US" sz="2400" dirty="0"/>
              <a:t>Delivery to email, folder or document </a:t>
            </a:r>
            <a:r>
              <a:rPr lang="en-US" sz="2400" dirty="0" smtClean="0"/>
              <a:t>library</a:t>
            </a:r>
            <a:endParaRPr lang="en-US" sz="2400" baseline="30000" dirty="0" smtClean="0"/>
          </a:p>
        </p:txBody>
      </p:sp>
    </p:spTree>
    <p:extLst>
      <p:ext uri="{BB962C8B-B14F-4D97-AF65-F5344CB8AC3E}">
        <p14:creationId xmlns:p14="http://schemas.microsoft.com/office/powerpoint/2010/main" val="413853571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Reporting Services and SQL Azure</a:t>
            </a:r>
            <a:endParaRPr lang="en-US" dirty="0"/>
          </a:p>
        </p:txBody>
      </p:sp>
      <p:sp>
        <p:nvSpPr>
          <p:cNvPr id="3" name="Text Placeholder 2"/>
          <p:cNvSpPr>
            <a:spLocks noGrp="1"/>
          </p:cNvSpPr>
          <p:nvPr>
            <p:ph idx="1"/>
          </p:nvPr>
        </p:nvSpPr>
        <p:spPr>
          <a:xfrm>
            <a:off x="519113" y="1499616"/>
            <a:ext cx="11149013" cy="1969770"/>
          </a:xfrm>
        </p:spPr>
        <p:txBody>
          <a:bodyPr/>
          <a:lstStyle/>
          <a:p>
            <a:r>
              <a:rPr lang="en-US" dirty="0" smtClean="0"/>
              <a:t>SQL Server Reporting Services hosted on premise</a:t>
            </a:r>
          </a:p>
          <a:p>
            <a:r>
              <a:rPr lang="en-US" dirty="0" smtClean="0"/>
              <a:t>Support for SQL Azure as a data source</a:t>
            </a:r>
          </a:p>
          <a:p>
            <a:r>
              <a:rPr lang="en-US" dirty="0" smtClean="0"/>
              <a:t>All SSRS tools and features work for reports against SQL Azure</a:t>
            </a:r>
          </a:p>
        </p:txBody>
      </p:sp>
    </p:spTree>
    <p:extLst>
      <p:ext uri="{BB962C8B-B14F-4D97-AF65-F5344CB8AC3E}">
        <p14:creationId xmlns:p14="http://schemas.microsoft.com/office/powerpoint/2010/main" val="387902147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WindowsAzurePlatformTemplate16x9">
  <a:themeElements>
    <a:clrScheme name="Windows Azure Dark Template">
      <a:dk1>
        <a:srgbClr val="000000"/>
      </a:dk1>
      <a:lt1>
        <a:srgbClr val="FFFFFF"/>
      </a:lt1>
      <a:dk2>
        <a:srgbClr val="16A5D9"/>
      </a:dk2>
      <a:lt2>
        <a:srgbClr val="AFFAFA"/>
      </a:lt2>
      <a:accent1>
        <a:srgbClr val="D7FEFD"/>
      </a:accent1>
      <a:accent2>
        <a:srgbClr val="FE5815"/>
      </a:accent2>
      <a:accent3>
        <a:srgbClr val="323232"/>
      </a:accent3>
      <a:accent4>
        <a:srgbClr val="5CC151"/>
      </a:accent4>
      <a:accent5>
        <a:srgbClr val="B8B8B8"/>
      </a:accent5>
      <a:accent6>
        <a:srgbClr val="DAF40A"/>
      </a:accent6>
      <a:hlink>
        <a:srgbClr val="AFFAFA"/>
      </a:hlink>
      <a:folHlink>
        <a:srgbClr val="AFFAFA"/>
      </a:folHlink>
    </a:clrScheme>
    <a:fontScheme name="Segoe UI">
      <a:majorFont>
        <a:latin typeface="Segoe UI"/>
        <a:ea typeface=""/>
        <a:cs typeface=""/>
      </a:majorFont>
      <a:minorFont>
        <a:latin typeface="Segoe UI"/>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a:spPr>
      <a:bodyPr vert="horz" wrap="square" lIns="91436" tIns="45718" rIns="91436" bIns="45718" numCol="1" rtlCol="0" anchor="ctr" anchorCtr="0" compatLnSpc="1">
        <a:prstTxWarp prst="textNoShape">
          <a:avLst/>
        </a:prstTxWarp>
      </a:bodyPr>
      <a:lstStyle>
        <a:defPPr algn="ctr" defTabSz="914099">
          <a:defRPr sz="2400" spc="-50" dirty="0" smtClean="0">
            <a:gradFill>
              <a:gsLst>
                <a:gs pos="0">
                  <a:srgbClr val="000000"/>
                </a:gs>
                <a:gs pos="100000">
                  <a:srgbClr val="000000"/>
                </a:gs>
              </a:gsLst>
              <a:lin ang="5400000" scaled="0"/>
            </a:gradFill>
          </a:defRPr>
        </a:defPPr>
      </a:lstStyle>
      <a:style>
        <a:lnRef idx="0">
          <a:schemeClr val="accent1"/>
        </a:lnRef>
        <a:fillRef idx="3">
          <a:schemeClr val="accent1"/>
        </a:fillRef>
        <a:effectRef idx="3">
          <a:schemeClr val="accent1"/>
        </a:effectRef>
        <a:fontRef idx="minor">
          <a:schemeClr val="lt1"/>
        </a:fontRef>
      </a:style>
    </a:spDef>
    <a:txDef>
      <a:spPr>
        <a:noFill/>
      </a:spPr>
      <a:bodyPr wrap="none" lIns="0" tIns="0" rIns="0" bIns="0" rtlCol="0">
        <a:spAutoFit/>
      </a:bodyPr>
      <a:lstStyle>
        <a:defPPr>
          <a:defRPr sz="3200" dirty="0" err="1" smtClean="0">
            <a:gradFill>
              <a:gsLst>
                <a:gs pos="0">
                  <a:schemeClr val="tx1"/>
                </a:gs>
                <a:gs pos="86000">
                  <a:schemeClr val="tx1"/>
                </a:gs>
              </a:gsLst>
              <a:lin ang="5400000" scaled="0"/>
            </a:gradFill>
            <a:effectLst>
              <a:outerShdw blurRad="63500" algn="ctr" rotWithShape="0">
                <a:schemeClr val="tx1">
                  <a:alpha val="60000"/>
                </a:schemeClr>
              </a:outerShdw>
            </a:effectLs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WindowsAzurePlatformTemplate16x9</Template>
  <TotalTime>0</TotalTime>
  <Words>1768</Words>
  <Application>Microsoft Office PowerPoint</Application>
  <PresentationFormat>Custom</PresentationFormat>
  <Paragraphs>201</Paragraphs>
  <Slides>19</Slides>
  <Notes>11</Notes>
  <HiddenSlides>1</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WindowsAzurePlatformTemplate16x9</vt:lpstr>
      <vt:lpstr>Introduction to SQL Azure Reporting</vt:lpstr>
      <vt:lpstr>Notes (hidden)</vt:lpstr>
      <vt:lpstr>Session Objectives and Takeaways</vt:lpstr>
      <vt:lpstr>Introducing Reporting Services 2008 R2</vt:lpstr>
      <vt:lpstr>The Reporting Life Cycle - Authoring</vt:lpstr>
      <vt:lpstr>Report Definition Language (RDL)</vt:lpstr>
      <vt:lpstr>The Reporting Life Cycle – Managment</vt:lpstr>
      <vt:lpstr>The Reporting Life Cycle - Delivery</vt:lpstr>
      <vt:lpstr>Reporting Services and SQL Azure</vt:lpstr>
      <vt:lpstr>Introducing SQL Azure Reporting</vt:lpstr>
      <vt:lpstr>SQL Azure Reporting V1 Scenarios</vt:lpstr>
      <vt:lpstr>SQL Azure Reporting V1 Feature Summary</vt:lpstr>
      <vt:lpstr>Architecture</vt:lpstr>
      <vt:lpstr>Security Model</vt:lpstr>
      <vt:lpstr>SQL Azure Reporting in the Azure Developer Portal</vt:lpstr>
      <vt:lpstr>Developing Embedded Reports with SQL Azure Reporting</vt:lpstr>
      <vt:lpstr>Roadmap</vt:lpstr>
      <vt:lpstr>Summary</vt:lpstr>
      <vt:lpstr>PowerPoint Presentation</vt:lpstr>
    </vt:vector>
  </TitlesOfParts>
  <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2010-12-09T19:12:17Z</dcterms:created>
  <dcterms:modified xsi:type="dcterms:W3CDTF">2010-12-14T14:38:27Z</dcterms:modified>
  <dc:title>Introduction to SQL Azure Reporting</dc:title>
  <cp:version>1.1.0</cp:version>
  <dc:description>This presentation provides an overview of Microsoft SQL Azure Reporting.
by 
</dc:description>
</cp:coreProperties>
</file>