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0" r:id="rId1"/>
  </p:sldMasterIdLst>
  <p:notesMasterIdLst>
    <p:notesMasterId r:id="rId15"/>
  </p:notesMasterIdLst>
  <p:handoutMasterIdLst>
    <p:handoutMasterId r:id="rId16"/>
  </p:handoutMasterIdLst>
  <p:sldIdLst>
    <p:sldId id="256" r:id="rId2"/>
    <p:sldId id="270" r:id="rId3"/>
    <p:sldId id="271" r:id="rId4"/>
    <p:sldId id="272" r:id="rId5"/>
    <p:sldId id="273" r:id="rId6"/>
    <p:sldId id="259" r:id="rId7"/>
    <p:sldId id="275" r:id="rId8"/>
    <p:sldId id="276" r:id="rId9"/>
    <p:sldId id="281" r:id="rId10"/>
    <p:sldId id="278" r:id="rId11"/>
    <p:sldId id="282" r:id="rId12"/>
    <p:sldId id="283" r:id="rId13"/>
    <p:sldId id="266" r:id="rId14"/>
  </p:sldIdLst>
  <p:sldSz cx="12188825" cy="6858000"/>
  <p:notesSz cx="6858000" cy="9144000"/>
  <p:defaultText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8F57B"/>
    <a:srgbClr val="000000"/>
    <a:srgbClr val="333333"/>
    <a:srgbClr val="292929"/>
    <a:srgbClr val="F6AE1E"/>
    <a:srgbClr val="FF0066"/>
    <a:srgbClr val="F3AF35"/>
    <a:srgbClr val="9C42E6"/>
    <a:srgbClr val="D194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19" autoAdjust="0"/>
    <p:restoredTop sz="66391" autoAdjust="0"/>
  </p:normalViewPr>
  <p:slideViewPr>
    <p:cSldViewPr>
      <p:cViewPr>
        <p:scale>
          <a:sx n="75" d="100"/>
          <a:sy n="75" d="100"/>
        </p:scale>
        <p:origin x="-750" y="-354"/>
      </p:cViewPr>
      <p:guideLst>
        <p:guide orient="horz" pos="144"/>
        <p:guide orient="horz" pos="912"/>
        <p:guide orient="horz" pos="1484"/>
        <p:guide orient="horz" pos="1200"/>
        <p:guide orient="horz" pos="2736"/>
        <p:guide orient="horz" pos="4176"/>
        <p:guide pos="3839"/>
        <p:guide pos="320"/>
        <p:guide pos="704"/>
        <p:guide pos="7358"/>
        <p:guide pos="1150"/>
        <p:guide pos="7063"/>
      </p:guideLst>
    </p:cSldViewPr>
  </p:slideViewPr>
  <p:notesTextViewPr>
    <p:cViewPr>
      <p:scale>
        <a:sx n="100" d="100"/>
        <a:sy n="100" d="100"/>
      </p:scale>
      <p:origin x="0" y="0"/>
    </p:cViewPr>
  </p:notesTextViewPr>
  <p:sorterViewPr>
    <p:cViewPr>
      <p:scale>
        <a:sx n="100" d="100"/>
        <a:sy n="100" d="100"/>
      </p:scale>
      <p:origin x="0" y="30"/>
    </p:cViewPr>
  </p:sorterViewPr>
  <p:notesViewPr>
    <p:cSldViewPr showGuides="1">
      <p:cViewPr varScale="1">
        <p:scale>
          <a:sx n="88" d="100"/>
          <a:sy n="88" d="100"/>
        </p:scale>
        <p:origin x="-381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D8EB16-6171-40D5-B639-FC70695F3099}" type="doc">
      <dgm:prSet loTypeId="urn:microsoft.com/office/officeart/2005/8/layout/hList1" loCatId="list" qsTypeId="urn:microsoft.com/office/officeart/2005/8/quickstyle/3d1" qsCatId="3D" csTypeId="urn:microsoft.com/office/officeart/2005/8/colors/accent2_2" csCatId="accent2" phldr="1"/>
      <dgm:spPr/>
      <dgm:t>
        <a:bodyPr/>
        <a:lstStyle/>
        <a:p>
          <a:endParaRPr lang="en-US"/>
        </a:p>
      </dgm:t>
    </dgm:pt>
    <dgm:pt modelId="{927DFF37-1584-4468-9CF5-4857359592AF}">
      <dgm:prSet phldrT="[Text]"/>
      <dgm:spPr/>
      <dgm:t>
        <a:bodyPr/>
        <a:lstStyle/>
        <a:p>
          <a:r>
            <a:rPr lang="en-US" b="1" dirty="0" smtClean="0"/>
            <a:t>Unlimited Subscriptions</a:t>
          </a:r>
          <a:endParaRPr lang="en-US" b="1" dirty="0"/>
        </a:p>
      </dgm:t>
    </dgm:pt>
    <dgm:pt modelId="{1E57E3B4-8C9B-4A95-9CF0-8B3992A12ED1}" type="parTrans" cxnId="{AEDDB7F8-0EB9-44A4-BCC1-5C88A730EA7D}">
      <dgm:prSet/>
      <dgm:spPr/>
      <dgm:t>
        <a:bodyPr/>
        <a:lstStyle/>
        <a:p>
          <a:endParaRPr lang="en-US"/>
        </a:p>
      </dgm:t>
    </dgm:pt>
    <dgm:pt modelId="{257D650B-C7A4-4789-99D0-D684DE424470}" type="sibTrans" cxnId="{AEDDB7F8-0EB9-44A4-BCC1-5C88A730EA7D}">
      <dgm:prSet/>
      <dgm:spPr/>
      <dgm:t>
        <a:bodyPr/>
        <a:lstStyle/>
        <a:p>
          <a:endParaRPr lang="en-US"/>
        </a:p>
      </dgm:t>
    </dgm:pt>
    <dgm:pt modelId="{BF7BB580-3452-407D-B4C7-A5A92F3AEA65}">
      <dgm:prSet phldrT="[Text]"/>
      <dgm:spPr/>
      <dgm:t>
        <a:bodyPr/>
        <a:lstStyle/>
        <a:p>
          <a:r>
            <a:rPr lang="en-US" dirty="0" smtClean="0"/>
            <a:t>$X per month</a:t>
          </a:r>
          <a:endParaRPr lang="en-US" dirty="0"/>
        </a:p>
      </dgm:t>
    </dgm:pt>
    <dgm:pt modelId="{FD9C0A1E-2C8F-471E-A49F-413EFF0041BF}" type="parTrans" cxnId="{8125A218-DEBA-4ED4-A288-E5C3CA08C1C3}">
      <dgm:prSet/>
      <dgm:spPr/>
      <dgm:t>
        <a:bodyPr/>
        <a:lstStyle/>
        <a:p>
          <a:endParaRPr lang="en-US"/>
        </a:p>
      </dgm:t>
    </dgm:pt>
    <dgm:pt modelId="{8982DC3A-7537-4828-99E8-23F489FB80F1}" type="sibTrans" cxnId="{8125A218-DEBA-4ED4-A288-E5C3CA08C1C3}">
      <dgm:prSet/>
      <dgm:spPr/>
      <dgm:t>
        <a:bodyPr/>
        <a:lstStyle/>
        <a:p>
          <a:endParaRPr lang="en-US"/>
        </a:p>
      </dgm:t>
    </dgm:pt>
    <dgm:pt modelId="{3643656D-0E40-40A5-8A77-DBEBED538320}">
      <dgm:prSet phldrT="[Text]"/>
      <dgm:spPr/>
      <dgm:t>
        <a:bodyPr/>
        <a:lstStyle/>
        <a:p>
          <a:r>
            <a:rPr lang="en-US" dirty="0" smtClean="0"/>
            <a:t>Auto-renewing</a:t>
          </a:r>
          <a:endParaRPr lang="en-US" dirty="0"/>
        </a:p>
      </dgm:t>
    </dgm:pt>
    <dgm:pt modelId="{1A4456A0-E23B-4DA9-AD95-0CEA74A2BA90}" type="parTrans" cxnId="{E0278314-6617-4D49-A6E9-B1E53D5DECD1}">
      <dgm:prSet/>
      <dgm:spPr/>
      <dgm:t>
        <a:bodyPr/>
        <a:lstStyle/>
        <a:p>
          <a:endParaRPr lang="en-US"/>
        </a:p>
      </dgm:t>
    </dgm:pt>
    <dgm:pt modelId="{6652C392-F477-4F57-B5C5-5CACEC41E64F}" type="sibTrans" cxnId="{E0278314-6617-4D49-A6E9-B1E53D5DECD1}">
      <dgm:prSet/>
      <dgm:spPr/>
      <dgm:t>
        <a:bodyPr/>
        <a:lstStyle/>
        <a:p>
          <a:endParaRPr lang="en-US"/>
        </a:p>
      </dgm:t>
    </dgm:pt>
    <dgm:pt modelId="{8AFB10CA-82A1-4177-801D-3AD33AD73D81}">
      <dgm:prSet phldrT="[Text]"/>
      <dgm:spPr/>
      <dgm:t>
        <a:bodyPr/>
        <a:lstStyle/>
        <a:p>
          <a:r>
            <a:rPr lang="en-US" b="1" dirty="0" smtClean="0"/>
            <a:t>Limited Subscriptions</a:t>
          </a:r>
          <a:endParaRPr lang="en-US" b="1" dirty="0"/>
        </a:p>
      </dgm:t>
    </dgm:pt>
    <dgm:pt modelId="{24CED32D-5E57-4F29-BA73-E79E00752C66}" type="parTrans" cxnId="{6140BE10-D265-4BC1-A5C6-ACE346C25627}">
      <dgm:prSet/>
      <dgm:spPr/>
      <dgm:t>
        <a:bodyPr/>
        <a:lstStyle/>
        <a:p>
          <a:endParaRPr lang="en-US"/>
        </a:p>
      </dgm:t>
    </dgm:pt>
    <dgm:pt modelId="{86AFCF9B-CBF0-4D54-9A82-E9BBEF5DA859}" type="sibTrans" cxnId="{6140BE10-D265-4BC1-A5C6-ACE346C25627}">
      <dgm:prSet/>
      <dgm:spPr/>
      <dgm:t>
        <a:bodyPr/>
        <a:lstStyle/>
        <a:p>
          <a:endParaRPr lang="en-US"/>
        </a:p>
      </dgm:t>
    </dgm:pt>
    <dgm:pt modelId="{301648CC-E36B-449F-A47F-A5ECBEF049F2}">
      <dgm:prSet phldrT="[Text]"/>
      <dgm:spPr/>
      <dgm:t>
        <a:bodyPr/>
        <a:lstStyle/>
        <a:p>
          <a:r>
            <a:rPr lang="en-US" dirty="0" smtClean="0"/>
            <a:t>$X per month for Y transactions</a:t>
          </a:r>
          <a:endParaRPr lang="en-US" dirty="0"/>
        </a:p>
      </dgm:t>
    </dgm:pt>
    <dgm:pt modelId="{793E45D0-A887-49DB-8E49-4245735FD72D}" type="parTrans" cxnId="{461F5B76-246B-4FDA-9DE8-187205897685}">
      <dgm:prSet/>
      <dgm:spPr/>
      <dgm:t>
        <a:bodyPr/>
        <a:lstStyle/>
        <a:p>
          <a:endParaRPr lang="en-US"/>
        </a:p>
      </dgm:t>
    </dgm:pt>
    <dgm:pt modelId="{428BB029-FBF6-4128-B6D8-86367208C3AF}" type="sibTrans" cxnId="{461F5B76-246B-4FDA-9DE8-187205897685}">
      <dgm:prSet/>
      <dgm:spPr/>
      <dgm:t>
        <a:bodyPr/>
        <a:lstStyle/>
        <a:p>
          <a:endParaRPr lang="en-US"/>
        </a:p>
      </dgm:t>
    </dgm:pt>
    <dgm:pt modelId="{1B2136BC-CEDE-4B25-8965-3057986AE33C}">
      <dgm:prSet phldrT="[Text]"/>
      <dgm:spPr/>
      <dgm:t>
        <a:bodyPr/>
        <a:lstStyle/>
        <a:p>
          <a:r>
            <a:rPr lang="en-US" dirty="0" smtClean="0"/>
            <a:t>Unlimited access to a dataset, subject to system limits</a:t>
          </a:r>
          <a:endParaRPr lang="en-US" dirty="0"/>
        </a:p>
      </dgm:t>
    </dgm:pt>
    <dgm:pt modelId="{73D409EC-FFDE-4C16-B048-6A5A1F96690A}" type="parTrans" cxnId="{C60C0B09-D239-4CD6-AEA0-2D344F61FE8E}">
      <dgm:prSet/>
      <dgm:spPr/>
      <dgm:t>
        <a:bodyPr/>
        <a:lstStyle/>
        <a:p>
          <a:endParaRPr lang="en-US"/>
        </a:p>
      </dgm:t>
    </dgm:pt>
    <dgm:pt modelId="{B03B7BAF-9146-4290-999D-9CDC61427447}" type="sibTrans" cxnId="{C60C0B09-D239-4CD6-AEA0-2D344F61FE8E}">
      <dgm:prSet/>
      <dgm:spPr/>
      <dgm:t>
        <a:bodyPr/>
        <a:lstStyle/>
        <a:p>
          <a:endParaRPr lang="en-US"/>
        </a:p>
      </dgm:t>
    </dgm:pt>
    <dgm:pt modelId="{0A8F9059-1D1D-4544-9CE4-3ED8B368B032}">
      <dgm:prSet phldrT="[Text]"/>
      <dgm:spPr/>
      <dgm:t>
        <a:bodyPr/>
        <a:lstStyle/>
        <a:p>
          <a:r>
            <a:rPr lang="en-US" dirty="0" smtClean="0"/>
            <a:t>Optional throttling (X requests per minute)</a:t>
          </a:r>
          <a:endParaRPr lang="en-US" dirty="0"/>
        </a:p>
      </dgm:t>
    </dgm:pt>
    <dgm:pt modelId="{F413DC1C-D6AD-4C43-96FE-FFBBBF2F8A8F}" type="parTrans" cxnId="{CCB7609A-3084-47AA-AB37-1B026759B94B}">
      <dgm:prSet/>
      <dgm:spPr/>
      <dgm:t>
        <a:bodyPr/>
        <a:lstStyle/>
        <a:p>
          <a:endParaRPr lang="en-US"/>
        </a:p>
      </dgm:t>
    </dgm:pt>
    <dgm:pt modelId="{4115C9CB-F625-4381-9D2E-1815A802B639}" type="sibTrans" cxnId="{CCB7609A-3084-47AA-AB37-1B026759B94B}">
      <dgm:prSet/>
      <dgm:spPr/>
      <dgm:t>
        <a:bodyPr/>
        <a:lstStyle/>
        <a:p>
          <a:endParaRPr lang="en-US"/>
        </a:p>
      </dgm:t>
    </dgm:pt>
    <dgm:pt modelId="{3DD93655-4510-41DA-B123-21DCF8FFDA77}">
      <dgm:prSet phldrT="[Text]"/>
      <dgm:spPr/>
      <dgm:t>
        <a:bodyPr/>
        <a:lstStyle/>
        <a:p>
          <a:r>
            <a:rPr lang="en-US" dirty="0" smtClean="0"/>
            <a:t>When transaction limit is reached, subsequent transactions fail</a:t>
          </a:r>
          <a:endParaRPr lang="en-US" dirty="0"/>
        </a:p>
      </dgm:t>
    </dgm:pt>
    <dgm:pt modelId="{AD2027E8-54B5-42B0-A43F-5AA4426AD268}" type="sibTrans" cxnId="{A74AC500-68CC-4C5F-A38B-2F94C0E2357A}">
      <dgm:prSet/>
      <dgm:spPr/>
      <dgm:t>
        <a:bodyPr/>
        <a:lstStyle/>
        <a:p>
          <a:endParaRPr lang="en-US"/>
        </a:p>
      </dgm:t>
    </dgm:pt>
    <dgm:pt modelId="{FDB8B6B4-57C3-4A8F-8BE4-65E2358B6047}" type="parTrans" cxnId="{A74AC500-68CC-4C5F-A38B-2F94C0E2357A}">
      <dgm:prSet/>
      <dgm:spPr/>
      <dgm:t>
        <a:bodyPr/>
        <a:lstStyle/>
        <a:p>
          <a:endParaRPr lang="en-US"/>
        </a:p>
      </dgm:t>
    </dgm:pt>
    <dgm:pt modelId="{C6A4D7EF-1DE4-4AEA-AA7F-561D7EFDEE40}">
      <dgm:prSet phldrT="[Text]"/>
      <dgm:spPr/>
      <dgm:t>
        <a:bodyPr/>
        <a:lstStyle/>
        <a:p>
          <a:r>
            <a:rPr lang="en-US" dirty="0" smtClean="0"/>
            <a:t>Auto-renewing</a:t>
          </a:r>
          <a:endParaRPr lang="en-US" dirty="0"/>
        </a:p>
      </dgm:t>
    </dgm:pt>
    <dgm:pt modelId="{0EB96613-7B6C-4919-8089-E13FF5229DDD}" type="parTrans" cxnId="{FF47C06D-05A9-49F6-8488-6CDE447BE67A}">
      <dgm:prSet/>
      <dgm:spPr/>
      <dgm:t>
        <a:bodyPr/>
        <a:lstStyle/>
        <a:p>
          <a:endParaRPr lang="en-US"/>
        </a:p>
      </dgm:t>
    </dgm:pt>
    <dgm:pt modelId="{8B46757A-BFBC-443B-AB46-94426254A486}" type="sibTrans" cxnId="{FF47C06D-05A9-49F6-8488-6CDE447BE67A}">
      <dgm:prSet/>
      <dgm:spPr/>
      <dgm:t>
        <a:bodyPr/>
        <a:lstStyle/>
        <a:p>
          <a:endParaRPr lang="en-US"/>
        </a:p>
      </dgm:t>
    </dgm:pt>
    <dgm:pt modelId="{4799BB21-1A8B-41C4-8570-E6CE0627112E}">
      <dgm:prSet phldrT="[Text]"/>
      <dgm:spPr/>
      <dgm:t>
        <a:bodyPr/>
        <a:lstStyle/>
        <a:p>
          <a:r>
            <a:rPr lang="en-US" dirty="0" smtClean="0"/>
            <a:t>Optional throttling (X requests per minute)</a:t>
          </a:r>
          <a:endParaRPr lang="en-US" dirty="0"/>
        </a:p>
      </dgm:t>
    </dgm:pt>
    <dgm:pt modelId="{C021D146-3F72-4628-86FE-880D114DC395}" type="parTrans" cxnId="{5C50EA02-4E07-4E06-831C-CA0F82E7C8CE}">
      <dgm:prSet/>
      <dgm:spPr/>
      <dgm:t>
        <a:bodyPr/>
        <a:lstStyle/>
        <a:p>
          <a:endParaRPr lang="en-US"/>
        </a:p>
      </dgm:t>
    </dgm:pt>
    <dgm:pt modelId="{2F063376-47F1-45AE-81D9-E14D7C956E83}" type="sibTrans" cxnId="{5C50EA02-4E07-4E06-831C-CA0F82E7C8CE}">
      <dgm:prSet/>
      <dgm:spPr/>
      <dgm:t>
        <a:bodyPr/>
        <a:lstStyle/>
        <a:p>
          <a:endParaRPr lang="en-US"/>
        </a:p>
      </dgm:t>
    </dgm:pt>
    <dgm:pt modelId="{3DDF0012-D028-4922-A9E8-B8AA1646B95C}">
      <dgm:prSet phldrT="[Text]"/>
      <dgm:spPr/>
      <dgm:t>
        <a:bodyPr/>
        <a:lstStyle/>
        <a:p>
          <a:r>
            <a:rPr lang="en-US" dirty="0" smtClean="0"/>
            <a:t>Can covert to a different subscription at any time</a:t>
          </a:r>
          <a:endParaRPr lang="en-US" dirty="0"/>
        </a:p>
      </dgm:t>
    </dgm:pt>
    <dgm:pt modelId="{F9A17AF7-DE15-4F7D-A0F6-48F2AFD10039}" type="parTrans" cxnId="{11A6AAAF-2711-45D7-97ED-92599B22ED25}">
      <dgm:prSet/>
      <dgm:spPr/>
      <dgm:t>
        <a:bodyPr/>
        <a:lstStyle/>
        <a:p>
          <a:endParaRPr lang="en-US"/>
        </a:p>
      </dgm:t>
    </dgm:pt>
    <dgm:pt modelId="{EAD78CCB-92EC-4421-87E2-26F2B129520D}" type="sibTrans" cxnId="{11A6AAAF-2711-45D7-97ED-92599B22ED25}">
      <dgm:prSet/>
      <dgm:spPr/>
      <dgm:t>
        <a:bodyPr/>
        <a:lstStyle/>
        <a:p>
          <a:endParaRPr lang="en-US"/>
        </a:p>
      </dgm:t>
    </dgm:pt>
    <dgm:pt modelId="{7672AC90-FD2F-4C54-A436-48CB7ACA5E01}" type="pres">
      <dgm:prSet presAssocID="{1CD8EB16-6171-40D5-B639-FC70695F3099}" presName="Name0" presStyleCnt="0">
        <dgm:presLayoutVars>
          <dgm:dir/>
          <dgm:animLvl val="lvl"/>
          <dgm:resizeHandles val="exact"/>
        </dgm:presLayoutVars>
      </dgm:prSet>
      <dgm:spPr/>
      <dgm:t>
        <a:bodyPr/>
        <a:lstStyle/>
        <a:p>
          <a:endParaRPr lang="en-US"/>
        </a:p>
      </dgm:t>
    </dgm:pt>
    <dgm:pt modelId="{B4D7CBAC-586D-44FF-A0E7-2BFB7B65B739}" type="pres">
      <dgm:prSet presAssocID="{927DFF37-1584-4468-9CF5-4857359592AF}" presName="composite" presStyleCnt="0"/>
      <dgm:spPr/>
      <dgm:t>
        <a:bodyPr/>
        <a:lstStyle/>
        <a:p>
          <a:endParaRPr lang="en-US"/>
        </a:p>
      </dgm:t>
    </dgm:pt>
    <dgm:pt modelId="{D9A1F6F5-EEC1-4613-93C3-C7F24F67FD8A}" type="pres">
      <dgm:prSet presAssocID="{927DFF37-1584-4468-9CF5-4857359592AF}" presName="parTx" presStyleLbl="alignNode1" presStyleIdx="0" presStyleCnt="2">
        <dgm:presLayoutVars>
          <dgm:chMax val="0"/>
          <dgm:chPref val="0"/>
          <dgm:bulletEnabled val="1"/>
        </dgm:presLayoutVars>
      </dgm:prSet>
      <dgm:spPr/>
      <dgm:t>
        <a:bodyPr/>
        <a:lstStyle/>
        <a:p>
          <a:endParaRPr lang="en-US"/>
        </a:p>
      </dgm:t>
    </dgm:pt>
    <dgm:pt modelId="{69F4752E-9127-45E4-B9D0-A49B069C16DC}" type="pres">
      <dgm:prSet presAssocID="{927DFF37-1584-4468-9CF5-4857359592AF}" presName="desTx" presStyleLbl="alignAccFollowNode1" presStyleIdx="0" presStyleCnt="2">
        <dgm:presLayoutVars>
          <dgm:bulletEnabled val="1"/>
        </dgm:presLayoutVars>
      </dgm:prSet>
      <dgm:spPr/>
      <dgm:t>
        <a:bodyPr/>
        <a:lstStyle/>
        <a:p>
          <a:endParaRPr lang="en-US"/>
        </a:p>
      </dgm:t>
    </dgm:pt>
    <dgm:pt modelId="{8E1863C9-E2D2-499A-8A5C-88DC88458F6D}" type="pres">
      <dgm:prSet presAssocID="{257D650B-C7A4-4789-99D0-D684DE424470}" presName="space" presStyleCnt="0"/>
      <dgm:spPr/>
      <dgm:t>
        <a:bodyPr/>
        <a:lstStyle/>
        <a:p>
          <a:endParaRPr lang="en-US"/>
        </a:p>
      </dgm:t>
    </dgm:pt>
    <dgm:pt modelId="{61675A88-82CE-4232-9570-58744AB26312}" type="pres">
      <dgm:prSet presAssocID="{8AFB10CA-82A1-4177-801D-3AD33AD73D81}" presName="composite" presStyleCnt="0"/>
      <dgm:spPr/>
      <dgm:t>
        <a:bodyPr/>
        <a:lstStyle/>
        <a:p>
          <a:endParaRPr lang="en-US"/>
        </a:p>
      </dgm:t>
    </dgm:pt>
    <dgm:pt modelId="{4A080DEB-BB4D-4F7E-92F4-0B819B8B63A3}" type="pres">
      <dgm:prSet presAssocID="{8AFB10CA-82A1-4177-801D-3AD33AD73D81}" presName="parTx" presStyleLbl="alignNode1" presStyleIdx="1" presStyleCnt="2">
        <dgm:presLayoutVars>
          <dgm:chMax val="0"/>
          <dgm:chPref val="0"/>
          <dgm:bulletEnabled val="1"/>
        </dgm:presLayoutVars>
      </dgm:prSet>
      <dgm:spPr/>
      <dgm:t>
        <a:bodyPr/>
        <a:lstStyle/>
        <a:p>
          <a:endParaRPr lang="en-US"/>
        </a:p>
      </dgm:t>
    </dgm:pt>
    <dgm:pt modelId="{7F02DFFD-D5D2-45F0-910D-3E1BF90B573F}" type="pres">
      <dgm:prSet presAssocID="{8AFB10CA-82A1-4177-801D-3AD33AD73D81}" presName="desTx" presStyleLbl="alignAccFollowNode1" presStyleIdx="1" presStyleCnt="2">
        <dgm:presLayoutVars>
          <dgm:bulletEnabled val="1"/>
        </dgm:presLayoutVars>
      </dgm:prSet>
      <dgm:spPr/>
      <dgm:t>
        <a:bodyPr/>
        <a:lstStyle/>
        <a:p>
          <a:endParaRPr lang="en-US"/>
        </a:p>
      </dgm:t>
    </dgm:pt>
  </dgm:ptLst>
  <dgm:cxnLst>
    <dgm:cxn modelId="{D095E1BD-A5BB-4C10-AAF5-B8AE9CDF9B9D}" type="presOf" srcId="{4799BB21-1A8B-41C4-8570-E6CE0627112E}" destId="{7F02DFFD-D5D2-45F0-910D-3E1BF90B573F}" srcOrd="0" destOrd="3" presId="urn:microsoft.com/office/officeart/2005/8/layout/hList1"/>
    <dgm:cxn modelId="{852AEA51-560B-4B9C-A02D-F28376DDCB97}" type="presOf" srcId="{8AFB10CA-82A1-4177-801D-3AD33AD73D81}" destId="{4A080DEB-BB4D-4F7E-92F4-0B819B8B63A3}" srcOrd="0" destOrd="0" presId="urn:microsoft.com/office/officeart/2005/8/layout/hList1"/>
    <dgm:cxn modelId="{CCB7609A-3084-47AA-AB37-1B026759B94B}" srcId="{927DFF37-1584-4468-9CF5-4857359592AF}" destId="{0A8F9059-1D1D-4544-9CE4-3ED8B368B032}" srcOrd="2" destOrd="0" parTransId="{F413DC1C-D6AD-4C43-96FE-FFBBBF2F8A8F}" sibTransId="{4115C9CB-F625-4381-9D2E-1815A802B639}"/>
    <dgm:cxn modelId="{56F25FDC-0737-428E-B9B8-63AF0B9CA13A}" type="presOf" srcId="{3643656D-0E40-40A5-8A77-DBEBED538320}" destId="{69F4752E-9127-45E4-B9D0-A49B069C16DC}" srcOrd="0" destOrd="3" presId="urn:microsoft.com/office/officeart/2005/8/layout/hList1"/>
    <dgm:cxn modelId="{E0278314-6617-4D49-A6E9-B1E53D5DECD1}" srcId="{927DFF37-1584-4468-9CF5-4857359592AF}" destId="{3643656D-0E40-40A5-8A77-DBEBED538320}" srcOrd="3" destOrd="0" parTransId="{1A4456A0-E23B-4DA9-AD95-0CEA74A2BA90}" sibTransId="{6652C392-F477-4F57-B5C5-5CACEC41E64F}"/>
    <dgm:cxn modelId="{836952F8-129F-4E98-8C26-6248ED88FA4E}" type="presOf" srcId="{BF7BB580-3452-407D-B4C7-A5A92F3AEA65}" destId="{69F4752E-9127-45E4-B9D0-A49B069C16DC}" srcOrd="0" destOrd="0" presId="urn:microsoft.com/office/officeart/2005/8/layout/hList1"/>
    <dgm:cxn modelId="{7D67EC81-BBC6-4345-939D-993F4BC69B4A}" type="presOf" srcId="{1B2136BC-CEDE-4B25-8965-3057986AE33C}" destId="{69F4752E-9127-45E4-B9D0-A49B069C16DC}" srcOrd="0" destOrd="1" presId="urn:microsoft.com/office/officeart/2005/8/layout/hList1"/>
    <dgm:cxn modelId="{461F5B76-246B-4FDA-9DE8-187205897685}" srcId="{8AFB10CA-82A1-4177-801D-3AD33AD73D81}" destId="{301648CC-E36B-449F-A47F-A5ECBEF049F2}" srcOrd="0" destOrd="0" parTransId="{793E45D0-A887-49DB-8E49-4245735FD72D}" sibTransId="{428BB029-FBF6-4128-B6D8-86367208C3AF}"/>
    <dgm:cxn modelId="{7A63480A-1718-489E-889C-C975F5722F0E}" type="presOf" srcId="{0A8F9059-1D1D-4544-9CE4-3ED8B368B032}" destId="{69F4752E-9127-45E4-B9D0-A49B069C16DC}" srcOrd="0" destOrd="2" presId="urn:microsoft.com/office/officeart/2005/8/layout/hList1"/>
    <dgm:cxn modelId="{AEDDB7F8-0EB9-44A4-BCC1-5C88A730EA7D}" srcId="{1CD8EB16-6171-40D5-B639-FC70695F3099}" destId="{927DFF37-1584-4468-9CF5-4857359592AF}" srcOrd="0" destOrd="0" parTransId="{1E57E3B4-8C9B-4A95-9CF0-8B3992A12ED1}" sibTransId="{257D650B-C7A4-4789-99D0-D684DE424470}"/>
    <dgm:cxn modelId="{6140BE10-D265-4BC1-A5C6-ACE346C25627}" srcId="{1CD8EB16-6171-40D5-B639-FC70695F3099}" destId="{8AFB10CA-82A1-4177-801D-3AD33AD73D81}" srcOrd="1" destOrd="0" parTransId="{24CED32D-5E57-4F29-BA73-E79E00752C66}" sibTransId="{86AFCF9B-CBF0-4D54-9A82-E9BBEF5DA859}"/>
    <dgm:cxn modelId="{11A6AAAF-2711-45D7-97ED-92599B22ED25}" srcId="{8AFB10CA-82A1-4177-801D-3AD33AD73D81}" destId="{3DDF0012-D028-4922-A9E8-B8AA1646B95C}" srcOrd="2" destOrd="0" parTransId="{F9A17AF7-DE15-4F7D-A0F6-48F2AFD10039}" sibTransId="{EAD78CCB-92EC-4421-87E2-26F2B129520D}"/>
    <dgm:cxn modelId="{8125A218-DEBA-4ED4-A288-E5C3CA08C1C3}" srcId="{927DFF37-1584-4468-9CF5-4857359592AF}" destId="{BF7BB580-3452-407D-B4C7-A5A92F3AEA65}" srcOrd="0" destOrd="0" parTransId="{FD9C0A1E-2C8F-471E-A49F-413EFF0041BF}" sibTransId="{8982DC3A-7537-4828-99E8-23F489FB80F1}"/>
    <dgm:cxn modelId="{5C50EA02-4E07-4E06-831C-CA0F82E7C8CE}" srcId="{8AFB10CA-82A1-4177-801D-3AD33AD73D81}" destId="{4799BB21-1A8B-41C4-8570-E6CE0627112E}" srcOrd="3" destOrd="0" parTransId="{C021D146-3F72-4628-86FE-880D114DC395}" sibTransId="{2F063376-47F1-45AE-81D9-E14D7C956E83}"/>
    <dgm:cxn modelId="{BD431F28-DECC-45F5-BC71-5E0C380264BB}" type="presOf" srcId="{1CD8EB16-6171-40D5-B639-FC70695F3099}" destId="{7672AC90-FD2F-4C54-A436-48CB7ACA5E01}" srcOrd="0" destOrd="0" presId="urn:microsoft.com/office/officeart/2005/8/layout/hList1"/>
    <dgm:cxn modelId="{A74AC500-68CC-4C5F-A38B-2F94C0E2357A}" srcId="{8AFB10CA-82A1-4177-801D-3AD33AD73D81}" destId="{3DD93655-4510-41DA-B123-21DCF8FFDA77}" srcOrd="1" destOrd="0" parTransId="{FDB8B6B4-57C3-4A8F-8BE4-65E2358B6047}" sibTransId="{AD2027E8-54B5-42B0-A43F-5AA4426AD268}"/>
    <dgm:cxn modelId="{FF47C06D-05A9-49F6-8488-6CDE447BE67A}" srcId="{8AFB10CA-82A1-4177-801D-3AD33AD73D81}" destId="{C6A4D7EF-1DE4-4AEA-AA7F-561D7EFDEE40}" srcOrd="4" destOrd="0" parTransId="{0EB96613-7B6C-4919-8089-E13FF5229DDD}" sibTransId="{8B46757A-BFBC-443B-AB46-94426254A486}"/>
    <dgm:cxn modelId="{F34C3591-A16E-42AF-80F8-43466FE452AC}" type="presOf" srcId="{3DDF0012-D028-4922-A9E8-B8AA1646B95C}" destId="{7F02DFFD-D5D2-45F0-910D-3E1BF90B573F}" srcOrd="0" destOrd="2" presId="urn:microsoft.com/office/officeart/2005/8/layout/hList1"/>
    <dgm:cxn modelId="{89A3FCD2-A51A-47E4-8DD6-56D4E58E9AAB}" type="presOf" srcId="{3DD93655-4510-41DA-B123-21DCF8FFDA77}" destId="{7F02DFFD-D5D2-45F0-910D-3E1BF90B573F}" srcOrd="0" destOrd="1" presId="urn:microsoft.com/office/officeart/2005/8/layout/hList1"/>
    <dgm:cxn modelId="{6F14E40C-9B1E-40D9-9155-CF9B88CC70C4}" type="presOf" srcId="{927DFF37-1584-4468-9CF5-4857359592AF}" destId="{D9A1F6F5-EEC1-4613-93C3-C7F24F67FD8A}" srcOrd="0" destOrd="0" presId="urn:microsoft.com/office/officeart/2005/8/layout/hList1"/>
    <dgm:cxn modelId="{B2E53911-2CD7-4FDA-9DAC-8D3496FE8603}" type="presOf" srcId="{301648CC-E36B-449F-A47F-A5ECBEF049F2}" destId="{7F02DFFD-D5D2-45F0-910D-3E1BF90B573F}" srcOrd="0" destOrd="0" presId="urn:microsoft.com/office/officeart/2005/8/layout/hList1"/>
    <dgm:cxn modelId="{C60C0B09-D239-4CD6-AEA0-2D344F61FE8E}" srcId="{927DFF37-1584-4468-9CF5-4857359592AF}" destId="{1B2136BC-CEDE-4B25-8965-3057986AE33C}" srcOrd="1" destOrd="0" parTransId="{73D409EC-FFDE-4C16-B048-6A5A1F96690A}" sibTransId="{B03B7BAF-9146-4290-999D-9CDC61427447}"/>
    <dgm:cxn modelId="{10D2DC47-384C-43CB-8661-C697E29EC2C0}" type="presOf" srcId="{C6A4D7EF-1DE4-4AEA-AA7F-561D7EFDEE40}" destId="{7F02DFFD-D5D2-45F0-910D-3E1BF90B573F}" srcOrd="0" destOrd="4" presId="urn:microsoft.com/office/officeart/2005/8/layout/hList1"/>
    <dgm:cxn modelId="{B2B2A8AF-3370-41BC-9B76-8D534C8203CB}" type="presParOf" srcId="{7672AC90-FD2F-4C54-A436-48CB7ACA5E01}" destId="{B4D7CBAC-586D-44FF-A0E7-2BFB7B65B739}" srcOrd="0" destOrd="0" presId="urn:microsoft.com/office/officeart/2005/8/layout/hList1"/>
    <dgm:cxn modelId="{4ABD5F53-8C2B-456A-8BDC-188ADA9FD302}" type="presParOf" srcId="{B4D7CBAC-586D-44FF-A0E7-2BFB7B65B739}" destId="{D9A1F6F5-EEC1-4613-93C3-C7F24F67FD8A}" srcOrd="0" destOrd="0" presId="urn:microsoft.com/office/officeart/2005/8/layout/hList1"/>
    <dgm:cxn modelId="{952D542A-5E17-40D6-AE73-AF9011B7A92C}" type="presParOf" srcId="{B4D7CBAC-586D-44FF-A0E7-2BFB7B65B739}" destId="{69F4752E-9127-45E4-B9D0-A49B069C16DC}" srcOrd="1" destOrd="0" presId="urn:microsoft.com/office/officeart/2005/8/layout/hList1"/>
    <dgm:cxn modelId="{18B4EE15-9131-4C59-9E7D-301F303EAAF3}" type="presParOf" srcId="{7672AC90-FD2F-4C54-A436-48CB7ACA5E01}" destId="{8E1863C9-E2D2-499A-8A5C-88DC88458F6D}" srcOrd="1" destOrd="0" presId="urn:microsoft.com/office/officeart/2005/8/layout/hList1"/>
    <dgm:cxn modelId="{AF51AA29-B14C-486A-A3DD-E1C9902F845B}" type="presParOf" srcId="{7672AC90-FD2F-4C54-A436-48CB7ACA5E01}" destId="{61675A88-82CE-4232-9570-58744AB26312}" srcOrd="2" destOrd="0" presId="urn:microsoft.com/office/officeart/2005/8/layout/hList1"/>
    <dgm:cxn modelId="{D5B7F526-2C66-494F-9649-C94A1A7CDC0F}" type="presParOf" srcId="{61675A88-82CE-4232-9570-58744AB26312}" destId="{4A080DEB-BB4D-4F7E-92F4-0B819B8B63A3}" srcOrd="0" destOrd="0" presId="urn:microsoft.com/office/officeart/2005/8/layout/hList1"/>
    <dgm:cxn modelId="{DD7CBE9E-5119-440F-AC19-D503CFE26CED}" type="presParOf" srcId="{61675A88-82CE-4232-9570-58744AB26312}" destId="{7F02DFFD-D5D2-45F0-910D-3E1BF90B573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1F6F5-EEC1-4613-93C3-C7F24F67FD8A}">
      <dsp:nvSpPr>
        <dsp:cNvPr id="0" name=""/>
        <dsp:cNvSpPr/>
      </dsp:nvSpPr>
      <dsp:spPr>
        <a:xfrm>
          <a:off x="54" y="200219"/>
          <a:ext cx="5234247" cy="748800"/>
        </a:xfrm>
        <a:prstGeom prst="rect">
          <a:avLst/>
        </a:prstGeom>
        <a:gradFill rotWithShape="0">
          <a:gsLst>
            <a:gs pos="0">
              <a:schemeClr val="accent2">
                <a:hueOff val="0"/>
                <a:satOff val="0"/>
                <a:lumOff val="0"/>
                <a:alphaOff val="0"/>
                <a:tint val="60000"/>
                <a:satMod val="160000"/>
              </a:schemeClr>
            </a:gs>
            <a:gs pos="46000">
              <a:schemeClr val="accent2">
                <a:hueOff val="0"/>
                <a:satOff val="0"/>
                <a:lumOff val="0"/>
                <a:alphaOff val="0"/>
                <a:tint val="86000"/>
                <a:satMod val="160000"/>
              </a:schemeClr>
            </a:gs>
            <a:gs pos="100000">
              <a:schemeClr val="accent2">
                <a:hueOff val="0"/>
                <a:satOff val="0"/>
                <a:lumOff val="0"/>
                <a:alphaOff val="0"/>
                <a:shade val="40000"/>
                <a:satMod val="160000"/>
              </a:schemeClr>
            </a:gs>
          </a:gsLst>
          <a:path path="circle">
            <a:fillToRect l="50000" t="155000" r="50000" b="-55000"/>
          </a:path>
        </a:gradFill>
        <a:ln w="9525" cap="flat" cmpd="sng" algn="ctr">
          <a:solidFill>
            <a:schemeClr val="accent2">
              <a:hueOff val="0"/>
              <a:satOff val="0"/>
              <a:lumOff val="0"/>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b="1" kern="1200" dirty="0" smtClean="0"/>
            <a:t>Unlimited Subscriptions</a:t>
          </a:r>
          <a:endParaRPr lang="en-US" sz="2600" b="1" kern="1200" dirty="0"/>
        </a:p>
      </dsp:txBody>
      <dsp:txXfrm>
        <a:off x="54" y="200219"/>
        <a:ext cx="5234247" cy="748800"/>
      </dsp:txXfrm>
    </dsp:sp>
    <dsp:sp modelId="{69F4752E-9127-45E4-B9D0-A49B069C16DC}">
      <dsp:nvSpPr>
        <dsp:cNvPr id="0" name=""/>
        <dsp:cNvSpPr/>
      </dsp:nvSpPr>
      <dsp:spPr>
        <a:xfrm>
          <a:off x="54" y="949019"/>
          <a:ext cx="5234247" cy="4206369"/>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$X per month</a:t>
          </a:r>
          <a:endParaRPr lang="en-US" sz="2600" kern="1200" dirty="0"/>
        </a:p>
        <a:p>
          <a:pPr marL="228600" lvl="1" indent="-228600" algn="l" defTabSz="1155700">
            <a:lnSpc>
              <a:spcPct val="90000"/>
            </a:lnSpc>
            <a:spcBef>
              <a:spcPct val="0"/>
            </a:spcBef>
            <a:spcAft>
              <a:spcPct val="15000"/>
            </a:spcAft>
            <a:buChar char="••"/>
          </a:pPr>
          <a:r>
            <a:rPr lang="en-US" sz="2600" kern="1200" dirty="0" smtClean="0"/>
            <a:t>Unlimited access to a dataset, subject to system limits</a:t>
          </a:r>
          <a:endParaRPr lang="en-US" sz="2600" kern="1200" dirty="0"/>
        </a:p>
        <a:p>
          <a:pPr marL="228600" lvl="1" indent="-228600" algn="l" defTabSz="1155700">
            <a:lnSpc>
              <a:spcPct val="90000"/>
            </a:lnSpc>
            <a:spcBef>
              <a:spcPct val="0"/>
            </a:spcBef>
            <a:spcAft>
              <a:spcPct val="15000"/>
            </a:spcAft>
            <a:buChar char="••"/>
          </a:pPr>
          <a:r>
            <a:rPr lang="en-US" sz="2600" kern="1200" dirty="0" smtClean="0"/>
            <a:t>Optional throttling (X requests per minute)</a:t>
          </a:r>
          <a:endParaRPr lang="en-US" sz="2600" kern="1200" dirty="0"/>
        </a:p>
        <a:p>
          <a:pPr marL="228600" lvl="1" indent="-228600" algn="l" defTabSz="1155700">
            <a:lnSpc>
              <a:spcPct val="90000"/>
            </a:lnSpc>
            <a:spcBef>
              <a:spcPct val="0"/>
            </a:spcBef>
            <a:spcAft>
              <a:spcPct val="15000"/>
            </a:spcAft>
            <a:buChar char="••"/>
          </a:pPr>
          <a:r>
            <a:rPr lang="en-US" sz="2600" kern="1200" dirty="0" smtClean="0"/>
            <a:t>Auto-renewing</a:t>
          </a:r>
          <a:endParaRPr lang="en-US" sz="2600" kern="1200" dirty="0"/>
        </a:p>
      </dsp:txBody>
      <dsp:txXfrm>
        <a:off x="54" y="949019"/>
        <a:ext cx="5234247" cy="4206369"/>
      </dsp:txXfrm>
    </dsp:sp>
    <dsp:sp modelId="{4A080DEB-BB4D-4F7E-92F4-0B819B8B63A3}">
      <dsp:nvSpPr>
        <dsp:cNvPr id="0" name=""/>
        <dsp:cNvSpPr/>
      </dsp:nvSpPr>
      <dsp:spPr>
        <a:xfrm>
          <a:off x="5967097" y="200219"/>
          <a:ext cx="5234247" cy="748800"/>
        </a:xfrm>
        <a:prstGeom prst="rect">
          <a:avLst/>
        </a:prstGeom>
        <a:gradFill rotWithShape="0">
          <a:gsLst>
            <a:gs pos="0">
              <a:schemeClr val="accent2">
                <a:hueOff val="0"/>
                <a:satOff val="0"/>
                <a:lumOff val="0"/>
                <a:alphaOff val="0"/>
                <a:tint val="60000"/>
                <a:satMod val="160000"/>
              </a:schemeClr>
            </a:gs>
            <a:gs pos="46000">
              <a:schemeClr val="accent2">
                <a:hueOff val="0"/>
                <a:satOff val="0"/>
                <a:lumOff val="0"/>
                <a:alphaOff val="0"/>
                <a:tint val="86000"/>
                <a:satMod val="160000"/>
              </a:schemeClr>
            </a:gs>
            <a:gs pos="100000">
              <a:schemeClr val="accent2">
                <a:hueOff val="0"/>
                <a:satOff val="0"/>
                <a:lumOff val="0"/>
                <a:alphaOff val="0"/>
                <a:shade val="40000"/>
                <a:satMod val="160000"/>
              </a:schemeClr>
            </a:gs>
          </a:gsLst>
          <a:path path="circle">
            <a:fillToRect l="50000" t="155000" r="50000" b="-55000"/>
          </a:path>
        </a:gradFill>
        <a:ln w="9525" cap="flat" cmpd="sng" algn="ctr">
          <a:solidFill>
            <a:schemeClr val="accent2">
              <a:hueOff val="0"/>
              <a:satOff val="0"/>
              <a:lumOff val="0"/>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b="1" kern="1200" dirty="0" smtClean="0"/>
            <a:t>Limited Subscriptions</a:t>
          </a:r>
          <a:endParaRPr lang="en-US" sz="2600" b="1" kern="1200" dirty="0"/>
        </a:p>
      </dsp:txBody>
      <dsp:txXfrm>
        <a:off x="5967097" y="200219"/>
        <a:ext cx="5234247" cy="748800"/>
      </dsp:txXfrm>
    </dsp:sp>
    <dsp:sp modelId="{7F02DFFD-D5D2-45F0-910D-3E1BF90B573F}">
      <dsp:nvSpPr>
        <dsp:cNvPr id="0" name=""/>
        <dsp:cNvSpPr/>
      </dsp:nvSpPr>
      <dsp:spPr>
        <a:xfrm>
          <a:off x="5967097" y="949019"/>
          <a:ext cx="5234247" cy="4206369"/>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$X per month for Y transactions</a:t>
          </a:r>
          <a:endParaRPr lang="en-US" sz="2600" kern="1200" dirty="0"/>
        </a:p>
        <a:p>
          <a:pPr marL="228600" lvl="1" indent="-228600" algn="l" defTabSz="1155700">
            <a:lnSpc>
              <a:spcPct val="90000"/>
            </a:lnSpc>
            <a:spcBef>
              <a:spcPct val="0"/>
            </a:spcBef>
            <a:spcAft>
              <a:spcPct val="15000"/>
            </a:spcAft>
            <a:buChar char="••"/>
          </a:pPr>
          <a:r>
            <a:rPr lang="en-US" sz="2600" kern="1200" dirty="0" smtClean="0"/>
            <a:t>When transaction limit is reached, subsequent transactions fail</a:t>
          </a:r>
          <a:endParaRPr lang="en-US" sz="2600" kern="1200" dirty="0"/>
        </a:p>
        <a:p>
          <a:pPr marL="228600" lvl="1" indent="-228600" algn="l" defTabSz="1155700">
            <a:lnSpc>
              <a:spcPct val="90000"/>
            </a:lnSpc>
            <a:spcBef>
              <a:spcPct val="0"/>
            </a:spcBef>
            <a:spcAft>
              <a:spcPct val="15000"/>
            </a:spcAft>
            <a:buChar char="••"/>
          </a:pPr>
          <a:r>
            <a:rPr lang="en-US" sz="2600" kern="1200" dirty="0" smtClean="0"/>
            <a:t>Can covert to a different subscription at any time</a:t>
          </a:r>
          <a:endParaRPr lang="en-US" sz="2600" kern="1200" dirty="0"/>
        </a:p>
        <a:p>
          <a:pPr marL="228600" lvl="1" indent="-228600" algn="l" defTabSz="1155700">
            <a:lnSpc>
              <a:spcPct val="90000"/>
            </a:lnSpc>
            <a:spcBef>
              <a:spcPct val="0"/>
            </a:spcBef>
            <a:spcAft>
              <a:spcPct val="15000"/>
            </a:spcAft>
            <a:buChar char="••"/>
          </a:pPr>
          <a:r>
            <a:rPr lang="en-US" sz="2600" kern="1200" dirty="0" smtClean="0"/>
            <a:t>Optional throttling (X requests per minute)</a:t>
          </a:r>
          <a:endParaRPr lang="en-US" sz="2600" kern="1200" dirty="0"/>
        </a:p>
        <a:p>
          <a:pPr marL="228600" lvl="1" indent="-228600" algn="l" defTabSz="1155700">
            <a:lnSpc>
              <a:spcPct val="90000"/>
            </a:lnSpc>
            <a:spcBef>
              <a:spcPct val="0"/>
            </a:spcBef>
            <a:spcAft>
              <a:spcPct val="15000"/>
            </a:spcAft>
            <a:buChar char="••"/>
          </a:pPr>
          <a:r>
            <a:rPr lang="en-US" sz="2600" kern="1200" dirty="0" smtClean="0"/>
            <a:t>Auto-renewing</a:t>
          </a:r>
          <a:endParaRPr lang="en-US" sz="2600" kern="1200" dirty="0"/>
        </a:p>
      </dsp:txBody>
      <dsp:txXfrm>
        <a:off x="5967097" y="949019"/>
        <a:ext cx="5234247" cy="420636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TechReady9</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12/14/2010</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Platform Training Kit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12/14/2010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509398179"/>
      </p:ext>
    </p:extLst>
  </p:cSld>
  <p:clrMap bg1="lt1" tx1="dk1" bg2="lt2" tx2="dk2" accent1="accent1" accent2="accent2" accent3="accent3" accent4="accent4" accent5="accent5" accent6="accent6" hlink="hlink" folHlink="folHlink"/>
  <p:notesStyle>
    <a:lvl1pPr marL="0" algn="l" defTabSz="121893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25" indent="-141081"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50"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82" indent="-195750"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20032"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345" algn="l" defTabSz="1218937" rtl="0" eaLnBrk="1" latinLnBrk="0" hangingPunct="1">
      <a:defRPr sz="1600" kern="1200">
        <a:solidFill>
          <a:schemeClr val="tx1"/>
        </a:solidFill>
        <a:latin typeface="+mn-lt"/>
        <a:ea typeface="+mn-ea"/>
        <a:cs typeface="+mn-cs"/>
      </a:defRPr>
    </a:lvl6pPr>
    <a:lvl7pPr marL="3656813" algn="l" defTabSz="1218937" rtl="0" eaLnBrk="1" latinLnBrk="0" hangingPunct="1">
      <a:defRPr sz="1600" kern="1200">
        <a:solidFill>
          <a:schemeClr val="tx1"/>
        </a:solidFill>
        <a:latin typeface="+mn-lt"/>
        <a:ea typeface="+mn-ea"/>
        <a:cs typeface="+mn-cs"/>
      </a:defRPr>
    </a:lvl7pPr>
    <a:lvl8pPr marL="4266283" algn="l" defTabSz="1218937" rtl="0" eaLnBrk="1" latinLnBrk="0" hangingPunct="1">
      <a:defRPr sz="1600" kern="1200">
        <a:solidFill>
          <a:schemeClr val="tx1"/>
        </a:solidFill>
        <a:latin typeface="+mn-lt"/>
        <a:ea typeface="+mn-ea"/>
        <a:cs typeface="+mn-cs"/>
      </a:defRPr>
    </a:lvl8pPr>
    <a:lvl9pPr marL="4875752" algn="l" defTabSz="121893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Scenario: </a:t>
            </a:r>
          </a:p>
          <a:p>
            <a:r>
              <a:rPr lang="en-US" dirty="0" smtClean="0"/>
              <a:t> - I know I need a bunch of data</a:t>
            </a:r>
            <a:r>
              <a:rPr lang="en-US" baseline="0" dirty="0" smtClean="0"/>
              <a:t> for an application or a report or presentation</a:t>
            </a:r>
          </a:p>
          <a:p>
            <a:r>
              <a:rPr lang="en-US" baseline="0" dirty="0" smtClean="0"/>
              <a:t> - I know what data I need, but not where to find it. Do I search on Bing? If I do, I get many results, how do I know which I trust?</a:t>
            </a:r>
          </a:p>
          <a:p>
            <a:r>
              <a:rPr lang="en-US" baseline="0" dirty="0" smtClean="0"/>
              <a:t> - Once I find a data provider for each of the types of data I’m looking for</a:t>
            </a:r>
          </a:p>
          <a:p>
            <a:r>
              <a:rPr lang="en-US" baseline="0" dirty="0" smtClean="0"/>
              <a:t>	- schema discrepancies between providers (some provide a web service, some an excel spreadsheet, or even a </a:t>
            </a:r>
            <a:r>
              <a:rPr lang="en-US" baseline="0" dirty="0" err="1" smtClean="0"/>
              <a:t>csv</a:t>
            </a:r>
            <a:r>
              <a:rPr lang="en-US" baseline="0" dirty="0" smtClean="0"/>
              <a:t> file)</a:t>
            </a:r>
          </a:p>
          <a:p>
            <a:r>
              <a:rPr lang="en-US" baseline="0" dirty="0" smtClean="0"/>
              <a:t>	- If they give me something other than a web service, how will I host the data so my application can access it?</a:t>
            </a:r>
          </a:p>
          <a:p>
            <a:r>
              <a:rPr lang="en-US" baseline="0" dirty="0" smtClean="0"/>
              <a:t>	- In many cases I’m using numerous datasets and I want to be able to join them and query across them. Do the properties match? Does one offer </a:t>
            </a:r>
            <a:r>
              <a:rPr lang="en-US" baseline="0" dirty="0" err="1" smtClean="0"/>
              <a:t>lat</a:t>
            </a:r>
            <a:r>
              <a:rPr lang="en-US" baseline="0" dirty="0" smtClean="0"/>
              <a:t>/long while 	the other offers only zip code?</a:t>
            </a:r>
          </a:p>
          <a:p>
            <a:r>
              <a:rPr lang="en-US" baseline="0" dirty="0" smtClean="0"/>
              <a:t>	- How do I pay for the data? (Credit Card? PO? Do I get a separate invoice from each provider?)</a:t>
            </a:r>
          </a:p>
          <a:p>
            <a:endParaRPr lang="en-US" baseline="0" dirty="0" smtClean="0"/>
          </a:p>
          <a:p>
            <a:r>
              <a:rPr lang="en-US" baseline="0" dirty="0" smtClean="0"/>
              <a:t>If we take the example of building a site selection application for businesses, I might be looking for Consumer spending data, Real Estate Values and Climate information, that’s already 3 different datasets from 3 different companies that I need to deal with. </a:t>
            </a:r>
          </a:p>
          <a:p>
            <a:r>
              <a:rPr lang="en-US" baseline="0" dirty="0" smtClean="0"/>
              <a:t>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913474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1214221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As a Content Provider,</a:t>
            </a:r>
            <a:r>
              <a:rPr lang="en-US" baseline="0" dirty="0" smtClean="0"/>
              <a:t> </a:t>
            </a:r>
            <a:r>
              <a:rPr lang="en-US" dirty="0" smtClean="0"/>
              <a:t>You choose! You own the data, and own storing</a:t>
            </a:r>
            <a:r>
              <a:rPr lang="en-US" baseline="0" dirty="0" smtClean="0"/>
              <a:t> the data. Where ever the data is stored, it must be able to meet the </a:t>
            </a:r>
            <a:r>
              <a:rPr lang="en-US" baseline="0" dirty="0" err="1" smtClean="0"/>
              <a:t>DataMarket</a:t>
            </a:r>
            <a:r>
              <a:rPr lang="en-US" baseline="0" dirty="0" smtClean="0"/>
              <a:t> SLAs for availability and performance. </a:t>
            </a:r>
          </a:p>
          <a:p>
            <a:pPr marL="171450" indent="-171450">
              <a:buFontTx/>
              <a:buChar char="-"/>
            </a:pPr>
            <a:r>
              <a:rPr lang="en-US" baseline="0" dirty="0" smtClean="0"/>
              <a:t>You choose the price, the terms of use – we will provide insight and expertise into what the commonly used terms of use etc. are and what customers are looking for in a data offering. </a:t>
            </a:r>
          </a:p>
          <a:p>
            <a:pPr marL="171450" indent="-171450">
              <a:buFontTx/>
              <a:buChar char="-"/>
            </a:pPr>
            <a:r>
              <a:rPr lang="en-US" baseline="0" dirty="0" err="1" smtClean="0"/>
              <a:t>DataMarket</a:t>
            </a:r>
            <a:r>
              <a:rPr lang="en-US" baseline="0" dirty="0" smtClean="0"/>
              <a:t> is basically just a broker for you, bringing your offerings to a wide range of customers who are looking to purchase data.</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140096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DataMarket</a:t>
            </a:r>
            <a:r>
              <a:rPr lang="en-US" dirty="0" smtClean="0"/>
              <a:t> changes this conversation,</a:t>
            </a:r>
            <a:r>
              <a:rPr lang="en-US" baseline="0" dirty="0" smtClean="0"/>
              <a:t> and it all becomes much easier.</a:t>
            </a:r>
            <a:endParaRPr lang="en-US" dirty="0" smtClean="0"/>
          </a:p>
          <a:p>
            <a:endParaRPr lang="en-US" dirty="0" smtClean="0"/>
          </a:p>
          <a:p>
            <a:pPr marL="171450" indent="-171450">
              <a:buFontTx/>
              <a:buChar char="-"/>
            </a:pPr>
            <a:r>
              <a:rPr lang="en-US" dirty="0" err="1" smtClean="0"/>
              <a:t>DataMarket</a:t>
            </a:r>
            <a:r>
              <a:rPr lang="en-US" baseline="0" dirty="0" smtClean="0"/>
              <a:t> is an Information Marketplace for trusted public domain and premium commercial data, providing a single hub to find all of the data I might be looking for.</a:t>
            </a:r>
          </a:p>
          <a:p>
            <a:pPr marL="171450" indent="-171450">
              <a:buFontTx/>
              <a:buChar char="-"/>
            </a:pPr>
            <a:r>
              <a:rPr lang="en-US" baseline="0" dirty="0" smtClean="0"/>
              <a:t>Uniform API via </a:t>
            </a:r>
            <a:r>
              <a:rPr lang="en-US" baseline="0" dirty="0" err="1" smtClean="0"/>
              <a:t>OData</a:t>
            </a:r>
            <a:r>
              <a:rPr lang="en-US" baseline="0" dirty="0" smtClean="0"/>
              <a:t> – Access from any Platform via </a:t>
            </a:r>
            <a:r>
              <a:rPr lang="en-US" baseline="0" dirty="0" err="1" smtClean="0"/>
              <a:t>OData</a:t>
            </a:r>
            <a:r>
              <a:rPr lang="en-US" baseline="0" dirty="0" smtClean="0"/>
              <a:t> ecosystem</a:t>
            </a:r>
          </a:p>
          <a:p>
            <a:pPr marL="171450" indent="-171450">
              <a:buFontTx/>
              <a:buChar char="-"/>
            </a:pPr>
            <a:r>
              <a:rPr lang="en-US" baseline="0" dirty="0" smtClean="0"/>
              <a:t>Unified Billing – I maintain 1 billing relationship</a:t>
            </a:r>
          </a:p>
          <a:p>
            <a:pPr marL="171450" indent="-171450">
              <a:buFontTx/>
              <a:buChar char="-"/>
            </a:pPr>
            <a:r>
              <a:rPr lang="en-US" baseline="0" dirty="0" smtClean="0"/>
              <a:t>Tools to visualize and use the data in my BI (</a:t>
            </a:r>
            <a:r>
              <a:rPr lang="en-US" baseline="0" dirty="0" err="1" smtClean="0"/>
              <a:t>PowerPivot</a:t>
            </a:r>
            <a:r>
              <a:rPr lang="en-US" baseline="0" dirty="0" smtClean="0"/>
              <a:t>, Excel, Tableau, etc.)</a:t>
            </a:r>
          </a:p>
          <a:p>
            <a:pPr marL="0" indent="0">
              <a:buFontTx/>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000128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So</a:t>
            </a:r>
            <a:r>
              <a:rPr lang="en-US" baseline="0" dirty="0" smtClean="0"/>
              <a:t> what does </a:t>
            </a:r>
            <a:r>
              <a:rPr lang="en-US" baseline="0" dirty="0" err="1" smtClean="0"/>
              <a:t>DataMarket</a:t>
            </a:r>
            <a:r>
              <a:rPr lang="en-US" baseline="0" dirty="0" smtClean="0"/>
              <a:t> give me?</a:t>
            </a:r>
          </a:p>
          <a:p>
            <a:r>
              <a:rPr lang="en-US" baseline="0" dirty="0" smtClean="0"/>
              <a:t> - As ISV, </a:t>
            </a:r>
            <a:r>
              <a:rPr lang="en-US" baseline="0" dirty="0" err="1" smtClean="0"/>
              <a:t>Dev</a:t>
            </a:r>
            <a:r>
              <a:rPr lang="en-US" baseline="0" dirty="0" smtClean="0"/>
              <a:t> or Information Worker</a:t>
            </a:r>
          </a:p>
          <a:p>
            <a:r>
              <a:rPr lang="en-US" baseline="0" dirty="0" smtClean="0"/>
              <a:t>	- Single point</a:t>
            </a:r>
          </a:p>
          <a:p>
            <a:r>
              <a:rPr lang="en-US" baseline="0" dirty="0" smtClean="0"/>
              <a:t>	- Easy discovery</a:t>
            </a:r>
          </a:p>
          <a:p>
            <a:r>
              <a:rPr lang="en-US" baseline="0" dirty="0" smtClean="0"/>
              <a:t>	- 1 Billing relationship</a:t>
            </a:r>
          </a:p>
          <a:p>
            <a:r>
              <a:rPr lang="en-US" baseline="0" dirty="0" smtClean="0"/>
              <a:t>	- Flexible Price – pay as you grow</a:t>
            </a:r>
          </a:p>
          <a:p>
            <a:r>
              <a:rPr lang="en-US" baseline="0" dirty="0" smtClean="0"/>
              <a:t> - An Information Worker</a:t>
            </a:r>
          </a:p>
          <a:p>
            <a:r>
              <a:rPr lang="en-US" baseline="0" dirty="0" smtClean="0"/>
              <a:t>	- Easy access to the data in the apps I already use (Office, Dynamics, etc.)</a:t>
            </a:r>
          </a:p>
          <a:p>
            <a:r>
              <a:rPr lang="en-US" baseline="0" dirty="0" smtClean="0"/>
              <a:t> - As </a:t>
            </a:r>
            <a:r>
              <a:rPr lang="en-US" baseline="0" dirty="0" err="1" smtClean="0"/>
              <a:t>Dev</a:t>
            </a:r>
            <a:r>
              <a:rPr lang="en-US" baseline="0" dirty="0" smtClean="0"/>
              <a:t>	</a:t>
            </a:r>
          </a:p>
          <a:p>
            <a:r>
              <a:rPr lang="en-US" baseline="0" dirty="0" smtClean="0"/>
              <a:t>	- </a:t>
            </a:r>
            <a:r>
              <a:rPr lang="en-US" baseline="0" dirty="0" err="1" smtClean="0"/>
              <a:t>OData</a:t>
            </a:r>
            <a:r>
              <a:rPr lang="en-US" baseline="0" dirty="0" smtClean="0"/>
              <a:t> – Uniform APIs with a large ecosystem of tools, libraries, etc.</a:t>
            </a:r>
          </a:p>
          <a:p>
            <a:r>
              <a:rPr lang="en-US" baseline="0" dirty="0" smtClean="0"/>
              <a:t> - As a Content Provider</a:t>
            </a:r>
          </a:p>
          <a:p>
            <a:r>
              <a:rPr lang="en-US" baseline="0" dirty="0" smtClean="0"/>
              <a:t>	- I have valuable data I want to sell</a:t>
            </a:r>
          </a:p>
          <a:p>
            <a:r>
              <a:rPr lang="en-US" baseline="0" dirty="0" smtClean="0"/>
              <a:t>	- </a:t>
            </a:r>
            <a:r>
              <a:rPr lang="en-US" baseline="0" dirty="0" err="1" smtClean="0"/>
              <a:t>DataMarket</a:t>
            </a:r>
            <a:r>
              <a:rPr lang="en-US" baseline="0" dirty="0" smtClean="0"/>
              <a:t> gives me an opportunity to access something that would have taken me years to build. </a:t>
            </a:r>
          </a:p>
          <a:p>
            <a:r>
              <a:rPr lang="en-US" baseline="0" dirty="0" smtClean="0"/>
              <a:t>	- Global reach (My data shows up for sale in Office)</a:t>
            </a:r>
          </a:p>
          <a:p>
            <a:r>
              <a:rPr lang="en-US" baseline="0" dirty="0" smtClean="0"/>
              <a:t>	- Easy Onboarding to get myself setup</a:t>
            </a:r>
          </a:p>
          <a:p>
            <a:r>
              <a:rPr lang="en-US" baseline="0" dirty="0" smtClean="0"/>
              <a:t>	- Security &amp; Authorization – my data is only accessible by my customers after purchase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597185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55">
              <a:spcAft>
                <a:spcPts val="333"/>
              </a:spcAft>
              <a:defRPr/>
            </a:pPr>
            <a:r>
              <a:rPr lang="en-US" dirty="0" smtClean="0"/>
              <a:t>Many Content Providers were</a:t>
            </a:r>
            <a:r>
              <a:rPr lang="en-US" baseline="0" dirty="0" smtClean="0"/>
              <a:t> announced at PDC10 most with a number of great, interesting data offerings available, and many more are on the way. </a:t>
            </a:r>
          </a:p>
          <a:p>
            <a:pPr defTabSz="914255">
              <a:spcAft>
                <a:spcPts val="333"/>
              </a:spcAft>
              <a:defRPr/>
            </a:pPr>
            <a:endParaRPr lang="en-US" baseline="0" dirty="0" smtClean="0"/>
          </a:p>
          <a:p>
            <a:pPr defTabSz="914255">
              <a:spcAft>
                <a:spcPts val="333"/>
              </a:spcAft>
              <a:defRPr/>
            </a:pPr>
            <a:r>
              <a:rPr lang="en-US" baseline="0" dirty="0" smtClean="0"/>
              <a:t>We also announced a number of Partners who are building on top </a:t>
            </a:r>
            <a:r>
              <a:rPr lang="en-US" baseline="0" dirty="0" err="1" smtClean="0"/>
              <a:t>DataMarket</a:t>
            </a:r>
            <a:r>
              <a:rPr lang="en-US" baseline="0" dirty="0" smtClean="0"/>
              <a:t> and making </a:t>
            </a:r>
            <a:r>
              <a:rPr lang="en-US" baseline="0" dirty="0" err="1" smtClean="0"/>
              <a:t>DataMarket</a:t>
            </a:r>
            <a:r>
              <a:rPr lang="en-US" baseline="0" dirty="0" smtClean="0"/>
              <a:t> natively accessible through their applications. </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322036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Demo – Marketplace</a:t>
            </a:r>
          </a:p>
          <a:p>
            <a:r>
              <a:rPr lang="en-US" baseline="0" dirty="0" smtClean="0"/>
              <a:t> </a:t>
            </a:r>
          </a:p>
          <a:p>
            <a:r>
              <a:rPr lang="en-US" baseline="0" dirty="0" smtClean="0"/>
              <a:t>Starting point: http://datamarket.azure.com </a:t>
            </a:r>
          </a:p>
          <a:p>
            <a:r>
              <a:rPr lang="en-US" baseline="0" dirty="0" smtClean="0"/>
              <a:t>View Available offerings, purchase &amp; consume data</a:t>
            </a:r>
          </a:p>
          <a:p>
            <a:endParaRPr lang="en-US" baseline="0" dirty="0" smtClean="0"/>
          </a:p>
          <a:p>
            <a:pPr marL="171450" indent="-171450">
              <a:buFontTx/>
              <a:buChar char="-"/>
            </a:pPr>
            <a:r>
              <a:rPr lang="en-US" baseline="0" dirty="0" smtClean="0"/>
              <a:t>If I click on Browse, click into Data.gov</a:t>
            </a:r>
          </a:p>
          <a:p>
            <a:pPr marL="455375" lvl="1" indent="-171450">
              <a:buFontTx/>
              <a:buChar char="-"/>
            </a:pPr>
            <a:r>
              <a:rPr lang="en-US" baseline="0" dirty="0" smtClean="0"/>
              <a:t>Interactive Visualizations</a:t>
            </a:r>
          </a:p>
          <a:p>
            <a:pPr marL="455375" lvl="1" indent="-171450">
              <a:buFontTx/>
              <a:buChar char="-"/>
            </a:pPr>
            <a:r>
              <a:rPr lang="en-US" baseline="0" dirty="0" smtClean="0"/>
              <a:t>Sample Images</a:t>
            </a:r>
          </a:p>
          <a:p>
            <a:pPr marL="455375" lvl="1" indent="-171450">
              <a:buFontTx/>
              <a:buChar char="-"/>
            </a:pPr>
            <a:r>
              <a:rPr lang="en-US" baseline="0" dirty="0" smtClean="0"/>
              <a:t>Details</a:t>
            </a:r>
          </a:p>
          <a:p>
            <a:pPr marL="283925" lvl="1" indent="0">
              <a:buFontTx/>
              <a:buNone/>
            </a:pPr>
            <a:endParaRPr lang="en-US" baseline="0" dirty="0" smtClean="0"/>
          </a:p>
          <a:p>
            <a:pPr marL="171450" lvl="0" indent="-171450">
              <a:buFontTx/>
              <a:buChar char="-"/>
            </a:pPr>
            <a:r>
              <a:rPr lang="en-US" baseline="0" dirty="0" smtClean="0"/>
              <a:t>We’re going to build a website that let’s me view current &amp; previous game scores for my favorite NFL teams. </a:t>
            </a:r>
          </a:p>
          <a:p>
            <a:pPr marL="171450" indent="-171450">
              <a:buFontTx/>
              <a:buChar char="-"/>
            </a:pPr>
            <a:r>
              <a:rPr lang="en-US" baseline="0" dirty="0" smtClean="0"/>
              <a:t>Search for “NFL” (if you’d like to use a free dataset, you can create a different scenario around the data.gov free data, search for “Data.gov”) </a:t>
            </a:r>
          </a:p>
          <a:p>
            <a:pPr marL="171450" indent="-171450">
              <a:buFontTx/>
              <a:buChar char="-"/>
            </a:pPr>
            <a:r>
              <a:rPr lang="en-US" baseline="0" dirty="0" smtClean="0"/>
              <a:t>Click on the first data offering</a:t>
            </a:r>
          </a:p>
          <a:p>
            <a:pPr marL="455375" lvl="1" indent="-171450">
              <a:buFontTx/>
              <a:buChar char="-"/>
            </a:pPr>
            <a:r>
              <a:rPr lang="en-US" baseline="0" dirty="0" smtClean="0"/>
              <a:t>Is this the right dataset for our application, look into details – it doesn’t look like it has what I need, but I think I saw a Live Scores data offering back in our search results. </a:t>
            </a:r>
          </a:p>
          <a:p>
            <a:pPr marL="455375" lvl="1" indent="-171450">
              <a:buFontTx/>
              <a:buChar char="-"/>
            </a:pPr>
            <a:r>
              <a:rPr lang="en-US" baseline="0" dirty="0" smtClean="0"/>
              <a:t>Explore the Live Scores data offering – open in Service Explorer which allows me to formulate queries and see the results as they come back.</a:t>
            </a: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Built on Windows Azure &amp; SQL</a:t>
            </a:r>
            <a:r>
              <a:rPr lang="en-US" baseline="0" dirty="0" smtClean="0"/>
              <a:t> Azure, </a:t>
            </a:r>
            <a:r>
              <a:rPr lang="en-US" baseline="0" dirty="0" err="1" smtClean="0"/>
              <a:t>DataMarket</a:t>
            </a:r>
            <a:r>
              <a:rPr lang="en-US" baseline="0" dirty="0" smtClean="0"/>
              <a:t> uses web roles to provide Services, Billing, Security and Monitoring as well as the website.</a:t>
            </a:r>
          </a:p>
          <a:p>
            <a:endParaRPr lang="en-US" baseline="0" dirty="0" smtClean="0"/>
          </a:p>
          <a:p>
            <a:r>
              <a:rPr lang="en-US" baseline="0" dirty="0" err="1" smtClean="0"/>
              <a:t>DataMarket</a:t>
            </a:r>
            <a:r>
              <a:rPr lang="en-US" baseline="0" dirty="0" smtClean="0"/>
              <a:t> connects to data owned by content providers and stored in either SQL Azure, or 3</a:t>
            </a:r>
            <a:r>
              <a:rPr lang="en-US" baseline="30000" dirty="0" smtClean="0"/>
              <a:t>rd</a:t>
            </a:r>
            <a:r>
              <a:rPr lang="en-US" baseline="0" dirty="0" smtClean="0"/>
              <a:t> Party Clouds (web services, or databases)</a:t>
            </a:r>
          </a:p>
          <a:p>
            <a:endParaRPr lang="en-US" baseline="0" dirty="0" smtClean="0"/>
          </a:p>
          <a:p>
            <a:r>
              <a:rPr lang="en-US" baseline="0" dirty="0" smtClean="0"/>
              <a:t>If you’re interested in learning more about how </a:t>
            </a:r>
            <a:r>
              <a:rPr lang="en-US" baseline="0" dirty="0" err="1" smtClean="0"/>
              <a:t>DataMarket</a:t>
            </a:r>
            <a:r>
              <a:rPr lang="en-US" baseline="0" dirty="0" smtClean="0"/>
              <a:t> is built, there is a great session from PDC10 available online.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827255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start building our application, I want to make sure everyone is on the same page with what </a:t>
            </a:r>
            <a:r>
              <a:rPr lang="en-US" baseline="0" dirty="0" err="1" smtClean="0"/>
              <a:t>OData</a:t>
            </a:r>
            <a:r>
              <a:rPr lang="en-US" baseline="0" dirty="0" smtClean="0"/>
              <a:t> is. </a:t>
            </a:r>
          </a:p>
          <a:p>
            <a:endParaRPr lang="en-US" baseline="0" dirty="0" smtClean="0"/>
          </a:p>
          <a:p>
            <a:r>
              <a:rPr lang="en-US" baseline="0" dirty="0" smtClean="0"/>
              <a:t>In our application, we’re going to use the built in Add Service Reference support for </a:t>
            </a:r>
            <a:r>
              <a:rPr lang="en-US" baseline="0" dirty="0" err="1" smtClean="0"/>
              <a:t>OData</a:t>
            </a:r>
            <a:r>
              <a:rPr lang="en-US" baseline="0" dirty="0" smtClean="0"/>
              <a:t> in Visual Studio and the .NET </a:t>
            </a:r>
            <a:r>
              <a:rPr lang="en-US" baseline="0" dirty="0" err="1" smtClean="0"/>
              <a:t>OData</a:t>
            </a:r>
            <a:r>
              <a:rPr lang="en-US" baseline="0" dirty="0" smtClean="0"/>
              <a:t> Client Library to make development easier.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245312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New Project</a:t>
            </a:r>
            <a:r>
              <a:rPr lang="en-US" baseline="0" dirty="0" smtClean="0"/>
              <a:t> &gt; Web App</a:t>
            </a:r>
          </a:p>
          <a:p>
            <a:endParaRPr lang="en-US" baseline="0" dirty="0" smtClean="0"/>
          </a:p>
          <a:p>
            <a:r>
              <a:rPr lang="en-US" baseline="0" dirty="0" smtClean="0"/>
              <a:t>Drag a dropdown &amp; </a:t>
            </a:r>
            <a:r>
              <a:rPr lang="en-US" baseline="0" dirty="0" err="1" smtClean="0"/>
              <a:t>gridView</a:t>
            </a:r>
            <a:r>
              <a:rPr lang="en-US" baseline="0" dirty="0" smtClean="0"/>
              <a:t> on to the design surface, rename site, and remove excess text etc.</a:t>
            </a:r>
          </a:p>
          <a:p>
            <a:endParaRPr lang="en-US" baseline="0" dirty="0" smtClean="0"/>
          </a:p>
          <a:p>
            <a:r>
              <a:rPr lang="en-US" baseline="0" dirty="0" smtClean="0"/>
              <a:t>Add Service Reference – go to data offering in service explorer to get the Service Root Uri</a:t>
            </a:r>
          </a:p>
          <a:p>
            <a:endParaRPr lang="en-US" baseline="0" dirty="0" smtClean="0"/>
          </a:p>
          <a:p>
            <a:r>
              <a:rPr lang="en-US" baseline="0" dirty="0" smtClean="0"/>
              <a:t>Add New Item &gt; Class “</a:t>
            </a:r>
            <a:r>
              <a:rPr lang="en-US" baseline="0" dirty="0" err="1" smtClean="0"/>
              <a:t>GameData.cs</a:t>
            </a:r>
            <a:r>
              <a:rPr lang="en-US" baseline="0" dirty="0" smtClean="0"/>
              <a:t>”</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application</a:t>
            </a:r>
            <a:r>
              <a:rPr lang="en-US" baseline="0" dirty="0" smtClean="0"/>
              <a:t> we just built used the STATS NFL Live Scores data offering, which is an example of a Flexible Query Service. </a:t>
            </a:r>
          </a:p>
          <a:p>
            <a:endParaRPr lang="en-US" baseline="0" dirty="0" smtClean="0"/>
          </a:p>
          <a:p>
            <a:r>
              <a:rPr lang="en-US" baseline="0" dirty="0" err="1" smtClean="0"/>
              <a:t>DataMarket</a:t>
            </a:r>
            <a:r>
              <a:rPr lang="en-US" baseline="0" dirty="0" smtClean="0"/>
              <a:t> also provides services that expose only Fixed Query endpoints. For these we provide downloadable proxy classes to help in development as the Add Service Reference and DataSvcUtil.exe are not currently supported for these services.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933014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8240" y="1447804"/>
            <a:ext cx="10360501" cy="1523497"/>
          </a:xfrm>
        </p:spPr>
        <p:txBody>
          <a:bodyPr>
            <a:noAutofit/>
          </a:bodyPr>
          <a:lstStyle>
            <a:lvl1pPr>
              <a:lnSpc>
                <a:spcPct val="90000"/>
              </a:lnSpc>
              <a:defRPr sz="5400" spc="-267" baseline="0">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38244" y="3810000"/>
            <a:ext cx="11149012" cy="463255"/>
          </a:xfrm>
        </p:spPr>
        <p:txBody>
          <a:bodyPr>
            <a:noAutofit/>
          </a:bodyPr>
          <a:lstStyle>
            <a:lvl1pPr marL="0" indent="0" algn="l">
              <a:lnSpc>
                <a:spcPct val="90000"/>
              </a:lnSpc>
              <a:spcBef>
                <a:spcPts val="0"/>
              </a:spcBef>
              <a:buNone/>
              <a:defRPr sz="32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2478513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009982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5" name="Rectangle 4"/>
          <p:cNvSpPr/>
          <p:nvPr userDrawn="1"/>
        </p:nvSpPr>
        <p:spPr bwMode="auto">
          <a:xfrm>
            <a:off x="0" y="1295400"/>
            <a:ext cx="12188825" cy="5562600"/>
          </a:xfrm>
          <a:prstGeom prst="rect">
            <a:avLst/>
          </a:prstGeom>
          <a:solidFill>
            <a:srgbClr val="FFFFFF"/>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a:endParaRPr lang="en-US" sz="3200" spc="-67" dirty="0" smtClean="0">
              <a:gradFill>
                <a:gsLst>
                  <a:gs pos="0">
                    <a:srgbClr val="000000"/>
                  </a:gs>
                  <a:gs pos="100000">
                    <a:srgbClr val="000000"/>
                  </a:gs>
                </a:gsLst>
                <a:lin ang="5400000" scaled="0"/>
              </a:gradFill>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marL="0" indent="0">
              <a:lnSpc>
                <a:spcPct val="90000"/>
              </a:lnSpc>
              <a:buFont typeface="Arial" pitchFamily="34" charset="0"/>
              <a:buNone/>
              <a:defRPr>
                <a:solidFill>
                  <a:schemeClr val="bg1"/>
                </a:solidFill>
                <a:latin typeface="Consolas" pitchFamily="49" charset="0"/>
                <a:cs typeface="Consolas" pitchFamily="49" charset="0"/>
              </a:defRPr>
            </a:lvl1pPr>
            <a:lvl2pPr marL="533307" indent="0">
              <a:lnSpc>
                <a:spcPct val="90000"/>
              </a:lnSpc>
              <a:buFont typeface="Arial" pitchFamily="34" charset="0"/>
              <a:buNone/>
              <a:defRPr>
                <a:solidFill>
                  <a:schemeClr val="bg1"/>
                </a:solidFill>
                <a:latin typeface="Consolas" pitchFamily="49" charset="0"/>
                <a:cs typeface="Consolas" pitchFamily="49" charset="0"/>
              </a:defRPr>
            </a:lvl2pPr>
            <a:lvl3pPr marL="994659" indent="0">
              <a:lnSpc>
                <a:spcPct val="90000"/>
              </a:lnSpc>
              <a:buFont typeface="Arial" pitchFamily="34" charset="0"/>
              <a:buNone/>
              <a:defRPr>
                <a:solidFill>
                  <a:schemeClr val="bg1"/>
                </a:solidFill>
                <a:latin typeface="Consolas" pitchFamily="49" charset="0"/>
                <a:cs typeface="Consolas" pitchFamily="49" charset="0"/>
              </a:defRPr>
            </a:lvl3pPr>
            <a:lvl4pPr marL="1443314" indent="0">
              <a:lnSpc>
                <a:spcPct val="90000"/>
              </a:lnSpc>
              <a:buFont typeface="Arial" pitchFamily="34" charset="0"/>
              <a:buNone/>
              <a:defRPr>
                <a:solidFill>
                  <a:schemeClr val="bg1"/>
                </a:solidFill>
                <a:latin typeface="Consolas" pitchFamily="49" charset="0"/>
                <a:cs typeface="Consolas" pitchFamily="49" charset="0"/>
              </a:defRPr>
            </a:lvl4pPr>
            <a:lvl5pPr marL="1832713" indent="0">
              <a:lnSpc>
                <a:spcPct val="90000"/>
              </a:lnSpc>
              <a:buFont typeface="Arial" pitchFamily="34" charset="0"/>
              <a:buNone/>
              <a:defRPr>
                <a:solidFill>
                  <a:schemeClr val="bg1"/>
                </a:soli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617103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1528428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38007"/>
            <a:ext cx="11149013" cy="997196"/>
          </a:xfrm>
        </p:spPr>
        <p:txBody>
          <a:bodyPr/>
          <a:lstStyle>
            <a:lvl1pPr algn="ctr">
              <a:defRPr sz="7200" b="0">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0903157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7" name="Title 1"/>
          <p:cNvSpPr>
            <a:spLocks noGrp="1"/>
          </p:cNvSpPr>
          <p:nvPr>
            <p:ph type="ctrTitle"/>
          </p:nvPr>
        </p:nvSpPr>
        <p:spPr>
          <a:xfrm>
            <a:off x="938544" y="2794000"/>
            <a:ext cx="10742414" cy="1295400"/>
          </a:xfrm>
        </p:spPr>
        <p:txBody>
          <a:bodyPr anchor="ctr">
            <a:noAutofit/>
          </a:bodyPr>
          <a:lstStyle>
            <a:lvl1pPr algn="l">
              <a:lnSpc>
                <a:spcPct val="90000"/>
              </a:lnSpc>
              <a:defRPr sz="7200" b="0" spc="-267" baseline="0">
                <a:effectLst/>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938539" y="4845344"/>
            <a:ext cx="6692609" cy="920456"/>
          </a:xfrm>
        </p:spPr>
        <p:txBody>
          <a:bodyPr anchor="ctr">
            <a:noAutofit/>
          </a:bodyPr>
          <a:lstStyle>
            <a:lvl1pPr marL="0" indent="0" algn="l">
              <a:lnSpc>
                <a:spcPct val="90000"/>
              </a:lnSpc>
              <a:spcBef>
                <a:spcPts val="0"/>
              </a:spcBef>
              <a:buNone/>
              <a:defRPr sz="43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dirty="0" smtClean="0"/>
              <a:t>Click to edit Master title style</a:t>
            </a:r>
            <a:endParaRPr lang="en-US" dirty="0"/>
          </a:p>
        </p:txBody>
      </p:sp>
      <p:sp>
        <p:nvSpPr>
          <p:cNvPr id="9" name="Text Placeholder 6"/>
          <p:cNvSpPr>
            <a:spLocks noGrp="1"/>
          </p:cNvSpPr>
          <p:nvPr>
            <p:ph type="body" sz="quarter" idx="10" hasCustomPrompt="1"/>
          </p:nvPr>
        </p:nvSpPr>
        <p:spPr>
          <a:xfrm>
            <a:off x="1430142" y="228601"/>
            <a:ext cx="10250815" cy="1384995"/>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4700" b="1" i="1" u="none" strike="noStrike" kern="1200" cap="none" spc="-856"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1218937"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51717993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105647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518027" y="1499616"/>
            <a:ext cx="5484971" cy="2308324"/>
          </a:xfrm>
        </p:spPr>
        <p:txBody>
          <a:bodyPr/>
          <a:lstStyle>
            <a:lvl1pPr marL="453222" indent="-453222">
              <a:lnSpc>
                <a:spcPct val="90000"/>
              </a:lnSpc>
              <a:defRPr sz="3200">
                <a:effectLst/>
              </a:defRPr>
            </a:lvl1pPr>
            <a:lvl2pPr marL="897627" indent="-433823">
              <a:lnSpc>
                <a:spcPct val="90000"/>
              </a:lnSpc>
              <a:defRPr sz="2400">
                <a:effectLst/>
              </a:defRPr>
            </a:lvl2pPr>
            <a:lvl3pPr marL="1271491" indent="-384445">
              <a:lnSpc>
                <a:spcPct val="90000"/>
              </a:lnSpc>
              <a:defRPr sz="2000">
                <a:effectLst/>
              </a:defRPr>
            </a:lvl3pPr>
            <a:lvl4pPr marL="1636538" indent="-365047">
              <a:lnSpc>
                <a:spcPct val="90000"/>
              </a:lnSpc>
              <a:defRPr sz="1800">
                <a:effectLst/>
              </a:defRPr>
            </a:lvl4pPr>
            <a:lvl5pPr marL="2020982" indent="-373864">
              <a:lnSpc>
                <a:spcPct val="90000"/>
              </a:lnSpc>
              <a:defRPr sz="1800">
                <a:effectLst/>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5986" y="1499616"/>
            <a:ext cx="5484971" cy="2308324"/>
          </a:xfrm>
        </p:spPr>
        <p:txBody>
          <a:bodyPr/>
          <a:lstStyle>
            <a:lvl1pPr marL="463804" indent="-463804">
              <a:lnSpc>
                <a:spcPct val="90000"/>
              </a:lnSpc>
              <a:defRPr sz="3200">
                <a:effectLst/>
              </a:defRPr>
            </a:lvl1pPr>
            <a:lvl2pPr marL="897627" indent="-453222">
              <a:lnSpc>
                <a:spcPct val="90000"/>
              </a:lnSpc>
              <a:defRPr sz="2400">
                <a:effectLst/>
              </a:defRPr>
            </a:lvl2pPr>
            <a:lvl3pPr marL="1282072" indent="-403844">
              <a:lnSpc>
                <a:spcPct val="90000"/>
              </a:lnSpc>
              <a:defRPr sz="2000">
                <a:effectLst/>
              </a:defRPr>
            </a:lvl3pPr>
            <a:lvl4pPr marL="1636538" indent="-354466">
              <a:lnSpc>
                <a:spcPct val="90000"/>
              </a:lnSpc>
              <a:defRPr sz="1800">
                <a:effectLst/>
              </a:defRPr>
            </a:lvl4pPr>
            <a:lvl5pPr marL="2020982" indent="-365047">
              <a:lnSpc>
                <a:spcPct val="90000"/>
              </a:lnSpc>
              <a:defRPr sz="1800">
                <a:effectLst/>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dden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270046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456806"/>
            <a:ext cx="11149013"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7" y="1496163"/>
            <a:ext cx="11149012" cy="193283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5506760"/>
      </p:ext>
    </p:extLst>
  </p:cSld>
  <p:clrMap bg1="dk1" tx1="lt1" bg2="dk2" tx2="lt2" accent1="accent1" accent2="accent2" accent3="accent3" accent4="accent4" accent5="accent5" accent6="accent6" hlink="hlink" folHlink="folHlink"/>
  <p:sldLayoutIdLst>
    <p:sldLayoutId id="2147483741" r:id="rId1"/>
    <p:sldLayoutId id="2147483744" r:id="rId2"/>
    <p:sldLayoutId id="2147483753" r:id="rId3"/>
    <p:sldLayoutId id="2147483745" r:id="rId4"/>
    <p:sldLayoutId id="2147483752" r:id="rId5"/>
    <p:sldLayoutId id="2147483751" r:id="rId6"/>
    <p:sldLayoutId id="2147483746" r:id="rId7"/>
    <p:sldLayoutId id="2147483749" r:id="rId8"/>
    <p:sldLayoutId id="2147483750" r:id="rId9"/>
  </p:sldLayoutIdLst>
  <p:transition>
    <p:fade/>
  </p:transition>
  <p:timing>
    <p:tnLst>
      <p:par>
        <p:cTn id="1" dur="indefinite" restart="never" nodeType="tmRoot"/>
      </p:par>
    </p:tnLst>
  </p:timing>
  <p:txStyles>
    <p:titleStyle>
      <a:lvl1pPr algn="l" defTabSz="1218937" rtl="0" eaLnBrk="1" latinLnBrk="0" hangingPunct="1">
        <a:lnSpc>
          <a:spcPct val="90000"/>
        </a:lnSpc>
        <a:spcBef>
          <a:spcPct val="0"/>
        </a:spcBef>
        <a:buNone/>
        <a:defRPr lang="en-US" sz="4800" b="0" kern="1200" cap="none" spc="-267"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533307" indent="-533307" algn="l" defTabSz="1218937" rtl="0" eaLnBrk="1" latinLnBrk="0" hangingPunct="1">
        <a:lnSpc>
          <a:spcPct val="90000"/>
        </a:lnSpc>
        <a:spcBef>
          <a:spcPct val="20000"/>
        </a:spcBef>
        <a:buSzPct val="90000"/>
        <a:buFontTx/>
        <a:buBlip>
          <a:blip r:embed="rId12"/>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13"/>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13"/>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alteryx.com/"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hyperlink" Target="http://alteryx.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6" Type="http://schemas.openxmlformats.org/officeDocument/2006/relationships/image" Target="../media/image32.png"/><Relationship Id="rId21" Type="http://schemas.openxmlformats.org/officeDocument/2006/relationships/image" Target="../media/image27.png"/><Relationship Id="rId42" Type="http://schemas.openxmlformats.org/officeDocument/2006/relationships/image" Target="../media/image48.png"/><Relationship Id="rId47" Type="http://schemas.openxmlformats.org/officeDocument/2006/relationships/image" Target="../media/image53.jpg"/><Relationship Id="rId63" Type="http://schemas.openxmlformats.org/officeDocument/2006/relationships/image" Target="../media/image7.png"/><Relationship Id="rId68" Type="http://schemas.openxmlformats.org/officeDocument/2006/relationships/image" Target="../media/image72.gif"/><Relationship Id="rId84" Type="http://schemas.openxmlformats.org/officeDocument/2006/relationships/image" Target="../media/image87.png"/><Relationship Id="rId89" Type="http://schemas.openxmlformats.org/officeDocument/2006/relationships/image" Target="../media/image8.png"/><Relationship Id="rId16" Type="http://schemas.openxmlformats.org/officeDocument/2006/relationships/image" Target="../media/image22.png"/><Relationship Id="rId11" Type="http://schemas.openxmlformats.org/officeDocument/2006/relationships/image" Target="../media/image19.png"/><Relationship Id="rId32" Type="http://schemas.openxmlformats.org/officeDocument/2006/relationships/image" Target="../media/image38.png"/><Relationship Id="rId37" Type="http://schemas.openxmlformats.org/officeDocument/2006/relationships/image" Target="../media/image43.png"/><Relationship Id="rId53" Type="http://schemas.openxmlformats.org/officeDocument/2006/relationships/image" Target="../media/image59.jpg"/><Relationship Id="rId58" Type="http://schemas.openxmlformats.org/officeDocument/2006/relationships/image" Target="../media/image64.jpg"/><Relationship Id="rId74" Type="http://schemas.openxmlformats.org/officeDocument/2006/relationships/image" Target="../media/image77.png"/><Relationship Id="rId79" Type="http://schemas.openxmlformats.org/officeDocument/2006/relationships/image" Target="../media/image82.gif"/><Relationship Id="rId102" Type="http://schemas.openxmlformats.org/officeDocument/2006/relationships/image" Target="../media/image102.gif"/><Relationship Id="rId5" Type="http://schemas.openxmlformats.org/officeDocument/2006/relationships/image" Target="../media/image16.png"/><Relationship Id="rId90" Type="http://schemas.openxmlformats.org/officeDocument/2006/relationships/image" Target="../media/image92.png"/><Relationship Id="rId95" Type="http://schemas.openxmlformats.org/officeDocument/2006/relationships/image" Target="../media/image95.png"/><Relationship Id="rId22" Type="http://schemas.openxmlformats.org/officeDocument/2006/relationships/image" Target="../media/image28.png"/><Relationship Id="rId27" Type="http://schemas.openxmlformats.org/officeDocument/2006/relationships/image" Target="../media/image33.png"/><Relationship Id="rId43" Type="http://schemas.openxmlformats.org/officeDocument/2006/relationships/image" Target="../media/image49.png"/><Relationship Id="rId48" Type="http://schemas.openxmlformats.org/officeDocument/2006/relationships/image" Target="../media/image54.jpg"/><Relationship Id="rId64" Type="http://schemas.openxmlformats.org/officeDocument/2006/relationships/image" Target="../media/image69.jpeg"/><Relationship Id="rId69" Type="http://schemas.openxmlformats.org/officeDocument/2006/relationships/hyperlink" Target="http://alteryx.com/" TargetMode="External"/><Relationship Id="rId80" Type="http://schemas.openxmlformats.org/officeDocument/2006/relationships/image" Target="../media/image83.png"/><Relationship Id="rId85" Type="http://schemas.openxmlformats.org/officeDocument/2006/relationships/image" Target="../media/image88.png"/><Relationship Id="rId12" Type="http://schemas.microsoft.com/office/2007/relationships/hdphoto" Target="../media/hdphoto5.wdp"/><Relationship Id="rId17" Type="http://schemas.openxmlformats.org/officeDocument/2006/relationships/image" Target="../media/image23.png"/><Relationship Id="rId33" Type="http://schemas.openxmlformats.org/officeDocument/2006/relationships/image" Target="../media/image39.png"/><Relationship Id="rId38" Type="http://schemas.openxmlformats.org/officeDocument/2006/relationships/image" Target="../media/image44.png"/><Relationship Id="rId59" Type="http://schemas.openxmlformats.org/officeDocument/2006/relationships/image" Target="../media/image65.jpg"/><Relationship Id="rId103" Type="http://schemas.openxmlformats.org/officeDocument/2006/relationships/image" Target="../media/image103.png"/><Relationship Id="rId20" Type="http://schemas.openxmlformats.org/officeDocument/2006/relationships/image" Target="../media/image26.png"/><Relationship Id="rId41" Type="http://schemas.openxmlformats.org/officeDocument/2006/relationships/image" Target="../media/image47.png"/><Relationship Id="rId54" Type="http://schemas.openxmlformats.org/officeDocument/2006/relationships/image" Target="../media/image60.jpg"/><Relationship Id="rId62" Type="http://schemas.openxmlformats.org/officeDocument/2006/relationships/image" Target="../media/image68.gif"/><Relationship Id="rId70" Type="http://schemas.openxmlformats.org/officeDocument/2006/relationships/image" Target="../media/image73.png"/><Relationship Id="rId75" Type="http://schemas.openxmlformats.org/officeDocument/2006/relationships/image" Target="../media/image78.png"/><Relationship Id="rId83" Type="http://schemas.openxmlformats.org/officeDocument/2006/relationships/image" Target="../media/image86.png"/><Relationship Id="rId88" Type="http://schemas.openxmlformats.org/officeDocument/2006/relationships/image" Target="../media/image91.png"/><Relationship Id="rId91" Type="http://schemas.openxmlformats.org/officeDocument/2006/relationships/hyperlink" Target="http://cdyne.com/" TargetMode="External"/><Relationship Id="rId96" Type="http://schemas.openxmlformats.org/officeDocument/2006/relationships/image" Target="../media/image96.jpeg"/><Relationship Id="rId1" Type="http://schemas.openxmlformats.org/officeDocument/2006/relationships/slideLayout" Target="../slideLayouts/slideLayout7.xml"/><Relationship Id="rId6" Type="http://schemas.microsoft.com/office/2007/relationships/hdphoto" Target="../media/hdphoto2.wdp"/><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png"/><Relationship Id="rId36" Type="http://schemas.openxmlformats.org/officeDocument/2006/relationships/image" Target="../media/image42.png"/><Relationship Id="rId49" Type="http://schemas.openxmlformats.org/officeDocument/2006/relationships/image" Target="../media/image55.jpg"/><Relationship Id="rId57" Type="http://schemas.openxmlformats.org/officeDocument/2006/relationships/image" Target="../media/image63.jpg"/><Relationship Id="rId10" Type="http://schemas.microsoft.com/office/2007/relationships/hdphoto" Target="../media/hdphoto4.wdp"/><Relationship Id="rId31" Type="http://schemas.openxmlformats.org/officeDocument/2006/relationships/image" Target="../media/image37.png"/><Relationship Id="rId44" Type="http://schemas.openxmlformats.org/officeDocument/2006/relationships/image" Target="../media/image50.png"/><Relationship Id="rId52" Type="http://schemas.openxmlformats.org/officeDocument/2006/relationships/image" Target="../media/image58.jpg"/><Relationship Id="rId60" Type="http://schemas.openxmlformats.org/officeDocument/2006/relationships/image" Target="../media/image66.png"/><Relationship Id="rId65" Type="http://schemas.openxmlformats.org/officeDocument/2006/relationships/image" Target="../media/image70.jpeg"/><Relationship Id="rId73" Type="http://schemas.openxmlformats.org/officeDocument/2006/relationships/image" Target="../media/image76.jpeg"/><Relationship Id="rId78" Type="http://schemas.openxmlformats.org/officeDocument/2006/relationships/image" Target="../media/image81.png"/><Relationship Id="rId81" Type="http://schemas.openxmlformats.org/officeDocument/2006/relationships/image" Target="../media/image84.png"/><Relationship Id="rId86" Type="http://schemas.openxmlformats.org/officeDocument/2006/relationships/image" Target="../media/image89.png"/><Relationship Id="rId94" Type="http://schemas.openxmlformats.org/officeDocument/2006/relationships/image" Target="../media/image94.gif"/><Relationship Id="rId99" Type="http://schemas.openxmlformats.org/officeDocument/2006/relationships/image" Target="../media/image99.jpeg"/><Relationship Id="rId101" Type="http://schemas.openxmlformats.org/officeDocument/2006/relationships/image" Target="../media/image101.png"/><Relationship Id="rId4" Type="http://schemas.microsoft.com/office/2007/relationships/hdphoto" Target="../media/hdphoto1.wdp"/><Relationship Id="rId9" Type="http://schemas.openxmlformats.org/officeDocument/2006/relationships/image" Target="../media/image18.png"/><Relationship Id="rId13" Type="http://schemas.openxmlformats.org/officeDocument/2006/relationships/image" Target="../media/image20.png"/><Relationship Id="rId18" Type="http://schemas.openxmlformats.org/officeDocument/2006/relationships/image" Target="../media/image24.png"/><Relationship Id="rId39" Type="http://schemas.openxmlformats.org/officeDocument/2006/relationships/image" Target="../media/image45.png"/><Relationship Id="rId34" Type="http://schemas.openxmlformats.org/officeDocument/2006/relationships/image" Target="../media/image40.png"/><Relationship Id="rId50" Type="http://schemas.openxmlformats.org/officeDocument/2006/relationships/image" Target="../media/image56.jpg"/><Relationship Id="rId55" Type="http://schemas.openxmlformats.org/officeDocument/2006/relationships/image" Target="../media/image61.jpg"/><Relationship Id="rId76" Type="http://schemas.openxmlformats.org/officeDocument/2006/relationships/image" Target="../media/image79.jpeg"/><Relationship Id="rId97" Type="http://schemas.openxmlformats.org/officeDocument/2006/relationships/image" Target="../media/image97.png"/><Relationship Id="rId104" Type="http://schemas.openxmlformats.org/officeDocument/2006/relationships/image" Target="../media/image104.png"/><Relationship Id="rId7" Type="http://schemas.openxmlformats.org/officeDocument/2006/relationships/image" Target="../media/image17.png"/><Relationship Id="rId71" Type="http://schemas.openxmlformats.org/officeDocument/2006/relationships/image" Target="../media/image74.png"/><Relationship Id="rId92" Type="http://schemas.openxmlformats.org/officeDocument/2006/relationships/image" Target="../media/image93.gif"/><Relationship Id="rId2" Type="http://schemas.openxmlformats.org/officeDocument/2006/relationships/notesSlide" Target="../notesSlides/notesSlide4.xml"/><Relationship Id="rId29" Type="http://schemas.openxmlformats.org/officeDocument/2006/relationships/image" Target="../media/image35.png"/><Relationship Id="rId24" Type="http://schemas.openxmlformats.org/officeDocument/2006/relationships/image" Target="../media/image30.png"/><Relationship Id="rId40" Type="http://schemas.openxmlformats.org/officeDocument/2006/relationships/image" Target="../media/image46.png"/><Relationship Id="rId45" Type="http://schemas.openxmlformats.org/officeDocument/2006/relationships/image" Target="../media/image51.png"/><Relationship Id="rId66" Type="http://schemas.openxmlformats.org/officeDocument/2006/relationships/image" Target="../media/image71.png"/><Relationship Id="rId87" Type="http://schemas.openxmlformats.org/officeDocument/2006/relationships/image" Target="../media/image90.gif"/><Relationship Id="rId61" Type="http://schemas.openxmlformats.org/officeDocument/2006/relationships/image" Target="../media/image67.png"/><Relationship Id="rId82" Type="http://schemas.openxmlformats.org/officeDocument/2006/relationships/image" Target="../media/image85.png"/><Relationship Id="rId19" Type="http://schemas.openxmlformats.org/officeDocument/2006/relationships/image" Target="../media/image25.png"/><Relationship Id="rId14" Type="http://schemas.microsoft.com/office/2007/relationships/hdphoto" Target="../media/hdphoto6.wdp"/><Relationship Id="rId30" Type="http://schemas.openxmlformats.org/officeDocument/2006/relationships/image" Target="../media/image36.png"/><Relationship Id="rId35" Type="http://schemas.openxmlformats.org/officeDocument/2006/relationships/image" Target="../media/image41.png"/><Relationship Id="rId56" Type="http://schemas.openxmlformats.org/officeDocument/2006/relationships/image" Target="../media/image62.jpg"/><Relationship Id="rId77" Type="http://schemas.openxmlformats.org/officeDocument/2006/relationships/image" Target="../media/image80.jpeg"/><Relationship Id="rId100" Type="http://schemas.openxmlformats.org/officeDocument/2006/relationships/image" Target="../media/image100.png"/><Relationship Id="rId105" Type="http://schemas.openxmlformats.org/officeDocument/2006/relationships/image" Target="../media/image105.png"/><Relationship Id="rId8" Type="http://schemas.microsoft.com/office/2007/relationships/hdphoto" Target="../media/hdphoto3.wdp"/><Relationship Id="rId51" Type="http://schemas.openxmlformats.org/officeDocument/2006/relationships/image" Target="../media/image57.jpg"/><Relationship Id="rId72" Type="http://schemas.openxmlformats.org/officeDocument/2006/relationships/image" Target="../media/image75.png"/><Relationship Id="rId93" Type="http://schemas.openxmlformats.org/officeDocument/2006/relationships/hyperlink" Target="http://www.digitalglobe.com/digitalglobe2/index.php" TargetMode="External"/><Relationship Id="rId98" Type="http://schemas.openxmlformats.org/officeDocument/2006/relationships/image" Target="../media/image98.jpeg"/><Relationship Id="rId3" Type="http://schemas.openxmlformats.org/officeDocument/2006/relationships/image" Target="../media/image15.png"/><Relationship Id="rId25" Type="http://schemas.openxmlformats.org/officeDocument/2006/relationships/image" Target="../media/image31.png"/><Relationship Id="rId46" Type="http://schemas.openxmlformats.org/officeDocument/2006/relationships/image" Target="../media/image52.jpg"/><Relationship Id="rId67" Type="http://schemas.openxmlformats.org/officeDocument/2006/relationships/hyperlink" Target="http://www.melissadata.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Introducing DataMarket</a:t>
            </a:r>
            <a:endParaRPr lang="en-US" dirty="0"/>
          </a:p>
        </p:txBody>
      </p:sp>
      <p:sp>
        <p:nvSpPr>
          <p:cNvPr id="5" name="Subtitle 4"/>
          <p:cNvSpPr>
            <a:spLocks noGrp="1"/>
          </p:cNvSpPr>
          <p:nvPr>
            <p:ph type="subTitle" idx="1"/>
          </p:nvPr>
        </p:nvSpPr>
        <p:spPr/>
        <p:txBody>
          <a:bodyPr/>
          <a:lstStyle/>
          <a:p>
            <a:r>
              <a:rPr lang="en-US" dirty="0" smtClean="0"/>
              <a:t>Name</a:t>
            </a:r>
          </a:p>
          <a:p>
            <a:r>
              <a:rPr lang="en-US" dirty="0" smtClean="0"/>
              <a:t>Title</a:t>
            </a:r>
          </a:p>
          <a:p>
            <a:r>
              <a:rPr lang="en-US" dirty="0" smtClean="0"/>
              <a:t>Company</a:t>
            </a:r>
            <a:endParaRPr lang="en-US" dirty="0"/>
          </a:p>
        </p:txBody>
      </p:sp>
      <p:pic>
        <p:nvPicPr>
          <p:cNvPr id="1026" name="Picture 2" descr="C:\Users\elisaj\Desktop\Move to Drive\Marketplace\DataMarket Logos\WinAzure-Mktpl-dtmkt_h_rg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2" y="5356902"/>
            <a:ext cx="3886200" cy="1196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85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113" y="1499616"/>
            <a:ext cx="11149013" cy="4748784"/>
          </a:xfrm>
        </p:spPr>
        <p:txBody>
          <a:bodyPr>
            <a:normAutofit/>
          </a:bodyPr>
          <a:lstStyle/>
          <a:p>
            <a:r>
              <a:rPr lang="en-US" sz="3600" dirty="0" smtClean="0"/>
              <a:t>2 Primary Types of Service</a:t>
            </a:r>
          </a:p>
          <a:p>
            <a:pPr lvl="1"/>
            <a:r>
              <a:rPr lang="en-US" sz="3200" dirty="0" smtClean="0"/>
              <a:t>Flexible Query – support dynamically building queries against the service (LINQ, </a:t>
            </a:r>
            <a:r>
              <a:rPr lang="en-US" sz="3200" dirty="0" err="1" smtClean="0"/>
              <a:t>OData</a:t>
            </a:r>
            <a:r>
              <a:rPr lang="en-US" sz="3200" dirty="0" smtClean="0"/>
              <a:t> Client Query Builder or URIs)</a:t>
            </a:r>
          </a:p>
          <a:p>
            <a:pPr lvl="2"/>
            <a:r>
              <a:rPr lang="en-US" sz="2400" dirty="0" smtClean="0"/>
              <a:t>Add Service Reference or DataSvcUtil.exe</a:t>
            </a:r>
          </a:p>
          <a:p>
            <a:pPr lvl="1"/>
            <a:r>
              <a:rPr lang="en-US" sz="3500" dirty="0" smtClean="0"/>
              <a:t>Fixed Query – support a set number of fixed endpoints which may or may not have required and/or optional parameters</a:t>
            </a:r>
          </a:p>
          <a:p>
            <a:pPr lvl="2"/>
            <a:r>
              <a:rPr lang="en-US" sz="2400" dirty="0" smtClean="0"/>
              <a:t>Download proxy classes</a:t>
            </a:r>
          </a:p>
        </p:txBody>
      </p:sp>
      <p:sp>
        <p:nvSpPr>
          <p:cNvPr id="4" name="Title 2"/>
          <p:cNvSpPr txBox="1">
            <a:spLocks/>
          </p:cNvSpPr>
          <p:nvPr/>
        </p:nvSpPr>
        <p:spPr>
          <a:xfrm>
            <a:off x="558654" y="304800"/>
            <a:ext cx="10969943" cy="1143000"/>
          </a:xfrm>
          <a:prstGeom prst="rect">
            <a:avLst/>
          </a:prstGeom>
        </p:spPr>
        <p:txBody>
          <a:bodyPr vert="horz" lIns="91440" tIns="45720" rIns="91440" bIns="45720" rtlCol="0" anchor="ctr" anchorCtr="0">
            <a:normAutofit/>
          </a:bodyPr>
          <a:lstStyle>
            <a:lvl1pPr algn="l" defTabSz="457200" rtl="0" eaLnBrk="1" latinLnBrk="0" hangingPunct="1">
              <a:lnSpc>
                <a:spcPts val="3500"/>
              </a:lnSpc>
              <a:spcBef>
                <a:spcPct val="0"/>
              </a:spcBef>
              <a:buNone/>
              <a:defRPr sz="3300" b="1" kern="1200" baseline="0">
                <a:solidFill>
                  <a:srgbClr val="095566"/>
                </a:solidFill>
                <a:latin typeface="Arial"/>
                <a:ea typeface="+mj-ea"/>
                <a:cs typeface="Arial"/>
              </a:defRPr>
            </a:lvl1pPr>
          </a:lstStyle>
          <a:p>
            <a:r>
              <a:rPr lang="en-US" sz="4800" b="0" dirty="0" smtClean="0">
                <a:solidFill>
                  <a:schemeClr val="tx1"/>
                </a:solidFill>
                <a:latin typeface="+mj-lt"/>
              </a:rPr>
              <a:t>Developing Apps</a:t>
            </a:r>
            <a:endParaRPr lang="en-US" sz="4800" b="0" dirty="0">
              <a:solidFill>
                <a:schemeClr val="tx1"/>
              </a:solidFill>
              <a:latin typeface="+mj-lt"/>
            </a:endParaRPr>
          </a:p>
        </p:txBody>
      </p:sp>
    </p:spTree>
    <p:extLst>
      <p:ext uri="{BB962C8B-B14F-4D97-AF65-F5344CB8AC3E}">
        <p14:creationId xmlns:p14="http://schemas.microsoft.com/office/powerpoint/2010/main" val="10326750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DataMarket</a:t>
            </a:r>
            <a:r>
              <a:rPr lang="en-US" dirty="0" smtClean="0"/>
              <a:t> Pricing Models</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047871384"/>
              </p:ext>
            </p:extLst>
          </p:nvPr>
        </p:nvGraphicFramePr>
        <p:xfrm>
          <a:off x="455612" y="990601"/>
          <a:ext cx="11201400" cy="5355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44350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data in </a:t>
            </a:r>
            <a:r>
              <a:rPr lang="en-US" dirty="0" err="1" smtClean="0"/>
              <a:t>DataMarket</a:t>
            </a:r>
            <a:endParaRPr lang="en-US" dirty="0"/>
          </a:p>
        </p:txBody>
      </p:sp>
      <p:sp>
        <p:nvSpPr>
          <p:cNvPr id="3" name="Content Placeholder 2"/>
          <p:cNvSpPr>
            <a:spLocks noGrp="1"/>
          </p:cNvSpPr>
          <p:nvPr>
            <p:ph idx="1"/>
          </p:nvPr>
        </p:nvSpPr>
        <p:spPr>
          <a:xfrm>
            <a:off x="519113" y="1499616"/>
            <a:ext cx="11149013" cy="1969770"/>
          </a:xfrm>
        </p:spPr>
        <p:txBody>
          <a:bodyPr/>
          <a:lstStyle/>
          <a:p>
            <a:r>
              <a:rPr lang="en-US" dirty="0"/>
              <a:t>You are in control of the data, price, and terms</a:t>
            </a:r>
          </a:p>
          <a:p>
            <a:r>
              <a:rPr lang="en-US" dirty="0"/>
              <a:t>Easily onboard data from SQL Azure or existing web services</a:t>
            </a:r>
          </a:p>
          <a:p>
            <a:r>
              <a:rPr lang="en-US" dirty="0"/>
              <a:t>Receive periodic reports and </a:t>
            </a:r>
            <a:r>
              <a:rPr lang="en-US" dirty="0" smtClean="0"/>
              <a:t>payouts</a:t>
            </a:r>
            <a:endParaRPr lang="en-US" dirty="0"/>
          </a:p>
        </p:txBody>
      </p:sp>
    </p:spTree>
    <p:extLst>
      <p:ext uri="{BB962C8B-B14F-4D97-AF65-F5344CB8AC3E}">
        <p14:creationId xmlns:p14="http://schemas.microsoft.com/office/powerpoint/2010/main" val="17047875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blackWhite">
          <a:xfrm>
            <a:off x="507868" y="6083573"/>
            <a:ext cx="11173090" cy="697608"/>
          </a:xfrm>
          <a:prstGeom prst="rect">
            <a:avLst/>
          </a:prstGeom>
          <a:noFill/>
          <a:ln w="12700">
            <a:noFill/>
            <a:miter lim="800000"/>
            <a:headEnd type="none" w="sm" len="sm"/>
            <a:tailEnd type="none" w="sm" len="sm"/>
          </a:ln>
          <a:effectLst/>
        </p:spPr>
        <p:txBody>
          <a:bodyPr vert="horz" wrap="square" lIns="121879" tIns="60940" rIns="121879" bIns="60940" numCol="1" anchor="t" anchorCtr="0" compatLnSpc="1">
            <a:prstTxWarp prst="textNoShape">
              <a:avLst/>
            </a:prstTxWarp>
            <a:spAutoFit/>
          </a:bodyPr>
          <a:lstStyle/>
          <a:p>
            <a:pPr algn="ctr" defTabSz="1218585" eaLnBrk="0" hangingPunct="0"/>
            <a:r>
              <a:rPr lang="en-US" sz="900" dirty="0">
                <a:gradFill>
                  <a:gsLst>
                    <a:gs pos="0">
                      <a:schemeClr val="tx1"/>
                    </a:gs>
                    <a:gs pos="100000">
                      <a:schemeClr val="tx1"/>
                    </a:gs>
                  </a:gsLst>
                  <a:lin ang="5400000" scaled="0"/>
                </a:gradFill>
                <a:latin typeface="Segoe UI" pitchFamily="34" charset="0"/>
                <a:cs typeface="Arial" charset="0"/>
              </a:rPr>
              <a:t>© 2010 Microsoft Corporation. All rights reserved. Microsoft, Windows, Windows Vista and other product names are or may be registered trademarks and/or trademarks in the U.S. and/or other countries.</a:t>
            </a:r>
          </a:p>
          <a:p>
            <a:pPr algn="ctr" defTabSz="1218585" eaLnBrk="0" hangingPunct="0"/>
            <a:r>
              <a:rPr lang="en-US" sz="9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900" dirty="0">
                <a:gradFill>
                  <a:gsLst>
                    <a:gs pos="0">
                      <a:schemeClr val="tx1"/>
                    </a:gs>
                    <a:gs pos="100000">
                      <a:schemeClr val="tx1"/>
                    </a:gs>
                  </a:gsLst>
                  <a:lin ang="5400000" scaled="0"/>
                </a:gradFill>
                <a:latin typeface="Segoe UI" pitchFamily="34" charset="0"/>
                <a:cs typeface="Arial" charset="0"/>
              </a:rPr>
            </a:br>
            <a:r>
              <a:rPr lang="en-US" sz="9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pic>
        <p:nvPicPr>
          <p:cNvPr id="5" name="Picture 2" descr="C:\Users\sean\Pictures\DVD_ART36\Logos\MICROSOFT (brand)\Microsoft corporate logo white.png"/>
          <p:cNvPicPr>
            <a:picLocks noChangeAspect="1" noChangeArrowheads="1"/>
          </p:cNvPicPr>
          <p:nvPr/>
        </p:nvPicPr>
        <p:blipFill>
          <a:blip r:embed="rId2"/>
          <a:srcRect/>
          <a:stretch>
            <a:fillRect/>
          </a:stretch>
        </p:blipFill>
        <p:spPr bwMode="invGray">
          <a:xfrm>
            <a:off x="3260725" y="2943225"/>
            <a:ext cx="5667375" cy="971550"/>
          </a:xfrm>
          <a:prstGeom prst="rect">
            <a:avLst/>
          </a:prstGeom>
          <a:noFill/>
        </p:spPr>
      </p:pic>
    </p:spTree>
    <p:extLst>
      <p:ext uri="{BB962C8B-B14F-4D97-AF65-F5344CB8AC3E}">
        <p14:creationId xmlns:p14="http://schemas.microsoft.com/office/powerpoint/2010/main" val="195324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eventsql\dvd\Online_ART\DVD_ART36\Artwork_Imagery\Icons - Illustrations\People\man teal silhouet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883" y="2495550"/>
            <a:ext cx="847421" cy="1915631"/>
          </a:xfrm>
          <a:prstGeom prst="rect">
            <a:avLst/>
          </a:prstGeom>
          <a:noFill/>
          <a:extLst>
            <a:ext uri="{909E8E84-426E-40DD-AFC4-6F175D3DCCD1}">
              <a14:hiddenFill xmlns:a14="http://schemas.microsoft.com/office/drawing/2010/main">
                <a:solidFill>
                  <a:srgbClr val="FFFFFF"/>
                </a:solidFill>
              </a14:hiddenFill>
            </a:ext>
          </a:extLst>
        </p:spPr>
      </p:pic>
      <p:sp>
        <p:nvSpPr>
          <p:cNvPr id="5" name="Oval Callout 4"/>
          <p:cNvSpPr/>
          <p:nvPr/>
        </p:nvSpPr>
        <p:spPr bwMode="auto">
          <a:xfrm>
            <a:off x="890883" y="1009651"/>
            <a:ext cx="2429980" cy="1259513"/>
          </a:xfrm>
          <a:prstGeom prst="wedgeEllipse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rPr>
              <a:t>I Need Data!</a:t>
            </a:r>
          </a:p>
        </p:txBody>
      </p:sp>
      <p:pic>
        <p:nvPicPr>
          <p:cNvPr id="7" name="Picture 11"/>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300430" y="4648269"/>
            <a:ext cx="1757097" cy="452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 name="Group 22"/>
          <p:cNvGrpSpPr/>
          <p:nvPr/>
        </p:nvGrpSpPr>
        <p:grpSpPr>
          <a:xfrm>
            <a:off x="1314593" y="1597502"/>
            <a:ext cx="7312230" cy="4126115"/>
            <a:chOff x="1979612" y="682823"/>
            <a:chExt cx="7543800" cy="5203535"/>
          </a:xfrm>
        </p:grpSpPr>
        <p:grpSp>
          <p:nvGrpSpPr>
            <p:cNvPr id="11" name="Group 10"/>
            <p:cNvGrpSpPr/>
            <p:nvPr/>
          </p:nvGrpSpPr>
          <p:grpSpPr>
            <a:xfrm>
              <a:off x="1979612" y="990600"/>
              <a:ext cx="7543800" cy="4895758"/>
              <a:chOff x="1979612" y="990600"/>
              <a:chExt cx="7543800" cy="4895758"/>
            </a:xfrm>
          </p:grpSpPr>
          <p:cxnSp>
            <p:nvCxnSpPr>
              <p:cNvPr id="12" name="Straight Connector 11"/>
              <p:cNvCxnSpPr/>
              <p:nvPr/>
            </p:nvCxnSpPr>
            <p:spPr>
              <a:xfrm flipV="1">
                <a:off x="1979612" y="3200400"/>
                <a:ext cx="2057400" cy="2685958"/>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4037012" y="3200400"/>
                <a:ext cx="1219200" cy="1739108"/>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flipV="1">
                <a:off x="5256212" y="990600"/>
                <a:ext cx="1371616" cy="3948908"/>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6627828" y="990600"/>
                <a:ext cx="1752584" cy="2819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flipV="1">
                <a:off x="8380412" y="2387600"/>
                <a:ext cx="1143000" cy="1447800"/>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grpSp>
        <p:sp>
          <p:nvSpPr>
            <p:cNvPr id="17" name="TextBox 16"/>
            <p:cNvSpPr txBox="1"/>
            <p:nvPr/>
          </p:nvSpPr>
          <p:spPr>
            <a:xfrm>
              <a:off x="5942764" y="682823"/>
              <a:ext cx="1152676" cy="388144"/>
            </a:xfrm>
            <a:prstGeom prst="rect">
              <a:avLst/>
            </a:prstGeom>
            <a:noFill/>
          </p:spPr>
          <p:txBody>
            <a:bodyPr wrap="none" lIns="0" tIns="0" rIns="0" bIns="0" rtlCol="0">
              <a:spAutoFit/>
            </a:bodyPr>
            <a:lstStyle/>
            <a:p>
              <a:pPr algn="ctr"/>
              <a:r>
                <a:rPr lang="en-US" sz="2000" dirty="0" smtClean="0">
                  <a:solidFill>
                    <a:schemeClr val="tx1">
                      <a:lumMod val="65000"/>
                      <a:lumOff val="35000"/>
                    </a:schemeClr>
                  </a:solidFill>
                </a:rPr>
                <a:t>semantics</a:t>
              </a:r>
            </a:p>
          </p:txBody>
        </p:sp>
        <p:sp>
          <p:nvSpPr>
            <p:cNvPr id="18" name="TextBox 17"/>
            <p:cNvSpPr txBox="1"/>
            <p:nvPr/>
          </p:nvSpPr>
          <p:spPr>
            <a:xfrm>
              <a:off x="7955629" y="3916065"/>
              <a:ext cx="719389" cy="388144"/>
            </a:xfrm>
            <a:prstGeom prst="rect">
              <a:avLst/>
            </a:prstGeom>
            <a:noFill/>
          </p:spPr>
          <p:txBody>
            <a:bodyPr wrap="none" lIns="0" tIns="0" rIns="0" bIns="0" rtlCol="0">
              <a:spAutoFit/>
            </a:bodyPr>
            <a:lstStyle/>
            <a:p>
              <a:pPr algn="ctr"/>
              <a:r>
                <a:rPr lang="en-US" sz="2000" dirty="0" smtClean="0">
                  <a:solidFill>
                    <a:schemeClr val="tx1">
                      <a:lumMod val="65000"/>
                      <a:lumOff val="35000"/>
                    </a:schemeClr>
                  </a:solidFill>
                </a:rPr>
                <a:t>billing</a:t>
              </a:r>
            </a:p>
          </p:txBody>
        </p:sp>
        <p:sp>
          <p:nvSpPr>
            <p:cNvPr id="19" name="TextBox 18"/>
            <p:cNvSpPr txBox="1"/>
            <p:nvPr/>
          </p:nvSpPr>
          <p:spPr>
            <a:xfrm>
              <a:off x="3593801" y="2771577"/>
              <a:ext cx="886420" cy="388144"/>
            </a:xfrm>
            <a:prstGeom prst="rect">
              <a:avLst/>
            </a:prstGeom>
            <a:noFill/>
          </p:spPr>
          <p:txBody>
            <a:bodyPr wrap="none" lIns="0" tIns="0" rIns="0" bIns="0" rtlCol="0">
              <a:spAutoFit/>
            </a:bodyPr>
            <a:lstStyle/>
            <a:p>
              <a:pPr algn="ctr"/>
              <a:r>
                <a:rPr lang="en-US" sz="2000" dirty="0" smtClean="0">
                  <a:solidFill>
                    <a:schemeClr val="tx1">
                      <a:lumMod val="65000"/>
                      <a:lumOff val="35000"/>
                    </a:schemeClr>
                  </a:solidFill>
                </a:rPr>
                <a:t>schema</a:t>
              </a:r>
            </a:p>
          </p:txBody>
        </p:sp>
        <p:sp>
          <p:nvSpPr>
            <p:cNvPr id="20" name="TextBox 19"/>
            <p:cNvSpPr txBox="1"/>
            <p:nvPr/>
          </p:nvSpPr>
          <p:spPr>
            <a:xfrm>
              <a:off x="2724663" y="4939507"/>
              <a:ext cx="1105511" cy="388144"/>
            </a:xfrm>
            <a:prstGeom prst="rect">
              <a:avLst/>
            </a:prstGeom>
            <a:noFill/>
          </p:spPr>
          <p:txBody>
            <a:bodyPr wrap="none" lIns="0" tIns="0" rIns="0" bIns="0" rtlCol="0">
              <a:spAutoFit/>
            </a:bodyPr>
            <a:lstStyle/>
            <a:p>
              <a:pPr algn="ctr"/>
              <a:r>
                <a:rPr lang="en-US" sz="2000" dirty="0" smtClean="0">
                  <a:solidFill>
                    <a:schemeClr val="tx1">
                      <a:lumMod val="65000"/>
                      <a:lumOff val="35000"/>
                    </a:schemeClr>
                  </a:solidFill>
                </a:rPr>
                <a:t>discovery</a:t>
              </a:r>
            </a:p>
          </p:txBody>
        </p:sp>
        <p:sp>
          <p:nvSpPr>
            <p:cNvPr id="22" name="TextBox 21"/>
            <p:cNvSpPr txBox="1"/>
            <p:nvPr/>
          </p:nvSpPr>
          <p:spPr>
            <a:xfrm>
              <a:off x="4817137" y="5093396"/>
              <a:ext cx="878151" cy="388144"/>
            </a:xfrm>
            <a:prstGeom prst="rect">
              <a:avLst/>
            </a:prstGeom>
            <a:noFill/>
          </p:spPr>
          <p:txBody>
            <a:bodyPr wrap="none" lIns="0" tIns="0" rIns="0" bIns="0" rtlCol="0">
              <a:spAutoFit/>
            </a:bodyPr>
            <a:lstStyle/>
            <a:p>
              <a:pPr algn="ctr"/>
              <a:r>
                <a:rPr lang="en-US" sz="2000" dirty="0" smtClean="0">
                  <a:solidFill>
                    <a:schemeClr val="tx1">
                      <a:lumMod val="65000"/>
                      <a:lumOff val="35000"/>
                    </a:schemeClr>
                  </a:solidFill>
                </a:rPr>
                <a:t>hosting</a:t>
              </a:r>
            </a:p>
          </p:txBody>
        </p:sp>
      </p:grpSp>
      <p:sp>
        <p:nvSpPr>
          <p:cNvPr id="24" name="TextBox 23"/>
          <p:cNvSpPr txBox="1"/>
          <p:nvPr/>
        </p:nvSpPr>
        <p:spPr>
          <a:xfrm>
            <a:off x="9914500" y="2959366"/>
            <a:ext cx="2229955" cy="830997"/>
          </a:xfrm>
          <a:prstGeom prst="rect">
            <a:avLst/>
          </a:prstGeom>
          <a:noFill/>
        </p:spPr>
        <p:txBody>
          <a:bodyPr wrap="square" rtlCol="0">
            <a:spAutoFit/>
          </a:bodyPr>
          <a:lstStyle/>
          <a:p>
            <a:pPr algn="ctr"/>
            <a:r>
              <a:rPr lang="en-US" sz="2400" b="1" dirty="0" smtClean="0">
                <a:solidFill>
                  <a:schemeClr val="tx1">
                    <a:lumMod val="75000"/>
                    <a:lumOff val="25000"/>
                  </a:schemeClr>
                </a:solidFill>
              </a:rPr>
              <a:t>Real Estate Value</a:t>
            </a:r>
            <a:endParaRPr lang="en-US" sz="2400" b="1" dirty="0">
              <a:solidFill>
                <a:schemeClr val="tx1">
                  <a:lumMod val="75000"/>
                  <a:lumOff val="25000"/>
                </a:schemeClr>
              </a:solidFill>
            </a:endParaRPr>
          </a:p>
        </p:txBody>
      </p:sp>
      <p:sp>
        <p:nvSpPr>
          <p:cNvPr id="25" name="TextBox 24"/>
          <p:cNvSpPr txBox="1"/>
          <p:nvPr/>
        </p:nvSpPr>
        <p:spPr>
          <a:xfrm>
            <a:off x="9914500" y="1492515"/>
            <a:ext cx="2229955" cy="830997"/>
          </a:xfrm>
          <a:prstGeom prst="rect">
            <a:avLst/>
          </a:prstGeom>
          <a:noFill/>
        </p:spPr>
        <p:txBody>
          <a:bodyPr wrap="square" rtlCol="0">
            <a:spAutoFit/>
          </a:bodyPr>
          <a:lstStyle/>
          <a:p>
            <a:pPr algn="ctr"/>
            <a:r>
              <a:rPr lang="en-US" sz="2400" b="1" dirty="0" smtClean="0">
                <a:solidFill>
                  <a:schemeClr val="tx1">
                    <a:lumMod val="75000"/>
                    <a:lumOff val="25000"/>
                  </a:schemeClr>
                </a:solidFill>
              </a:rPr>
              <a:t>Consumer Spending</a:t>
            </a:r>
            <a:endParaRPr lang="en-US" sz="2400" b="1" dirty="0">
              <a:solidFill>
                <a:schemeClr val="tx1">
                  <a:lumMod val="75000"/>
                  <a:lumOff val="25000"/>
                </a:schemeClr>
              </a:solidFill>
            </a:endParaRPr>
          </a:p>
        </p:txBody>
      </p:sp>
      <p:sp>
        <p:nvSpPr>
          <p:cNvPr id="26" name="TextBox 25"/>
          <p:cNvSpPr txBox="1"/>
          <p:nvPr/>
        </p:nvSpPr>
        <p:spPr>
          <a:xfrm>
            <a:off x="9914500" y="4597666"/>
            <a:ext cx="2229955" cy="461665"/>
          </a:xfrm>
          <a:prstGeom prst="rect">
            <a:avLst/>
          </a:prstGeom>
          <a:noFill/>
        </p:spPr>
        <p:txBody>
          <a:bodyPr wrap="square" rtlCol="0">
            <a:spAutoFit/>
          </a:bodyPr>
          <a:lstStyle/>
          <a:p>
            <a:pPr algn="ctr"/>
            <a:r>
              <a:rPr lang="en-US" sz="2400" b="1" dirty="0" smtClean="0">
                <a:solidFill>
                  <a:schemeClr val="tx1">
                    <a:lumMod val="75000"/>
                    <a:lumOff val="25000"/>
                  </a:schemeClr>
                </a:solidFill>
              </a:rPr>
              <a:t>Climate</a:t>
            </a:r>
            <a:endParaRPr lang="en-US" sz="2400" b="1" dirty="0">
              <a:solidFill>
                <a:schemeClr val="tx1">
                  <a:lumMod val="75000"/>
                  <a:lumOff val="25000"/>
                </a:schemeClr>
              </a:solidFill>
            </a:endParaRPr>
          </a:p>
        </p:txBody>
      </p:sp>
      <p:sp>
        <p:nvSpPr>
          <p:cNvPr id="2" name="Rectangle 1"/>
          <p:cNvSpPr/>
          <p:nvPr/>
        </p:nvSpPr>
        <p:spPr bwMode="auto">
          <a:xfrm>
            <a:off x="8226821" y="1600200"/>
            <a:ext cx="1537891" cy="629757"/>
          </a:xfrm>
          <a:prstGeom prst="rect">
            <a:avLst/>
          </a:prstGeom>
          <a:solidFill>
            <a:schemeClr val="tx1"/>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pic>
        <p:nvPicPr>
          <p:cNvPr id="21" name="Picture 24"/>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928041" y="3254691"/>
            <a:ext cx="1910280" cy="39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6" descr="http://alteryx.com/_layouts/images/alteryx/logo.png">
            <a:hlinkClick r:id="rId6"/>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8300430" y="1760244"/>
            <a:ext cx="1380576" cy="332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7461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eventsql\dvd\Online_ART\DVD_ART36\Artwork_Imagery\Icons - Illustrations\People\man teal silhouet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883" y="2495550"/>
            <a:ext cx="847421" cy="1915631"/>
          </a:xfrm>
          <a:prstGeom prst="rect">
            <a:avLst/>
          </a:prstGeom>
          <a:noFill/>
          <a:extLst>
            <a:ext uri="{909E8E84-426E-40DD-AFC4-6F175D3DCCD1}">
              <a14:hiddenFill xmlns:a14="http://schemas.microsoft.com/office/drawing/2010/main">
                <a:solidFill>
                  <a:srgbClr val="FFFFFF"/>
                </a:solidFill>
              </a14:hiddenFill>
            </a:ext>
          </a:extLst>
        </p:spPr>
      </p:pic>
      <p:sp>
        <p:nvSpPr>
          <p:cNvPr id="5" name="Oval Callout 4"/>
          <p:cNvSpPr/>
          <p:nvPr/>
        </p:nvSpPr>
        <p:spPr bwMode="auto">
          <a:xfrm>
            <a:off x="816819" y="1009651"/>
            <a:ext cx="2429980" cy="1259513"/>
          </a:xfrm>
          <a:prstGeom prst="wedgeEllipse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I Need Data!</a:t>
            </a:r>
          </a:p>
        </p:txBody>
      </p:sp>
      <p:pic>
        <p:nvPicPr>
          <p:cNvPr id="6" name="Picture 36" descr="http://alteryx.com/_layouts/images/alteryx/logo.png">
            <a:hlinkClick r:id="rId4"/>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300430" y="1760244"/>
            <a:ext cx="1380576" cy="3320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8300430" y="4648269"/>
            <a:ext cx="1757097" cy="452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 name="Group 22"/>
          <p:cNvGrpSpPr/>
          <p:nvPr/>
        </p:nvGrpSpPr>
        <p:grpSpPr>
          <a:xfrm>
            <a:off x="1314593" y="1597502"/>
            <a:ext cx="7312230" cy="4126115"/>
            <a:chOff x="1979612" y="682823"/>
            <a:chExt cx="7543800" cy="5203535"/>
          </a:xfrm>
        </p:grpSpPr>
        <p:grpSp>
          <p:nvGrpSpPr>
            <p:cNvPr id="11" name="Group 10"/>
            <p:cNvGrpSpPr/>
            <p:nvPr/>
          </p:nvGrpSpPr>
          <p:grpSpPr>
            <a:xfrm>
              <a:off x="1979612" y="990600"/>
              <a:ext cx="7543800" cy="4895758"/>
              <a:chOff x="1979612" y="990600"/>
              <a:chExt cx="7543800" cy="4895758"/>
            </a:xfrm>
          </p:grpSpPr>
          <p:cxnSp>
            <p:nvCxnSpPr>
              <p:cNvPr id="12" name="Straight Connector 11"/>
              <p:cNvCxnSpPr/>
              <p:nvPr/>
            </p:nvCxnSpPr>
            <p:spPr>
              <a:xfrm flipV="1">
                <a:off x="1979612" y="3200400"/>
                <a:ext cx="2057400" cy="2685958"/>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4037012" y="3200400"/>
                <a:ext cx="1219200" cy="1739108"/>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flipV="1">
                <a:off x="5256212" y="990600"/>
                <a:ext cx="1371616" cy="3948908"/>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6627828" y="990600"/>
                <a:ext cx="1752584" cy="2819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flipV="1">
                <a:off x="8380412" y="2387600"/>
                <a:ext cx="1143000" cy="1447800"/>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grpSp>
        <p:sp>
          <p:nvSpPr>
            <p:cNvPr id="17" name="TextBox 16"/>
            <p:cNvSpPr txBox="1"/>
            <p:nvPr/>
          </p:nvSpPr>
          <p:spPr>
            <a:xfrm>
              <a:off x="5942764" y="682823"/>
              <a:ext cx="1152676" cy="388144"/>
            </a:xfrm>
            <a:prstGeom prst="rect">
              <a:avLst/>
            </a:prstGeom>
            <a:noFill/>
          </p:spPr>
          <p:txBody>
            <a:bodyPr wrap="none" lIns="0" tIns="0" rIns="0" bIns="0" rtlCol="0">
              <a:spAutoFit/>
            </a:bodyPr>
            <a:lstStyle/>
            <a:p>
              <a:pPr algn="ctr"/>
              <a:r>
                <a:rPr lang="en-US" sz="2000" dirty="0" smtClean="0">
                  <a:solidFill>
                    <a:schemeClr val="tx1">
                      <a:lumMod val="65000"/>
                      <a:lumOff val="35000"/>
                    </a:schemeClr>
                  </a:solidFill>
                </a:rPr>
                <a:t>semantics</a:t>
              </a:r>
            </a:p>
          </p:txBody>
        </p:sp>
        <p:sp>
          <p:nvSpPr>
            <p:cNvPr id="18" name="TextBox 17"/>
            <p:cNvSpPr txBox="1"/>
            <p:nvPr/>
          </p:nvSpPr>
          <p:spPr>
            <a:xfrm>
              <a:off x="7955629" y="3916065"/>
              <a:ext cx="719389" cy="388144"/>
            </a:xfrm>
            <a:prstGeom prst="rect">
              <a:avLst/>
            </a:prstGeom>
            <a:noFill/>
          </p:spPr>
          <p:txBody>
            <a:bodyPr wrap="none" lIns="0" tIns="0" rIns="0" bIns="0" rtlCol="0">
              <a:spAutoFit/>
            </a:bodyPr>
            <a:lstStyle/>
            <a:p>
              <a:pPr algn="ctr"/>
              <a:r>
                <a:rPr lang="en-US" sz="2000" dirty="0" smtClean="0">
                  <a:solidFill>
                    <a:schemeClr val="tx1">
                      <a:lumMod val="65000"/>
                      <a:lumOff val="35000"/>
                    </a:schemeClr>
                  </a:solidFill>
                </a:rPr>
                <a:t>billing</a:t>
              </a:r>
            </a:p>
          </p:txBody>
        </p:sp>
        <p:sp>
          <p:nvSpPr>
            <p:cNvPr id="19" name="TextBox 18"/>
            <p:cNvSpPr txBox="1"/>
            <p:nvPr/>
          </p:nvSpPr>
          <p:spPr>
            <a:xfrm>
              <a:off x="3593801" y="2771577"/>
              <a:ext cx="886420" cy="388144"/>
            </a:xfrm>
            <a:prstGeom prst="rect">
              <a:avLst/>
            </a:prstGeom>
            <a:noFill/>
          </p:spPr>
          <p:txBody>
            <a:bodyPr wrap="none" lIns="0" tIns="0" rIns="0" bIns="0" rtlCol="0">
              <a:spAutoFit/>
            </a:bodyPr>
            <a:lstStyle/>
            <a:p>
              <a:pPr algn="ctr"/>
              <a:r>
                <a:rPr lang="en-US" sz="2000" dirty="0" smtClean="0">
                  <a:solidFill>
                    <a:schemeClr val="tx1">
                      <a:lumMod val="65000"/>
                      <a:lumOff val="35000"/>
                    </a:schemeClr>
                  </a:solidFill>
                </a:rPr>
                <a:t>schema</a:t>
              </a:r>
            </a:p>
          </p:txBody>
        </p:sp>
        <p:sp>
          <p:nvSpPr>
            <p:cNvPr id="20" name="TextBox 19"/>
            <p:cNvSpPr txBox="1"/>
            <p:nvPr/>
          </p:nvSpPr>
          <p:spPr>
            <a:xfrm>
              <a:off x="2724663" y="4939507"/>
              <a:ext cx="1105511" cy="388144"/>
            </a:xfrm>
            <a:prstGeom prst="rect">
              <a:avLst/>
            </a:prstGeom>
            <a:noFill/>
          </p:spPr>
          <p:txBody>
            <a:bodyPr wrap="none" lIns="0" tIns="0" rIns="0" bIns="0" rtlCol="0">
              <a:spAutoFit/>
            </a:bodyPr>
            <a:lstStyle/>
            <a:p>
              <a:pPr algn="ctr"/>
              <a:r>
                <a:rPr lang="en-US" sz="2000" dirty="0" smtClean="0">
                  <a:solidFill>
                    <a:schemeClr val="tx1">
                      <a:lumMod val="65000"/>
                      <a:lumOff val="35000"/>
                    </a:schemeClr>
                  </a:solidFill>
                </a:rPr>
                <a:t>discovery</a:t>
              </a:r>
            </a:p>
          </p:txBody>
        </p:sp>
        <p:sp>
          <p:nvSpPr>
            <p:cNvPr id="22" name="TextBox 21"/>
            <p:cNvSpPr txBox="1"/>
            <p:nvPr/>
          </p:nvSpPr>
          <p:spPr>
            <a:xfrm>
              <a:off x="4817137" y="5093396"/>
              <a:ext cx="878151" cy="388144"/>
            </a:xfrm>
            <a:prstGeom prst="rect">
              <a:avLst/>
            </a:prstGeom>
            <a:noFill/>
          </p:spPr>
          <p:txBody>
            <a:bodyPr wrap="none" lIns="0" tIns="0" rIns="0" bIns="0" rtlCol="0">
              <a:spAutoFit/>
            </a:bodyPr>
            <a:lstStyle/>
            <a:p>
              <a:pPr algn="ctr"/>
              <a:r>
                <a:rPr lang="en-US" sz="2000" dirty="0" smtClean="0">
                  <a:solidFill>
                    <a:schemeClr val="tx1">
                      <a:lumMod val="65000"/>
                      <a:lumOff val="35000"/>
                    </a:schemeClr>
                  </a:solidFill>
                </a:rPr>
                <a:t>hosting</a:t>
              </a:r>
            </a:p>
          </p:txBody>
        </p:sp>
      </p:grpSp>
      <p:sp>
        <p:nvSpPr>
          <p:cNvPr id="24" name="TextBox 23"/>
          <p:cNvSpPr txBox="1"/>
          <p:nvPr/>
        </p:nvSpPr>
        <p:spPr>
          <a:xfrm>
            <a:off x="9914500" y="2959366"/>
            <a:ext cx="2229955" cy="830997"/>
          </a:xfrm>
          <a:prstGeom prst="rect">
            <a:avLst/>
          </a:prstGeom>
          <a:noFill/>
        </p:spPr>
        <p:txBody>
          <a:bodyPr wrap="square" rtlCol="0">
            <a:spAutoFit/>
          </a:bodyPr>
          <a:lstStyle/>
          <a:p>
            <a:pPr algn="ctr"/>
            <a:r>
              <a:rPr lang="en-US" sz="2400" b="1" dirty="0" smtClean="0">
                <a:solidFill>
                  <a:schemeClr val="tx1">
                    <a:lumMod val="75000"/>
                    <a:lumOff val="25000"/>
                  </a:schemeClr>
                </a:solidFill>
              </a:rPr>
              <a:t>Real Estate Value</a:t>
            </a:r>
            <a:endParaRPr lang="en-US" sz="2400" b="1" dirty="0">
              <a:solidFill>
                <a:schemeClr val="tx1">
                  <a:lumMod val="75000"/>
                  <a:lumOff val="25000"/>
                </a:schemeClr>
              </a:solidFill>
            </a:endParaRPr>
          </a:p>
        </p:txBody>
      </p:sp>
      <p:sp>
        <p:nvSpPr>
          <p:cNvPr id="25" name="TextBox 24"/>
          <p:cNvSpPr txBox="1"/>
          <p:nvPr/>
        </p:nvSpPr>
        <p:spPr>
          <a:xfrm>
            <a:off x="9914500" y="1492515"/>
            <a:ext cx="2229955" cy="830997"/>
          </a:xfrm>
          <a:prstGeom prst="rect">
            <a:avLst/>
          </a:prstGeom>
          <a:noFill/>
        </p:spPr>
        <p:txBody>
          <a:bodyPr wrap="square" rtlCol="0">
            <a:spAutoFit/>
          </a:bodyPr>
          <a:lstStyle/>
          <a:p>
            <a:pPr algn="ctr"/>
            <a:r>
              <a:rPr lang="en-US" sz="2400" b="1" dirty="0" smtClean="0">
                <a:solidFill>
                  <a:schemeClr val="tx1">
                    <a:lumMod val="75000"/>
                    <a:lumOff val="25000"/>
                  </a:schemeClr>
                </a:solidFill>
              </a:rPr>
              <a:t>Consumer Spending</a:t>
            </a:r>
            <a:endParaRPr lang="en-US" sz="2400" b="1" dirty="0">
              <a:solidFill>
                <a:schemeClr val="tx1">
                  <a:lumMod val="75000"/>
                  <a:lumOff val="25000"/>
                </a:schemeClr>
              </a:solidFill>
            </a:endParaRPr>
          </a:p>
        </p:txBody>
      </p:sp>
      <p:sp>
        <p:nvSpPr>
          <p:cNvPr id="26" name="TextBox 25"/>
          <p:cNvSpPr txBox="1"/>
          <p:nvPr/>
        </p:nvSpPr>
        <p:spPr>
          <a:xfrm>
            <a:off x="9914500" y="4597666"/>
            <a:ext cx="2229955" cy="461665"/>
          </a:xfrm>
          <a:prstGeom prst="rect">
            <a:avLst/>
          </a:prstGeom>
          <a:noFill/>
        </p:spPr>
        <p:txBody>
          <a:bodyPr wrap="square" rtlCol="0">
            <a:spAutoFit/>
          </a:bodyPr>
          <a:lstStyle/>
          <a:p>
            <a:pPr algn="ctr"/>
            <a:r>
              <a:rPr lang="en-US" sz="2400" b="1" dirty="0" smtClean="0">
                <a:solidFill>
                  <a:schemeClr val="tx1">
                    <a:lumMod val="75000"/>
                    <a:lumOff val="25000"/>
                  </a:schemeClr>
                </a:solidFill>
              </a:rPr>
              <a:t>Climate</a:t>
            </a:r>
            <a:endParaRPr lang="en-US" sz="2400" b="1" dirty="0">
              <a:solidFill>
                <a:schemeClr val="tx1">
                  <a:lumMod val="75000"/>
                  <a:lumOff val="25000"/>
                </a:schemeClr>
              </a:solidFill>
            </a:endParaRPr>
          </a:p>
        </p:txBody>
      </p:sp>
      <p:pic>
        <p:nvPicPr>
          <p:cNvPr id="21" name="Picture 24"/>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928041" y="3254691"/>
            <a:ext cx="1910280" cy="39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6"/>
          <p:cNvSpPr/>
          <p:nvPr/>
        </p:nvSpPr>
        <p:spPr>
          <a:xfrm>
            <a:off x="-660228" y="-285750"/>
            <a:ext cx="13382314" cy="7829550"/>
          </a:xfrm>
          <a:prstGeom prst="rect">
            <a:avLst/>
          </a:prstGeom>
          <a:solidFill>
            <a:schemeClr val="tx1">
              <a:lumMod val="50000"/>
              <a:lumOff val="50000"/>
              <a:alpha val="44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bwMode="auto">
          <a:xfrm>
            <a:off x="3210451" y="800101"/>
            <a:ext cx="5767926" cy="5103666"/>
          </a:xfrm>
          <a:prstGeom prst="rect">
            <a:avLst/>
          </a:prstGeom>
          <a:ln>
            <a:solidFill>
              <a:schemeClr val="tx1">
                <a:lumMod val="65000"/>
                <a:lumOff val="35000"/>
              </a:schemeClr>
            </a:solidFill>
            <a:headEnd type="none" w="med" len="med"/>
            <a:tailEnd type="none" w="med" len="med"/>
          </a:ln>
          <a:effectLst>
            <a:outerShdw blurRad="50800" dist="38100" algn="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chemeClr val="tx1">
                    <a:lumMod val="65000"/>
                    <a:lumOff val="35000"/>
                  </a:schemeClr>
                </a:solidFill>
                <a:latin typeface="Segoe" pitchFamily="34" charset="0"/>
              </a:rPr>
              <a:t>DataMarket</a:t>
            </a:r>
          </a:p>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9" name="Rounded Rectangle 38"/>
          <p:cNvSpPr/>
          <p:nvPr/>
        </p:nvSpPr>
        <p:spPr bwMode="auto">
          <a:xfrm>
            <a:off x="3597298" y="1969250"/>
            <a:ext cx="3019917" cy="750628"/>
          </a:xfrm>
          <a:prstGeom prst="roundRect">
            <a:avLst/>
          </a:prstGeom>
          <a:solidFill>
            <a:schemeClr val="accent3">
              <a:lumMod val="75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latin typeface="Segoe" pitchFamily="34" charset="0"/>
              </a:rPr>
              <a:t>Marketplace</a:t>
            </a:r>
          </a:p>
        </p:txBody>
      </p:sp>
      <p:sp>
        <p:nvSpPr>
          <p:cNvPr id="40" name="Rounded Rectangle 39"/>
          <p:cNvSpPr/>
          <p:nvPr/>
        </p:nvSpPr>
        <p:spPr bwMode="auto">
          <a:xfrm>
            <a:off x="3597298" y="2803841"/>
            <a:ext cx="3019917" cy="750628"/>
          </a:xfrm>
          <a:prstGeom prst="roundRect">
            <a:avLst/>
          </a:prstGeom>
          <a:solidFill>
            <a:schemeClr val="accent3">
              <a:lumMod val="75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1" name="Rounded Rectangle 40"/>
          <p:cNvSpPr/>
          <p:nvPr/>
        </p:nvSpPr>
        <p:spPr bwMode="auto">
          <a:xfrm>
            <a:off x="3597298" y="3638432"/>
            <a:ext cx="3019917" cy="750628"/>
          </a:xfrm>
          <a:prstGeom prst="roundRect">
            <a:avLst/>
          </a:prstGeom>
          <a:solidFill>
            <a:schemeClr val="accent3">
              <a:lumMod val="75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rgbClr val="FFFFFF"/>
                </a:solidFill>
                <a:effectLst>
                  <a:outerShdw blurRad="38100" dist="38100" dir="2700000" algn="tl">
                    <a:srgbClr val="000000">
                      <a:alpha val="43137"/>
                    </a:srgbClr>
                  </a:outerShdw>
                </a:effectLst>
                <a:latin typeface="Segoe" pitchFamily="34" charset="0"/>
              </a:rPr>
              <a:t>Billing</a:t>
            </a:r>
          </a:p>
        </p:txBody>
      </p:sp>
      <p:sp>
        <p:nvSpPr>
          <p:cNvPr id="42" name="Rounded Rectangle 41"/>
          <p:cNvSpPr/>
          <p:nvPr/>
        </p:nvSpPr>
        <p:spPr bwMode="auto">
          <a:xfrm>
            <a:off x="3597298" y="4473024"/>
            <a:ext cx="3019917" cy="750628"/>
          </a:xfrm>
          <a:prstGeom prst="roundRect">
            <a:avLst/>
          </a:prstGeom>
          <a:solidFill>
            <a:schemeClr val="accent3">
              <a:lumMod val="75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rgbClr val="FFFFFF"/>
                </a:solidFill>
                <a:effectLst>
                  <a:outerShdw blurRad="38100" dist="38100" dir="2700000" algn="tl">
                    <a:srgbClr val="000000">
                      <a:alpha val="43137"/>
                    </a:srgbClr>
                  </a:outerShdw>
                </a:effectLst>
                <a:latin typeface="Segoe" pitchFamily="34" charset="0"/>
              </a:rPr>
              <a:t>Visualization</a:t>
            </a:r>
          </a:p>
        </p:txBody>
      </p:sp>
      <p:sp>
        <p:nvSpPr>
          <p:cNvPr id="43" name="Rounded Rectangle 42"/>
          <p:cNvSpPr/>
          <p:nvPr/>
        </p:nvSpPr>
        <p:spPr bwMode="auto">
          <a:xfrm rot="16200000">
            <a:off x="6125044" y="2726727"/>
            <a:ext cx="3254402" cy="1739447"/>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chemeClr val="tx1">
                    <a:lumMod val="85000"/>
                    <a:lumOff val="15000"/>
                  </a:schemeClr>
                </a:solidFill>
                <a:effectLst>
                  <a:outerShdw blurRad="38100" dist="38100" dir="2700000" algn="tl">
                    <a:srgbClr val="000000">
                      <a:alpha val="43137"/>
                    </a:srgbClr>
                  </a:outerShdw>
                </a:effectLst>
                <a:latin typeface="Segoe" pitchFamily="34" charset="0"/>
              </a:rPr>
              <a:t>Services for</a:t>
            </a:r>
            <a:br>
              <a:rPr lang="en-US" sz="2300" b="1" dirty="0" smtClean="0">
                <a:solidFill>
                  <a:schemeClr val="tx1">
                    <a:lumMod val="85000"/>
                    <a:lumOff val="15000"/>
                  </a:schemeClr>
                </a:solidFill>
                <a:effectLst>
                  <a:outerShdw blurRad="38100" dist="38100" dir="2700000" algn="tl">
                    <a:srgbClr val="000000">
                      <a:alpha val="43137"/>
                    </a:srgbClr>
                  </a:outerShdw>
                </a:effectLst>
                <a:latin typeface="Segoe" pitchFamily="34" charset="0"/>
              </a:rPr>
            </a:br>
            <a:r>
              <a:rPr lang="en-US" sz="2300" b="1" dirty="0" smtClean="0">
                <a:solidFill>
                  <a:schemeClr val="tx1">
                    <a:lumMod val="85000"/>
                    <a:lumOff val="15000"/>
                  </a:schemeClr>
                </a:solidFill>
                <a:effectLst>
                  <a:outerShdw blurRad="38100" dist="38100" dir="2700000" algn="tl">
                    <a:srgbClr val="000000">
                      <a:alpha val="43137"/>
                    </a:srgbClr>
                  </a:outerShdw>
                </a:effectLst>
                <a:latin typeface="Segoe" pitchFamily="34" charset="0"/>
              </a:rPr>
              <a:t>Content Providers</a:t>
            </a:r>
          </a:p>
        </p:txBody>
      </p:sp>
      <p:pic>
        <p:nvPicPr>
          <p:cNvPr id="44" name="Picture 2" descr="OData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4023" y="2875445"/>
            <a:ext cx="812588" cy="609600"/>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p:cNvSpPr/>
          <p:nvPr/>
        </p:nvSpPr>
        <p:spPr>
          <a:xfrm>
            <a:off x="4423841" y="2868453"/>
            <a:ext cx="2284336" cy="584775"/>
          </a:xfrm>
          <a:prstGeom prst="rect">
            <a:avLst/>
          </a:prstGeom>
        </p:spPr>
        <p:txBody>
          <a:bodyPr wrap="square">
            <a:spAutoFit/>
          </a:bodyPr>
          <a:lstStyle/>
          <a:p>
            <a:pPr algn="ctr" defTabSz="914099" fontAlgn="base">
              <a:spcBef>
                <a:spcPct val="0"/>
              </a:spcBef>
              <a:spcAft>
                <a:spcPct val="0"/>
              </a:spcAft>
            </a:pPr>
            <a:r>
              <a:rPr lang="en-US" sz="1600" b="1" dirty="0">
                <a:solidFill>
                  <a:srgbClr val="FFFFFF"/>
                </a:solidFill>
                <a:effectLst>
                  <a:outerShdw blurRad="38100" dist="38100" dir="2700000" algn="tl">
                    <a:srgbClr val="000000">
                      <a:alpha val="43137"/>
                    </a:srgbClr>
                  </a:outerShdw>
                </a:effectLst>
                <a:latin typeface="Segoe" pitchFamily="34" charset="0"/>
              </a:rPr>
              <a:t>Standard Data Access (OData</a:t>
            </a:r>
            <a:r>
              <a:rPr lang="en-US" sz="1600" dirty="0">
                <a:solidFill>
                  <a:srgbClr val="FFFFFF"/>
                </a:solidFill>
                <a:effectLst>
                  <a:outerShdw blurRad="38100" dist="38100" dir="2700000" algn="tl">
                    <a:srgbClr val="000000">
                      <a:alpha val="43137"/>
                    </a:srgbClr>
                  </a:outerShdw>
                </a:effectLst>
                <a:latin typeface="Segoe" pitchFamily="34" charset="0"/>
              </a:rPr>
              <a:t>)</a:t>
            </a:r>
          </a:p>
        </p:txBody>
      </p:sp>
    </p:spTree>
    <p:extLst>
      <p:ext uri="{BB962C8B-B14F-4D97-AF65-F5344CB8AC3E}">
        <p14:creationId xmlns:p14="http://schemas.microsoft.com/office/powerpoint/2010/main" val="86812936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294" y="564932"/>
            <a:ext cx="10969943" cy="1143000"/>
          </a:xfrm>
        </p:spPr>
        <p:txBody>
          <a:bodyPr>
            <a:normAutofit/>
          </a:bodyPr>
          <a:lstStyle/>
          <a:p>
            <a:r>
              <a:rPr lang="en-US" sz="3400" dirty="0">
                <a:effectLst>
                  <a:outerShdw blurRad="38100" dist="38100" dir="2700000" algn="tl">
                    <a:srgbClr val="000000">
                      <a:alpha val="43137"/>
                    </a:srgbClr>
                  </a:outerShdw>
                </a:effectLst>
              </a:rPr>
              <a:t>Windows Azure </a:t>
            </a:r>
            <a:r>
              <a:rPr lang="en-US" sz="3400" dirty="0" smtClean="0">
                <a:effectLst>
                  <a:outerShdw blurRad="38100" dist="38100" dir="2700000" algn="tl">
                    <a:srgbClr val="000000">
                      <a:alpha val="43137"/>
                    </a:srgbClr>
                  </a:outerShdw>
                </a:effectLst>
              </a:rPr>
              <a:t>Marketplace </a:t>
            </a:r>
            <a:r>
              <a:rPr lang="en-US" sz="3400" b="1" dirty="0" err="1" smtClean="0">
                <a:effectLst>
                  <a:outerShdw blurRad="38100" dist="38100" dir="2700000" algn="tl">
                    <a:srgbClr val="000000">
                      <a:alpha val="43137"/>
                    </a:srgbClr>
                  </a:outerShdw>
                </a:effectLst>
              </a:rPr>
              <a:t>DataMarket</a:t>
            </a:r>
            <a:r>
              <a:rPr lang="en-US" sz="3400" b="1" dirty="0" smtClean="0">
                <a:effectLst>
                  <a:outerShdw blurRad="38100" dist="38100" dir="2700000" algn="tl">
                    <a:srgbClr val="000000">
                      <a:alpha val="43137"/>
                    </a:srgbClr>
                  </a:outerShdw>
                </a:effectLst>
              </a:rPr>
              <a:t> V1</a:t>
            </a:r>
            <a:endParaRPr lang="en-US" sz="3400" b="1" dirty="0">
              <a:effectLst>
                <a:outerShdw blurRad="38100" dist="38100" dir="2700000" algn="tl">
                  <a:srgbClr val="000000">
                    <a:alpha val="43137"/>
                  </a:srgbClr>
                </a:outerShdw>
              </a:effectLst>
            </a:endParaRPr>
          </a:p>
        </p:txBody>
      </p:sp>
      <p:sp>
        <p:nvSpPr>
          <p:cNvPr id="6" name="Slide Number Placeholder 5"/>
          <p:cNvSpPr>
            <a:spLocks noGrp="1"/>
          </p:cNvSpPr>
          <p:nvPr>
            <p:ph type="sldNum" sz="quarter" idx="4294967295"/>
          </p:nvPr>
        </p:nvSpPr>
        <p:spPr>
          <a:xfrm>
            <a:off x="11363329" y="6479811"/>
            <a:ext cx="713638" cy="247523"/>
          </a:xfrm>
          <a:prstGeom prst="rect">
            <a:avLst/>
          </a:prstGeom>
        </p:spPr>
        <p:txBody>
          <a:bodyPr/>
          <a:lstStyle/>
          <a:p>
            <a:fld id="{515FC477-0A05-4F3E-8EE9-E015C9089D56}" type="slidenum">
              <a:rPr lang="en-US" smtClean="0"/>
              <a:pPr/>
              <a:t>4</a:t>
            </a:fld>
            <a:endParaRPr lang="en-US" dirty="0"/>
          </a:p>
        </p:txBody>
      </p:sp>
      <p:grpSp>
        <p:nvGrpSpPr>
          <p:cNvPr id="31" name="Group 30"/>
          <p:cNvGrpSpPr/>
          <p:nvPr/>
        </p:nvGrpSpPr>
        <p:grpSpPr>
          <a:xfrm>
            <a:off x="627228" y="1147333"/>
            <a:ext cx="11053729" cy="5114998"/>
            <a:chOff x="304800" y="1295399"/>
            <a:chExt cx="8458200" cy="4943475"/>
          </a:xfrm>
        </p:grpSpPr>
        <p:sp>
          <p:nvSpPr>
            <p:cNvPr id="32" name="Freeform 169"/>
            <p:cNvSpPr>
              <a:spLocks/>
            </p:cNvSpPr>
            <p:nvPr/>
          </p:nvSpPr>
          <p:spPr bwMode="auto">
            <a:xfrm>
              <a:off x="304800" y="1295399"/>
              <a:ext cx="8458200" cy="4943475"/>
            </a:xfrm>
            <a:prstGeom prst="round2SameRect">
              <a:avLst>
                <a:gd name="adj1" fmla="val 4874"/>
                <a:gd name="adj2" fmla="val 0"/>
              </a:avLst>
            </a:prstGeom>
            <a:gradFill flip="none" rotWithShape="1">
              <a:gsLst>
                <a:gs pos="0">
                  <a:srgbClr val="FFFFFF">
                    <a:lumMod val="98000"/>
                    <a:lumOff val="2000"/>
                  </a:srgbClr>
                </a:gs>
                <a:gs pos="0">
                  <a:srgbClr val="FFFFFF">
                    <a:lumMod val="6000"/>
                    <a:lumOff val="94000"/>
                    <a:alpha val="68000"/>
                  </a:srgbClr>
                </a:gs>
                <a:gs pos="8000">
                  <a:srgbClr val="009CE9">
                    <a:alpha val="23000"/>
                    <a:lumMod val="63000"/>
                  </a:srgbClr>
                </a:gs>
                <a:gs pos="91000">
                  <a:srgbClr val="009CE9">
                    <a:lumMod val="63000"/>
                    <a:alpha val="7000"/>
                  </a:srgbClr>
                </a:gs>
                <a:gs pos="100000">
                  <a:srgbClr val="009CE9">
                    <a:lumMod val="75000"/>
                    <a:alpha val="0"/>
                  </a:srgbClr>
                </a:gs>
              </a:gsLst>
              <a:lin ang="5400000" scaled="0"/>
              <a:tileRect/>
            </a:gradFill>
            <a:ln w="6350" cap="flat" cmpd="sng" algn="ctr">
              <a:gradFill>
                <a:gsLst>
                  <a:gs pos="0">
                    <a:srgbClr val="009CE9"/>
                  </a:gs>
                  <a:gs pos="50000">
                    <a:srgbClr val="009CE9">
                      <a:lumMod val="60000"/>
                      <a:lumOff val="40000"/>
                    </a:srgbClr>
                  </a:gs>
                  <a:gs pos="100000">
                    <a:srgbClr val="009CE9">
                      <a:lumMod val="20000"/>
                      <a:lumOff val="80000"/>
                      <a:alpha val="0"/>
                    </a:srgbClr>
                  </a:gs>
                </a:gsLst>
                <a:lin ang="5400000" scaled="0"/>
              </a:gradFill>
              <a:prstDash val="solid"/>
              <a:round/>
              <a:headEnd type="none" w="med" len="med"/>
              <a:tailEnd type="none" w="med" len="med"/>
            </a:ln>
            <a:effectLst>
              <a:outerShdw blurRad="63500" sx="101000" sy="101000" algn="ctr" rotWithShape="0">
                <a:prstClr val="black">
                  <a:alpha val="40000"/>
                </a:prstClr>
              </a:outerShdw>
            </a:effectLst>
          </p:spPr>
          <p:txBody>
            <a:bodyPr vert="horz" wrap="square" lIns="457200" tIns="0" rIns="0" bIns="640080" numCol="1" rtlCol="0" anchor="ctr" anchorCtr="0" compatLnSpc="1">
              <a:prstTxWarp prst="textNoShape">
                <a:avLst/>
              </a:prstTxWarp>
            </a:bodyPr>
            <a:lstStyle/>
            <a:p>
              <a:pPr marL="15875" marR="0" lvl="1" indent="-31750" algn="ctr" defTabSz="914400" eaLnBrk="1" fontAlgn="base" latinLnBrk="0" hangingPunct="1">
                <a:lnSpc>
                  <a:spcPct val="90000"/>
                </a:lnSpc>
                <a:spcBef>
                  <a:spcPct val="0"/>
                </a:spcBef>
                <a:spcAft>
                  <a:spcPts val="1620"/>
                </a:spcAft>
                <a:buClr>
                  <a:srgbClr val="FFFFFF"/>
                </a:buClr>
                <a:buSzPct val="95000"/>
                <a:buFontTx/>
                <a:buNone/>
                <a:tabLst>
                  <a:tab pos="513595" algn="l"/>
                </a:tabLst>
                <a:defRPr/>
              </a:pPr>
              <a:endParaRPr kumimoji="0" lang="en-US" altLang="zh-CN" sz="1800" b="0" i="0" u="none" strike="noStrike" kern="0" cap="none" spc="0" normalizeH="0" baseline="0" noProof="0" dirty="0" smtClean="0">
                <a:ln w="3175">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effectLst>
                  <a:outerShdw blurRad="50800" dist="38100" dir="2700000" algn="tl" rotWithShape="0">
                    <a:prstClr val="black">
                      <a:alpha val="40000"/>
                    </a:prstClr>
                  </a:outerShdw>
                </a:effectLst>
                <a:uLnTx/>
                <a:uFillTx/>
                <a:cs typeface="Arial" charset="0"/>
              </a:endParaRPr>
            </a:p>
          </p:txBody>
        </p:sp>
        <p:grpSp>
          <p:nvGrpSpPr>
            <p:cNvPr id="33" name="Group 32"/>
            <p:cNvGrpSpPr/>
            <p:nvPr/>
          </p:nvGrpSpPr>
          <p:grpSpPr>
            <a:xfrm>
              <a:off x="470546" y="1451338"/>
              <a:ext cx="8216255" cy="968014"/>
              <a:chOff x="3751983" y="1563953"/>
              <a:chExt cx="4658690" cy="327810"/>
            </a:xfrm>
          </p:grpSpPr>
          <p:sp>
            <p:nvSpPr>
              <p:cNvPr id="53" name="Freeform 169"/>
              <p:cNvSpPr>
                <a:spLocks/>
              </p:cNvSpPr>
              <p:nvPr/>
            </p:nvSpPr>
            <p:spPr bwMode="auto">
              <a:xfrm>
                <a:off x="3751983" y="1563953"/>
                <a:ext cx="4615482" cy="327810"/>
              </a:xfrm>
              <a:prstGeom prst="roundRect">
                <a:avLst>
                  <a:gd name="adj" fmla="val 14242"/>
                </a:avLst>
              </a:prstGeom>
              <a:gradFill flip="none" rotWithShape="1">
                <a:gsLst>
                  <a:gs pos="0">
                    <a:srgbClr val="FFFFFF">
                      <a:lumMod val="98000"/>
                      <a:lumOff val="2000"/>
                    </a:srgbClr>
                  </a:gs>
                  <a:gs pos="0">
                    <a:srgbClr val="FFFFFF">
                      <a:lumMod val="6000"/>
                      <a:lumOff val="94000"/>
                      <a:alpha val="68000"/>
                    </a:srgbClr>
                  </a:gs>
                  <a:gs pos="8000">
                    <a:srgbClr val="009CE9">
                      <a:lumMod val="63000"/>
                      <a:alpha val="68000"/>
                    </a:srgbClr>
                  </a:gs>
                  <a:gs pos="91000">
                    <a:srgbClr val="009CE9">
                      <a:lumMod val="63000"/>
                      <a:alpha val="20000"/>
                    </a:srgbClr>
                  </a:gs>
                  <a:gs pos="100000">
                    <a:srgbClr val="009CE9">
                      <a:lumMod val="75000"/>
                      <a:alpha val="0"/>
                    </a:srgbClr>
                  </a:gs>
                </a:gsLst>
                <a:lin ang="5400000" scaled="0"/>
                <a:tileRect/>
              </a:gradFill>
              <a:ln w="6350" cap="flat" cmpd="sng" algn="ctr">
                <a:solidFill>
                  <a:srgbClr val="009CE9"/>
                </a:solidFill>
                <a:prstDash val="solid"/>
                <a:round/>
                <a:headEnd type="none" w="med" len="med"/>
                <a:tailEnd type="none" w="med" len="med"/>
              </a:ln>
              <a:effectLst/>
            </p:spPr>
            <p:txBody>
              <a:bodyPr vert="horz" wrap="square" lIns="457200" tIns="0" rIns="0" bIns="640080" numCol="1" rtlCol="0" anchor="ctr" anchorCtr="0" compatLnSpc="1">
                <a:prstTxWarp prst="textNoShape">
                  <a:avLst/>
                </a:prstTxWarp>
              </a:bodyPr>
              <a:lstStyle/>
              <a:p>
                <a:pPr marL="15875" marR="0" lvl="1" indent="-31750" algn="ctr" defTabSz="914400" eaLnBrk="1" fontAlgn="base" latinLnBrk="0" hangingPunct="1">
                  <a:lnSpc>
                    <a:spcPct val="90000"/>
                  </a:lnSpc>
                  <a:spcBef>
                    <a:spcPct val="0"/>
                  </a:spcBef>
                  <a:spcAft>
                    <a:spcPts val="1620"/>
                  </a:spcAft>
                  <a:buClr>
                    <a:srgbClr val="FFFFFF"/>
                  </a:buClr>
                  <a:buSzPct val="95000"/>
                  <a:buFontTx/>
                  <a:buNone/>
                  <a:tabLst>
                    <a:tab pos="513595" algn="l"/>
                  </a:tabLst>
                  <a:defRPr/>
                </a:pPr>
                <a:endParaRPr kumimoji="0" lang="en-US" altLang="zh-CN" sz="1800" b="0" i="0" u="none" strike="noStrike" kern="0" cap="none" spc="0" normalizeH="0" baseline="0" noProof="0" dirty="0" smtClean="0">
                  <a:ln w="3175">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effectLst>
                    <a:outerShdw blurRad="50800" dist="38100" dir="2700000" algn="tl" rotWithShape="0">
                      <a:prstClr val="black">
                        <a:alpha val="40000"/>
                      </a:prstClr>
                    </a:outerShdw>
                  </a:effectLst>
                  <a:uLnTx/>
                  <a:uFillTx/>
                  <a:cs typeface="Arial" charset="0"/>
                </a:endParaRPr>
              </a:p>
            </p:txBody>
          </p:sp>
          <p:sp>
            <p:nvSpPr>
              <p:cNvPr id="54" name="Text Placeholder 2"/>
              <p:cNvSpPr txBox="1">
                <a:spLocks/>
              </p:cNvSpPr>
              <p:nvPr/>
            </p:nvSpPr>
            <p:spPr>
              <a:xfrm>
                <a:off x="3795189" y="1603811"/>
                <a:ext cx="4615484" cy="175272"/>
              </a:xfrm>
              <a:prstGeom prst="rect">
                <a:avLst/>
              </a:prstGeom>
            </p:spPr>
            <p:txBody>
              <a:bodyPr vert="horz" wrap="square" lIns="91440" tIns="45720" rIns="91440" bIns="45720" rtlCol="0">
                <a:spAutoFit/>
              </a:bodyPr>
              <a:lstStyle>
                <a:lvl1pPr marL="457200" indent="-457200" algn="l" defTabSz="914400" rtl="0" eaLnBrk="1" latinLnBrk="0" hangingPunct="1">
                  <a:lnSpc>
                    <a:spcPct val="90000"/>
                  </a:lnSpc>
                  <a:spcBef>
                    <a:spcPts val="400"/>
                  </a:spcBef>
                  <a:spcAft>
                    <a:spcPts val="400"/>
                  </a:spcAft>
                  <a:buClr>
                    <a:schemeClr val="accent1"/>
                  </a:buClr>
                  <a:buFont typeface="Wingdings" pitchFamily="2" charset="2"/>
                  <a:buChar char="§"/>
                  <a:defRPr sz="2800" kern="1200">
                    <a:ln>
                      <a:solidFill>
                        <a:schemeClr val="bg1">
                          <a:lumMod val="50000"/>
                          <a:alpha val="1000"/>
                        </a:schemeClr>
                      </a:solidFill>
                    </a:ln>
                    <a:solidFill>
                      <a:schemeClr val="tx1"/>
                    </a:solidFill>
                    <a:latin typeface="+mj-lt"/>
                    <a:ea typeface="+mn-ea"/>
                    <a:cs typeface="+mn-cs"/>
                  </a:defRPr>
                </a:lvl1pPr>
                <a:lvl2pPr marL="860425" indent="-285750" algn="l" defTabSz="914400" rtl="0" eaLnBrk="1" latinLnBrk="0" hangingPunct="1">
                  <a:lnSpc>
                    <a:spcPct val="90000"/>
                  </a:lnSpc>
                  <a:spcBef>
                    <a:spcPts val="400"/>
                  </a:spcBef>
                  <a:spcAft>
                    <a:spcPts val="400"/>
                  </a:spcAft>
                  <a:buClr>
                    <a:schemeClr val="accent1"/>
                  </a:buClr>
                  <a:buFont typeface="Wingdings" pitchFamily="2" charset="2"/>
                  <a:buChar char="§"/>
                  <a:defRPr sz="2400" kern="1200">
                    <a:ln>
                      <a:solidFill>
                        <a:schemeClr val="bg1">
                          <a:lumMod val="50000"/>
                          <a:alpha val="1000"/>
                        </a:schemeClr>
                      </a:solidFill>
                    </a:ln>
                    <a:solidFill>
                      <a:schemeClr val="tx1"/>
                    </a:solidFill>
                    <a:latin typeface="+mj-lt"/>
                    <a:ea typeface="+mn-ea"/>
                    <a:cs typeface="+mn-cs"/>
                  </a:defRPr>
                </a:lvl2pPr>
                <a:lvl3pPr marL="1143000" indent="-228600" algn="l" defTabSz="914400" rtl="0" eaLnBrk="1" latinLnBrk="0" hangingPunct="1">
                  <a:lnSpc>
                    <a:spcPct val="90000"/>
                  </a:lnSpc>
                  <a:spcBef>
                    <a:spcPts val="400"/>
                  </a:spcBef>
                  <a:spcAft>
                    <a:spcPts val="400"/>
                  </a:spcAft>
                  <a:buClr>
                    <a:schemeClr val="accent1"/>
                  </a:buClr>
                  <a:buFont typeface="Wingdings" pitchFamily="2" charset="2"/>
                  <a:buChar char="§"/>
                  <a:defRPr sz="2000" kern="1200">
                    <a:ln>
                      <a:solidFill>
                        <a:schemeClr val="bg1">
                          <a:lumMod val="50000"/>
                          <a:alpha val="1000"/>
                        </a:schemeClr>
                      </a:solidFill>
                    </a:ln>
                    <a:solidFill>
                      <a:schemeClr val="tx1"/>
                    </a:solidFill>
                    <a:latin typeface="+mj-lt"/>
                    <a:ea typeface="+mn-ea"/>
                    <a:cs typeface="+mn-cs"/>
                  </a:defRPr>
                </a:lvl3pPr>
                <a:lvl4pPr marL="1600200" indent="-228600" algn="l" defTabSz="914400" rtl="0" eaLnBrk="1" latinLnBrk="0" hangingPunct="1">
                  <a:lnSpc>
                    <a:spcPct val="90000"/>
                  </a:lnSpc>
                  <a:spcBef>
                    <a:spcPts val="400"/>
                  </a:spcBef>
                  <a:spcAft>
                    <a:spcPts val="400"/>
                  </a:spcAft>
                  <a:buClr>
                    <a:schemeClr val="accent1"/>
                  </a:buClr>
                  <a:buFont typeface="Wingdings" pitchFamily="2" charset="2"/>
                  <a:buChar char="§"/>
                  <a:defRPr sz="1800" kern="1200">
                    <a:ln>
                      <a:solidFill>
                        <a:schemeClr val="bg1">
                          <a:lumMod val="50000"/>
                          <a:alpha val="1000"/>
                        </a:schemeClr>
                      </a:solidFill>
                    </a:ln>
                    <a:solidFill>
                      <a:schemeClr val="tx1"/>
                    </a:solidFill>
                    <a:latin typeface="+mj-lt"/>
                    <a:ea typeface="+mn-ea"/>
                    <a:cs typeface="+mn-cs"/>
                  </a:defRPr>
                </a:lvl4pPr>
                <a:lvl5pPr marL="2057400" indent="-228600" algn="l" defTabSz="914400" rtl="0" eaLnBrk="1" latinLnBrk="0" hangingPunct="1">
                  <a:lnSpc>
                    <a:spcPct val="90000"/>
                  </a:lnSpc>
                  <a:spcBef>
                    <a:spcPts val="400"/>
                  </a:spcBef>
                  <a:spcAft>
                    <a:spcPts val="400"/>
                  </a:spcAft>
                  <a:buClr>
                    <a:schemeClr val="accent1"/>
                  </a:buClr>
                  <a:buFont typeface="Wingdings" pitchFamily="2" charset="2"/>
                  <a:buChar char="§"/>
                  <a:defRPr sz="1800" kern="1200">
                    <a:ln>
                      <a:solidFill>
                        <a:schemeClr val="bg1">
                          <a:lumMod val="50000"/>
                          <a:alpha val="1000"/>
                        </a:schemeClr>
                      </a:solidFill>
                    </a:ln>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
                    <a:srgbClr val="2D4B93"/>
                  </a:buClr>
                  <a:buSzTx/>
                  <a:buFont typeface="Wingdings" pitchFamily="2" charset="2"/>
                  <a:buNone/>
                  <a:tabLst/>
                  <a:defRPr/>
                </a:pPr>
                <a:r>
                  <a:rPr kumimoji="0" lang="en-US" sz="1600" b="0" i="0" u="none" strike="noStrike" kern="1200" cap="none" spc="0" normalizeH="0" baseline="0" noProof="0" dirty="0" err="1" smtClean="0">
                    <a:ln>
                      <a:solidFill>
                        <a:prstClr val="white">
                          <a:lumMod val="50000"/>
                          <a:alpha val="1000"/>
                        </a:prstClr>
                      </a:solidFill>
                    </a:ln>
                    <a:solidFill>
                      <a:prstClr val="white"/>
                    </a:solidFill>
                    <a:effectLst/>
                    <a:uLnTx/>
                    <a:uFillTx/>
                    <a:latin typeface="Segoe Semibold" pitchFamily="34" charset="0"/>
                    <a:ea typeface="+mn-ea"/>
                    <a:cs typeface="+mn-cs"/>
                  </a:rPr>
                  <a:t>DataMarket</a:t>
                </a:r>
                <a:r>
                  <a:rPr kumimoji="0" lang="en-US" sz="1600" b="0" i="0" u="none" strike="noStrike" kern="1200" cap="none" spc="0" normalizeH="0" baseline="0" noProof="0" dirty="0" smtClean="0">
                    <a:ln>
                      <a:solidFill>
                        <a:prstClr val="white">
                          <a:lumMod val="50000"/>
                          <a:alpha val="1000"/>
                        </a:prstClr>
                      </a:solidFill>
                    </a:ln>
                    <a:solidFill>
                      <a:prstClr val="white"/>
                    </a:solidFill>
                    <a:effectLst/>
                    <a:uLnTx/>
                    <a:uFillTx/>
                    <a:latin typeface="Segoe Semibold" pitchFamily="34" charset="0"/>
                    <a:ea typeface="+mn-ea"/>
                    <a:cs typeface="+mn-cs"/>
                  </a:rPr>
                  <a:t> </a:t>
                </a:r>
                <a:r>
                  <a:rPr kumimoji="0" lang="en-US" sz="1600" b="0" i="0" u="none" strike="noStrike" kern="1200" cap="none" spc="0" normalizeH="0" baseline="0" noProof="0" dirty="0">
                    <a:ln>
                      <a:solidFill>
                        <a:prstClr val="white">
                          <a:lumMod val="50000"/>
                          <a:alpha val="1000"/>
                        </a:prstClr>
                      </a:solidFill>
                    </a:ln>
                    <a:solidFill>
                      <a:prstClr val="white"/>
                    </a:solidFill>
                    <a:effectLst/>
                    <a:uLnTx/>
                    <a:uFillTx/>
                    <a:latin typeface="Segoe Semibold" pitchFamily="34" charset="0"/>
                    <a:ea typeface="+mn-ea"/>
                    <a:cs typeface="+mn-cs"/>
                  </a:rPr>
                  <a:t>is an information marketplace for ISVs and IWs that provides both trusted </a:t>
                </a:r>
                <a:r>
                  <a:rPr kumimoji="0" lang="en-US" sz="1600" b="0" i="0" u="none" strike="noStrike" kern="1200" cap="none" spc="-30" normalizeH="0" baseline="0" noProof="0" dirty="0">
                    <a:ln>
                      <a:solidFill>
                        <a:prstClr val="white">
                          <a:lumMod val="50000"/>
                          <a:alpha val="1000"/>
                        </a:prstClr>
                      </a:solidFill>
                    </a:ln>
                    <a:solidFill>
                      <a:prstClr val="white"/>
                    </a:solidFill>
                    <a:effectLst/>
                    <a:uLnTx/>
                    <a:uFillTx/>
                    <a:latin typeface="Segoe Semibold" pitchFamily="34" charset="0"/>
                    <a:ea typeface="+mn-ea"/>
                    <a:cs typeface="+mn-cs"/>
                  </a:rPr>
                  <a:t>public domain and premium commercial data </a:t>
                </a:r>
                <a:r>
                  <a:rPr kumimoji="0" lang="en-US" sz="1600" b="0" i="0" u="none" strike="noStrike" kern="1200" cap="none" spc="-30" normalizeH="0" baseline="0" noProof="0" dirty="0" smtClean="0">
                    <a:ln>
                      <a:solidFill>
                        <a:prstClr val="white">
                          <a:lumMod val="50000"/>
                          <a:alpha val="1000"/>
                        </a:prstClr>
                      </a:solidFill>
                    </a:ln>
                    <a:solidFill>
                      <a:prstClr val="white"/>
                    </a:solidFill>
                    <a:effectLst/>
                    <a:uLnTx/>
                    <a:uFillTx/>
                    <a:latin typeface="Segoe Semibold" pitchFamily="34" charset="0"/>
                    <a:ea typeface="+mn-ea"/>
                    <a:cs typeface="+mn-cs"/>
                  </a:rPr>
                  <a:t>via </a:t>
                </a:r>
                <a:r>
                  <a:rPr kumimoji="0" lang="en-US" sz="1600" b="0" i="0" u="none" strike="noStrike" kern="1200" cap="none" spc="-30" normalizeH="0" baseline="0" noProof="0" dirty="0">
                    <a:ln>
                      <a:solidFill>
                        <a:prstClr val="white">
                          <a:lumMod val="50000"/>
                          <a:alpha val="1000"/>
                        </a:prstClr>
                      </a:solidFill>
                    </a:ln>
                    <a:solidFill>
                      <a:prstClr val="white"/>
                    </a:solidFill>
                    <a:effectLst/>
                    <a:uLnTx/>
                    <a:uFillTx/>
                    <a:latin typeface="Segoe Semibold" pitchFamily="34" charset="0"/>
                    <a:ea typeface="+mn-ea"/>
                    <a:cs typeface="+mn-cs"/>
                  </a:rPr>
                  <a:t>integrated consumption experiences </a:t>
                </a:r>
                <a:r>
                  <a:rPr kumimoji="0" lang="en-US" sz="1600" b="0" i="0" u="none" strike="noStrike" kern="1200" cap="none" spc="0" normalizeH="0" baseline="0" noProof="0" dirty="0" smtClean="0">
                    <a:ln>
                      <a:solidFill>
                        <a:prstClr val="white">
                          <a:lumMod val="50000"/>
                          <a:alpha val="1000"/>
                        </a:prstClr>
                      </a:solidFill>
                    </a:ln>
                    <a:solidFill>
                      <a:prstClr val="white"/>
                    </a:solidFill>
                    <a:effectLst/>
                    <a:uLnTx/>
                    <a:uFillTx/>
                    <a:latin typeface="Segoe Semibold" pitchFamily="34" charset="0"/>
                    <a:ea typeface="+mn-ea"/>
                    <a:cs typeface="+mn-cs"/>
                  </a:rPr>
                  <a:t>and </a:t>
                </a:r>
                <a:r>
                  <a:rPr kumimoji="0" lang="en-US" sz="1600" b="0" i="0" u="none" strike="noStrike" kern="1200" cap="none" spc="0" normalizeH="0" baseline="0" noProof="0" dirty="0">
                    <a:ln>
                      <a:solidFill>
                        <a:prstClr val="white">
                          <a:lumMod val="50000"/>
                          <a:alpha val="1000"/>
                        </a:prstClr>
                      </a:solidFill>
                    </a:ln>
                    <a:solidFill>
                      <a:prstClr val="white"/>
                    </a:solidFill>
                    <a:effectLst/>
                    <a:uLnTx/>
                    <a:uFillTx/>
                    <a:latin typeface="Segoe Semibold" pitchFamily="34" charset="0"/>
                    <a:ea typeface="+mn-ea"/>
                    <a:cs typeface="+mn-cs"/>
                  </a:rPr>
                  <a:t>easy data discovery, exploration, and purchasing. </a:t>
                </a:r>
              </a:p>
            </p:txBody>
          </p:sp>
        </p:grpSp>
        <p:sp>
          <p:nvSpPr>
            <p:cNvPr id="34" name="Freeform 169"/>
            <p:cNvSpPr>
              <a:spLocks/>
            </p:cNvSpPr>
            <p:nvPr/>
          </p:nvSpPr>
          <p:spPr bwMode="auto">
            <a:xfrm>
              <a:off x="304800" y="2421853"/>
              <a:ext cx="8458200" cy="3688005"/>
            </a:xfrm>
            <a:prstGeom prst="round2SameRect">
              <a:avLst>
                <a:gd name="adj1" fmla="val 4874"/>
                <a:gd name="adj2" fmla="val 0"/>
              </a:avLst>
            </a:prstGeom>
            <a:gradFill flip="none" rotWithShape="1">
              <a:gsLst>
                <a:gs pos="0">
                  <a:srgbClr val="FFFFFF">
                    <a:lumMod val="6000"/>
                    <a:lumOff val="94000"/>
                    <a:alpha val="92000"/>
                  </a:srgbClr>
                </a:gs>
                <a:gs pos="57000">
                  <a:srgbClr val="1357B1">
                    <a:lumMod val="40000"/>
                    <a:lumOff val="60000"/>
                    <a:alpha val="71000"/>
                  </a:srgbClr>
                </a:gs>
                <a:gs pos="15000">
                  <a:srgbClr val="1357B1">
                    <a:lumMod val="40000"/>
                    <a:lumOff val="60000"/>
                  </a:srgbClr>
                </a:gs>
                <a:gs pos="91000">
                  <a:srgbClr val="1357B1">
                    <a:lumMod val="60000"/>
                    <a:lumOff val="40000"/>
                    <a:alpha val="17000"/>
                  </a:srgbClr>
                </a:gs>
                <a:gs pos="100000">
                  <a:srgbClr val="009CE9">
                    <a:lumMod val="75000"/>
                    <a:alpha val="0"/>
                  </a:srgbClr>
                </a:gs>
              </a:gsLst>
              <a:lin ang="5400000" scaled="0"/>
              <a:tileRect/>
            </a:gradFill>
            <a:ln w="6350" cap="flat" cmpd="sng" algn="ctr">
              <a:gradFill>
                <a:gsLst>
                  <a:gs pos="0">
                    <a:srgbClr val="009CE9"/>
                  </a:gs>
                  <a:gs pos="50000">
                    <a:srgbClr val="009CE9">
                      <a:lumMod val="60000"/>
                      <a:lumOff val="40000"/>
                    </a:srgbClr>
                  </a:gs>
                  <a:gs pos="100000">
                    <a:srgbClr val="009CE9">
                      <a:lumMod val="20000"/>
                      <a:lumOff val="80000"/>
                      <a:alpha val="0"/>
                    </a:srgbClr>
                  </a:gs>
                </a:gsLst>
                <a:lin ang="5400000" scaled="0"/>
              </a:gradFill>
              <a:prstDash val="solid"/>
              <a:round/>
              <a:headEnd type="none" w="med" len="med"/>
              <a:tailEnd type="none" w="med" len="med"/>
            </a:ln>
            <a:effectLst>
              <a:outerShdw blurRad="63500" sx="101000" sy="101000" algn="ctr" rotWithShape="0">
                <a:prstClr val="black">
                  <a:alpha val="40000"/>
                </a:prstClr>
              </a:outerShdw>
            </a:effectLst>
          </p:spPr>
          <p:txBody>
            <a:bodyPr vert="horz" wrap="square" lIns="457200" tIns="0" rIns="0" bIns="640080" numCol="1" rtlCol="0" anchor="ctr" anchorCtr="0" compatLnSpc="1">
              <a:prstTxWarp prst="textNoShape">
                <a:avLst/>
              </a:prstTxWarp>
            </a:bodyPr>
            <a:lstStyle/>
            <a:p>
              <a:pPr marL="15875" marR="0" lvl="1" indent="-31750" algn="ctr" defTabSz="914400" eaLnBrk="1" fontAlgn="base" latinLnBrk="0" hangingPunct="1">
                <a:lnSpc>
                  <a:spcPct val="90000"/>
                </a:lnSpc>
                <a:spcBef>
                  <a:spcPct val="0"/>
                </a:spcBef>
                <a:spcAft>
                  <a:spcPts val="1620"/>
                </a:spcAft>
                <a:buClr>
                  <a:srgbClr val="FFFFFF"/>
                </a:buClr>
                <a:buSzPct val="95000"/>
                <a:buFontTx/>
                <a:buNone/>
                <a:tabLst>
                  <a:tab pos="513595" algn="l"/>
                </a:tabLst>
                <a:defRPr/>
              </a:pPr>
              <a:endParaRPr kumimoji="0" lang="en-US" altLang="zh-CN" sz="1800" b="0" i="0" u="none" strike="noStrike" kern="0" cap="none" spc="0" normalizeH="0" baseline="0" noProof="0" dirty="0" smtClean="0">
                <a:ln w="3175">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effectLst>
                  <a:outerShdw blurRad="50800" dist="38100" dir="2700000" algn="tl" rotWithShape="0">
                    <a:prstClr val="black">
                      <a:alpha val="40000"/>
                    </a:prstClr>
                  </a:outerShdw>
                </a:effectLst>
                <a:uLnTx/>
                <a:uFillTx/>
                <a:cs typeface="Arial" charset="0"/>
              </a:endParaRPr>
            </a:p>
          </p:txBody>
        </p:sp>
        <p:sp>
          <p:nvSpPr>
            <p:cNvPr id="35" name="Round Same Side Corner Rectangle 34"/>
            <p:cNvSpPr/>
            <p:nvPr/>
          </p:nvSpPr>
          <p:spPr>
            <a:xfrm>
              <a:off x="470544" y="2535719"/>
              <a:ext cx="2620826" cy="2740773"/>
            </a:xfrm>
            <a:prstGeom prst="round2SameRect">
              <a:avLst>
                <a:gd name="adj1" fmla="val 6563"/>
                <a:gd name="adj2" fmla="val 0"/>
              </a:avLst>
            </a:prstGeom>
            <a:gradFill flip="none" rotWithShape="1">
              <a:gsLst>
                <a:gs pos="0">
                  <a:srgbClr val="FFFFFF">
                    <a:lumMod val="98000"/>
                    <a:lumOff val="2000"/>
                  </a:srgbClr>
                </a:gs>
                <a:gs pos="0">
                  <a:srgbClr val="FFFFFF">
                    <a:lumMod val="6000"/>
                    <a:lumOff val="94000"/>
                    <a:alpha val="68000"/>
                  </a:srgbClr>
                </a:gs>
                <a:gs pos="9000">
                  <a:sysClr val="window" lastClr="FFFFFF">
                    <a:lumMod val="95000"/>
                    <a:lumOff val="5000"/>
                    <a:alpha val="50000"/>
                  </a:sysClr>
                </a:gs>
                <a:gs pos="48000">
                  <a:sysClr val="window" lastClr="FFFFFF">
                    <a:lumMod val="95000"/>
                    <a:lumOff val="5000"/>
                    <a:alpha val="61000"/>
                  </a:sysClr>
                </a:gs>
                <a:gs pos="100000">
                  <a:sysClr val="window" lastClr="FFFFFF">
                    <a:lumMod val="95000"/>
                    <a:lumOff val="5000"/>
                    <a:alpha val="0"/>
                  </a:sysClr>
                </a:gs>
              </a:gsLst>
              <a:lin ang="5400000" scaled="0"/>
              <a:tileRect/>
            </a:gradFill>
            <a:ln w="6350" cap="flat" cmpd="sng" algn="ctr">
              <a:gradFill>
                <a:gsLst>
                  <a:gs pos="0">
                    <a:srgbClr val="2D4B93"/>
                  </a:gs>
                  <a:gs pos="50000">
                    <a:srgbClr val="2D4B93">
                      <a:alpha val="67000"/>
                    </a:srgbClr>
                  </a:gs>
                  <a:gs pos="100000">
                    <a:sysClr val="window" lastClr="FFFFFF">
                      <a:alpha val="0"/>
                    </a:sysClr>
                  </a:gs>
                </a:gsLst>
                <a:lin ang="5400000" scaled="0"/>
              </a:gradFill>
              <a:prstDash val="solid"/>
              <a:round/>
              <a:headEnd type="none" w="med" len="med"/>
              <a:tailEnd type="none" w="med" len="med"/>
            </a:ln>
            <a:effectLst/>
          </p:spPr>
          <p:txBody>
            <a:bodyPr vert="horz" wrap="square" lIns="457200" tIns="0" rIns="0" bIns="64008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grpSp>
          <p:nvGrpSpPr>
            <p:cNvPr id="36" name="Group 35"/>
            <p:cNvGrpSpPr/>
            <p:nvPr/>
          </p:nvGrpSpPr>
          <p:grpSpPr>
            <a:xfrm>
              <a:off x="470546" y="5434264"/>
              <a:ext cx="2620824" cy="566700"/>
              <a:chOff x="5255716" y="5177023"/>
              <a:chExt cx="1093287" cy="469360"/>
            </a:xfrm>
          </p:grpSpPr>
          <p:sp>
            <p:nvSpPr>
              <p:cNvPr id="51" name="Freeform 169"/>
              <p:cNvSpPr>
                <a:spLocks/>
              </p:cNvSpPr>
              <p:nvPr/>
            </p:nvSpPr>
            <p:spPr bwMode="auto">
              <a:xfrm>
                <a:off x="5255716" y="5177023"/>
                <a:ext cx="1093287" cy="469360"/>
              </a:xfrm>
              <a:prstGeom prst="roundRect">
                <a:avLst>
                  <a:gd name="adj" fmla="val 16979"/>
                </a:avLst>
              </a:prstGeom>
              <a:gradFill flip="none" rotWithShape="1">
                <a:gsLst>
                  <a:gs pos="0">
                    <a:srgbClr val="FFFFFF">
                      <a:lumMod val="98000"/>
                      <a:lumOff val="2000"/>
                    </a:srgbClr>
                  </a:gs>
                  <a:gs pos="0">
                    <a:srgbClr val="FFFFFF">
                      <a:lumMod val="6000"/>
                      <a:lumOff val="94000"/>
                      <a:alpha val="68000"/>
                    </a:srgbClr>
                  </a:gs>
                  <a:gs pos="8000">
                    <a:srgbClr val="009CE9">
                      <a:alpha val="23000"/>
                      <a:lumMod val="63000"/>
                    </a:srgbClr>
                  </a:gs>
                  <a:gs pos="91000">
                    <a:srgbClr val="009CE9">
                      <a:lumMod val="63000"/>
                      <a:alpha val="7000"/>
                    </a:srgbClr>
                  </a:gs>
                  <a:gs pos="100000">
                    <a:srgbClr val="009CE9">
                      <a:lumMod val="75000"/>
                      <a:alpha val="0"/>
                    </a:srgbClr>
                  </a:gs>
                </a:gsLst>
                <a:lin ang="5400000" scaled="0"/>
                <a:tileRect/>
              </a:gradFill>
              <a:ln w="6350" cap="flat" cmpd="sng" algn="ctr">
                <a:solidFill>
                  <a:srgbClr val="009CE9"/>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457200" tIns="0" rIns="0" bIns="640080" numCol="1" rtlCol="0" anchor="ctr" anchorCtr="0" compatLnSpc="1">
                <a:prstTxWarp prst="textNoShape">
                  <a:avLst/>
                </a:prstTxWarp>
              </a:bodyPr>
              <a:lstStyle/>
              <a:p>
                <a:pPr marL="15875" marR="0" lvl="1" indent="-31750" algn="ctr" defTabSz="914400" eaLnBrk="1" fontAlgn="base" latinLnBrk="0" hangingPunct="1">
                  <a:lnSpc>
                    <a:spcPct val="90000"/>
                  </a:lnSpc>
                  <a:spcBef>
                    <a:spcPct val="0"/>
                  </a:spcBef>
                  <a:spcAft>
                    <a:spcPts val="1620"/>
                  </a:spcAft>
                  <a:buClr>
                    <a:srgbClr val="FFFFFF"/>
                  </a:buClr>
                  <a:buSzPct val="95000"/>
                  <a:buFontTx/>
                  <a:buNone/>
                  <a:tabLst>
                    <a:tab pos="513595" algn="l"/>
                  </a:tabLst>
                  <a:defRPr/>
                </a:pPr>
                <a:endParaRPr kumimoji="0" lang="en-US" altLang="zh-CN" sz="1800" b="0" i="0" u="none" strike="noStrike" kern="0" cap="none" spc="0" normalizeH="0" baseline="0" noProof="0" dirty="0" smtClean="0">
                  <a:ln w="3175">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effectLst>
                    <a:outerShdw blurRad="50800" dist="38100" dir="2700000" algn="tl" rotWithShape="0">
                      <a:prstClr val="black">
                        <a:alpha val="40000"/>
                      </a:prstClr>
                    </a:outerShdw>
                  </a:effectLst>
                  <a:uLnTx/>
                  <a:uFillTx/>
                  <a:latin typeface="Segoe Semibold" pitchFamily="34" charset="0"/>
                  <a:cs typeface="Arial" charset="0"/>
                </a:endParaRPr>
              </a:p>
            </p:txBody>
          </p:sp>
          <p:sp>
            <p:nvSpPr>
              <p:cNvPr id="52" name="TextBox 51"/>
              <p:cNvSpPr txBox="1"/>
              <p:nvPr/>
            </p:nvSpPr>
            <p:spPr>
              <a:xfrm>
                <a:off x="5344436" y="5293002"/>
                <a:ext cx="915848" cy="260009"/>
              </a:xfrm>
              <a:prstGeom prst="rect">
                <a:avLst/>
              </a:prstGeom>
              <a:noFill/>
            </p:spPr>
            <p:txBody>
              <a:bodyPr wrap="square" rtlCol="0" anchor="ctr" anchorCtr="0">
                <a:spAutoFit/>
              </a:bodyPr>
              <a:lstStyle/>
              <a:p>
                <a:pPr marL="0" marR="0" lvl="0" indent="0" algn="ctr" defTabSz="914400" eaLnBrk="1" fontAlgn="auto" latinLnBrk="0" hangingPunct="1">
                  <a:lnSpc>
                    <a:spcPct val="90000"/>
                  </a:lnSpc>
                  <a:spcBef>
                    <a:spcPts val="0"/>
                  </a:spcBef>
                  <a:spcAft>
                    <a:spcPts val="900"/>
                  </a:spcAft>
                  <a:buClr>
                    <a:srgbClr val="2D4B93"/>
                  </a:buClr>
                  <a:buSzTx/>
                  <a:buFontTx/>
                  <a:buNone/>
                  <a:tabLst/>
                  <a:defRPr/>
                </a:pPr>
                <a:r>
                  <a:rPr kumimoji="0" lang="en-US" sz="1600" b="0" i="0" u="none" strike="noStrike" kern="0" cap="none" spc="0" normalizeH="0" baseline="0" noProof="0" dirty="0" smtClean="0">
                    <a:ln>
                      <a:solidFill>
                        <a:prstClr val="white">
                          <a:lumMod val="50000"/>
                          <a:alpha val="1000"/>
                        </a:prstClr>
                      </a:solidFill>
                    </a:ln>
                    <a:effectLst/>
                    <a:uLnTx/>
                    <a:uFillTx/>
                    <a:latin typeface="Segoe Semibold" pitchFamily="34" charset="0"/>
                  </a:rPr>
                  <a:t>Content Providers</a:t>
                </a:r>
              </a:p>
            </p:txBody>
          </p:sp>
        </p:grpSp>
        <p:sp>
          <p:nvSpPr>
            <p:cNvPr id="37" name="Text Placeholder 2"/>
            <p:cNvSpPr txBox="1">
              <a:spLocks/>
            </p:cNvSpPr>
            <p:nvPr/>
          </p:nvSpPr>
          <p:spPr>
            <a:xfrm>
              <a:off x="470544" y="2666069"/>
              <a:ext cx="2637801" cy="2371714"/>
            </a:xfrm>
            <a:prstGeom prst="rect">
              <a:avLst/>
            </a:prstGeom>
          </p:spPr>
          <p:txBody>
            <a:bodyPr vert="horz" wrap="square" lIns="182880" tIns="91440" rIns="91440" bIns="91440" rtlCol="0">
              <a:spAutoFit/>
            </a:bodyPr>
            <a:lstStyle>
              <a:lvl1pPr marL="457200" indent="-457200" algn="l" defTabSz="914400" rtl="0" eaLnBrk="1" latinLnBrk="0" hangingPunct="1">
                <a:lnSpc>
                  <a:spcPct val="90000"/>
                </a:lnSpc>
                <a:spcBef>
                  <a:spcPts val="400"/>
                </a:spcBef>
                <a:spcAft>
                  <a:spcPts val="400"/>
                </a:spcAft>
                <a:buClr>
                  <a:schemeClr val="accent1"/>
                </a:buClr>
                <a:buFont typeface="Wingdings" pitchFamily="2" charset="2"/>
                <a:buChar char="§"/>
                <a:defRPr sz="2800" kern="1200">
                  <a:ln>
                    <a:solidFill>
                      <a:schemeClr val="bg1">
                        <a:lumMod val="50000"/>
                        <a:alpha val="1000"/>
                      </a:schemeClr>
                    </a:solidFill>
                  </a:ln>
                  <a:solidFill>
                    <a:schemeClr val="tx1"/>
                  </a:solidFill>
                  <a:latin typeface="+mj-lt"/>
                  <a:ea typeface="+mn-ea"/>
                  <a:cs typeface="+mn-cs"/>
                </a:defRPr>
              </a:lvl1pPr>
              <a:lvl2pPr marL="860425" indent="-285750" algn="l" defTabSz="914400" rtl="0" eaLnBrk="1" latinLnBrk="0" hangingPunct="1">
                <a:lnSpc>
                  <a:spcPct val="90000"/>
                </a:lnSpc>
                <a:spcBef>
                  <a:spcPts val="400"/>
                </a:spcBef>
                <a:spcAft>
                  <a:spcPts val="400"/>
                </a:spcAft>
                <a:buClr>
                  <a:schemeClr val="accent1"/>
                </a:buClr>
                <a:buFont typeface="Wingdings" pitchFamily="2" charset="2"/>
                <a:buChar char="§"/>
                <a:defRPr sz="2400" kern="1200">
                  <a:ln>
                    <a:solidFill>
                      <a:schemeClr val="bg1">
                        <a:lumMod val="50000"/>
                        <a:alpha val="1000"/>
                      </a:schemeClr>
                    </a:solidFill>
                  </a:ln>
                  <a:solidFill>
                    <a:schemeClr val="tx1"/>
                  </a:solidFill>
                  <a:latin typeface="+mj-lt"/>
                  <a:ea typeface="+mn-ea"/>
                  <a:cs typeface="+mn-cs"/>
                </a:defRPr>
              </a:lvl2pPr>
              <a:lvl3pPr marL="1143000" indent="-228600" algn="l" defTabSz="914400" rtl="0" eaLnBrk="1" latinLnBrk="0" hangingPunct="1">
                <a:lnSpc>
                  <a:spcPct val="90000"/>
                </a:lnSpc>
                <a:spcBef>
                  <a:spcPts val="400"/>
                </a:spcBef>
                <a:spcAft>
                  <a:spcPts val="400"/>
                </a:spcAft>
                <a:buClr>
                  <a:schemeClr val="accent1"/>
                </a:buClr>
                <a:buFont typeface="Wingdings" pitchFamily="2" charset="2"/>
                <a:buChar char="§"/>
                <a:defRPr sz="2000" kern="1200">
                  <a:ln>
                    <a:solidFill>
                      <a:schemeClr val="bg1">
                        <a:lumMod val="50000"/>
                        <a:alpha val="1000"/>
                      </a:schemeClr>
                    </a:solidFill>
                  </a:ln>
                  <a:solidFill>
                    <a:schemeClr val="tx1"/>
                  </a:solidFill>
                  <a:latin typeface="+mj-lt"/>
                  <a:ea typeface="+mn-ea"/>
                  <a:cs typeface="+mn-cs"/>
                </a:defRPr>
              </a:lvl3pPr>
              <a:lvl4pPr marL="1600200" indent="-228600" algn="l" defTabSz="914400" rtl="0" eaLnBrk="1" latinLnBrk="0" hangingPunct="1">
                <a:lnSpc>
                  <a:spcPct val="90000"/>
                </a:lnSpc>
                <a:spcBef>
                  <a:spcPts val="400"/>
                </a:spcBef>
                <a:spcAft>
                  <a:spcPts val="400"/>
                </a:spcAft>
                <a:buClr>
                  <a:schemeClr val="accent1"/>
                </a:buClr>
                <a:buFont typeface="Wingdings" pitchFamily="2" charset="2"/>
                <a:buChar char="§"/>
                <a:defRPr sz="1800" kern="1200">
                  <a:ln>
                    <a:solidFill>
                      <a:schemeClr val="bg1">
                        <a:lumMod val="50000"/>
                        <a:alpha val="1000"/>
                      </a:schemeClr>
                    </a:solidFill>
                  </a:ln>
                  <a:solidFill>
                    <a:schemeClr val="tx1"/>
                  </a:solidFill>
                  <a:latin typeface="+mj-lt"/>
                  <a:ea typeface="+mn-ea"/>
                  <a:cs typeface="+mn-cs"/>
                </a:defRPr>
              </a:lvl4pPr>
              <a:lvl5pPr marL="2057400" indent="-228600" algn="l" defTabSz="914400" rtl="0" eaLnBrk="1" latinLnBrk="0" hangingPunct="1">
                <a:lnSpc>
                  <a:spcPct val="90000"/>
                </a:lnSpc>
                <a:spcBef>
                  <a:spcPts val="400"/>
                </a:spcBef>
                <a:spcAft>
                  <a:spcPts val="400"/>
                </a:spcAft>
                <a:buClr>
                  <a:schemeClr val="accent1"/>
                </a:buClr>
                <a:buFont typeface="Wingdings" pitchFamily="2" charset="2"/>
                <a:buChar char="§"/>
                <a:defRPr sz="1800" kern="1200">
                  <a:ln>
                    <a:solidFill>
                      <a:schemeClr val="bg1">
                        <a:lumMod val="50000"/>
                        <a:alpha val="1000"/>
                      </a:schemeClr>
                    </a:solidFill>
                  </a:ln>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marR="0" lvl="0" indent="-274320" algn="l" defTabSz="914400" rtl="0" eaLnBrk="1" fontAlgn="auto" latinLnBrk="0" hangingPunct="1">
                <a:lnSpc>
                  <a:spcPct val="90000"/>
                </a:lnSpc>
                <a:spcBef>
                  <a:spcPts val="1000"/>
                </a:spcBef>
                <a:spcAft>
                  <a:spcPts val="400"/>
                </a:spcAft>
                <a:buClr>
                  <a:srgbClr val="2D4B93"/>
                </a:buClr>
                <a:buSzTx/>
                <a:buFont typeface="Wingdings" pitchFamily="2" charset="2"/>
                <a:buBlip>
                  <a:blip r:embed="rId3"/>
                </a:buBlip>
                <a:tabLst/>
                <a:defRPr/>
              </a:pPr>
              <a:r>
                <a:rPr kumimoji="0" lang="en-US" sz="1600" b="1"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Global reach</a:t>
              </a:r>
            </a:p>
            <a:p>
              <a:pPr marL="274320" marR="0" lvl="0" indent="-274320" algn="l" defTabSz="914400" rtl="0" eaLnBrk="1" fontAlgn="auto" latinLnBrk="0" hangingPunct="1">
                <a:lnSpc>
                  <a:spcPct val="90000"/>
                </a:lnSpc>
                <a:spcBef>
                  <a:spcPts val="1000"/>
                </a:spcBef>
                <a:spcAft>
                  <a:spcPts val="400"/>
                </a:spcAft>
                <a:buClr>
                  <a:srgbClr val="2D4B93"/>
                </a:buClr>
                <a:buSzTx/>
                <a:buFont typeface="Wingdings" pitchFamily="2" charset="2"/>
                <a:buBlip>
                  <a:blip r:embed="rId3"/>
                </a:buBlip>
                <a:tabLst/>
                <a:defRPr/>
              </a:pPr>
              <a:r>
                <a:rPr kumimoji="0" lang="en-US" sz="1600" b="1"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Unified billing </a:t>
              </a:r>
              <a:r>
                <a:rPr kumimoji="0" lang="en-US" sz="1600" b="0"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&amp; provisioning platform</a:t>
              </a:r>
            </a:p>
            <a:p>
              <a:pPr marL="274320" marR="0" lvl="0" indent="-274320" algn="l" defTabSz="914400" rtl="0" eaLnBrk="1" fontAlgn="auto" latinLnBrk="0" hangingPunct="1">
                <a:lnSpc>
                  <a:spcPct val="90000"/>
                </a:lnSpc>
                <a:spcBef>
                  <a:spcPts val="1000"/>
                </a:spcBef>
                <a:spcAft>
                  <a:spcPts val="400"/>
                </a:spcAft>
                <a:buClr>
                  <a:srgbClr val="2D4B93"/>
                </a:buClr>
                <a:buSzTx/>
                <a:buFont typeface="Wingdings" pitchFamily="2" charset="2"/>
                <a:buBlip>
                  <a:blip r:embed="rId3"/>
                </a:buBlip>
                <a:tabLst/>
                <a:defRPr/>
              </a:pPr>
              <a:r>
                <a:rPr kumimoji="0" lang="en-US" sz="1600" b="0"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Easy content onboarding</a:t>
              </a:r>
            </a:p>
            <a:p>
              <a:pPr marL="274320" marR="0" lvl="0" indent="-274320" algn="l" defTabSz="914400" rtl="0" eaLnBrk="1" fontAlgn="auto" latinLnBrk="0" hangingPunct="1">
                <a:lnSpc>
                  <a:spcPct val="90000"/>
                </a:lnSpc>
                <a:spcBef>
                  <a:spcPts val="1000"/>
                </a:spcBef>
                <a:spcAft>
                  <a:spcPts val="400"/>
                </a:spcAft>
                <a:buClr>
                  <a:srgbClr val="2D4B93"/>
                </a:buClr>
                <a:buSzTx/>
                <a:buFont typeface="Wingdings" pitchFamily="2" charset="2"/>
                <a:buBlip>
                  <a:blip r:embed="rId3"/>
                </a:buBlip>
                <a:tabLst/>
                <a:defRPr/>
              </a:pPr>
              <a:r>
                <a:rPr kumimoji="0" lang="en-US" sz="1600" b="0"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Data </a:t>
              </a:r>
              <a:r>
                <a:rPr kumimoji="0" lang="en-US" sz="1600" b="1"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security </a:t>
              </a:r>
              <a:r>
                <a:rPr kumimoji="0" lang="en-US" sz="1600" b="0"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 authorization model</a:t>
              </a:r>
            </a:p>
            <a:p>
              <a:pPr marL="274320" marR="0" lvl="0" indent="-274320" algn="l" defTabSz="914400" rtl="0" eaLnBrk="1" fontAlgn="auto" latinLnBrk="0" hangingPunct="1">
                <a:lnSpc>
                  <a:spcPct val="90000"/>
                </a:lnSpc>
                <a:spcBef>
                  <a:spcPts val="1000"/>
                </a:spcBef>
                <a:spcAft>
                  <a:spcPts val="400"/>
                </a:spcAft>
                <a:buClr>
                  <a:srgbClr val="2D4B93"/>
                </a:buClr>
                <a:buSzTx/>
                <a:buFont typeface="Wingdings" pitchFamily="2" charset="2"/>
                <a:buBlip>
                  <a:blip r:embed="rId3"/>
                </a:buBlip>
                <a:tabLst/>
                <a:defRPr/>
              </a:pPr>
              <a:r>
                <a:rPr kumimoji="0" lang="en-US" sz="1600" b="1"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Flexible</a:t>
              </a:r>
              <a:r>
                <a:rPr kumimoji="0" lang="en-US" sz="1600" b="0"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 pricing, auditing, logging</a:t>
              </a:r>
            </a:p>
          </p:txBody>
        </p:sp>
        <p:sp>
          <p:nvSpPr>
            <p:cNvPr id="38" name="Oval 37"/>
            <p:cNvSpPr/>
            <p:nvPr/>
          </p:nvSpPr>
          <p:spPr>
            <a:xfrm>
              <a:off x="2389711" y="2263830"/>
              <a:ext cx="710650" cy="710650"/>
            </a:xfrm>
            <a:prstGeom prst="ellipse">
              <a:avLst/>
            </a:prstGeom>
            <a:blipFill>
              <a:blip r:embed="rId4" cstate="email">
                <a:extLst>
                  <a:ext uri="{28A0092B-C50C-407E-A947-70E740481C1C}">
                    <a14:useLocalDpi xmlns:a14="http://schemas.microsoft.com/office/drawing/2010/main" val="0"/>
                  </a:ext>
                </a:extLst>
              </a:blip>
              <a:srcRect/>
              <a:stretch>
                <a:fillRect/>
              </a:stretch>
            </a:blipFill>
            <a:ln w="9525" cap="flat" cmpd="sng" algn="ctr">
              <a:solidFill>
                <a:srgbClr val="009CE9">
                  <a:tint val="40000"/>
                  <a:alpha val="90000"/>
                  <a:hueOff val="0"/>
                  <a:satOff val="0"/>
                  <a:lumOff val="0"/>
                  <a:alphaOff val="0"/>
                  <a:shade val="95000"/>
                  <a:satMod val="105000"/>
                </a:srgbClr>
              </a:solidFill>
              <a:prstDash val="solid"/>
            </a:ln>
            <a:effectLst>
              <a:outerShdw blurRad="40000" dist="23000" dir="5400000" rotWithShape="0">
                <a:srgbClr val="000000">
                  <a:alpha val="35000"/>
                </a:srgbClr>
              </a:outerShdw>
            </a:effectLst>
          </p:spPr>
        </p:sp>
        <p:sp>
          <p:nvSpPr>
            <p:cNvPr id="39" name="Round Same Side Corner Rectangle 38"/>
            <p:cNvSpPr/>
            <p:nvPr/>
          </p:nvSpPr>
          <p:spPr>
            <a:xfrm>
              <a:off x="3230158" y="2554555"/>
              <a:ext cx="2620826" cy="2740773"/>
            </a:xfrm>
            <a:prstGeom prst="round2SameRect">
              <a:avLst>
                <a:gd name="adj1" fmla="val 6563"/>
                <a:gd name="adj2" fmla="val 0"/>
              </a:avLst>
            </a:prstGeom>
            <a:gradFill flip="none" rotWithShape="1">
              <a:gsLst>
                <a:gs pos="0">
                  <a:srgbClr val="FFFFFF">
                    <a:lumMod val="98000"/>
                    <a:lumOff val="2000"/>
                  </a:srgbClr>
                </a:gs>
                <a:gs pos="0">
                  <a:srgbClr val="FFFFFF">
                    <a:lumMod val="6000"/>
                    <a:lumOff val="94000"/>
                    <a:alpha val="68000"/>
                  </a:srgbClr>
                </a:gs>
                <a:gs pos="9000">
                  <a:sysClr val="window" lastClr="FFFFFF">
                    <a:lumMod val="95000"/>
                    <a:lumOff val="5000"/>
                    <a:alpha val="50000"/>
                  </a:sysClr>
                </a:gs>
                <a:gs pos="48000">
                  <a:sysClr val="window" lastClr="FFFFFF">
                    <a:lumMod val="95000"/>
                    <a:lumOff val="5000"/>
                    <a:alpha val="61000"/>
                  </a:sysClr>
                </a:gs>
                <a:gs pos="100000">
                  <a:sysClr val="window" lastClr="FFFFFF">
                    <a:lumMod val="95000"/>
                    <a:lumOff val="5000"/>
                    <a:alpha val="0"/>
                  </a:sysClr>
                </a:gs>
              </a:gsLst>
              <a:lin ang="5400000" scaled="0"/>
              <a:tileRect/>
            </a:gradFill>
            <a:ln w="6350" cap="flat" cmpd="sng" algn="ctr">
              <a:gradFill>
                <a:gsLst>
                  <a:gs pos="0">
                    <a:srgbClr val="2D4B93"/>
                  </a:gs>
                  <a:gs pos="50000">
                    <a:srgbClr val="2D4B93">
                      <a:alpha val="67000"/>
                    </a:srgbClr>
                  </a:gs>
                  <a:gs pos="100000">
                    <a:sysClr val="window" lastClr="FFFFFF">
                      <a:alpha val="0"/>
                    </a:sysClr>
                  </a:gs>
                </a:gsLst>
                <a:lin ang="5400000" scaled="0"/>
              </a:gradFill>
              <a:prstDash val="solid"/>
              <a:round/>
              <a:headEnd type="none" w="med" len="med"/>
              <a:tailEnd type="none" w="med" len="med"/>
            </a:ln>
            <a:effectLst/>
          </p:spPr>
          <p:txBody>
            <a:bodyPr vert="horz" wrap="square" lIns="457200" tIns="0" rIns="0" bIns="64008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grpSp>
          <p:nvGrpSpPr>
            <p:cNvPr id="40" name="Group 39"/>
            <p:cNvGrpSpPr/>
            <p:nvPr/>
          </p:nvGrpSpPr>
          <p:grpSpPr>
            <a:xfrm>
              <a:off x="3238647" y="5453100"/>
              <a:ext cx="2620824" cy="566700"/>
              <a:chOff x="5255716" y="5177023"/>
              <a:chExt cx="1093287" cy="469360"/>
            </a:xfrm>
          </p:grpSpPr>
          <p:sp>
            <p:nvSpPr>
              <p:cNvPr id="49" name="Freeform 169"/>
              <p:cNvSpPr>
                <a:spLocks/>
              </p:cNvSpPr>
              <p:nvPr/>
            </p:nvSpPr>
            <p:spPr bwMode="auto">
              <a:xfrm>
                <a:off x="5255716" y="5177023"/>
                <a:ext cx="1093287" cy="469360"/>
              </a:xfrm>
              <a:prstGeom prst="roundRect">
                <a:avLst>
                  <a:gd name="adj" fmla="val 16979"/>
                </a:avLst>
              </a:prstGeom>
              <a:gradFill flip="none" rotWithShape="1">
                <a:gsLst>
                  <a:gs pos="0">
                    <a:srgbClr val="FFFFFF">
                      <a:lumMod val="98000"/>
                      <a:lumOff val="2000"/>
                    </a:srgbClr>
                  </a:gs>
                  <a:gs pos="0">
                    <a:srgbClr val="FFFFFF">
                      <a:lumMod val="6000"/>
                      <a:lumOff val="94000"/>
                      <a:alpha val="68000"/>
                    </a:srgbClr>
                  </a:gs>
                  <a:gs pos="8000">
                    <a:srgbClr val="009CE9">
                      <a:alpha val="23000"/>
                      <a:lumMod val="63000"/>
                    </a:srgbClr>
                  </a:gs>
                  <a:gs pos="91000">
                    <a:srgbClr val="009CE9">
                      <a:lumMod val="63000"/>
                      <a:alpha val="7000"/>
                    </a:srgbClr>
                  </a:gs>
                  <a:gs pos="100000">
                    <a:srgbClr val="009CE9">
                      <a:lumMod val="75000"/>
                      <a:alpha val="0"/>
                    </a:srgbClr>
                  </a:gs>
                </a:gsLst>
                <a:lin ang="5400000" scaled="0"/>
                <a:tileRect/>
              </a:gradFill>
              <a:ln w="6350" cap="flat" cmpd="sng" algn="ctr">
                <a:solidFill>
                  <a:srgbClr val="009CE9"/>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457200" tIns="0" rIns="0" bIns="640080" numCol="1" rtlCol="0" anchor="ctr" anchorCtr="0" compatLnSpc="1">
                <a:prstTxWarp prst="textNoShape">
                  <a:avLst/>
                </a:prstTxWarp>
              </a:bodyPr>
              <a:lstStyle/>
              <a:p>
                <a:pPr marL="15875" marR="0" lvl="1" indent="-31750" algn="ctr" defTabSz="914400" eaLnBrk="1" fontAlgn="base" latinLnBrk="0" hangingPunct="1">
                  <a:lnSpc>
                    <a:spcPct val="90000"/>
                  </a:lnSpc>
                  <a:spcBef>
                    <a:spcPct val="0"/>
                  </a:spcBef>
                  <a:spcAft>
                    <a:spcPts val="1620"/>
                  </a:spcAft>
                  <a:buClr>
                    <a:srgbClr val="FFFFFF"/>
                  </a:buClr>
                  <a:buSzPct val="95000"/>
                  <a:buFontTx/>
                  <a:buNone/>
                  <a:tabLst>
                    <a:tab pos="513595" algn="l"/>
                  </a:tabLst>
                  <a:defRPr/>
                </a:pPr>
                <a:endParaRPr kumimoji="0" lang="en-US" altLang="zh-CN" sz="1800" b="0" i="0" u="none" strike="noStrike" kern="0" cap="none" spc="0" normalizeH="0" baseline="0" noProof="0" dirty="0" smtClean="0">
                  <a:ln w="3175">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effectLst>
                    <a:outerShdw blurRad="50800" dist="38100" dir="2700000" algn="tl" rotWithShape="0">
                      <a:prstClr val="black">
                        <a:alpha val="40000"/>
                      </a:prstClr>
                    </a:outerShdw>
                  </a:effectLst>
                  <a:uLnTx/>
                  <a:uFillTx/>
                  <a:latin typeface="Segoe Semibold" pitchFamily="34" charset="0"/>
                  <a:cs typeface="Arial" charset="0"/>
                </a:endParaRPr>
              </a:p>
            </p:txBody>
          </p:sp>
          <p:sp>
            <p:nvSpPr>
              <p:cNvPr id="50" name="TextBox 49"/>
              <p:cNvSpPr txBox="1"/>
              <p:nvPr/>
            </p:nvSpPr>
            <p:spPr>
              <a:xfrm>
                <a:off x="5344436" y="5293002"/>
                <a:ext cx="915848" cy="260009"/>
              </a:xfrm>
              <a:prstGeom prst="rect">
                <a:avLst/>
              </a:prstGeom>
              <a:noFill/>
            </p:spPr>
            <p:txBody>
              <a:bodyPr wrap="square" rtlCol="0" anchor="ctr" anchorCtr="0">
                <a:spAutoFit/>
              </a:bodyPr>
              <a:lstStyle/>
              <a:p>
                <a:pPr marL="0" marR="0" lvl="0" indent="0" algn="ctr" defTabSz="914400" eaLnBrk="1" fontAlgn="auto" latinLnBrk="0" hangingPunct="1">
                  <a:lnSpc>
                    <a:spcPct val="90000"/>
                  </a:lnSpc>
                  <a:spcBef>
                    <a:spcPts val="0"/>
                  </a:spcBef>
                  <a:spcAft>
                    <a:spcPts val="900"/>
                  </a:spcAft>
                  <a:buClr>
                    <a:srgbClr val="2D4B93"/>
                  </a:buClr>
                  <a:buSzTx/>
                  <a:buFontTx/>
                  <a:buNone/>
                  <a:tabLst/>
                  <a:defRPr/>
                </a:pPr>
                <a:r>
                  <a:rPr kumimoji="0" lang="en-US" sz="1600" b="0" i="0" u="none" strike="noStrike" kern="0" cap="none" spc="0" normalizeH="0" baseline="0" noProof="0" dirty="0" smtClean="0">
                    <a:ln>
                      <a:solidFill>
                        <a:prstClr val="white">
                          <a:lumMod val="50000"/>
                          <a:alpha val="1000"/>
                        </a:prstClr>
                      </a:solidFill>
                    </a:ln>
                    <a:effectLst/>
                    <a:uLnTx/>
                    <a:uFillTx/>
                    <a:latin typeface="Segoe Semibold" pitchFamily="34" charset="0"/>
                  </a:rPr>
                  <a:t>ISVs and </a:t>
                </a:r>
                <a:r>
                  <a:rPr kumimoji="0" lang="en-US" sz="1600" b="0" i="0" u="none" strike="noStrike" kern="0" cap="none" spc="0" normalizeH="0" baseline="0" noProof="0" dirty="0" err="1" smtClean="0">
                    <a:ln>
                      <a:solidFill>
                        <a:prstClr val="white">
                          <a:lumMod val="50000"/>
                          <a:alpha val="1000"/>
                        </a:prstClr>
                      </a:solidFill>
                    </a:ln>
                    <a:effectLst/>
                    <a:uLnTx/>
                    <a:uFillTx/>
                    <a:latin typeface="Segoe Semibold" pitchFamily="34" charset="0"/>
                  </a:rPr>
                  <a:t>Devs</a:t>
                </a:r>
                <a:endParaRPr kumimoji="0" lang="en-US" sz="1600" b="0" i="0" u="none" strike="noStrike" kern="0" cap="none" spc="0" normalizeH="0" baseline="0" noProof="0" dirty="0" smtClean="0">
                  <a:ln>
                    <a:solidFill>
                      <a:prstClr val="white">
                        <a:lumMod val="50000"/>
                        <a:alpha val="1000"/>
                      </a:prstClr>
                    </a:solidFill>
                  </a:ln>
                  <a:effectLst/>
                  <a:uLnTx/>
                  <a:uFillTx/>
                  <a:latin typeface="Segoe Semibold" pitchFamily="34" charset="0"/>
                </a:endParaRPr>
              </a:p>
            </p:txBody>
          </p:sp>
        </p:grpSp>
        <p:sp>
          <p:nvSpPr>
            <p:cNvPr id="41" name="Text Placeholder 2"/>
            <p:cNvSpPr txBox="1">
              <a:spLocks/>
            </p:cNvSpPr>
            <p:nvPr/>
          </p:nvSpPr>
          <p:spPr>
            <a:xfrm>
              <a:off x="3200400" y="2690462"/>
              <a:ext cx="2637801" cy="2198198"/>
            </a:xfrm>
            <a:prstGeom prst="rect">
              <a:avLst/>
            </a:prstGeom>
          </p:spPr>
          <p:txBody>
            <a:bodyPr vert="horz" wrap="square" lIns="182880" tIns="91440" rIns="91440" bIns="91440" rtlCol="0">
              <a:spAutoFit/>
            </a:bodyPr>
            <a:lstStyle>
              <a:lvl1pPr marL="457200" indent="-457200" algn="l" defTabSz="914400" rtl="0" eaLnBrk="1" latinLnBrk="0" hangingPunct="1">
                <a:lnSpc>
                  <a:spcPct val="90000"/>
                </a:lnSpc>
                <a:spcBef>
                  <a:spcPts val="400"/>
                </a:spcBef>
                <a:spcAft>
                  <a:spcPts val="400"/>
                </a:spcAft>
                <a:buClr>
                  <a:schemeClr val="accent1"/>
                </a:buClr>
                <a:buFont typeface="Wingdings" pitchFamily="2" charset="2"/>
                <a:buChar char="§"/>
                <a:defRPr sz="2800" kern="1200">
                  <a:ln>
                    <a:solidFill>
                      <a:schemeClr val="bg1">
                        <a:lumMod val="50000"/>
                        <a:alpha val="1000"/>
                      </a:schemeClr>
                    </a:solidFill>
                  </a:ln>
                  <a:solidFill>
                    <a:schemeClr val="tx1"/>
                  </a:solidFill>
                  <a:latin typeface="+mj-lt"/>
                  <a:ea typeface="+mn-ea"/>
                  <a:cs typeface="+mn-cs"/>
                </a:defRPr>
              </a:lvl1pPr>
              <a:lvl2pPr marL="860425" indent="-285750" algn="l" defTabSz="914400" rtl="0" eaLnBrk="1" latinLnBrk="0" hangingPunct="1">
                <a:lnSpc>
                  <a:spcPct val="90000"/>
                </a:lnSpc>
                <a:spcBef>
                  <a:spcPts val="400"/>
                </a:spcBef>
                <a:spcAft>
                  <a:spcPts val="400"/>
                </a:spcAft>
                <a:buClr>
                  <a:schemeClr val="accent1"/>
                </a:buClr>
                <a:buFont typeface="Wingdings" pitchFamily="2" charset="2"/>
                <a:buChar char="§"/>
                <a:defRPr sz="2400" kern="1200">
                  <a:ln>
                    <a:solidFill>
                      <a:schemeClr val="bg1">
                        <a:lumMod val="50000"/>
                        <a:alpha val="1000"/>
                      </a:schemeClr>
                    </a:solidFill>
                  </a:ln>
                  <a:solidFill>
                    <a:schemeClr val="tx1"/>
                  </a:solidFill>
                  <a:latin typeface="+mj-lt"/>
                  <a:ea typeface="+mn-ea"/>
                  <a:cs typeface="+mn-cs"/>
                </a:defRPr>
              </a:lvl2pPr>
              <a:lvl3pPr marL="1143000" indent="-228600" algn="l" defTabSz="914400" rtl="0" eaLnBrk="1" latinLnBrk="0" hangingPunct="1">
                <a:lnSpc>
                  <a:spcPct val="90000"/>
                </a:lnSpc>
                <a:spcBef>
                  <a:spcPts val="400"/>
                </a:spcBef>
                <a:spcAft>
                  <a:spcPts val="400"/>
                </a:spcAft>
                <a:buClr>
                  <a:schemeClr val="accent1"/>
                </a:buClr>
                <a:buFont typeface="Wingdings" pitchFamily="2" charset="2"/>
                <a:buChar char="§"/>
                <a:defRPr sz="2000" kern="1200">
                  <a:ln>
                    <a:solidFill>
                      <a:schemeClr val="bg1">
                        <a:lumMod val="50000"/>
                        <a:alpha val="1000"/>
                      </a:schemeClr>
                    </a:solidFill>
                  </a:ln>
                  <a:solidFill>
                    <a:schemeClr val="tx1"/>
                  </a:solidFill>
                  <a:latin typeface="+mj-lt"/>
                  <a:ea typeface="+mn-ea"/>
                  <a:cs typeface="+mn-cs"/>
                </a:defRPr>
              </a:lvl3pPr>
              <a:lvl4pPr marL="1600200" indent="-228600" algn="l" defTabSz="914400" rtl="0" eaLnBrk="1" latinLnBrk="0" hangingPunct="1">
                <a:lnSpc>
                  <a:spcPct val="90000"/>
                </a:lnSpc>
                <a:spcBef>
                  <a:spcPts val="400"/>
                </a:spcBef>
                <a:spcAft>
                  <a:spcPts val="400"/>
                </a:spcAft>
                <a:buClr>
                  <a:schemeClr val="accent1"/>
                </a:buClr>
                <a:buFont typeface="Wingdings" pitchFamily="2" charset="2"/>
                <a:buChar char="§"/>
                <a:defRPr sz="1800" kern="1200">
                  <a:ln>
                    <a:solidFill>
                      <a:schemeClr val="bg1">
                        <a:lumMod val="50000"/>
                        <a:alpha val="1000"/>
                      </a:schemeClr>
                    </a:solidFill>
                  </a:ln>
                  <a:solidFill>
                    <a:schemeClr val="tx1"/>
                  </a:solidFill>
                  <a:latin typeface="+mj-lt"/>
                  <a:ea typeface="+mn-ea"/>
                  <a:cs typeface="+mn-cs"/>
                </a:defRPr>
              </a:lvl4pPr>
              <a:lvl5pPr marL="2057400" indent="-228600" algn="l" defTabSz="914400" rtl="0" eaLnBrk="1" latinLnBrk="0" hangingPunct="1">
                <a:lnSpc>
                  <a:spcPct val="90000"/>
                </a:lnSpc>
                <a:spcBef>
                  <a:spcPts val="400"/>
                </a:spcBef>
                <a:spcAft>
                  <a:spcPts val="400"/>
                </a:spcAft>
                <a:buClr>
                  <a:schemeClr val="accent1"/>
                </a:buClr>
                <a:buFont typeface="Wingdings" pitchFamily="2" charset="2"/>
                <a:buChar char="§"/>
                <a:defRPr sz="1800" kern="1200">
                  <a:ln>
                    <a:solidFill>
                      <a:schemeClr val="bg1">
                        <a:lumMod val="50000"/>
                        <a:alpha val="1000"/>
                      </a:schemeClr>
                    </a:solidFill>
                  </a:ln>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marR="0" lvl="0" indent="-274320" algn="l" defTabSz="914400" rtl="0" eaLnBrk="1" fontAlgn="auto" latinLnBrk="0" hangingPunct="1">
                <a:lnSpc>
                  <a:spcPct val="90000"/>
                </a:lnSpc>
                <a:spcBef>
                  <a:spcPts val="1000"/>
                </a:spcBef>
                <a:spcAft>
                  <a:spcPts val="400"/>
                </a:spcAft>
                <a:buClr>
                  <a:srgbClr val="2D4B93"/>
                </a:buClr>
                <a:buSzTx/>
                <a:buFont typeface="Wingdings" pitchFamily="2" charset="2"/>
                <a:buBlip>
                  <a:blip r:embed="rId3"/>
                </a:buBlip>
                <a:tabLst/>
                <a:defRPr/>
              </a:pPr>
              <a:r>
                <a:rPr kumimoji="0" lang="en-US" sz="1600" b="0"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Consistent, flexible </a:t>
              </a:r>
              <a:r>
                <a:rPr kumimoji="0" lang="en-US" sz="1600" b="0" i="0" u="none" strike="noStrike" kern="1200" cap="none" spc="0" normalizeH="0" baseline="0" noProof="0" dirty="0" smtClean="0">
                  <a:ln>
                    <a:solidFill>
                      <a:prstClr val="white">
                        <a:lumMod val="50000"/>
                        <a:alpha val="1000"/>
                      </a:prstClr>
                    </a:solidFill>
                  </a:ln>
                  <a:solidFill>
                    <a:srgbClr val="000000"/>
                  </a:solidFill>
                  <a:effectLst/>
                  <a:uLnTx/>
                  <a:uFillTx/>
                  <a:latin typeface="Calibri" pitchFamily="34" charset="0"/>
                  <a:ea typeface="+mn-ea"/>
                  <a:cs typeface="+mn-cs"/>
                </a:rPr>
                <a:t>, </a:t>
              </a:r>
              <a:r>
                <a:rPr kumimoji="0" lang="en-US" sz="1600" b="0"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context optimized  </a:t>
              </a:r>
              <a:r>
                <a:rPr kumimoji="0" lang="en-US" sz="1600" b="0" i="0" u="none" strike="noStrike" kern="1200" cap="none" spc="0" normalizeH="0" baseline="0" noProof="0" dirty="0" smtClean="0">
                  <a:ln>
                    <a:solidFill>
                      <a:prstClr val="white">
                        <a:lumMod val="50000"/>
                        <a:alpha val="1000"/>
                      </a:prstClr>
                    </a:solidFill>
                  </a:ln>
                  <a:solidFill>
                    <a:srgbClr val="000000"/>
                  </a:solidFill>
                  <a:effectLst/>
                  <a:uLnTx/>
                  <a:uFillTx/>
                  <a:latin typeface="Calibri" pitchFamily="34" charset="0"/>
                  <a:ea typeface="+mn-ea"/>
                  <a:cs typeface="+mn-cs"/>
                </a:rPr>
                <a:t>APIs - </a:t>
              </a:r>
              <a:r>
                <a:rPr kumimoji="0" lang="en-US" sz="1600" b="1" i="0" u="none" strike="noStrike" kern="1200" cap="none" spc="0" normalizeH="0" baseline="0" noProof="0" dirty="0" err="1" smtClean="0">
                  <a:ln>
                    <a:solidFill>
                      <a:prstClr val="white">
                        <a:lumMod val="50000"/>
                        <a:alpha val="1000"/>
                      </a:prstClr>
                    </a:solidFill>
                  </a:ln>
                  <a:solidFill>
                    <a:srgbClr val="000000"/>
                  </a:solidFill>
                  <a:effectLst/>
                  <a:uLnTx/>
                  <a:uFillTx/>
                  <a:latin typeface="Calibri" pitchFamily="34" charset="0"/>
                  <a:ea typeface="+mn-ea"/>
                  <a:cs typeface="+mn-cs"/>
                </a:rPr>
                <a:t>OData</a:t>
              </a:r>
              <a:endParaRPr kumimoji="0" lang="en-US" sz="1600" b="1"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endParaRPr>
            </a:p>
            <a:p>
              <a:pPr marL="274320" marR="0" lvl="0" indent="-274320" algn="l" defTabSz="914400" rtl="0" eaLnBrk="1" fontAlgn="auto" latinLnBrk="0" hangingPunct="1">
                <a:lnSpc>
                  <a:spcPct val="90000"/>
                </a:lnSpc>
                <a:spcBef>
                  <a:spcPts val="1000"/>
                </a:spcBef>
                <a:spcAft>
                  <a:spcPts val="400"/>
                </a:spcAft>
                <a:buClr>
                  <a:srgbClr val="2D4B93"/>
                </a:buClr>
                <a:buSzTx/>
                <a:buFont typeface="Wingdings" pitchFamily="2" charset="2"/>
                <a:buBlip>
                  <a:blip r:embed="rId3"/>
                </a:buBlip>
                <a:tabLst/>
                <a:defRPr/>
              </a:pPr>
              <a:r>
                <a:rPr kumimoji="0" lang="en-US" sz="1600" b="1"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Single Contract </a:t>
              </a:r>
              <a:r>
                <a:rPr kumimoji="0" lang="en-US" sz="1600" b="0"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 One Stop </a:t>
              </a:r>
              <a:r>
                <a:rPr kumimoji="0" lang="en-US" sz="1600" b="0" i="0" u="none" strike="noStrike" kern="1200" cap="none" spc="0" normalizeH="0" baseline="0" noProof="0" dirty="0" smtClean="0">
                  <a:ln>
                    <a:solidFill>
                      <a:prstClr val="white">
                        <a:lumMod val="50000"/>
                        <a:alpha val="1000"/>
                      </a:prstClr>
                    </a:solidFill>
                  </a:ln>
                  <a:solidFill>
                    <a:srgbClr val="000000"/>
                  </a:solidFill>
                  <a:effectLst/>
                  <a:uLnTx/>
                  <a:uFillTx/>
                  <a:latin typeface="Calibri" pitchFamily="34" charset="0"/>
                  <a:ea typeface="+mn-ea"/>
                  <a:cs typeface="+mn-cs"/>
                </a:rPr>
                <a:t>shop for data and insight</a:t>
              </a:r>
              <a:endParaRPr kumimoji="0" lang="en-US" sz="1600" b="0"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endParaRPr>
            </a:p>
            <a:p>
              <a:pPr marL="274320" marR="0" lvl="0" indent="-274320" algn="l" defTabSz="914400" rtl="0" eaLnBrk="1" fontAlgn="auto" latinLnBrk="0" hangingPunct="1">
                <a:lnSpc>
                  <a:spcPct val="90000"/>
                </a:lnSpc>
                <a:spcBef>
                  <a:spcPts val="1000"/>
                </a:spcBef>
                <a:spcAft>
                  <a:spcPts val="400"/>
                </a:spcAft>
                <a:buClr>
                  <a:srgbClr val="2D4B93"/>
                </a:buClr>
                <a:buSzTx/>
                <a:buFont typeface="Wingdings" pitchFamily="2" charset="2"/>
                <a:buBlip>
                  <a:blip r:embed="rId3"/>
                </a:buBlip>
                <a:tabLst/>
                <a:defRPr/>
              </a:pPr>
              <a:r>
                <a:rPr kumimoji="0" lang="en-US" sz="1600" b="1"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Easy access  </a:t>
              </a:r>
              <a:r>
                <a:rPr kumimoji="0" lang="en-US" sz="1600" b="0"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to </a:t>
              </a:r>
              <a:r>
                <a:rPr kumimoji="0" lang="en-US" sz="1600" b="1"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premium data</a:t>
              </a:r>
            </a:p>
            <a:p>
              <a:pPr marL="274320" marR="0" lvl="0" indent="-274320" algn="l" defTabSz="914400" rtl="0" eaLnBrk="1" fontAlgn="auto" latinLnBrk="0" hangingPunct="1">
                <a:lnSpc>
                  <a:spcPct val="90000"/>
                </a:lnSpc>
                <a:spcBef>
                  <a:spcPts val="1000"/>
                </a:spcBef>
                <a:spcAft>
                  <a:spcPts val="400"/>
                </a:spcAft>
                <a:buClr>
                  <a:srgbClr val="2D4B93"/>
                </a:buClr>
                <a:buSzTx/>
                <a:buFont typeface="Wingdings" pitchFamily="2" charset="2"/>
                <a:buBlip>
                  <a:blip r:embed="rId3"/>
                </a:buBlip>
                <a:tabLst/>
                <a:defRPr/>
              </a:pPr>
              <a:r>
                <a:rPr kumimoji="0" lang="en-US" sz="1600" b="1"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Unified billing </a:t>
              </a:r>
              <a:r>
                <a:rPr kumimoji="0" lang="en-US" sz="1600" b="0"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and provisioning  platform</a:t>
              </a:r>
            </a:p>
          </p:txBody>
        </p:sp>
        <p:sp>
          <p:nvSpPr>
            <p:cNvPr id="42" name="Oval 41"/>
            <p:cNvSpPr/>
            <p:nvPr/>
          </p:nvSpPr>
          <p:spPr>
            <a:xfrm>
              <a:off x="5281545" y="2263830"/>
              <a:ext cx="710650" cy="710650"/>
            </a:xfrm>
            <a:prstGeom prst="ellipse">
              <a:avLst/>
            </a:prstGeom>
            <a:blipFill>
              <a:blip r:embed="rId5" cstate="email">
                <a:extLst>
                  <a:ext uri="{28A0092B-C50C-407E-A947-70E740481C1C}">
                    <a14:useLocalDpi xmlns:a14="http://schemas.microsoft.com/office/drawing/2010/main" val="0"/>
                  </a:ext>
                </a:extLst>
              </a:blip>
              <a:srcRect/>
              <a:stretch>
                <a:fillRect/>
              </a:stretch>
            </a:blipFill>
            <a:ln w="9525" cap="flat" cmpd="sng" algn="ctr">
              <a:solidFill>
                <a:srgbClr val="009CE9">
                  <a:tint val="40000"/>
                  <a:alpha val="90000"/>
                  <a:hueOff val="398714"/>
                  <a:satOff val="-20398"/>
                  <a:lumOff val="-1776"/>
                  <a:alphaOff val="0"/>
                  <a:shade val="95000"/>
                  <a:satMod val="105000"/>
                </a:srgbClr>
              </a:solidFill>
              <a:prstDash val="solid"/>
            </a:ln>
            <a:effectLst>
              <a:outerShdw blurRad="40000" dist="23000" dir="5400000" rotWithShape="0">
                <a:srgbClr val="000000">
                  <a:alpha val="35000"/>
                </a:srgbClr>
              </a:outerShdw>
            </a:effectLst>
          </p:spPr>
        </p:sp>
        <p:sp>
          <p:nvSpPr>
            <p:cNvPr id="43" name="Round Same Side Corner Rectangle 42"/>
            <p:cNvSpPr/>
            <p:nvPr/>
          </p:nvSpPr>
          <p:spPr>
            <a:xfrm>
              <a:off x="5989772" y="2554555"/>
              <a:ext cx="2620826" cy="2740773"/>
            </a:xfrm>
            <a:prstGeom prst="round2SameRect">
              <a:avLst>
                <a:gd name="adj1" fmla="val 6563"/>
                <a:gd name="adj2" fmla="val 0"/>
              </a:avLst>
            </a:prstGeom>
            <a:gradFill flip="none" rotWithShape="1">
              <a:gsLst>
                <a:gs pos="0">
                  <a:srgbClr val="FFFFFF">
                    <a:lumMod val="98000"/>
                    <a:lumOff val="2000"/>
                  </a:srgbClr>
                </a:gs>
                <a:gs pos="0">
                  <a:srgbClr val="FFFFFF">
                    <a:lumMod val="6000"/>
                    <a:lumOff val="94000"/>
                    <a:alpha val="68000"/>
                  </a:srgbClr>
                </a:gs>
                <a:gs pos="9000">
                  <a:sysClr val="window" lastClr="FFFFFF">
                    <a:lumMod val="95000"/>
                    <a:lumOff val="5000"/>
                    <a:alpha val="50000"/>
                  </a:sysClr>
                </a:gs>
                <a:gs pos="48000">
                  <a:sysClr val="window" lastClr="FFFFFF">
                    <a:lumMod val="95000"/>
                    <a:lumOff val="5000"/>
                    <a:alpha val="61000"/>
                  </a:sysClr>
                </a:gs>
                <a:gs pos="100000">
                  <a:sysClr val="window" lastClr="FFFFFF">
                    <a:lumMod val="95000"/>
                    <a:lumOff val="5000"/>
                    <a:alpha val="0"/>
                  </a:sysClr>
                </a:gs>
              </a:gsLst>
              <a:lin ang="5400000" scaled="0"/>
              <a:tileRect/>
            </a:gradFill>
            <a:ln w="6350" cap="flat" cmpd="sng" algn="ctr">
              <a:gradFill>
                <a:gsLst>
                  <a:gs pos="0">
                    <a:srgbClr val="2D4B93"/>
                  </a:gs>
                  <a:gs pos="50000">
                    <a:srgbClr val="2D4B93">
                      <a:alpha val="67000"/>
                    </a:srgbClr>
                  </a:gs>
                  <a:gs pos="100000">
                    <a:sysClr val="window" lastClr="FFFFFF">
                      <a:alpha val="0"/>
                    </a:sysClr>
                  </a:gs>
                </a:gsLst>
                <a:lin ang="5400000" scaled="0"/>
              </a:gradFill>
              <a:prstDash val="solid"/>
              <a:round/>
              <a:headEnd type="none" w="med" len="med"/>
              <a:tailEnd type="none" w="med" len="med"/>
            </a:ln>
            <a:effectLst/>
          </p:spPr>
          <p:txBody>
            <a:bodyPr vert="horz" wrap="square" lIns="457200" tIns="0" rIns="0" bIns="64008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grpSp>
          <p:nvGrpSpPr>
            <p:cNvPr id="44" name="Group 43"/>
            <p:cNvGrpSpPr/>
            <p:nvPr/>
          </p:nvGrpSpPr>
          <p:grpSpPr>
            <a:xfrm>
              <a:off x="5972797" y="5453100"/>
              <a:ext cx="2620824" cy="566700"/>
              <a:chOff x="5255716" y="5177023"/>
              <a:chExt cx="1093287" cy="469360"/>
            </a:xfrm>
          </p:grpSpPr>
          <p:sp>
            <p:nvSpPr>
              <p:cNvPr id="47" name="Freeform 169"/>
              <p:cNvSpPr>
                <a:spLocks/>
              </p:cNvSpPr>
              <p:nvPr/>
            </p:nvSpPr>
            <p:spPr bwMode="auto">
              <a:xfrm>
                <a:off x="5255716" y="5177023"/>
                <a:ext cx="1093287" cy="469360"/>
              </a:xfrm>
              <a:prstGeom prst="roundRect">
                <a:avLst>
                  <a:gd name="adj" fmla="val 16979"/>
                </a:avLst>
              </a:prstGeom>
              <a:gradFill flip="none" rotWithShape="1">
                <a:gsLst>
                  <a:gs pos="0">
                    <a:srgbClr val="FFFFFF">
                      <a:lumMod val="98000"/>
                      <a:lumOff val="2000"/>
                    </a:srgbClr>
                  </a:gs>
                  <a:gs pos="0">
                    <a:srgbClr val="FFFFFF">
                      <a:lumMod val="6000"/>
                      <a:lumOff val="94000"/>
                      <a:alpha val="68000"/>
                    </a:srgbClr>
                  </a:gs>
                  <a:gs pos="8000">
                    <a:srgbClr val="009CE9">
                      <a:alpha val="23000"/>
                      <a:lumMod val="63000"/>
                    </a:srgbClr>
                  </a:gs>
                  <a:gs pos="91000">
                    <a:srgbClr val="009CE9">
                      <a:lumMod val="63000"/>
                      <a:alpha val="7000"/>
                    </a:srgbClr>
                  </a:gs>
                  <a:gs pos="100000">
                    <a:srgbClr val="009CE9">
                      <a:lumMod val="75000"/>
                      <a:alpha val="0"/>
                    </a:srgbClr>
                  </a:gs>
                </a:gsLst>
                <a:lin ang="5400000" scaled="0"/>
                <a:tileRect/>
              </a:gradFill>
              <a:ln w="6350" cap="flat" cmpd="sng" algn="ctr">
                <a:solidFill>
                  <a:srgbClr val="009CE9"/>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457200" tIns="0" rIns="0" bIns="640080" numCol="1" rtlCol="0" anchor="ctr" anchorCtr="0" compatLnSpc="1">
                <a:prstTxWarp prst="textNoShape">
                  <a:avLst/>
                </a:prstTxWarp>
              </a:bodyPr>
              <a:lstStyle/>
              <a:p>
                <a:pPr marL="15875" marR="0" lvl="1" indent="-31750" algn="ctr" defTabSz="914400" eaLnBrk="1" fontAlgn="base" latinLnBrk="0" hangingPunct="1">
                  <a:lnSpc>
                    <a:spcPct val="90000"/>
                  </a:lnSpc>
                  <a:spcBef>
                    <a:spcPct val="0"/>
                  </a:spcBef>
                  <a:spcAft>
                    <a:spcPts val="1620"/>
                  </a:spcAft>
                  <a:buClr>
                    <a:srgbClr val="FFFFFF"/>
                  </a:buClr>
                  <a:buSzPct val="95000"/>
                  <a:buFontTx/>
                  <a:buNone/>
                  <a:tabLst>
                    <a:tab pos="513595" algn="l"/>
                  </a:tabLst>
                  <a:defRPr/>
                </a:pPr>
                <a:endParaRPr kumimoji="0" lang="en-US" altLang="zh-CN" sz="1800" b="0" i="0" u="none" strike="noStrike" kern="0" cap="none" spc="0" normalizeH="0" baseline="0" noProof="0" dirty="0" smtClean="0">
                  <a:ln w="3175">
                    <a:noFill/>
                  </a:ln>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effectLst>
                    <a:outerShdw blurRad="50800" dist="38100" dir="2700000" algn="tl" rotWithShape="0">
                      <a:prstClr val="black">
                        <a:alpha val="40000"/>
                      </a:prstClr>
                    </a:outerShdw>
                  </a:effectLst>
                  <a:uLnTx/>
                  <a:uFillTx/>
                  <a:latin typeface="Segoe Semibold" pitchFamily="34" charset="0"/>
                  <a:cs typeface="Arial" charset="0"/>
                </a:endParaRPr>
              </a:p>
            </p:txBody>
          </p:sp>
          <p:sp>
            <p:nvSpPr>
              <p:cNvPr id="48" name="TextBox 47"/>
              <p:cNvSpPr txBox="1"/>
              <p:nvPr/>
            </p:nvSpPr>
            <p:spPr>
              <a:xfrm>
                <a:off x="5344436" y="5292999"/>
                <a:ext cx="915848" cy="260009"/>
              </a:xfrm>
              <a:prstGeom prst="rect">
                <a:avLst/>
              </a:prstGeom>
              <a:noFill/>
            </p:spPr>
            <p:txBody>
              <a:bodyPr wrap="square" rtlCol="0" anchor="ctr" anchorCtr="0">
                <a:spAutoFit/>
              </a:bodyPr>
              <a:lstStyle/>
              <a:p>
                <a:pPr marL="0" marR="0" lvl="0" indent="0" algn="ctr" defTabSz="914400" eaLnBrk="1" fontAlgn="auto" latinLnBrk="0" hangingPunct="1">
                  <a:lnSpc>
                    <a:spcPct val="90000"/>
                  </a:lnSpc>
                  <a:spcBef>
                    <a:spcPts val="0"/>
                  </a:spcBef>
                  <a:spcAft>
                    <a:spcPts val="900"/>
                  </a:spcAft>
                  <a:buClr>
                    <a:srgbClr val="2D4B93"/>
                  </a:buClr>
                  <a:buSzTx/>
                  <a:buFontTx/>
                  <a:buNone/>
                  <a:tabLst/>
                  <a:defRPr/>
                </a:pPr>
                <a:r>
                  <a:rPr kumimoji="0" lang="en-US" sz="1600" b="0" i="0" u="none" strike="noStrike" kern="0" cap="none" spc="0" normalizeH="0" baseline="0" noProof="0" dirty="0" smtClean="0">
                    <a:ln>
                      <a:solidFill>
                        <a:prstClr val="white">
                          <a:lumMod val="50000"/>
                          <a:alpha val="1000"/>
                        </a:prstClr>
                      </a:solidFill>
                    </a:ln>
                    <a:effectLst/>
                    <a:uLnTx/>
                    <a:uFillTx/>
                    <a:latin typeface="Segoe Semibold" pitchFamily="34" charset="0"/>
                  </a:rPr>
                  <a:t>Information Workers</a:t>
                </a:r>
              </a:p>
            </p:txBody>
          </p:sp>
        </p:grpSp>
        <p:sp>
          <p:nvSpPr>
            <p:cNvPr id="45" name="Text Placeholder 2"/>
            <p:cNvSpPr txBox="1">
              <a:spLocks/>
            </p:cNvSpPr>
            <p:nvPr/>
          </p:nvSpPr>
          <p:spPr>
            <a:xfrm>
              <a:off x="5989772" y="2690462"/>
              <a:ext cx="2637801" cy="2278016"/>
            </a:xfrm>
            <a:prstGeom prst="rect">
              <a:avLst/>
            </a:prstGeom>
          </p:spPr>
          <p:txBody>
            <a:bodyPr vert="horz" wrap="square" lIns="182880" tIns="91440" rIns="91440" bIns="91440" rtlCol="0">
              <a:spAutoFit/>
            </a:bodyPr>
            <a:lstStyle>
              <a:lvl1pPr marL="457200" indent="-457200" algn="l" defTabSz="914400" rtl="0" eaLnBrk="1" latinLnBrk="0" hangingPunct="1">
                <a:lnSpc>
                  <a:spcPct val="90000"/>
                </a:lnSpc>
                <a:spcBef>
                  <a:spcPts val="400"/>
                </a:spcBef>
                <a:spcAft>
                  <a:spcPts val="400"/>
                </a:spcAft>
                <a:buClr>
                  <a:schemeClr val="accent1"/>
                </a:buClr>
                <a:buFont typeface="Wingdings" pitchFamily="2" charset="2"/>
                <a:buChar char="§"/>
                <a:defRPr sz="2800" kern="1200">
                  <a:ln>
                    <a:solidFill>
                      <a:schemeClr val="bg1">
                        <a:lumMod val="50000"/>
                        <a:alpha val="1000"/>
                      </a:schemeClr>
                    </a:solidFill>
                  </a:ln>
                  <a:solidFill>
                    <a:schemeClr val="tx1"/>
                  </a:solidFill>
                  <a:latin typeface="+mj-lt"/>
                  <a:ea typeface="+mn-ea"/>
                  <a:cs typeface="+mn-cs"/>
                </a:defRPr>
              </a:lvl1pPr>
              <a:lvl2pPr marL="860425" indent="-285750" algn="l" defTabSz="914400" rtl="0" eaLnBrk="1" latinLnBrk="0" hangingPunct="1">
                <a:lnSpc>
                  <a:spcPct val="90000"/>
                </a:lnSpc>
                <a:spcBef>
                  <a:spcPts val="400"/>
                </a:spcBef>
                <a:spcAft>
                  <a:spcPts val="400"/>
                </a:spcAft>
                <a:buClr>
                  <a:schemeClr val="accent1"/>
                </a:buClr>
                <a:buFont typeface="Wingdings" pitchFamily="2" charset="2"/>
                <a:buChar char="§"/>
                <a:defRPr sz="2400" kern="1200">
                  <a:ln>
                    <a:solidFill>
                      <a:schemeClr val="bg1">
                        <a:lumMod val="50000"/>
                        <a:alpha val="1000"/>
                      </a:schemeClr>
                    </a:solidFill>
                  </a:ln>
                  <a:solidFill>
                    <a:schemeClr val="tx1"/>
                  </a:solidFill>
                  <a:latin typeface="+mj-lt"/>
                  <a:ea typeface="+mn-ea"/>
                  <a:cs typeface="+mn-cs"/>
                </a:defRPr>
              </a:lvl2pPr>
              <a:lvl3pPr marL="1143000" indent="-228600" algn="l" defTabSz="914400" rtl="0" eaLnBrk="1" latinLnBrk="0" hangingPunct="1">
                <a:lnSpc>
                  <a:spcPct val="90000"/>
                </a:lnSpc>
                <a:spcBef>
                  <a:spcPts val="400"/>
                </a:spcBef>
                <a:spcAft>
                  <a:spcPts val="400"/>
                </a:spcAft>
                <a:buClr>
                  <a:schemeClr val="accent1"/>
                </a:buClr>
                <a:buFont typeface="Wingdings" pitchFamily="2" charset="2"/>
                <a:buChar char="§"/>
                <a:defRPr sz="2000" kern="1200">
                  <a:ln>
                    <a:solidFill>
                      <a:schemeClr val="bg1">
                        <a:lumMod val="50000"/>
                        <a:alpha val="1000"/>
                      </a:schemeClr>
                    </a:solidFill>
                  </a:ln>
                  <a:solidFill>
                    <a:schemeClr val="tx1"/>
                  </a:solidFill>
                  <a:latin typeface="+mj-lt"/>
                  <a:ea typeface="+mn-ea"/>
                  <a:cs typeface="+mn-cs"/>
                </a:defRPr>
              </a:lvl3pPr>
              <a:lvl4pPr marL="1600200" indent="-228600" algn="l" defTabSz="914400" rtl="0" eaLnBrk="1" latinLnBrk="0" hangingPunct="1">
                <a:lnSpc>
                  <a:spcPct val="90000"/>
                </a:lnSpc>
                <a:spcBef>
                  <a:spcPts val="400"/>
                </a:spcBef>
                <a:spcAft>
                  <a:spcPts val="400"/>
                </a:spcAft>
                <a:buClr>
                  <a:schemeClr val="accent1"/>
                </a:buClr>
                <a:buFont typeface="Wingdings" pitchFamily="2" charset="2"/>
                <a:buChar char="§"/>
                <a:defRPr sz="1800" kern="1200">
                  <a:ln>
                    <a:solidFill>
                      <a:schemeClr val="bg1">
                        <a:lumMod val="50000"/>
                        <a:alpha val="1000"/>
                      </a:schemeClr>
                    </a:solidFill>
                  </a:ln>
                  <a:solidFill>
                    <a:schemeClr val="tx1"/>
                  </a:solidFill>
                  <a:latin typeface="+mj-lt"/>
                  <a:ea typeface="+mn-ea"/>
                  <a:cs typeface="+mn-cs"/>
                </a:defRPr>
              </a:lvl4pPr>
              <a:lvl5pPr marL="2057400" indent="-228600" algn="l" defTabSz="914400" rtl="0" eaLnBrk="1" latinLnBrk="0" hangingPunct="1">
                <a:lnSpc>
                  <a:spcPct val="90000"/>
                </a:lnSpc>
                <a:spcBef>
                  <a:spcPts val="400"/>
                </a:spcBef>
                <a:spcAft>
                  <a:spcPts val="400"/>
                </a:spcAft>
                <a:buClr>
                  <a:schemeClr val="accent1"/>
                </a:buClr>
                <a:buFont typeface="Wingdings" pitchFamily="2" charset="2"/>
                <a:buChar char="§"/>
                <a:defRPr sz="1800" kern="1200">
                  <a:ln>
                    <a:solidFill>
                      <a:schemeClr val="bg1">
                        <a:lumMod val="50000"/>
                        <a:alpha val="1000"/>
                      </a:schemeClr>
                    </a:solidFill>
                  </a:ln>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marR="0" lvl="0" indent="-274320" algn="l" defTabSz="914400" rtl="0" eaLnBrk="1" fontAlgn="auto" latinLnBrk="0" hangingPunct="1">
                <a:lnSpc>
                  <a:spcPct val="90000"/>
                </a:lnSpc>
                <a:spcBef>
                  <a:spcPts val="1000"/>
                </a:spcBef>
                <a:spcAft>
                  <a:spcPts val="400"/>
                </a:spcAft>
                <a:buClr>
                  <a:srgbClr val="2D4B93"/>
                </a:buClr>
                <a:buSzTx/>
                <a:buFont typeface="Wingdings" pitchFamily="2" charset="2"/>
                <a:buBlip>
                  <a:blip r:embed="rId3"/>
                </a:buBlip>
                <a:tabLst/>
                <a:defRPr/>
              </a:pPr>
              <a:r>
                <a:rPr kumimoji="0" lang="en-US" sz="1500" b="1"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Easy  </a:t>
              </a:r>
              <a:r>
                <a:rPr kumimoji="0" lang="en-US" sz="1500" b="1" i="0" u="none" strike="noStrike" kern="1200" cap="none" spc="0" normalizeH="0" baseline="0" noProof="0" dirty="0" smtClean="0">
                  <a:ln>
                    <a:solidFill>
                      <a:prstClr val="white">
                        <a:lumMod val="50000"/>
                        <a:alpha val="1000"/>
                      </a:prstClr>
                    </a:solidFill>
                  </a:ln>
                  <a:solidFill>
                    <a:srgbClr val="000000"/>
                  </a:solidFill>
                  <a:effectLst/>
                  <a:uLnTx/>
                  <a:uFillTx/>
                  <a:latin typeface="Calibri" pitchFamily="34" charset="0"/>
                  <a:ea typeface="+mn-ea"/>
                  <a:cs typeface="+mn-cs"/>
                </a:rPr>
                <a:t>discovery</a:t>
              </a:r>
              <a:endParaRPr kumimoji="0" lang="en-US" sz="1500" b="1"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endParaRPr>
            </a:p>
            <a:p>
              <a:pPr marL="274320" marR="0" lvl="0" indent="-274320" algn="l" defTabSz="914400" rtl="0" eaLnBrk="1" fontAlgn="auto" latinLnBrk="0" hangingPunct="1">
                <a:lnSpc>
                  <a:spcPct val="90000"/>
                </a:lnSpc>
                <a:spcBef>
                  <a:spcPts val="1000"/>
                </a:spcBef>
                <a:spcAft>
                  <a:spcPts val="400"/>
                </a:spcAft>
                <a:buClr>
                  <a:srgbClr val="2D4B93"/>
                </a:buClr>
                <a:buSzTx/>
                <a:buFont typeface="Wingdings" pitchFamily="2" charset="2"/>
                <a:buBlip>
                  <a:blip r:embed="rId3"/>
                </a:buBlip>
                <a:tabLst/>
                <a:defRPr/>
              </a:pPr>
              <a:r>
                <a:rPr kumimoji="0" lang="en-US" sz="1500" b="0"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Rich Apps to consume Data </a:t>
              </a:r>
            </a:p>
            <a:p>
              <a:pPr marL="274320" marR="0" lvl="0" indent="-274320" algn="l" defTabSz="914400" rtl="0" eaLnBrk="1" fontAlgn="auto" latinLnBrk="0" hangingPunct="1">
                <a:lnSpc>
                  <a:spcPct val="90000"/>
                </a:lnSpc>
                <a:spcBef>
                  <a:spcPts val="1000"/>
                </a:spcBef>
                <a:spcAft>
                  <a:spcPts val="400"/>
                </a:spcAft>
                <a:buClr>
                  <a:srgbClr val="2D4B93"/>
                </a:buClr>
                <a:buSzTx/>
                <a:buFont typeface="Wingdings" pitchFamily="2" charset="2"/>
                <a:buBlip>
                  <a:blip r:embed="rId3"/>
                </a:buBlip>
                <a:tabLst/>
                <a:defRPr/>
              </a:pPr>
              <a:r>
                <a:rPr kumimoji="0" lang="en-US" sz="1500" b="0"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Microsoft Office, Dynamics, Bing + 3</a:t>
              </a:r>
              <a:r>
                <a:rPr kumimoji="0" lang="en-US" sz="1500" b="0" i="0" u="none" strike="noStrike" kern="1200" cap="none" spc="0" normalizeH="0" baseline="30000" noProof="0" dirty="0">
                  <a:ln>
                    <a:solidFill>
                      <a:prstClr val="white">
                        <a:lumMod val="50000"/>
                        <a:alpha val="1000"/>
                      </a:prstClr>
                    </a:solidFill>
                  </a:ln>
                  <a:solidFill>
                    <a:srgbClr val="000000"/>
                  </a:solidFill>
                  <a:effectLst/>
                  <a:uLnTx/>
                  <a:uFillTx/>
                  <a:latin typeface="Calibri" pitchFamily="34" charset="0"/>
                  <a:ea typeface="+mn-ea"/>
                  <a:cs typeface="+mn-cs"/>
                </a:rPr>
                <a:t>rd</a:t>
              </a:r>
              <a:r>
                <a:rPr kumimoji="0" lang="en-US" sz="1500" b="0"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 party ISV Applications</a:t>
              </a:r>
            </a:p>
            <a:p>
              <a:pPr marL="274320" marR="0" lvl="0" indent="-274320" algn="l" defTabSz="914400" rtl="0" eaLnBrk="1" fontAlgn="auto" latinLnBrk="0" hangingPunct="1">
                <a:lnSpc>
                  <a:spcPct val="90000"/>
                </a:lnSpc>
                <a:spcBef>
                  <a:spcPts val="1000"/>
                </a:spcBef>
                <a:spcAft>
                  <a:spcPts val="400"/>
                </a:spcAft>
                <a:buClr>
                  <a:srgbClr val="2D4B93"/>
                </a:buClr>
                <a:buSzTx/>
                <a:buFont typeface="Wingdings" pitchFamily="2" charset="2"/>
                <a:buBlip>
                  <a:blip r:embed="rId3"/>
                </a:buBlip>
                <a:tabLst/>
                <a:defRPr/>
              </a:pPr>
              <a:r>
                <a:rPr kumimoji="0" lang="en-US" sz="1500" b="0"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Ability to </a:t>
              </a:r>
              <a:r>
                <a:rPr kumimoji="0" lang="en-US" sz="1500" b="1"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mash up public and private data</a:t>
              </a:r>
            </a:p>
            <a:p>
              <a:pPr marL="274320" marR="0" lvl="0" indent="-274320" algn="l" defTabSz="914400" rtl="0" eaLnBrk="1" fontAlgn="auto" latinLnBrk="0" hangingPunct="1">
                <a:lnSpc>
                  <a:spcPct val="90000"/>
                </a:lnSpc>
                <a:spcBef>
                  <a:spcPts val="1000"/>
                </a:spcBef>
                <a:spcAft>
                  <a:spcPts val="400"/>
                </a:spcAft>
                <a:buClr>
                  <a:srgbClr val="2D4B93"/>
                </a:buClr>
                <a:buSzTx/>
                <a:buFont typeface="Wingdings" pitchFamily="2" charset="2"/>
                <a:buBlip>
                  <a:blip r:embed="rId3"/>
                </a:buBlip>
                <a:tabLst/>
                <a:defRPr/>
              </a:pPr>
              <a:r>
                <a:rPr kumimoji="0" lang="en-US" sz="1500" b="1"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Flexible pricing </a:t>
              </a:r>
              <a:r>
                <a:rPr kumimoji="0" lang="en-US" sz="1500" b="0" i="0" u="none" strike="noStrike" kern="1200" cap="none" spc="0" normalizeH="0" baseline="0" noProof="0" dirty="0">
                  <a:ln>
                    <a:solidFill>
                      <a:prstClr val="white">
                        <a:lumMod val="50000"/>
                        <a:alpha val="1000"/>
                      </a:prstClr>
                    </a:solidFill>
                  </a:ln>
                  <a:solidFill>
                    <a:srgbClr val="000000"/>
                  </a:solidFill>
                  <a:effectLst/>
                  <a:uLnTx/>
                  <a:uFillTx/>
                  <a:latin typeface="Calibri" pitchFamily="34" charset="0"/>
                  <a:ea typeface="+mn-ea"/>
                  <a:cs typeface="+mn-cs"/>
                </a:rPr>
                <a:t>– pay as you go</a:t>
              </a:r>
            </a:p>
          </p:txBody>
        </p:sp>
        <p:sp>
          <p:nvSpPr>
            <p:cNvPr id="46" name="Oval 45"/>
            <p:cNvSpPr/>
            <p:nvPr/>
          </p:nvSpPr>
          <p:spPr>
            <a:xfrm>
              <a:off x="7908047" y="2263830"/>
              <a:ext cx="710650" cy="710650"/>
            </a:xfrm>
            <a:prstGeom prst="ellipse">
              <a:avLst/>
            </a:prstGeom>
            <a:blipFill>
              <a:blip r:embed="rId6" cstate="email">
                <a:extLst>
                  <a:ext uri="{28A0092B-C50C-407E-A947-70E740481C1C}">
                    <a14:useLocalDpi xmlns:a14="http://schemas.microsoft.com/office/drawing/2010/main" val="0"/>
                  </a:ext>
                </a:extLst>
              </a:blip>
              <a:srcRect/>
              <a:stretch>
                <a:fillRect/>
              </a:stretch>
            </a:blipFill>
            <a:ln w="9525" cap="flat" cmpd="sng" algn="ctr">
              <a:solidFill>
                <a:srgbClr val="009CE9">
                  <a:tint val="40000"/>
                  <a:alpha val="90000"/>
                  <a:hueOff val="797428"/>
                  <a:satOff val="-40795"/>
                  <a:lumOff val="-3552"/>
                  <a:alphaOff val="0"/>
                  <a:shade val="95000"/>
                  <a:satMod val="105000"/>
                </a:srgbClr>
              </a:solidFill>
              <a:prstDash val="solid"/>
            </a:ln>
            <a:effectLst>
              <a:outerShdw blurRad="40000" dist="23000" dir="5400000" rotWithShape="0">
                <a:srgbClr val="000000">
                  <a:alpha val="35000"/>
                </a:srgbClr>
              </a:outerShdw>
            </a:effectLst>
          </p:spPr>
        </p:sp>
      </p:grpSp>
    </p:spTree>
    <p:extLst>
      <p:ext uri="{BB962C8B-B14F-4D97-AF65-F5344CB8AC3E}">
        <p14:creationId xmlns:p14="http://schemas.microsoft.com/office/powerpoint/2010/main" val="4245336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64" y="0"/>
            <a:ext cx="12188952"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77" name="Picture 176"/>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35000"/>
                    </a14:imgEffect>
                  </a14:imgLayer>
                </a14:imgProps>
              </a:ext>
              <a:ext uri="{28A0092B-C50C-407E-A947-70E740481C1C}">
                <a14:useLocalDpi xmlns:a14="http://schemas.microsoft.com/office/drawing/2010/main" val="0"/>
              </a:ext>
            </a:extLst>
          </a:blip>
          <a:stretch>
            <a:fillRect/>
          </a:stretch>
        </p:blipFill>
        <p:spPr>
          <a:xfrm>
            <a:off x="-3685" y="0"/>
            <a:ext cx="2011680" cy="1143000"/>
          </a:xfrm>
          <a:prstGeom prst="rect">
            <a:avLst/>
          </a:prstGeom>
        </p:spPr>
      </p:pic>
      <p:pic>
        <p:nvPicPr>
          <p:cNvPr id="178" name="Picture 177"/>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35000"/>
                    </a14:imgEffect>
                  </a14:imgLayer>
                </a14:imgProps>
              </a:ext>
              <a:ext uri="{28A0092B-C50C-407E-A947-70E740481C1C}">
                <a14:useLocalDpi xmlns:a14="http://schemas.microsoft.com/office/drawing/2010/main" val="0"/>
              </a:ext>
            </a:extLst>
          </a:blip>
          <a:stretch>
            <a:fillRect/>
          </a:stretch>
        </p:blipFill>
        <p:spPr>
          <a:xfrm>
            <a:off x="2007969" y="0"/>
            <a:ext cx="2029969" cy="1143000"/>
          </a:xfrm>
          <a:prstGeom prst="rect">
            <a:avLst/>
          </a:prstGeom>
        </p:spPr>
      </p:pic>
      <p:pic>
        <p:nvPicPr>
          <p:cNvPr id="179" name="Picture 178"/>
          <p:cNvPicPr>
            <a:picLocks noChangeAspect="1"/>
          </p:cNvPicPr>
          <p:nvPr/>
        </p:nvPicPr>
        <p:blipFill>
          <a:blip r:embed="rId7">
            <a:extLst>
              <a:ext uri="{BEBA8EAE-BF5A-486C-A8C5-ECC9F3942E4B}">
                <a14:imgProps xmlns:a14="http://schemas.microsoft.com/office/drawing/2010/main">
                  <a14:imgLayer r:embed="rId8">
                    <a14:imgEffect>
                      <a14:brightnessContrast bright="-40000" contrast="35000"/>
                    </a14:imgEffect>
                  </a14:imgLayer>
                </a14:imgProps>
              </a:ext>
              <a:ext uri="{28A0092B-C50C-407E-A947-70E740481C1C}">
                <a14:useLocalDpi xmlns:a14="http://schemas.microsoft.com/office/drawing/2010/main" val="0"/>
              </a:ext>
            </a:extLst>
          </a:blip>
          <a:stretch>
            <a:fillRect/>
          </a:stretch>
        </p:blipFill>
        <p:spPr>
          <a:xfrm>
            <a:off x="4037912" y="0"/>
            <a:ext cx="2048256" cy="1143000"/>
          </a:xfrm>
          <a:prstGeom prst="rect">
            <a:avLst/>
          </a:prstGeom>
        </p:spPr>
      </p:pic>
      <p:pic>
        <p:nvPicPr>
          <p:cNvPr id="180" name="Picture 179"/>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35000"/>
                    </a14:imgEffect>
                  </a14:imgLayer>
                </a14:imgProps>
              </a:ext>
              <a:ext uri="{28A0092B-C50C-407E-A947-70E740481C1C}">
                <a14:useLocalDpi xmlns:a14="http://schemas.microsoft.com/office/drawing/2010/main" val="0"/>
              </a:ext>
            </a:extLst>
          </a:blip>
          <a:stretch>
            <a:fillRect/>
          </a:stretch>
        </p:blipFill>
        <p:spPr>
          <a:xfrm>
            <a:off x="-3710" y="1143000"/>
            <a:ext cx="2011680" cy="1143000"/>
          </a:xfrm>
          <a:prstGeom prst="rect">
            <a:avLst/>
          </a:prstGeom>
        </p:spPr>
      </p:pic>
      <p:pic>
        <p:nvPicPr>
          <p:cNvPr id="181" name="Picture 180"/>
          <p:cNvPicPr>
            <a:picLocks noChangeAspect="1"/>
          </p:cNvPicPr>
          <p:nvPr/>
        </p:nvPicPr>
        <p:blipFill>
          <a:blip r:embed="rId11">
            <a:extLst>
              <a:ext uri="{BEBA8EAE-BF5A-486C-A8C5-ECC9F3942E4B}">
                <a14:imgProps xmlns:a14="http://schemas.microsoft.com/office/drawing/2010/main">
                  <a14:imgLayer r:embed="rId12">
                    <a14:imgEffect>
                      <a14:brightnessContrast bright="-40000" contrast="35000"/>
                    </a14:imgEffect>
                  </a14:imgLayer>
                </a14:imgProps>
              </a:ext>
              <a:ext uri="{28A0092B-C50C-407E-A947-70E740481C1C}">
                <a14:useLocalDpi xmlns:a14="http://schemas.microsoft.com/office/drawing/2010/main" val="0"/>
              </a:ext>
            </a:extLst>
          </a:blip>
          <a:stretch>
            <a:fillRect/>
          </a:stretch>
        </p:blipFill>
        <p:spPr>
          <a:xfrm>
            <a:off x="2006121" y="1143000"/>
            <a:ext cx="2029969" cy="1143000"/>
          </a:xfrm>
          <a:prstGeom prst="rect">
            <a:avLst/>
          </a:prstGeom>
        </p:spPr>
      </p:pic>
      <p:pic>
        <p:nvPicPr>
          <p:cNvPr id="182" name="Picture 181"/>
          <p:cNvPicPr>
            <a:picLocks noChangeAspect="1"/>
          </p:cNvPicPr>
          <p:nvPr/>
        </p:nvPicPr>
        <p:blipFill>
          <a:blip r:embed="rId13">
            <a:extLst>
              <a:ext uri="{BEBA8EAE-BF5A-486C-A8C5-ECC9F3942E4B}">
                <a14:imgProps xmlns:a14="http://schemas.microsoft.com/office/drawing/2010/main">
                  <a14:imgLayer r:embed="rId14">
                    <a14:imgEffect>
                      <a14:brightnessContrast bright="-40000" contrast="35000"/>
                    </a14:imgEffect>
                  </a14:imgLayer>
                </a14:imgProps>
              </a:ext>
              <a:ext uri="{28A0092B-C50C-407E-A947-70E740481C1C}">
                <a14:useLocalDpi xmlns:a14="http://schemas.microsoft.com/office/drawing/2010/main" val="0"/>
              </a:ext>
            </a:extLst>
          </a:blip>
          <a:stretch>
            <a:fillRect/>
          </a:stretch>
        </p:blipFill>
        <p:spPr>
          <a:xfrm>
            <a:off x="4034239" y="1143000"/>
            <a:ext cx="2057400" cy="1143000"/>
          </a:xfrm>
          <a:prstGeom prst="rect">
            <a:avLst/>
          </a:prstGeom>
        </p:spPr>
      </p:pic>
      <p:pic>
        <p:nvPicPr>
          <p:cNvPr id="110" name="Picture 10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96813" y="0"/>
            <a:ext cx="2039112" cy="1143000"/>
          </a:xfrm>
          <a:prstGeom prst="rect">
            <a:avLst/>
          </a:prstGeom>
        </p:spPr>
      </p:pic>
      <p:pic>
        <p:nvPicPr>
          <p:cNvPr id="111" name="Picture 11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135180" y="0"/>
            <a:ext cx="2029969" cy="1143000"/>
          </a:xfrm>
          <a:prstGeom prst="rect">
            <a:avLst/>
          </a:prstGeom>
        </p:spPr>
      </p:pic>
      <p:pic>
        <p:nvPicPr>
          <p:cNvPr id="112" name="Picture 11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164405" y="0"/>
            <a:ext cx="2029969" cy="1143000"/>
          </a:xfrm>
          <a:prstGeom prst="rect">
            <a:avLst/>
          </a:prstGeom>
        </p:spPr>
      </p:pic>
      <p:pic>
        <p:nvPicPr>
          <p:cNvPr id="116" name="Picture 11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096813" y="1143000"/>
            <a:ext cx="2039112" cy="1143000"/>
          </a:xfrm>
          <a:prstGeom prst="rect">
            <a:avLst/>
          </a:prstGeom>
        </p:spPr>
      </p:pic>
      <p:pic>
        <p:nvPicPr>
          <p:cNvPr id="117" name="Picture 11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 y="2286000"/>
            <a:ext cx="2011680" cy="1143000"/>
          </a:xfrm>
          <a:prstGeom prst="rect">
            <a:avLst/>
          </a:prstGeom>
        </p:spPr>
      </p:pic>
      <p:pic>
        <p:nvPicPr>
          <p:cNvPr id="118" name="Picture 11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010935" y="2286000"/>
            <a:ext cx="2029969" cy="1143000"/>
          </a:xfrm>
          <a:prstGeom prst="rect">
            <a:avLst/>
          </a:prstGeom>
        </p:spPr>
      </p:pic>
      <p:pic>
        <p:nvPicPr>
          <p:cNvPr id="119" name="Picture 11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040158" y="2286000"/>
            <a:ext cx="2057400" cy="1143000"/>
          </a:xfrm>
          <a:prstGeom prst="rect">
            <a:avLst/>
          </a:prstGeom>
        </p:spPr>
      </p:pic>
      <p:pic>
        <p:nvPicPr>
          <p:cNvPr id="120" name="Picture 11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 y="3429002"/>
            <a:ext cx="2020824" cy="1148195"/>
          </a:xfrm>
          <a:prstGeom prst="rect">
            <a:avLst/>
          </a:prstGeom>
        </p:spPr>
      </p:pic>
      <p:pic>
        <p:nvPicPr>
          <p:cNvPr id="121" name="Picture 12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014593" y="3429000"/>
            <a:ext cx="2029969" cy="1143000"/>
          </a:xfrm>
          <a:prstGeom prst="rect">
            <a:avLst/>
          </a:prstGeom>
        </p:spPr>
      </p:pic>
      <p:pic>
        <p:nvPicPr>
          <p:cNvPr id="122" name="Picture 12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 y="4572002"/>
            <a:ext cx="2020824" cy="1148195"/>
          </a:xfrm>
          <a:prstGeom prst="rect">
            <a:avLst/>
          </a:prstGeom>
        </p:spPr>
      </p:pic>
      <p:pic>
        <p:nvPicPr>
          <p:cNvPr id="123" name="Picture 12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014192" y="4572000"/>
            <a:ext cx="2029969" cy="1143000"/>
          </a:xfrm>
          <a:prstGeom prst="rect">
            <a:avLst/>
          </a:prstGeom>
        </p:spPr>
      </p:pic>
      <p:pic>
        <p:nvPicPr>
          <p:cNvPr id="124" name="Picture 12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874" y="5715000"/>
            <a:ext cx="2011680" cy="1143000"/>
          </a:xfrm>
          <a:prstGeom prst="rect">
            <a:avLst/>
          </a:prstGeom>
        </p:spPr>
      </p:pic>
      <p:pic>
        <p:nvPicPr>
          <p:cNvPr id="125" name="Picture 12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8135180" y="1143000"/>
            <a:ext cx="2029969" cy="1143000"/>
          </a:xfrm>
          <a:prstGeom prst="rect">
            <a:avLst/>
          </a:prstGeom>
        </p:spPr>
      </p:pic>
      <p:pic>
        <p:nvPicPr>
          <p:cNvPr id="126" name="Picture 12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164405" y="1143000"/>
            <a:ext cx="2029969" cy="1143000"/>
          </a:xfrm>
          <a:prstGeom prst="rect">
            <a:avLst/>
          </a:prstGeom>
        </p:spPr>
      </p:pic>
      <p:pic>
        <p:nvPicPr>
          <p:cNvPr id="127" name="Picture 12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096813" y="2286000"/>
            <a:ext cx="2039112" cy="1143000"/>
          </a:xfrm>
          <a:prstGeom prst="rect">
            <a:avLst/>
          </a:prstGeom>
        </p:spPr>
      </p:pic>
      <p:pic>
        <p:nvPicPr>
          <p:cNvPr id="128" name="Picture 12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8135180" y="2286000"/>
            <a:ext cx="2029969" cy="1143000"/>
          </a:xfrm>
          <a:prstGeom prst="rect">
            <a:avLst/>
          </a:prstGeom>
        </p:spPr>
      </p:pic>
      <p:pic>
        <p:nvPicPr>
          <p:cNvPr id="129" name="Picture 12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0164405" y="2286000"/>
            <a:ext cx="2029969" cy="1143000"/>
          </a:xfrm>
          <a:prstGeom prst="rect">
            <a:avLst/>
          </a:prstGeom>
        </p:spPr>
      </p:pic>
      <p:pic>
        <p:nvPicPr>
          <p:cNvPr id="130" name="Picture 12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4044970" y="3429000"/>
            <a:ext cx="2052589" cy="1143000"/>
          </a:xfrm>
          <a:prstGeom prst="rect">
            <a:avLst/>
          </a:prstGeom>
        </p:spPr>
      </p:pic>
      <p:pic>
        <p:nvPicPr>
          <p:cNvPr id="131" name="Picture 130"/>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6096813" y="3429000"/>
            <a:ext cx="2039112" cy="1143000"/>
          </a:xfrm>
          <a:prstGeom prst="rect">
            <a:avLst/>
          </a:prstGeom>
        </p:spPr>
      </p:pic>
      <p:pic>
        <p:nvPicPr>
          <p:cNvPr id="132" name="Picture 131"/>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8135180" y="3429000"/>
            <a:ext cx="2029969" cy="1143000"/>
          </a:xfrm>
          <a:prstGeom prst="rect">
            <a:avLst/>
          </a:prstGeom>
        </p:spPr>
      </p:pic>
      <p:pic>
        <p:nvPicPr>
          <p:cNvPr id="133" name="Picture 132"/>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10164405" y="3429000"/>
            <a:ext cx="2029969" cy="1143000"/>
          </a:xfrm>
          <a:prstGeom prst="rect">
            <a:avLst/>
          </a:prstGeom>
        </p:spPr>
      </p:pic>
      <p:pic>
        <p:nvPicPr>
          <p:cNvPr id="134" name="Picture 133"/>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4044888" y="4572000"/>
            <a:ext cx="2048256" cy="1143000"/>
          </a:xfrm>
          <a:prstGeom prst="rect">
            <a:avLst/>
          </a:prstGeom>
        </p:spPr>
      </p:pic>
      <p:pic>
        <p:nvPicPr>
          <p:cNvPr id="135" name="Picture 134"/>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6096813" y="4572000"/>
            <a:ext cx="2039112" cy="1143000"/>
          </a:xfrm>
          <a:prstGeom prst="rect">
            <a:avLst/>
          </a:prstGeom>
        </p:spPr>
      </p:pic>
      <p:pic>
        <p:nvPicPr>
          <p:cNvPr id="136" name="Picture 135"/>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8135180" y="4572000"/>
            <a:ext cx="2029969" cy="1143000"/>
          </a:xfrm>
          <a:prstGeom prst="rect">
            <a:avLst/>
          </a:prstGeom>
        </p:spPr>
      </p:pic>
      <p:pic>
        <p:nvPicPr>
          <p:cNvPr id="137" name="Picture 136"/>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10164405" y="4572000"/>
            <a:ext cx="2029969" cy="1143000"/>
          </a:xfrm>
          <a:prstGeom prst="rect">
            <a:avLst/>
          </a:prstGeom>
        </p:spPr>
      </p:pic>
      <p:pic>
        <p:nvPicPr>
          <p:cNvPr id="138" name="Picture 137"/>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2009436" y="5715000"/>
            <a:ext cx="2029969" cy="1143000"/>
          </a:xfrm>
          <a:prstGeom prst="rect">
            <a:avLst/>
          </a:prstGeom>
        </p:spPr>
      </p:pic>
      <p:pic>
        <p:nvPicPr>
          <p:cNvPr id="139" name="Picture 138"/>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4039035" y="5715000"/>
            <a:ext cx="2057400" cy="1143000"/>
          </a:xfrm>
          <a:prstGeom prst="rect">
            <a:avLst/>
          </a:prstGeom>
        </p:spPr>
      </p:pic>
      <p:pic>
        <p:nvPicPr>
          <p:cNvPr id="140" name="Picture 139"/>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6096813" y="5715000"/>
            <a:ext cx="2039112" cy="1143000"/>
          </a:xfrm>
          <a:prstGeom prst="rect">
            <a:avLst/>
          </a:prstGeom>
        </p:spPr>
      </p:pic>
      <p:pic>
        <p:nvPicPr>
          <p:cNvPr id="141" name="Picture 140"/>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8135180" y="5715000"/>
            <a:ext cx="2029969" cy="1143000"/>
          </a:xfrm>
          <a:prstGeom prst="rect">
            <a:avLst/>
          </a:prstGeom>
        </p:spPr>
      </p:pic>
      <p:pic>
        <p:nvPicPr>
          <p:cNvPr id="142" name="Picture 141"/>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10164405" y="5715000"/>
            <a:ext cx="2029969" cy="1143000"/>
          </a:xfrm>
          <a:prstGeom prst="rect">
            <a:avLst/>
          </a:prstGeom>
        </p:spPr>
      </p:pic>
      <p:cxnSp>
        <p:nvCxnSpPr>
          <p:cNvPr id="143" name="Straight Connector 142"/>
          <p:cNvCxnSpPr/>
          <p:nvPr/>
        </p:nvCxnSpPr>
        <p:spPr>
          <a:xfrm>
            <a:off x="2011680" y="2286000"/>
            <a:ext cx="0" cy="533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611188" y="2286000"/>
            <a:ext cx="874711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611187" y="3429000"/>
            <a:ext cx="26206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611188" y="5715000"/>
            <a:ext cx="46673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6094413" y="1143000"/>
            <a:ext cx="6629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4041623" y="4586288"/>
            <a:ext cx="0" cy="11439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6089854" y="-381000"/>
            <a:ext cx="0" cy="49672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8128941" y="-533400"/>
            <a:ext cx="0" cy="28346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0158884" y="-533400"/>
            <a:ext cx="0" cy="16916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2031471" y="2286001"/>
            <a:ext cx="3950671" cy="1468094"/>
          </a:xfrm>
          <a:prstGeom prst="rect">
            <a:avLst/>
          </a:prstGeom>
        </p:spPr>
        <p:txBody>
          <a:bodyPr wrap="square">
            <a:spAutoFit/>
          </a:bodyPr>
          <a:lstStyle/>
          <a:p>
            <a:pPr marL="0" lvl="1">
              <a:lnSpc>
                <a:spcPct val="90000"/>
              </a:lnSpc>
              <a:spcBef>
                <a:spcPct val="0"/>
              </a:spcBef>
              <a:buSzPct val="90000"/>
            </a:pPr>
            <a:r>
              <a:rPr lang="en-US" sz="2600" b="1" dirty="0" smtClean="0">
                <a:ln w="3175">
                  <a:noFill/>
                </a:ln>
                <a:solidFill>
                  <a:schemeClr val="tx1">
                    <a:lumMod val="65000"/>
                    <a:lumOff val="35000"/>
                  </a:schemeClr>
                </a:solidFill>
                <a:latin typeface="+mj-lt"/>
                <a:cs typeface="Arial" charset="0"/>
              </a:rPr>
              <a:t>DataMarket Launch</a:t>
            </a:r>
            <a:endParaRPr lang="en-US" sz="2600" b="1" dirty="0">
              <a:ln w="3175">
                <a:noFill/>
              </a:ln>
              <a:solidFill>
                <a:schemeClr val="tx1">
                  <a:lumMod val="65000"/>
                  <a:lumOff val="35000"/>
                </a:schemeClr>
              </a:solidFill>
              <a:latin typeface="+mj-lt"/>
              <a:cs typeface="Arial" charset="0"/>
            </a:endParaRPr>
          </a:p>
          <a:p>
            <a:pPr marL="406400" lvl="1" indent="-406400">
              <a:lnSpc>
                <a:spcPct val="90000"/>
              </a:lnSpc>
              <a:spcBef>
                <a:spcPct val="20000"/>
              </a:spcBef>
              <a:buSzPct val="90000"/>
              <a:buBlip>
                <a:blip r:embed="rId45"/>
              </a:buBlip>
            </a:pPr>
            <a:r>
              <a:rPr lang="en-US" sz="2000" dirty="0" smtClean="0">
                <a:solidFill>
                  <a:schemeClr val="tx1">
                    <a:lumMod val="65000"/>
                    <a:lumOff val="35000"/>
                  </a:schemeClr>
                </a:solidFill>
              </a:rPr>
              <a:t>45+ Content partners</a:t>
            </a:r>
            <a:endParaRPr lang="en-US" sz="2000" dirty="0">
              <a:solidFill>
                <a:schemeClr val="tx1">
                  <a:lumMod val="65000"/>
                  <a:lumOff val="35000"/>
                </a:schemeClr>
              </a:solidFill>
            </a:endParaRPr>
          </a:p>
          <a:p>
            <a:pPr marL="406400" lvl="1" indent="-406400">
              <a:lnSpc>
                <a:spcPct val="90000"/>
              </a:lnSpc>
              <a:spcBef>
                <a:spcPct val="20000"/>
              </a:spcBef>
              <a:buSzPct val="90000"/>
              <a:buBlip>
                <a:blip r:embed="rId45"/>
              </a:buBlip>
            </a:pPr>
            <a:r>
              <a:rPr lang="en-US" sz="2000" dirty="0">
                <a:solidFill>
                  <a:schemeClr val="tx1">
                    <a:lumMod val="65000"/>
                    <a:lumOff val="35000"/>
                  </a:schemeClr>
                </a:solidFill>
              </a:rPr>
              <a:t>60+ </a:t>
            </a:r>
            <a:r>
              <a:rPr lang="en-US" sz="2000" dirty="0" smtClean="0">
                <a:solidFill>
                  <a:schemeClr val="tx1">
                    <a:lumMod val="65000"/>
                    <a:lumOff val="35000"/>
                  </a:schemeClr>
                </a:solidFill>
              </a:rPr>
              <a:t>Data offerings</a:t>
            </a:r>
            <a:endParaRPr lang="en-US" sz="2000" dirty="0">
              <a:solidFill>
                <a:schemeClr val="tx1">
                  <a:lumMod val="65000"/>
                  <a:lumOff val="35000"/>
                </a:schemeClr>
              </a:solidFill>
            </a:endParaRPr>
          </a:p>
          <a:p>
            <a:pPr marL="406400" lvl="1" indent="-406400">
              <a:lnSpc>
                <a:spcPct val="90000"/>
              </a:lnSpc>
              <a:spcBef>
                <a:spcPct val="20000"/>
              </a:spcBef>
              <a:buSzPct val="90000"/>
              <a:buBlip>
                <a:blip r:embed="rId45"/>
              </a:buBlip>
            </a:pPr>
            <a:r>
              <a:rPr lang="en-US" sz="2000" dirty="0">
                <a:solidFill>
                  <a:schemeClr val="tx1">
                    <a:lumMod val="65000"/>
                    <a:lumOff val="35000"/>
                  </a:schemeClr>
                </a:solidFill>
              </a:rPr>
              <a:t>100+ Offers coming soon </a:t>
            </a:r>
          </a:p>
        </p:txBody>
      </p:sp>
      <p:pic>
        <p:nvPicPr>
          <p:cNvPr id="108" name="Picture 107"/>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6089829" y="0"/>
            <a:ext cx="2039112" cy="1143000"/>
          </a:xfrm>
          <a:prstGeom prst="rect">
            <a:avLst/>
          </a:prstGeom>
        </p:spPr>
      </p:pic>
      <p:pic>
        <p:nvPicPr>
          <p:cNvPr id="109" name="Picture 108"/>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8128916" y="0"/>
            <a:ext cx="2029969" cy="1143000"/>
          </a:xfrm>
          <a:prstGeom prst="rect">
            <a:avLst/>
          </a:prstGeom>
        </p:spPr>
      </p:pic>
      <p:pic>
        <p:nvPicPr>
          <p:cNvPr id="113" name="Picture 112"/>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10164405" y="0"/>
            <a:ext cx="2029969" cy="1143000"/>
          </a:xfrm>
          <a:prstGeom prst="rect">
            <a:avLst/>
          </a:prstGeom>
        </p:spPr>
      </p:pic>
      <p:pic>
        <p:nvPicPr>
          <p:cNvPr id="114" name="Picture 113"/>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10164405" y="1143000"/>
            <a:ext cx="2029969" cy="1143000"/>
          </a:xfrm>
          <a:prstGeom prst="rect">
            <a:avLst/>
          </a:prstGeom>
        </p:spPr>
      </p:pic>
      <p:pic>
        <p:nvPicPr>
          <p:cNvPr id="115" name="Picture 114"/>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4281" y="3429000"/>
            <a:ext cx="2011680" cy="1143000"/>
          </a:xfrm>
          <a:prstGeom prst="rect">
            <a:avLst/>
          </a:prstGeom>
        </p:spPr>
      </p:pic>
      <p:pic>
        <p:nvPicPr>
          <p:cNvPr id="153" name="Picture 152"/>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2014593" y="3429000"/>
            <a:ext cx="2029969" cy="1143000"/>
          </a:xfrm>
          <a:prstGeom prst="rect">
            <a:avLst/>
          </a:prstGeom>
        </p:spPr>
      </p:pic>
      <p:pic>
        <p:nvPicPr>
          <p:cNvPr id="154" name="Picture 153"/>
          <p:cNvPicPr>
            <a:picLocks noChangeAspect="1"/>
          </p:cNvPicPr>
          <p:nvPr/>
        </p:nvPicPr>
        <p:blipFill>
          <a:blip r:embed="rId52">
            <a:extLst>
              <a:ext uri="{28A0092B-C50C-407E-A947-70E740481C1C}">
                <a14:useLocalDpi xmlns:a14="http://schemas.microsoft.com/office/drawing/2010/main" val="0"/>
              </a:ext>
            </a:extLst>
          </a:blip>
          <a:stretch>
            <a:fillRect/>
          </a:stretch>
        </p:blipFill>
        <p:spPr>
          <a:xfrm>
            <a:off x="-2497" y="4572000"/>
            <a:ext cx="2011680" cy="1143000"/>
          </a:xfrm>
          <a:prstGeom prst="rect">
            <a:avLst/>
          </a:prstGeom>
        </p:spPr>
      </p:pic>
      <p:pic>
        <p:nvPicPr>
          <p:cNvPr id="155" name="Picture 154"/>
          <p:cNvPicPr>
            <a:picLocks noChangeAspect="1"/>
          </p:cNvPicPr>
          <p:nvPr/>
        </p:nvPicPr>
        <p:blipFill>
          <a:blip r:embed="rId53">
            <a:extLst>
              <a:ext uri="{28A0092B-C50C-407E-A947-70E740481C1C}">
                <a14:useLocalDpi xmlns:a14="http://schemas.microsoft.com/office/drawing/2010/main" val="0"/>
              </a:ext>
            </a:extLst>
          </a:blip>
          <a:stretch>
            <a:fillRect/>
          </a:stretch>
        </p:blipFill>
        <p:spPr>
          <a:xfrm>
            <a:off x="2014593" y="4572000"/>
            <a:ext cx="2029969" cy="1143000"/>
          </a:xfrm>
          <a:prstGeom prst="rect">
            <a:avLst/>
          </a:prstGeom>
        </p:spPr>
      </p:pic>
      <p:pic>
        <p:nvPicPr>
          <p:cNvPr id="157" name="Picture 156"/>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6154" y="5715000"/>
            <a:ext cx="2011680" cy="1143000"/>
          </a:xfrm>
          <a:prstGeom prst="rect">
            <a:avLst/>
          </a:prstGeom>
        </p:spPr>
      </p:pic>
      <p:pic>
        <p:nvPicPr>
          <p:cNvPr id="158" name="Picture 157"/>
          <p:cNvPicPr>
            <a:picLocks noChangeAspect="1"/>
          </p:cNvPicPr>
          <p:nvPr/>
        </p:nvPicPr>
        <p:blipFill>
          <a:blip r:embed="rId55">
            <a:extLst>
              <a:ext uri="{28A0092B-C50C-407E-A947-70E740481C1C}">
                <a14:useLocalDpi xmlns:a14="http://schemas.microsoft.com/office/drawing/2010/main" val="0"/>
              </a:ext>
            </a:extLst>
          </a:blip>
          <a:stretch>
            <a:fillRect/>
          </a:stretch>
        </p:blipFill>
        <p:spPr>
          <a:xfrm>
            <a:off x="2004902" y="5715000"/>
            <a:ext cx="2029969" cy="1143000"/>
          </a:xfrm>
          <a:prstGeom prst="rect">
            <a:avLst/>
          </a:prstGeom>
        </p:spPr>
      </p:pic>
      <p:pic>
        <p:nvPicPr>
          <p:cNvPr id="159" name="Picture 158"/>
          <p:cNvPicPr>
            <a:picLocks noChangeAspect="1"/>
          </p:cNvPicPr>
          <p:nvPr/>
        </p:nvPicPr>
        <p:blipFill>
          <a:blip r:embed="rId56">
            <a:extLst>
              <a:ext uri="{28A0092B-C50C-407E-A947-70E740481C1C}">
                <a14:useLocalDpi xmlns:a14="http://schemas.microsoft.com/office/drawing/2010/main" val="0"/>
              </a:ext>
            </a:extLst>
          </a:blip>
          <a:stretch>
            <a:fillRect/>
          </a:stretch>
        </p:blipFill>
        <p:spPr>
          <a:xfrm>
            <a:off x="4034247" y="5715000"/>
            <a:ext cx="2057400" cy="1143000"/>
          </a:xfrm>
          <a:prstGeom prst="rect">
            <a:avLst/>
          </a:prstGeom>
        </p:spPr>
      </p:pic>
      <p:pic>
        <p:nvPicPr>
          <p:cNvPr id="160" name="Picture 159"/>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a:off x="6091024" y="5715000"/>
            <a:ext cx="2039112" cy="1143000"/>
          </a:xfrm>
          <a:prstGeom prst="rect">
            <a:avLst/>
          </a:prstGeom>
        </p:spPr>
      </p:pic>
      <p:pic>
        <p:nvPicPr>
          <p:cNvPr id="161" name="Picture 160"/>
          <p:cNvPicPr>
            <a:picLocks noChangeAspect="1"/>
          </p:cNvPicPr>
          <p:nvPr/>
        </p:nvPicPr>
        <p:blipFill>
          <a:blip r:embed="rId58">
            <a:extLst>
              <a:ext uri="{28A0092B-C50C-407E-A947-70E740481C1C}">
                <a14:useLocalDpi xmlns:a14="http://schemas.microsoft.com/office/drawing/2010/main" val="0"/>
              </a:ext>
            </a:extLst>
          </a:blip>
          <a:stretch>
            <a:fillRect/>
          </a:stretch>
        </p:blipFill>
        <p:spPr>
          <a:xfrm>
            <a:off x="8129514" y="5715000"/>
            <a:ext cx="2029969" cy="1143000"/>
          </a:xfrm>
          <a:prstGeom prst="rect">
            <a:avLst/>
          </a:prstGeom>
        </p:spPr>
      </p:pic>
      <p:pic>
        <p:nvPicPr>
          <p:cNvPr id="162" name="Picture 161"/>
          <p:cNvPicPr>
            <a:picLocks noChangeAspect="1"/>
          </p:cNvPicPr>
          <p:nvPr/>
        </p:nvPicPr>
        <p:blipFill>
          <a:blip r:embed="rId59">
            <a:extLst>
              <a:ext uri="{28A0092B-C50C-407E-A947-70E740481C1C}">
                <a14:useLocalDpi xmlns:a14="http://schemas.microsoft.com/office/drawing/2010/main" val="0"/>
              </a:ext>
            </a:extLst>
          </a:blip>
          <a:stretch>
            <a:fillRect/>
          </a:stretch>
        </p:blipFill>
        <p:spPr>
          <a:xfrm>
            <a:off x="10158857" y="5715000"/>
            <a:ext cx="2029969" cy="1143000"/>
          </a:xfrm>
          <a:prstGeom prst="rect">
            <a:avLst/>
          </a:prstGeom>
        </p:spPr>
      </p:pic>
      <p:cxnSp>
        <p:nvCxnSpPr>
          <p:cNvPr id="164" name="Straight Connector 163"/>
          <p:cNvCxnSpPr/>
          <p:nvPr/>
        </p:nvCxnSpPr>
        <p:spPr>
          <a:xfrm>
            <a:off x="2011680" y="3429000"/>
            <a:ext cx="0" cy="396240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611187" y="5715000"/>
            <a:ext cx="133350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4041623" y="3429000"/>
            <a:ext cx="0" cy="396240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6089854" y="5746827"/>
            <a:ext cx="0" cy="1644575"/>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617767" y="4572000"/>
            <a:ext cx="4673953"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611187" y="3429000"/>
            <a:ext cx="4650222"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0158884" y="-685800"/>
            <a:ext cx="0" cy="297180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6096434" y="1143000"/>
            <a:ext cx="6627378"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6089828" y="-685800"/>
            <a:ext cx="0" cy="182880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0164774" y="5715000"/>
            <a:ext cx="0" cy="1828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8134806" y="5715000"/>
            <a:ext cx="0" cy="1828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8128941" y="-685800"/>
            <a:ext cx="0" cy="182880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0153476" y="2286000"/>
            <a:ext cx="2570337"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2286310" y="1293944"/>
            <a:ext cx="9763899" cy="5439596"/>
            <a:chOff x="2286310" y="1293944"/>
            <a:chExt cx="9763899" cy="5439596"/>
          </a:xfrm>
        </p:grpSpPr>
        <p:grpSp>
          <p:nvGrpSpPr>
            <p:cNvPr id="184" name="Group 183"/>
            <p:cNvGrpSpPr/>
            <p:nvPr/>
          </p:nvGrpSpPr>
          <p:grpSpPr>
            <a:xfrm>
              <a:off x="6163989" y="3127881"/>
              <a:ext cx="5818341" cy="479234"/>
              <a:chOff x="6163989" y="3020974"/>
              <a:chExt cx="5818341" cy="479234"/>
            </a:xfrm>
          </p:grpSpPr>
          <p:pic>
            <p:nvPicPr>
              <p:cNvPr id="228" name="Picture 227"/>
              <p:cNvPicPr>
                <a:picLocks noChangeAspect="1" noChangeArrowheads="1"/>
              </p:cNvPicPr>
              <p:nvPr/>
            </p:nvPicPr>
            <p:blipFill>
              <a:blip r:embed="rId60" cstate="print">
                <a:extLst>
                  <a:ext uri="{28A0092B-C50C-407E-A947-70E740481C1C}">
                    <a14:useLocalDpi xmlns:a14="http://schemas.microsoft.com/office/drawing/2010/main"/>
                  </a:ext>
                </a:extLst>
              </a:blip>
              <a:srcRect/>
              <a:stretch>
                <a:fillRect/>
              </a:stretch>
            </p:blipFill>
            <p:spPr bwMode="auto">
              <a:xfrm>
                <a:off x="7862110" y="3089377"/>
                <a:ext cx="1415740" cy="34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228"/>
              <p:cNvPicPr>
                <a:picLocks noChangeAspect="1" noChangeArrowheads="1"/>
              </p:cNvPicPr>
              <p:nvPr/>
            </p:nvPicPr>
            <p:blipFill>
              <a:blip r:embed="rId61" cstate="print">
                <a:extLst>
                  <a:ext uri="{28A0092B-C50C-407E-A947-70E740481C1C}">
                    <a14:useLocalDpi xmlns:a14="http://schemas.microsoft.com/office/drawing/2010/main"/>
                  </a:ext>
                </a:extLst>
              </a:blip>
              <a:srcRect/>
              <a:stretch>
                <a:fillRect/>
              </a:stretch>
            </p:blipFill>
            <p:spPr bwMode="auto">
              <a:xfrm>
                <a:off x="6163989" y="3024589"/>
                <a:ext cx="1302023" cy="472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229"/>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11144750" y="3020974"/>
                <a:ext cx="837580" cy="479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 name="Picture 230"/>
              <p:cNvPicPr>
                <a:picLocks noChangeAspect="1" noChangeArrowheads="1"/>
              </p:cNvPicPr>
              <p:nvPr/>
            </p:nvPicPr>
            <p:blipFill>
              <a:blip r:embed="rId63" cstate="print">
                <a:extLst>
                  <a:ext uri="{28A0092B-C50C-407E-A947-70E740481C1C}">
                    <a14:useLocalDpi xmlns:a14="http://schemas.microsoft.com/office/drawing/2010/main"/>
                  </a:ext>
                </a:extLst>
              </a:blip>
              <a:srcRect/>
              <a:stretch>
                <a:fillRect/>
              </a:stretch>
            </p:blipFill>
            <p:spPr bwMode="auto">
              <a:xfrm>
                <a:off x="9673948" y="3083223"/>
                <a:ext cx="1074704" cy="35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5" name="Group 184"/>
            <p:cNvGrpSpPr/>
            <p:nvPr/>
          </p:nvGrpSpPr>
          <p:grpSpPr>
            <a:xfrm>
              <a:off x="10028240" y="1864618"/>
              <a:ext cx="2021969" cy="250388"/>
              <a:chOff x="10028240" y="1850104"/>
              <a:chExt cx="2021969" cy="250388"/>
            </a:xfrm>
          </p:grpSpPr>
          <p:pic>
            <p:nvPicPr>
              <p:cNvPr id="226" name="Picture 225"/>
              <p:cNvPicPr>
                <a:picLocks noChangeAspect="1" noChangeArrowheads="1"/>
              </p:cNvPicPr>
              <p:nvPr/>
            </p:nvPicPr>
            <p:blipFill>
              <a:blip r:embed="rId64" cstate="screen">
                <a:extLst>
                  <a:ext uri="{28A0092B-C50C-407E-A947-70E740481C1C}">
                    <a14:useLocalDpi xmlns:a14="http://schemas.microsoft.com/office/drawing/2010/main"/>
                  </a:ext>
                </a:extLst>
              </a:blip>
              <a:srcRect/>
              <a:stretch>
                <a:fillRect/>
              </a:stretch>
            </p:blipFill>
            <p:spPr bwMode="auto">
              <a:xfrm>
                <a:off x="11144750" y="1850104"/>
                <a:ext cx="905459" cy="25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 name="Picture 226" descr="http://integrate.onterrasys.com/WMSforWebMaps/images/OnTerra_notag-1.jpg"/>
              <p:cNvPicPr>
                <a:picLocks noChangeAspect="1" noChangeArrowheads="1"/>
              </p:cNvPicPr>
              <p:nvPr/>
            </p:nvPicPr>
            <p:blipFill>
              <a:blip r:embed="rId65" cstate="screen">
                <a:extLst>
                  <a:ext uri="{28A0092B-C50C-407E-A947-70E740481C1C}">
                    <a14:useLocalDpi xmlns:a14="http://schemas.microsoft.com/office/drawing/2010/main"/>
                  </a:ext>
                </a:extLst>
              </a:blip>
              <a:srcRect/>
              <a:stretch>
                <a:fillRect/>
              </a:stretch>
            </p:blipFill>
            <p:spPr bwMode="auto">
              <a:xfrm>
                <a:off x="10028240" y="1866487"/>
                <a:ext cx="743578" cy="2176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6" name="Group 185"/>
            <p:cNvGrpSpPr/>
            <p:nvPr/>
          </p:nvGrpSpPr>
          <p:grpSpPr>
            <a:xfrm>
              <a:off x="8281083" y="1293944"/>
              <a:ext cx="3769126" cy="335643"/>
              <a:chOff x="8281083" y="1293944"/>
              <a:chExt cx="3769126" cy="335643"/>
            </a:xfrm>
          </p:grpSpPr>
          <p:pic>
            <p:nvPicPr>
              <p:cNvPr id="222" name="Picture 2"/>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11061926" y="1293944"/>
                <a:ext cx="988283" cy="335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 name="Picture 222" descr="Data Quality Tools, Mailing Software, Lists, NCOA, Data Enhancements">
                <a:hlinkClick r:id="rId67"/>
              </p:cNvPr>
              <p:cNvPicPr>
                <a:picLocks noChangeAspect="1" noChangeArrowheads="1"/>
              </p:cNvPicPr>
              <p:nvPr/>
            </p:nvPicPr>
            <p:blipFill>
              <a:blip r:embed="rId68" cstate="print">
                <a:extLst>
                  <a:ext uri="{28A0092B-C50C-407E-A947-70E740481C1C}">
                    <a14:useLocalDpi xmlns:a14="http://schemas.microsoft.com/office/drawing/2010/main"/>
                  </a:ext>
                </a:extLst>
              </a:blip>
              <a:srcRect/>
              <a:stretch>
                <a:fillRect/>
              </a:stretch>
            </p:blipFill>
            <p:spPr bwMode="auto">
              <a:xfrm>
                <a:off x="8281083" y="1355815"/>
                <a:ext cx="1457049" cy="211901"/>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23" descr="http://alteryx.com/_layouts/images/alteryx/logo.png">
                <a:hlinkClick r:id="rId69"/>
              </p:cNvPr>
              <p:cNvPicPr>
                <a:picLocks noChangeAspect="1" noChangeArrowheads="1"/>
              </p:cNvPicPr>
              <p:nvPr/>
            </p:nvPicPr>
            <p:blipFill>
              <a:blip r:embed="rId70" cstate="email">
                <a:extLst>
                  <a:ext uri="{28A0092B-C50C-407E-A947-70E740481C1C}">
                    <a14:useLocalDpi xmlns:a14="http://schemas.microsoft.com/office/drawing/2010/main" val="0"/>
                  </a:ext>
                </a:extLst>
              </a:blip>
              <a:srcRect/>
              <a:stretch>
                <a:fillRect/>
              </a:stretch>
            </p:blipFill>
            <p:spPr bwMode="auto">
              <a:xfrm>
                <a:off x="9960142" y="1326248"/>
                <a:ext cx="879774" cy="2710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7" name="Group 186"/>
            <p:cNvGrpSpPr/>
            <p:nvPr/>
          </p:nvGrpSpPr>
          <p:grpSpPr>
            <a:xfrm>
              <a:off x="6191218" y="2318049"/>
              <a:ext cx="5858991" cy="548733"/>
              <a:chOff x="6191218" y="2255688"/>
              <a:chExt cx="5858991" cy="548733"/>
            </a:xfrm>
          </p:grpSpPr>
          <p:pic>
            <p:nvPicPr>
              <p:cNvPr id="217" name="Picture 216"/>
              <p:cNvPicPr>
                <a:picLocks noChangeAspect="1" noChangeArrowheads="1"/>
              </p:cNvPicPr>
              <p:nvPr/>
            </p:nvPicPr>
            <p:blipFill>
              <a:blip r:embed="rId71" cstate="print">
                <a:extLst>
                  <a:ext uri="{28A0092B-C50C-407E-A947-70E740481C1C}">
                    <a14:useLocalDpi xmlns:a14="http://schemas.microsoft.com/office/drawing/2010/main"/>
                  </a:ext>
                </a:extLst>
              </a:blip>
              <a:srcRect/>
              <a:stretch>
                <a:fillRect/>
              </a:stretch>
            </p:blipFill>
            <p:spPr bwMode="auto">
              <a:xfrm>
                <a:off x="9109919" y="2400585"/>
                <a:ext cx="937495" cy="25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 name="Picture 217"/>
              <p:cNvPicPr>
                <a:picLocks noChangeAspect="1" noChangeArrowheads="1"/>
              </p:cNvPicPr>
              <p:nvPr/>
            </p:nvPicPr>
            <p:blipFill>
              <a:blip r:embed="rId72" cstate="email">
                <a:extLst>
                  <a:ext uri="{28A0092B-C50C-407E-A947-70E740481C1C}">
                    <a14:useLocalDpi xmlns:a14="http://schemas.microsoft.com/office/drawing/2010/main" val="0"/>
                  </a:ext>
                </a:extLst>
              </a:blip>
              <a:srcRect/>
              <a:stretch>
                <a:fillRect/>
              </a:stretch>
            </p:blipFill>
            <p:spPr bwMode="auto">
              <a:xfrm>
                <a:off x="11177589" y="2361968"/>
                <a:ext cx="872620" cy="336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 name="Picture 2" descr="Description: C:\Users\bigred\Desktop\thesocialarchivebadge.jpg"/>
              <p:cNvPicPr>
                <a:picLocks noChangeAspect="1" noChangeArrowheads="1"/>
              </p:cNvPicPr>
              <p:nvPr/>
            </p:nvPicPr>
            <p:blipFill>
              <a:blip r:embed="rId73" cstate="print">
                <a:extLst>
                  <a:ext uri="{28A0092B-C50C-407E-A947-70E740481C1C}">
                    <a14:useLocalDpi xmlns:a14="http://schemas.microsoft.com/office/drawing/2010/main" val="0"/>
                  </a:ext>
                </a:extLst>
              </a:blip>
              <a:srcRect/>
              <a:stretch>
                <a:fillRect/>
              </a:stretch>
            </p:blipFill>
            <p:spPr bwMode="auto">
              <a:xfrm>
                <a:off x="10246680" y="2255688"/>
                <a:ext cx="731644" cy="548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 name="Picture 219"/>
              <p:cNvPicPr>
                <a:picLocks noChangeAspect="1" noChangeArrowheads="1"/>
              </p:cNvPicPr>
              <p:nvPr/>
            </p:nvPicPr>
            <p:blipFill>
              <a:blip r:embed="rId74" cstate="email">
                <a:extLst>
                  <a:ext uri="{28A0092B-C50C-407E-A947-70E740481C1C}">
                    <a14:useLocalDpi xmlns:a14="http://schemas.microsoft.com/office/drawing/2010/main" val="0"/>
                  </a:ext>
                </a:extLst>
              </a:blip>
              <a:srcRect/>
              <a:stretch>
                <a:fillRect/>
              </a:stretch>
            </p:blipFill>
            <p:spPr bwMode="auto">
              <a:xfrm>
                <a:off x="6191218" y="2366548"/>
                <a:ext cx="1274794" cy="3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220"/>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7665278" y="2452989"/>
                <a:ext cx="1245375" cy="15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8" name="Group 187"/>
            <p:cNvGrpSpPr/>
            <p:nvPr/>
          </p:nvGrpSpPr>
          <p:grpSpPr>
            <a:xfrm>
              <a:off x="4230063" y="4661061"/>
              <a:ext cx="7752267" cy="629600"/>
              <a:chOff x="4230063" y="4694763"/>
              <a:chExt cx="7752267" cy="629600"/>
            </a:xfrm>
          </p:grpSpPr>
          <p:pic>
            <p:nvPicPr>
              <p:cNvPr id="211" name="Picture 210"/>
              <p:cNvPicPr>
                <a:picLocks noChangeAspect="1" noChangeArrowheads="1"/>
              </p:cNvPicPr>
              <p:nvPr/>
            </p:nvPicPr>
            <p:blipFill>
              <a:blip r:embed="rId76" cstate="screen">
                <a:extLst>
                  <a:ext uri="{28A0092B-C50C-407E-A947-70E740481C1C}">
                    <a14:useLocalDpi xmlns:a14="http://schemas.microsoft.com/office/drawing/2010/main"/>
                  </a:ext>
                </a:extLst>
              </a:blip>
              <a:srcRect/>
              <a:stretch>
                <a:fillRect/>
              </a:stretch>
            </p:blipFill>
            <p:spPr bwMode="auto">
              <a:xfrm>
                <a:off x="5112790" y="4807731"/>
                <a:ext cx="514726" cy="403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 name="Picture 3" descr="C:\Users\Moek\AppData\Local\Microsoft\Windows\Temporary Internet Files\Content.Outlook\TS34OIUY\circle_recovery_logo.jpg"/>
              <p:cNvPicPr>
                <a:picLocks noChangeAspect="1" noChangeArrowheads="1"/>
              </p:cNvPicPr>
              <p:nvPr/>
            </p:nvPicPr>
            <p:blipFill>
              <a:blip r:embed="rId77" cstate="print">
                <a:extLst>
                  <a:ext uri="{28A0092B-C50C-407E-A947-70E740481C1C}">
                    <a14:useLocalDpi xmlns:a14="http://schemas.microsoft.com/office/drawing/2010/main" val="0"/>
                  </a:ext>
                </a:extLst>
              </a:blip>
              <a:srcRect/>
              <a:stretch>
                <a:fillRect/>
              </a:stretch>
            </p:blipFill>
            <p:spPr bwMode="auto">
              <a:xfrm>
                <a:off x="4230063" y="4694763"/>
                <a:ext cx="596212" cy="629600"/>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212"/>
              <p:cNvPicPr>
                <a:picLocks noChangeAspect="1" noChangeArrowheads="1"/>
              </p:cNvPicPr>
              <p:nvPr/>
            </p:nvPicPr>
            <p:blipFill>
              <a:blip r:embed="rId78" cstate="email">
                <a:extLst>
                  <a:ext uri="{28A0092B-C50C-407E-A947-70E740481C1C}">
                    <a14:useLocalDpi xmlns:a14="http://schemas.microsoft.com/office/drawing/2010/main" val="0"/>
                  </a:ext>
                </a:extLst>
              </a:blip>
              <a:srcRect/>
              <a:stretch>
                <a:fillRect/>
              </a:stretch>
            </p:blipFill>
            <p:spPr bwMode="auto">
              <a:xfrm>
                <a:off x="5914031" y="4760643"/>
                <a:ext cx="1663003" cy="497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 name="Picture 2"/>
              <p:cNvPicPr>
                <a:picLocks noChangeAspect="1" noChangeArrowheads="1"/>
              </p:cNvPicPr>
              <p:nvPr/>
            </p:nvPicPr>
            <p:blipFill>
              <a:blip r:embed="rId79" cstate="print">
                <a:extLst>
                  <a:ext uri="{28A0092B-C50C-407E-A947-70E740481C1C}">
                    <a14:useLocalDpi xmlns:a14="http://schemas.microsoft.com/office/drawing/2010/main" val="0"/>
                  </a:ext>
                </a:extLst>
              </a:blip>
              <a:srcRect/>
              <a:stretch>
                <a:fillRect/>
              </a:stretch>
            </p:blipFill>
            <p:spPr bwMode="auto">
              <a:xfrm>
                <a:off x="7863549" y="4699434"/>
                <a:ext cx="1115818" cy="620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 name="Picture 214"/>
              <p:cNvPicPr>
                <a:picLocks noChangeAspect="1" noChangeArrowheads="1"/>
              </p:cNvPicPr>
              <p:nvPr/>
            </p:nvPicPr>
            <p:blipFill>
              <a:blip r:embed="rId80" cstate="email">
                <a:extLst>
                  <a:ext uri="{28A0092B-C50C-407E-A947-70E740481C1C}">
                    <a14:useLocalDpi xmlns:a14="http://schemas.microsoft.com/office/drawing/2010/main" val="0"/>
                  </a:ext>
                </a:extLst>
              </a:blip>
              <a:srcRect/>
              <a:stretch>
                <a:fillRect/>
              </a:stretch>
            </p:blipFill>
            <p:spPr bwMode="auto">
              <a:xfrm>
                <a:off x="10936806" y="4811681"/>
                <a:ext cx="1045524" cy="395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6" name="Picture 215"/>
              <p:cNvPicPr>
                <a:picLocks noChangeAspect="1" noChangeArrowheads="1"/>
              </p:cNvPicPr>
              <p:nvPr/>
            </p:nvPicPr>
            <p:blipFill>
              <a:blip r:embed="rId81" cstate="email">
                <a:extLst>
                  <a:ext uri="{28A0092B-C50C-407E-A947-70E740481C1C}">
                    <a14:useLocalDpi xmlns:a14="http://schemas.microsoft.com/office/drawing/2010/main" val="0"/>
                  </a:ext>
                </a:extLst>
              </a:blip>
              <a:srcRect/>
              <a:stretch>
                <a:fillRect/>
              </a:stretch>
            </p:blipFill>
            <p:spPr bwMode="auto">
              <a:xfrm>
                <a:off x="9265882" y="4881923"/>
                <a:ext cx="1384407" cy="255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9" name="Group 188"/>
            <p:cNvGrpSpPr/>
            <p:nvPr/>
          </p:nvGrpSpPr>
          <p:grpSpPr>
            <a:xfrm>
              <a:off x="4148473" y="5551760"/>
              <a:ext cx="7810685" cy="390130"/>
              <a:chOff x="4148473" y="4958528"/>
              <a:chExt cx="7810685" cy="390130"/>
            </a:xfrm>
          </p:grpSpPr>
          <p:pic>
            <p:nvPicPr>
              <p:cNvPr id="205" name="Picture 204"/>
              <p:cNvPicPr>
                <a:picLocks noChangeAspect="1" noChangeArrowheads="1"/>
              </p:cNvPicPr>
              <p:nvPr/>
            </p:nvPicPr>
            <p:blipFill>
              <a:blip r:embed="rId82" cstate="email">
                <a:extLst>
                  <a:ext uri="{28A0092B-C50C-407E-A947-70E740481C1C}">
                    <a14:useLocalDpi xmlns:a14="http://schemas.microsoft.com/office/drawing/2010/main" val="0"/>
                  </a:ext>
                </a:extLst>
              </a:blip>
              <a:srcRect/>
              <a:stretch>
                <a:fillRect/>
              </a:stretch>
            </p:blipFill>
            <p:spPr bwMode="auto">
              <a:xfrm>
                <a:off x="5688818" y="4958528"/>
                <a:ext cx="942448" cy="390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 name="Picture 13"/>
              <p:cNvPicPr>
                <a:picLocks noChangeAspect="1" noChangeArrowheads="1"/>
              </p:cNvPicPr>
              <p:nvPr/>
            </p:nvPicPr>
            <p:blipFill>
              <a:blip r:embed="rId83">
                <a:extLst>
                  <a:ext uri="{28A0092B-C50C-407E-A947-70E740481C1C}">
                    <a14:useLocalDpi xmlns:a14="http://schemas.microsoft.com/office/drawing/2010/main" val="0"/>
                  </a:ext>
                </a:extLst>
              </a:blip>
              <a:srcRect/>
              <a:stretch>
                <a:fillRect/>
              </a:stretch>
            </p:blipFill>
            <p:spPr bwMode="auto">
              <a:xfrm>
                <a:off x="10936806" y="5015350"/>
                <a:ext cx="1022352" cy="27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 name="Picture 206"/>
              <p:cNvPicPr>
                <a:picLocks noChangeAspect="1" noChangeArrowheads="1"/>
              </p:cNvPicPr>
              <p:nvPr/>
            </p:nvPicPr>
            <p:blipFill>
              <a:blip r:embed="rId84" cstate="email">
                <a:extLst>
                  <a:ext uri="{28A0092B-C50C-407E-A947-70E740481C1C}">
                    <a14:useLocalDpi xmlns:a14="http://schemas.microsoft.com/office/drawing/2010/main" val="0"/>
                  </a:ext>
                </a:extLst>
              </a:blip>
              <a:srcRect/>
              <a:stretch>
                <a:fillRect/>
              </a:stretch>
            </p:blipFill>
            <p:spPr bwMode="auto">
              <a:xfrm>
                <a:off x="6933011" y="5002717"/>
                <a:ext cx="914400" cy="301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 name="Picture 207"/>
              <p:cNvPicPr>
                <a:picLocks noChangeAspect="1" noChangeArrowheads="1"/>
              </p:cNvPicPr>
              <p:nvPr/>
            </p:nvPicPr>
            <p:blipFill>
              <a:blip r:embed="rId85" cstate="email">
                <a:extLst>
                  <a:ext uri="{28A0092B-C50C-407E-A947-70E740481C1C}">
                    <a14:useLocalDpi xmlns:a14="http://schemas.microsoft.com/office/drawing/2010/main" val="0"/>
                  </a:ext>
                </a:extLst>
              </a:blip>
              <a:srcRect/>
              <a:stretch>
                <a:fillRect/>
              </a:stretch>
            </p:blipFill>
            <p:spPr bwMode="auto">
              <a:xfrm>
                <a:off x="4148473" y="4984366"/>
                <a:ext cx="1238600" cy="338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 name="Picture 208"/>
              <p:cNvPicPr>
                <a:picLocks noChangeAspect="1" noChangeArrowheads="1"/>
              </p:cNvPicPr>
              <p:nvPr/>
            </p:nvPicPr>
            <p:blipFill>
              <a:blip r:embed="rId86" cstate="print">
                <a:extLst>
                  <a:ext uri="{28A0092B-C50C-407E-A947-70E740481C1C}">
                    <a14:useLocalDpi xmlns:a14="http://schemas.microsoft.com/office/drawing/2010/main"/>
                  </a:ext>
                </a:extLst>
              </a:blip>
              <a:srcRect/>
              <a:stretch>
                <a:fillRect/>
              </a:stretch>
            </p:blipFill>
            <p:spPr bwMode="auto">
              <a:xfrm>
                <a:off x="8149156" y="5019977"/>
                <a:ext cx="1368218" cy="26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 name="Picture 209" descr="loc-aid.com"/>
              <p:cNvPicPr>
                <a:picLocks noChangeAspect="1" noChangeArrowheads="1"/>
              </p:cNvPicPr>
              <p:nvPr/>
            </p:nvPicPr>
            <p:blipFill>
              <a:blip r:embed="rId87" cstate="print">
                <a:extLst>
                  <a:ext uri="{28A0092B-C50C-407E-A947-70E740481C1C}">
                    <a14:useLocalDpi xmlns:a14="http://schemas.microsoft.com/office/drawing/2010/main"/>
                  </a:ext>
                </a:extLst>
              </a:blip>
              <a:srcRect/>
              <a:stretch>
                <a:fillRect/>
              </a:stretch>
            </p:blipFill>
            <p:spPr bwMode="auto">
              <a:xfrm>
                <a:off x="9819119" y="4978077"/>
                <a:ext cx="815941" cy="35103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0" name="Group 189"/>
            <p:cNvGrpSpPr/>
            <p:nvPr/>
          </p:nvGrpSpPr>
          <p:grpSpPr>
            <a:xfrm>
              <a:off x="2286310" y="6202987"/>
              <a:ext cx="9723571" cy="530553"/>
              <a:chOff x="2286310" y="5727953"/>
              <a:chExt cx="9723571" cy="530553"/>
            </a:xfrm>
          </p:grpSpPr>
          <p:pic>
            <p:nvPicPr>
              <p:cNvPr id="197" name="Picture 16"/>
              <p:cNvPicPr>
                <a:picLocks noChangeAspect="1" noChangeArrowheads="1"/>
              </p:cNvPicPr>
              <p:nvPr/>
            </p:nvPicPr>
            <p:blipFill>
              <a:blip r:embed="rId88">
                <a:extLst>
                  <a:ext uri="{28A0092B-C50C-407E-A947-70E740481C1C}">
                    <a14:useLocalDpi xmlns:a14="http://schemas.microsoft.com/office/drawing/2010/main" val="0"/>
                  </a:ext>
                </a:extLst>
              </a:blip>
              <a:srcRect/>
              <a:stretch>
                <a:fillRect/>
              </a:stretch>
            </p:blipFill>
            <p:spPr bwMode="auto">
              <a:xfrm>
                <a:off x="7920777" y="5836760"/>
                <a:ext cx="843344" cy="312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197"/>
              <p:cNvPicPr>
                <a:picLocks noChangeAspect="1" noChangeArrowheads="1"/>
              </p:cNvPicPr>
              <p:nvPr/>
            </p:nvPicPr>
            <p:blipFill>
              <a:blip r:embed="rId89" cstate="print">
                <a:extLst>
                  <a:ext uri="{28A0092B-C50C-407E-A947-70E740481C1C}">
                    <a14:useLocalDpi xmlns:a14="http://schemas.microsoft.com/office/drawing/2010/main"/>
                  </a:ext>
                </a:extLst>
              </a:blip>
              <a:srcRect/>
              <a:stretch>
                <a:fillRect/>
              </a:stretch>
            </p:blipFill>
            <p:spPr bwMode="auto">
              <a:xfrm>
                <a:off x="3329418" y="5870555"/>
                <a:ext cx="914830" cy="24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198"/>
              <p:cNvPicPr>
                <a:picLocks noChangeAspect="1" noChangeArrowheads="1"/>
              </p:cNvPicPr>
              <p:nvPr/>
            </p:nvPicPr>
            <p:blipFill>
              <a:blip r:embed="rId90" cstate="print">
                <a:extLst>
                  <a:ext uri="{28A0092B-C50C-407E-A947-70E740481C1C}">
                    <a14:useLocalDpi xmlns:a14="http://schemas.microsoft.com/office/drawing/2010/main"/>
                  </a:ext>
                </a:extLst>
              </a:blip>
              <a:srcRect/>
              <a:stretch>
                <a:fillRect/>
              </a:stretch>
            </p:blipFill>
            <p:spPr bwMode="auto">
              <a:xfrm>
                <a:off x="6565781" y="5818300"/>
                <a:ext cx="1029888" cy="349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199" descr="CDYNE XML Web Services">
                <a:hlinkClick r:id="rId91"/>
              </p:cNvPr>
              <p:cNvPicPr>
                <a:picLocks noChangeAspect="1" noChangeArrowheads="1"/>
              </p:cNvPicPr>
              <p:nvPr/>
            </p:nvPicPr>
            <p:blipFill>
              <a:blip r:embed="rId92" cstate="print">
                <a:extLst>
                  <a:ext uri="{28A0092B-C50C-407E-A947-70E740481C1C}">
                    <a14:useLocalDpi xmlns:a14="http://schemas.microsoft.com/office/drawing/2010/main" val="0"/>
                  </a:ext>
                </a:extLst>
              </a:blip>
              <a:srcRect/>
              <a:stretch>
                <a:fillRect/>
              </a:stretch>
            </p:blipFill>
            <p:spPr bwMode="auto">
              <a:xfrm>
                <a:off x="9089229" y="5756955"/>
                <a:ext cx="1038318" cy="472548"/>
              </a:xfrm>
              <a:prstGeom prst="rect">
                <a:avLst/>
              </a:prstGeom>
              <a:noFill/>
              <a:extLst>
                <a:ext uri="{909E8E84-426E-40DD-AFC4-6F175D3DCCD1}">
                  <a14:hiddenFill xmlns:a14="http://schemas.microsoft.com/office/drawing/2010/main">
                    <a:solidFill>
                      <a:srgbClr val="FFFFFF"/>
                    </a:solidFill>
                  </a14:hiddenFill>
                </a:ext>
              </a:extLst>
            </p:spPr>
          </p:pic>
          <p:pic>
            <p:nvPicPr>
              <p:cNvPr id="201" name="Picture 2" descr="Digital Globe">
                <a:hlinkClick r:id="rId93"/>
              </p:cNvPr>
              <p:cNvPicPr>
                <a:picLocks noChangeAspect="1" noChangeArrowheads="1"/>
              </p:cNvPicPr>
              <p:nvPr/>
            </p:nvPicPr>
            <p:blipFill>
              <a:blip r:embed="rId94" cstate="print">
                <a:extLst>
                  <a:ext uri="{28A0092B-C50C-407E-A947-70E740481C1C}">
                    <a14:useLocalDpi xmlns:a14="http://schemas.microsoft.com/office/drawing/2010/main" val="0"/>
                  </a:ext>
                </a:extLst>
              </a:blip>
              <a:srcRect/>
              <a:stretch>
                <a:fillRect/>
              </a:stretch>
            </p:blipFill>
            <p:spPr bwMode="auto">
              <a:xfrm>
                <a:off x="2286310" y="5832343"/>
                <a:ext cx="718000" cy="321772"/>
              </a:xfrm>
              <a:prstGeom prst="rect">
                <a:avLst/>
              </a:prstGeom>
              <a:noFill/>
              <a:extLst>
                <a:ext uri="{909E8E84-426E-40DD-AFC4-6F175D3DCCD1}">
                  <a14:hiddenFill xmlns:a14="http://schemas.microsoft.com/office/drawing/2010/main">
                    <a:solidFill>
                      <a:srgbClr val="FFFFFF"/>
                    </a:solidFill>
                  </a14:hiddenFill>
                </a:ext>
              </a:extLst>
            </p:spPr>
          </p:pic>
          <p:pic>
            <p:nvPicPr>
              <p:cNvPr id="202" name="Picture 201"/>
              <p:cNvPicPr>
                <a:picLocks noChangeAspect="1" noChangeArrowheads="1"/>
              </p:cNvPicPr>
              <p:nvPr/>
            </p:nvPicPr>
            <p:blipFill>
              <a:blip r:embed="rId95" cstate="email">
                <a:extLst>
                  <a:ext uri="{28A0092B-C50C-407E-A947-70E740481C1C}">
                    <a14:useLocalDpi xmlns:a14="http://schemas.microsoft.com/office/drawing/2010/main" val="0"/>
                  </a:ext>
                </a:extLst>
              </a:blip>
              <a:srcRect/>
              <a:stretch>
                <a:fillRect/>
              </a:stretch>
            </p:blipFill>
            <p:spPr bwMode="auto">
              <a:xfrm>
                <a:off x="4569356" y="5774210"/>
                <a:ext cx="815656" cy="43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 name="Picture 2" descr="C:\Users\sudhirh\AppData\Local\Microsoft\Windows\Temporary Internet Files\Content.Outlook\MS8WIR2S\iLead-Logo.jpg"/>
              <p:cNvPicPr>
                <a:picLocks noChangeAspect="1" noChangeArrowheads="1"/>
              </p:cNvPicPr>
              <p:nvPr/>
            </p:nvPicPr>
            <p:blipFill>
              <a:blip r:embed="rId96" cstate="print">
                <a:extLst>
                  <a:ext uri="{28A0092B-C50C-407E-A947-70E740481C1C}">
                    <a14:useLocalDpi xmlns:a14="http://schemas.microsoft.com/office/drawing/2010/main" val="0"/>
                  </a:ext>
                </a:extLst>
              </a:blip>
              <a:srcRect/>
              <a:stretch>
                <a:fillRect/>
              </a:stretch>
            </p:blipFill>
            <p:spPr bwMode="auto">
              <a:xfrm>
                <a:off x="5710120" y="5727953"/>
                <a:ext cx="530553" cy="530553"/>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203"/>
              <p:cNvPicPr>
                <a:picLocks noChangeAspect="1" noChangeArrowheads="1"/>
              </p:cNvPicPr>
              <p:nvPr/>
            </p:nvPicPr>
            <p:blipFill>
              <a:blip r:embed="rId97" cstate="email">
                <a:extLst>
                  <a:ext uri="{28A0092B-C50C-407E-A947-70E740481C1C}">
                    <a14:useLocalDpi xmlns:a14="http://schemas.microsoft.com/office/drawing/2010/main" val="0"/>
                  </a:ext>
                </a:extLst>
              </a:blip>
              <a:srcRect/>
              <a:stretch>
                <a:fillRect/>
              </a:stretch>
            </p:blipFill>
            <p:spPr bwMode="auto">
              <a:xfrm>
                <a:off x="10452654" y="5827810"/>
                <a:ext cx="1557227" cy="3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91" name="Group 190"/>
            <p:cNvGrpSpPr/>
            <p:nvPr/>
          </p:nvGrpSpPr>
          <p:grpSpPr>
            <a:xfrm>
              <a:off x="6191218" y="3868214"/>
              <a:ext cx="5791112" cy="531748"/>
              <a:chOff x="6191218" y="3636178"/>
              <a:chExt cx="5791112" cy="531748"/>
            </a:xfrm>
          </p:grpSpPr>
          <p:pic>
            <p:nvPicPr>
              <p:cNvPr id="192" name="Picture 7"/>
              <p:cNvPicPr>
                <a:picLocks noChangeAspect="1" noChangeArrowheads="1"/>
              </p:cNvPicPr>
              <p:nvPr/>
            </p:nvPicPr>
            <p:blipFill>
              <a:blip r:embed="rId98" cstate="print">
                <a:extLst>
                  <a:ext uri="{28A0092B-C50C-407E-A947-70E740481C1C}">
                    <a14:useLocalDpi xmlns:a14="http://schemas.microsoft.com/office/drawing/2010/main" val="0"/>
                  </a:ext>
                </a:extLst>
              </a:blip>
              <a:srcRect/>
              <a:stretch>
                <a:fillRect/>
              </a:stretch>
            </p:blipFill>
            <p:spPr bwMode="auto">
              <a:xfrm>
                <a:off x="10994490" y="3681332"/>
                <a:ext cx="987840" cy="44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192"/>
              <p:cNvPicPr>
                <a:picLocks noChangeAspect="1"/>
              </p:cNvPicPr>
              <p:nvPr/>
            </p:nvPicPr>
            <p:blipFill>
              <a:blip r:embed="rId99" cstate="email">
                <a:extLst>
                  <a:ext uri="{28A0092B-C50C-407E-A947-70E740481C1C}">
                    <a14:useLocalDpi xmlns:a14="http://schemas.microsoft.com/office/drawing/2010/main" val="0"/>
                  </a:ext>
                </a:extLst>
              </a:blip>
              <a:stretch>
                <a:fillRect/>
              </a:stretch>
            </p:blipFill>
            <p:spPr bwMode="auto">
              <a:xfrm>
                <a:off x="9191128" y="3636178"/>
                <a:ext cx="602662" cy="531748"/>
              </a:xfrm>
              <a:prstGeom prst="rect">
                <a:avLst/>
              </a:prstGeom>
              <a:noFill/>
              <a:ln>
                <a:noFill/>
              </a:ln>
            </p:spPr>
          </p:pic>
          <p:pic>
            <p:nvPicPr>
              <p:cNvPr id="194" name="Picture 193"/>
              <p:cNvPicPr>
                <a:picLocks noChangeAspect="1" noChangeArrowheads="1"/>
              </p:cNvPicPr>
              <p:nvPr/>
            </p:nvPicPr>
            <p:blipFill>
              <a:blip r:embed="rId100" cstate="email">
                <a:extLst>
                  <a:ext uri="{28A0092B-C50C-407E-A947-70E740481C1C}">
                    <a14:useLocalDpi xmlns:a14="http://schemas.microsoft.com/office/drawing/2010/main" val="0"/>
                  </a:ext>
                </a:extLst>
              </a:blip>
              <a:srcRect/>
              <a:stretch>
                <a:fillRect/>
              </a:stretch>
            </p:blipFill>
            <p:spPr bwMode="auto">
              <a:xfrm>
                <a:off x="6191218" y="3794991"/>
                <a:ext cx="1177668" cy="214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194" descr="Logo"/>
              <p:cNvPicPr>
                <a:picLocks noChangeAspect="1" noChangeArrowheads="1"/>
              </p:cNvPicPr>
              <p:nvPr/>
            </p:nvPicPr>
            <p:blipFill>
              <a:blip r:embed="rId101" cstate="screen">
                <a:extLst>
                  <a:ext uri="{28A0092B-C50C-407E-A947-70E740481C1C}">
                    <a14:useLocalDpi xmlns:a14="http://schemas.microsoft.com/office/drawing/2010/main"/>
                  </a:ext>
                </a:extLst>
              </a:blip>
              <a:srcRect/>
              <a:stretch>
                <a:fillRect/>
              </a:stretch>
            </p:blipFill>
            <p:spPr bwMode="auto">
              <a:xfrm>
                <a:off x="9948311" y="3730910"/>
                <a:ext cx="891658" cy="342284"/>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195" descr="C:\Users\cliens\Desktop\banner2-wb.gif"/>
              <p:cNvPicPr>
                <a:picLocks noChangeAspect="1" noChangeArrowheads="1"/>
              </p:cNvPicPr>
              <p:nvPr/>
            </p:nvPicPr>
            <p:blipFill>
              <a:blip r:embed="rId102" cstate="email">
                <a:extLst>
                  <a:ext uri="{28A0092B-C50C-407E-A947-70E740481C1C}">
                    <a14:useLocalDpi xmlns:a14="http://schemas.microsoft.com/office/drawing/2010/main" val="0"/>
                  </a:ext>
                </a:extLst>
              </a:blip>
              <a:srcRect/>
              <a:stretch>
                <a:fillRect/>
              </a:stretch>
            </p:blipFill>
            <p:spPr bwMode="auto">
              <a:xfrm>
                <a:off x="7523407" y="3748006"/>
                <a:ext cx="1513200" cy="308092"/>
              </a:xfrm>
              <a:prstGeom prst="rect">
                <a:avLst/>
              </a:prstGeom>
              <a:ln>
                <a:noFill/>
              </a:ln>
              <a:effectLst>
                <a:outerShdw dist="139700" sx="1000" sy="1000" algn="tl" rotWithShape="0">
                  <a:srgbClr val="333333"/>
                </a:outerShdw>
              </a:effectLst>
              <a:extLst>
                <a:ext uri="{909E8E84-426E-40DD-AFC4-6F175D3DCCD1}">
                  <a14:hiddenFill xmlns:a14="http://schemas.microsoft.com/office/drawing/2010/main">
                    <a:solidFill>
                      <a:srgbClr val="FFFFFF"/>
                    </a:solidFill>
                  </a14:hiddenFill>
                </a:ext>
              </a:extLst>
            </p:spPr>
          </p:pic>
        </p:grpSp>
      </p:grpSp>
      <p:cxnSp>
        <p:nvCxnSpPr>
          <p:cNvPr id="146" name="Straight Connector 145"/>
          <p:cNvCxnSpPr/>
          <p:nvPr/>
        </p:nvCxnSpPr>
        <p:spPr>
          <a:xfrm>
            <a:off x="2006121" y="4572000"/>
            <a:ext cx="40994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AutoShape 2" descr="https://mediabank.partners.extranet.microsoft.com/Assets/Active/U-Z/Windows_Azure/Windows%20Azure%20DataMarket/Horizontal/online-rgb/WinAzure-Mktpl-dtmkt_h_rgb.png"/>
          <p:cNvSpPr>
            <a:spLocks noChangeAspect="1" noChangeArrowheads="1"/>
          </p:cNvSpPr>
          <p:nvPr/>
        </p:nvSpPr>
        <p:spPr bwMode="auto">
          <a:xfrm>
            <a:off x="63499" y="-136525"/>
            <a:ext cx="30480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103" cstate="print">
            <a:extLst>
              <a:ext uri="{28A0092B-C50C-407E-A947-70E740481C1C}">
                <a14:useLocalDpi xmlns:a14="http://schemas.microsoft.com/office/drawing/2010/main" val="0"/>
              </a:ext>
            </a:extLst>
          </a:blip>
          <a:stretch>
            <a:fillRect/>
          </a:stretch>
        </p:blipFill>
        <p:spPr>
          <a:xfrm>
            <a:off x="-24002" y="39182"/>
            <a:ext cx="5938033" cy="1558102"/>
          </a:xfrm>
          <a:prstGeom prst="rect">
            <a:avLst/>
          </a:prstGeom>
        </p:spPr>
      </p:pic>
      <p:pic>
        <p:nvPicPr>
          <p:cNvPr id="156" name="Picture 2"/>
          <p:cNvPicPr>
            <a:picLocks noChangeAspect="1" noChangeArrowheads="1"/>
          </p:cNvPicPr>
          <p:nvPr/>
        </p:nvPicPr>
        <p:blipFill rotWithShape="1">
          <a:blip r:embed="rId104" cstate="screen">
            <a:extLst>
              <a:ext uri="{28A0092B-C50C-407E-A947-70E740481C1C}">
                <a14:useLocalDpi xmlns:a14="http://schemas.microsoft.com/office/drawing/2010/main"/>
              </a:ext>
            </a:extLst>
          </a:blip>
          <a:srcRect/>
          <a:stretch/>
        </p:blipFill>
        <p:spPr bwMode="auto">
          <a:xfrm>
            <a:off x="1041432" y="1762125"/>
            <a:ext cx="5922675" cy="4016141"/>
          </a:xfrm>
          <a:prstGeom prst="rect">
            <a:avLst/>
          </a:prstGeom>
          <a:noFill/>
          <a:ln>
            <a:noFill/>
          </a:ln>
          <a:effectLst>
            <a:glow rad="63500">
              <a:schemeClr val="accent1">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105">
            <a:extLst>
              <a:ext uri="{28A0092B-C50C-407E-A947-70E740481C1C}">
                <a14:useLocalDpi xmlns:a14="http://schemas.microsoft.com/office/drawing/2010/main" val="0"/>
              </a:ext>
            </a:extLst>
          </a:blip>
          <a:stretch>
            <a:fillRect/>
          </a:stretch>
        </p:blipFill>
        <p:spPr>
          <a:xfrm>
            <a:off x="8342448" y="1681574"/>
            <a:ext cx="1476671" cy="645673"/>
          </a:xfrm>
          <a:prstGeom prst="rect">
            <a:avLst/>
          </a:prstGeom>
        </p:spPr>
      </p:pic>
    </p:spTree>
    <p:extLst>
      <p:ext uri="{BB962C8B-B14F-4D97-AF65-F5344CB8AC3E}">
        <p14:creationId xmlns:p14="http://schemas.microsoft.com/office/powerpoint/2010/main" val="1431688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nodeType="withEffect">
                                  <p:stCondLst>
                                    <p:cond delay="0"/>
                                  </p:stCondLst>
                                  <p:childTnLst>
                                    <p:animEffect transition="out" filter="wipe(down)">
                                      <p:cBhvr>
                                        <p:cTn id="6" dur="750"/>
                                        <p:tgtEl>
                                          <p:spTgt spid="172"/>
                                        </p:tgtEl>
                                      </p:cBhvr>
                                    </p:animEffect>
                                    <p:set>
                                      <p:cBhvr>
                                        <p:cTn id="7" dur="1" fill="hold">
                                          <p:stCondLst>
                                            <p:cond delay="749"/>
                                          </p:stCondLst>
                                        </p:cTn>
                                        <p:tgtEl>
                                          <p:spTgt spid="172"/>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750"/>
                                        <p:tgtEl>
                                          <p:spTgt spid="175"/>
                                        </p:tgtEl>
                                      </p:cBhvr>
                                    </p:animEffect>
                                    <p:set>
                                      <p:cBhvr>
                                        <p:cTn id="10" dur="1" fill="hold">
                                          <p:stCondLst>
                                            <p:cond delay="749"/>
                                          </p:stCondLst>
                                        </p:cTn>
                                        <p:tgtEl>
                                          <p:spTgt spid="175"/>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750"/>
                                        <p:tgtEl>
                                          <p:spTgt spid="170"/>
                                        </p:tgtEl>
                                      </p:cBhvr>
                                    </p:animEffect>
                                    <p:set>
                                      <p:cBhvr>
                                        <p:cTn id="13" dur="1" fill="hold">
                                          <p:stCondLst>
                                            <p:cond delay="749"/>
                                          </p:stCondLst>
                                        </p:cTn>
                                        <p:tgtEl>
                                          <p:spTgt spid="170"/>
                                        </p:tgtEl>
                                        <p:attrNameLst>
                                          <p:attrName>style.visibility</p:attrName>
                                        </p:attrNameLst>
                                      </p:cBhvr>
                                      <p:to>
                                        <p:strVal val="hidden"/>
                                      </p:to>
                                    </p:set>
                                  </p:childTnLst>
                                </p:cTn>
                              </p:par>
                              <p:par>
                                <p:cTn id="14" presetID="22" presetClass="exit" presetSubtype="1" fill="hold" nodeType="withEffect">
                                  <p:stCondLst>
                                    <p:cond delay="0"/>
                                  </p:stCondLst>
                                  <p:childTnLst>
                                    <p:animEffect transition="out" filter="wipe(up)">
                                      <p:cBhvr>
                                        <p:cTn id="15" dur="750"/>
                                        <p:tgtEl>
                                          <p:spTgt spid="164"/>
                                        </p:tgtEl>
                                      </p:cBhvr>
                                    </p:animEffect>
                                    <p:set>
                                      <p:cBhvr>
                                        <p:cTn id="16" dur="1" fill="hold">
                                          <p:stCondLst>
                                            <p:cond delay="749"/>
                                          </p:stCondLst>
                                        </p:cTn>
                                        <p:tgtEl>
                                          <p:spTgt spid="164"/>
                                        </p:tgtEl>
                                        <p:attrNameLst>
                                          <p:attrName>style.visibility</p:attrName>
                                        </p:attrNameLst>
                                      </p:cBhvr>
                                      <p:to>
                                        <p:strVal val="hidden"/>
                                      </p:to>
                                    </p:set>
                                  </p:childTnLst>
                                </p:cTn>
                              </p:par>
                              <p:par>
                                <p:cTn id="17" presetID="22" presetClass="exit" presetSubtype="1" fill="hold" nodeType="withEffect">
                                  <p:stCondLst>
                                    <p:cond delay="0"/>
                                  </p:stCondLst>
                                  <p:childTnLst>
                                    <p:animEffect transition="out" filter="wipe(up)">
                                      <p:cBhvr>
                                        <p:cTn id="18" dur="750"/>
                                        <p:tgtEl>
                                          <p:spTgt spid="166"/>
                                        </p:tgtEl>
                                      </p:cBhvr>
                                    </p:animEffect>
                                    <p:set>
                                      <p:cBhvr>
                                        <p:cTn id="19" dur="1" fill="hold">
                                          <p:stCondLst>
                                            <p:cond delay="749"/>
                                          </p:stCondLst>
                                        </p:cTn>
                                        <p:tgtEl>
                                          <p:spTgt spid="166"/>
                                        </p:tgtEl>
                                        <p:attrNameLst>
                                          <p:attrName>style.visibility</p:attrName>
                                        </p:attrNameLst>
                                      </p:cBhvr>
                                      <p:to>
                                        <p:strVal val="hidden"/>
                                      </p:to>
                                    </p:set>
                                  </p:childTnLst>
                                </p:cTn>
                              </p:par>
                              <p:par>
                                <p:cTn id="20" presetID="22" presetClass="exit" presetSubtype="1" fill="hold" nodeType="withEffect">
                                  <p:stCondLst>
                                    <p:cond delay="0"/>
                                  </p:stCondLst>
                                  <p:childTnLst>
                                    <p:animEffect transition="out" filter="wipe(up)">
                                      <p:cBhvr>
                                        <p:cTn id="21" dur="750"/>
                                        <p:tgtEl>
                                          <p:spTgt spid="167"/>
                                        </p:tgtEl>
                                      </p:cBhvr>
                                    </p:animEffect>
                                    <p:set>
                                      <p:cBhvr>
                                        <p:cTn id="22" dur="1" fill="hold">
                                          <p:stCondLst>
                                            <p:cond delay="749"/>
                                          </p:stCondLst>
                                        </p:cTn>
                                        <p:tgtEl>
                                          <p:spTgt spid="167"/>
                                        </p:tgtEl>
                                        <p:attrNameLst>
                                          <p:attrName>style.visibility</p:attrName>
                                        </p:attrNameLst>
                                      </p:cBhvr>
                                      <p:to>
                                        <p:strVal val="hidden"/>
                                      </p:to>
                                    </p:set>
                                  </p:childTnLst>
                                </p:cTn>
                              </p:par>
                              <p:par>
                                <p:cTn id="23" presetID="22" presetClass="exit" presetSubtype="1" fill="hold" nodeType="withEffect">
                                  <p:stCondLst>
                                    <p:cond delay="0"/>
                                  </p:stCondLst>
                                  <p:childTnLst>
                                    <p:animEffect transition="out" filter="wipe(up)">
                                      <p:cBhvr>
                                        <p:cTn id="24" dur="750"/>
                                        <p:tgtEl>
                                          <p:spTgt spid="174"/>
                                        </p:tgtEl>
                                      </p:cBhvr>
                                    </p:animEffect>
                                    <p:set>
                                      <p:cBhvr>
                                        <p:cTn id="25" dur="1" fill="hold">
                                          <p:stCondLst>
                                            <p:cond delay="749"/>
                                          </p:stCondLst>
                                        </p:cTn>
                                        <p:tgtEl>
                                          <p:spTgt spid="174"/>
                                        </p:tgtEl>
                                        <p:attrNameLst>
                                          <p:attrName>style.visibility</p:attrName>
                                        </p:attrNameLst>
                                      </p:cBhvr>
                                      <p:to>
                                        <p:strVal val="hidden"/>
                                      </p:to>
                                    </p:set>
                                  </p:childTnLst>
                                </p:cTn>
                              </p:par>
                              <p:par>
                                <p:cTn id="26" presetID="22" presetClass="exit" presetSubtype="1" fill="hold" nodeType="withEffect">
                                  <p:stCondLst>
                                    <p:cond delay="0"/>
                                  </p:stCondLst>
                                  <p:childTnLst>
                                    <p:animEffect transition="out" filter="wipe(up)">
                                      <p:cBhvr>
                                        <p:cTn id="27" dur="750"/>
                                        <p:tgtEl>
                                          <p:spTgt spid="173"/>
                                        </p:tgtEl>
                                      </p:cBhvr>
                                    </p:animEffect>
                                    <p:set>
                                      <p:cBhvr>
                                        <p:cTn id="28" dur="1" fill="hold">
                                          <p:stCondLst>
                                            <p:cond delay="749"/>
                                          </p:stCondLst>
                                        </p:cTn>
                                        <p:tgtEl>
                                          <p:spTgt spid="173"/>
                                        </p:tgtEl>
                                        <p:attrNameLst>
                                          <p:attrName>style.visibility</p:attrName>
                                        </p:attrNameLst>
                                      </p:cBhvr>
                                      <p:to>
                                        <p:strVal val="hidden"/>
                                      </p:to>
                                    </p:set>
                                  </p:childTnLst>
                                </p:cTn>
                              </p:par>
                              <p:par>
                                <p:cTn id="29" presetID="22" presetClass="exit" presetSubtype="8" fill="hold" nodeType="withEffect">
                                  <p:stCondLst>
                                    <p:cond delay="0"/>
                                  </p:stCondLst>
                                  <p:childTnLst>
                                    <p:animEffect transition="out" filter="wipe(left)">
                                      <p:cBhvr>
                                        <p:cTn id="30" dur="750"/>
                                        <p:tgtEl>
                                          <p:spTgt spid="171"/>
                                        </p:tgtEl>
                                      </p:cBhvr>
                                    </p:animEffect>
                                    <p:set>
                                      <p:cBhvr>
                                        <p:cTn id="31" dur="1" fill="hold">
                                          <p:stCondLst>
                                            <p:cond delay="749"/>
                                          </p:stCondLst>
                                        </p:cTn>
                                        <p:tgtEl>
                                          <p:spTgt spid="171"/>
                                        </p:tgtEl>
                                        <p:attrNameLst>
                                          <p:attrName>style.visibility</p:attrName>
                                        </p:attrNameLst>
                                      </p:cBhvr>
                                      <p:to>
                                        <p:strVal val="hidden"/>
                                      </p:to>
                                    </p:set>
                                  </p:childTnLst>
                                </p:cTn>
                              </p:par>
                              <p:par>
                                <p:cTn id="32" presetID="22" presetClass="exit" presetSubtype="8" fill="hold" nodeType="withEffect">
                                  <p:stCondLst>
                                    <p:cond delay="0"/>
                                  </p:stCondLst>
                                  <p:childTnLst>
                                    <p:animEffect transition="out" filter="wipe(left)">
                                      <p:cBhvr>
                                        <p:cTn id="33" dur="750"/>
                                        <p:tgtEl>
                                          <p:spTgt spid="176"/>
                                        </p:tgtEl>
                                      </p:cBhvr>
                                    </p:animEffect>
                                    <p:set>
                                      <p:cBhvr>
                                        <p:cTn id="34" dur="1" fill="hold">
                                          <p:stCondLst>
                                            <p:cond delay="749"/>
                                          </p:stCondLst>
                                        </p:cTn>
                                        <p:tgtEl>
                                          <p:spTgt spid="176"/>
                                        </p:tgtEl>
                                        <p:attrNameLst>
                                          <p:attrName>style.visibility</p:attrName>
                                        </p:attrNameLst>
                                      </p:cBhvr>
                                      <p:to>
                                        <p:strVal val="hidden"/>
                                      </p:to>
                                    </p:set>
                                  </p:childTnLst>
                                </p:cTn>
                              </p:par>
                              <p:par>
                                <p:cTn id="35" presetID="22" presetClass="exit" presetSubtype="2" fill="hold" nodeType="withEffect">
                                  <p:stCondLst>
                                    <p:cond delay="0"/>
                                  </p:stCondLst>
                                  <p:childTnLst>
                                    <p:animEffect transition="out" filter="wipe(right)">
                                      <p:cBhvr>
                                        <p:cTn id="36" dur="750"/>
                                        <p:tgtEl>
                                          <p:spTgt spid="169"/>
                                        </p:tgtEl>
                                      </p:cBhvr>
                                    </p:animEffect>
                                    <p:set>
                                      <p:cBhvr>
                                        <p:cTn id="37" dur="1" fill="hold">
                                          <p:stCondLst>
                                            <p:cond delay="749"/>
                                          </p:stCondLst>
                                        </p:cTn>
                                        <p:tgtEl>
                                          <p:spTgt spid="169"/>
                                        </p:tgtEl>
                                        <p:attrNameLst>
                                          <p:attrName>style.visibility</p:attrName>
                                        </p:attrNameLst>
                                      </p:cBhvr>
                                      <p:to>
                                        <p:strVal val="hidden"/>
                                      </p:to>
                                    </p:set>
                                  </p:childTnLst>
                                </p:cTn>
                              </p:par>
                              <p:par>
                                <p:cTn id="38" presetID="22" presetClass="exit" presetSubtype="2" fill="hold" nodeType="withEffect">
                                  <p:stCondLst>
                                    <p:cond delay="0"/>
                                  </p:stCondLst>
                                  <p:childTnLst>
                                    <p:animEffect transition="out" filter="wipe(right)">
                                      <p:cBhvr>
                                        <p:cTn id="39" dur="750"/>
                                        <p:tgtEl>
                                          <p:spTgt spid="168"/>
                                        </p:tgtEl>
                                      </p:cBhvr>
                                    </p:animEffect>
                                    <p:set>
                                      <p:cBhvr>
                                        <p:cTn id="40" dur="1" fill="hold">
                                          <p:stCondLst>
                                            <p:cond delay="749"/>
                                          </p:stCondLst>
                                        </p:cTn>
                                        <p:tgtEl>
                                          <p:spTgt spid="168"/>
                                        </p:tgtEl>
                                        <p:attrNameLst>
                                          <p:attrName>style.visibility</p:attrName>
                                        </p:attrNameLst>
                                      </p:cBhvr>
                                      <p:to>
                                        <p:strVal val="hidden"/>
                                      </p:to>
                                    </p:set>
                                  </p:childTnLst>
                                </p:cTn>
                              </p:par>
                              <p:par>
                                <p:cTn id="41" presetID="22" presetClass="exit" presetSubtype="2" fill="hold" nodeType="withEffect">
                                  <p:stCondLst>
                                    <p:cond delay="0"/>
                                  </p:stCondLst>
                                  <p:childTnLst>
                                    <p:animEffect transition="out" filter="wipe(right)">
                                      <p:cBhvr>
                                        <p:cTn id="42" dur="750"/>
                                        <p:tgtEl>
                                          <p:spTgt spid="165"/>
                                        </p:tgtEl>
                                      </p:cBhvr>
                                    </p:animEffect>
                                    <p:set>
                                      <p:cBhvr>
                                        <p:cTn id="43" dur="1" fill="hold">
                                          <p:stCondLst>
                                            <p:cond delay="749"/>
                                          </p:stCondLst>
                                        </p:cTn>
                                        <p:tgtEl>
                                          <p:spTgt spid="165"/>
                                        </p:tgtEl>
                                        <p:attrNameLst>
                                          <p:attrName>style.visibility</p:attrName>
                                        </p:attrNameLst>
                                      </p:cBhvr>
                                      <p:to>
                                        <p:strVal val="hidden"/>
                                      </p:to>
                                    </p:set>
                                  </p:childTnLst>
                                </p:cTn>
                              </p:par>
                              <p:par>
                                <p:cTn id="44" presetID="55" presetClass="exit" presetSubtype="0" fill="hold" nodeType="withEffect">
                                  <p:stCondLst>
                                    <p:cond delay="0"/>
                                  </p:stCondLst>
                                  <p:childTnLst>
                                    <p:anim calcmode="lin" valueType="num">
                                      <p:cBhvr>
                                        <p:cTn id="45" dur="750"/>
                                        <p:tgtEl>
                                          <p:spTgt spid="108"/>
                                        </p:tgtEl>
                                        <p:attrNameLst>
                                          <p:attrName>ppt_w</p:attrName>
                                        </p:attrNameLst>
                                      </p:cBhvr>
                                      <p:tavLst>
                                        <p:tav tm="0">
                                          <p:val>
                                            <p:strVal val="ppt_w"/>
                                          </p:val>
                                        </p:tav>
                                        <p:tav tm="100000">
                                          <p:val>
                                            <p:strVal val="ppt_w*0.70"/>
                                          </p:val>
                                        </p:tav>
                                      </p:tavLst>
                                    </p:anim>
                                    <p:anim calcmode="lin" valueType="num">
                                      <p:cBhvr>
                                        <p:cTn id="46" dur="750"/>
                                        <p:tgtEl>
                                          <p:spTgt spid="108"/>
                                        </p:tgtEl>
                                        <p:attrNameLst>
                                          <p:attrName>ppt_h</p:attrName>
                                        </p:attrNameLst>
                                      </p:cBhvr>
                                      <p:tavLst>
                                        <p:tav tm="0">
                                          <p:val>
                                            <p:strVal val="ppt_h"/>
                                          </p:val>
                                        </p:tav>
                                        <p:tav tm="100000">
                                          <p:val>
                                            <p:strVal val="ppt_h"/>
                                          </p:val>
                                        </p:tav>
                                      </p:tavLst>
                                    </p:anim>
                                    <p:animEffect transition="out" filter="fade">
                                      <p:cBhvr>
                                        <p:cTn id="47" dur="750"/>
                                        <p:tgtEl>
                                          <p:spTgt spid="108"/>
                                        </p:tgtEl>
                                      </p:cBhvr>
                                    </p:animEffect>
                                    <p:set>
                                      <p:cBhvr>
                                        <p:cTn id="48" dur="1" fill="hold">
                                          <p:stCondLst>
                                            <p:cond delay="749"/>
                                          </p:stCondLst>
                                        </p:cTn>
                                        <p:tgtEl>
                                          <p:spTgt spid="108"/>
                                        </p:tgtEl>
                                        <p:attrNameLst>
                                          <p:attrName>style.visibility</p:attrName>
                                        </p:attrNameLst>
                                      </p:cBhvr>
                                      <p:to>
                                        <p:strVal val="hidden"/>
                                      </p:to>
                                    </p:set>
                                  </p:childTnLst>
                                </p:cTn>
                              </p:par>
                              <p:par>
                                <p:cTn id="49" presetID="55" presetClass="exit" presetSubtype="0" fill="hold" nodeType="withEffect">
                                  <p:stCondLst>
                                    <p:cond delay="200"/>
                                  </p:stCondLst>
                                  <p:childTnLst>
                                    <p:anim calcmode="lin" valueType="num">
                                      <p:cBhvr>
                                        <p:cTn id="50" dur="750"/>
                                        <p:tgtEl>
                                          <p:spTgt spid="109"/>
                                        </p:tgtEl>
                                        <p:attrNameLst>
                                          <p:attrName>ppt_w</p:attrName>
                                        </p:attrNameLst>
                                      </p:cBhvr>
                                      <p:tavLst>
                                        <p:tav tm="0">
                                          <p:val>
                                            <p:strVal val="ppt_w"/>
                                          </p:val>
                                        </p:tav>
                                        <p:tav tm="100000">
                                          <p:val>
                                            <p:strVal val="ppt_w*0.70"/>
                                          </p:val>
                                        </p:tav>
                                      </p:tavLst>
                                    </p:anim>
                                    <p:anim calcmode="lin" valueType="num">
                                      <p:cBhvr>
                                        <p:cTn id="51" dur="750"/>
                                        <p:tgtEl>
                                          <p:spTgt spid="109"/>
                                        </p:tgtEl>
                                        <p:attrNameLst>
                                          <p:attrName>ppt_h</p:attrName>
                                        </p:attrNameLst>
                                      </p:cBhvr>
                                      <p:tavLst>
                                        <p:tav tm="0">
                                          <p:val>
                                            <p:strVal val="ppt_h"/>
                                          </p:val>
                                        </p:tav>
                                        <p:tav tm="100000">
                                          <p:val>
                                            <p:strVal val="ppt_h"/>
                                          </p:val>
                                        </p:tav>
                                      </p:tavLst>
                                    </p:anim>
                                    <p:animEffect transition="out" filter="fade">
                                      <p:cBhvr>
                                        <p:cTn id="52" dur="750"/>
                                        <p:tgtEl>
                                          <p:spTgt spid="109"/>
                                        </p:tgtEl>
                                      </p:cBhvr>
                                    </p:animEffect>
                                    <p:set>
                                      <p:cBhvr>
                                        <p:cTn id="53" dur="1" fill="hold">
                                          <p:stCondLst>
                                            <p:cond delay="749"/>
                                          </p:stCondLst>
                                        </p:cTn>
                                        <p:tgtEl>
                                          <p:spTgt spid="109"/>
                                        </p:tgtEl>
                                        <p:attrNameLst>
                                          <p:attrName>style.visibility</p:attrName>
                                        </p:attrNameLst>
                                      </p:cBhvr>
                                      <p:to>
                                        <p:strVal val="hidden"/>
                                      </p:to>
                                    </p:set>
                                  </p:childTnLst>
                                </p:cTn>
                              </p:par>
                              <p:par>
                                <p:cTn id="54" presetID="55" presetClass="exit" presetSubtype="0" fill="hold" nodeType="withEffect">
                                  <p:stCondLst>
                                    <p:cond delay="400"/>
                                  </p:stCondLst>
                                  <p:childTnLst>
                                    <p:anim calcmode="lin" valueType="num">
                                      <p:cBhvr>
                                        <p:cTn id="55" dur="750"/>
                                        <p:tgtEl>
                                          <p:spTgt spid="113"/>
                                        </p:tgtEl>
                                        <p:attrNameLst>
                                          <p:attrName>ppt_w</p:attrName>
                                        </p:attrNameLst>
                                      </p:cBhvr>
                                      <p:tavLst>
                                        <p:tav tm="0">
                                          <p:val>
                                            <p:strVal val="ppt_w"/>
                                          </p:val>
                                        </p:tav>
                                        <p:tav tm="100000">
                                          <p:val>
                                            <p:strVal val="ppt_w*0.70"/>
                                          </p:val>
                                        </p:tav>
                                      </p:tavLst>
                                    </p:anim>
                                    <p:anim calcmode="lin" valueType="num">
                                      <p:cBhvr>
                                        <p:cTn id="56" dur="750"/>
                                        <p:tgtEl>
                                          <p:spTgt spid="113"/>
                                        </p:tgtEl>
                                        <p:attrNameLst>
                                          <p:attrName>ppt_h</p:attrName>
                                        </p:attrNameLst>
                                      </p:cBhvr>
                                      <p:tavLst>
                                        <p:tav tm="0">
                                          <p:val>
                                            <p:strVal val="ppt_h"/>
                                          </p:val>
                                        </p:tav>
                                        <p:tav tm="100000">
                                          <p:val>
                                            <p:strVal val="ppt_h"/>
                                          </p:val>
                                        </p:tav>
                                      </p:tavLst>
                                    </p:anim>
                                    <p:animEffect transition="out" filter="fade">
                                      <p:cBhvr>
                                        <p:cTn id="57" dur="750"/>
                                        <p:tgtEl>
                                          <p:spTgt spid="113"/>
                                        </p:tgtEl>
                                      </p:cBhvr>
                                    </p:animEffect>
                                    <p:set>
                                      <p:cBhvr>
                                        <p:cTn id="58" dur="1" fill="hold">
                                          <p:stCondLst>
                                            <p:cond delay="749"/>
                                          </p:stCondLst>
                                        </p:cTn>
                                        <p:tgtEl>
                                          <p:spTgt spid="113"/>
                                        </p:tgtEl>
                                        <p:attrNameLst>
                                          <p:attrName>style.visibility</p:attrName>
                                        </p:attrNameLst>
                                      </p:cBhvr>
                                      <p:to>
                                        <p:strVal val="hidden"/>
                                      </p:to>
                                    </p:set>
                                  </p:childTnLst>
                                </p:cTn>
                              </p:par>
                              <p:par>
                                <p:cTn id="59" presetID="55" presetClass="exit" presetSubtype="0" fill="hold" nodeType="withEffect">
                                  <p:stCondLst>
                                    <p:cond delay="200"/>
                                  </p:stCondLst>
                                  <p:childTnLst>
                                    <p:anim calcmode="lin" valueType="num">
                                      <p:cBhvr>
                                        <p:cTn id="60" dur="750"/>
                                        <p:tgtEl>
                                          <p:spTgt spid="114"/>
                                        </p:tgtEl>
                                        <p:attrNameLst>
                                          <p:attrName>ppt_w</p:attrName>
                                        </p:attrNameLst>
                                      </p:cBhvr>
                                      <p:tavLst>
                                        <p:tav tm="0">
                                          <p:val>
                                            <p:strVal val="ppt_w"/>
                                          </p:val>
                                        </p:tav>
                                        <p:tav tm="100000">
                                          <p:val>
                                            <p:strVal val="ppt_w*0.70"/>
                                          </p:val>
                                        </p:tav>
                                      </p:tavLst>
                                    </p:anim>
                                    <p:anim calcmode="lin" valueType="num">
                                      <p:cBhvr>
                                        <p:cTn id="61" dur="750"/>
                                        <p:tgtEl>
                                          <p:spTgt spid="114"/>
                                        </p:tgtEl>
                                        <p:attrNameLst>
                                          <p:attrName>ppt_h</p:attrName>
                                        </p:attrNameLst>
                                      </p:cBhvr>
                                      <p:tavLst>
                                        <p:tav tm="0">
                                          <p:val>
                                            <p:strVal val="ppt_h"/>
                                          </p:val>
                                        </p:tav>
                                        <p:tav tm="100000">
                                          <p:val>
                                            <p:strVal val="ppt_h"/>
                                          </p:val>
                                        </p:tav>
                                      </p:tavLst>
                                    </p:anim>
                                    <p:animEffect transition="out" filter="fade">
                                      <p:cBhvr>
                                        <p:cTn id="62" dur="750"/>
                                        <p:tgtEl>
                                          <p:spTgt spid="114"/>
                                        </p:tgtEl>
                                      </p:cBhvr>
                                    </p:animEffect>
                                    <p:set>
                                      <p:cBhvr>
                                        <p:cTn id="63" dur="1" fill="hold">
                                          <p:stCondLst>
                                            <p:cond delay="749"/>
                                          </p:stCondLst>
                                        </p:cTn>
                                        <p:tgtEl>
                                          <p:spTgt spid="114"/>
                                        </p:tgtEl>
                                        <p:attrNameLst>
                                          <p:attrName>style.visibility</p:attrName>
                                        </p:attrNameLst>
                                      </p:cBhvr>
                                      <p:to>
                                        <p:strVal val="hidden"/>
                                      </p:to>
                                    </p:set>
                                  </p:childTnLst>
                                </p:cTn>
                              </p:par>
                              <p:par>
                                <p:cTn id="64" presetID="55" presetClass="exit" presetSubtype="0" fill="hold" nodeType="withEffect">
                                  <p:stCondLst>
                                    <p:cond delay="400"/>
                                  </p:stCondLst>
                                  <p:childTnLst>
                                    <p:anim calcmode="lin" valueType="num">
                                      <p:cBhvr>
                                        <p:cTn id="65" dur="750"/>
                                        <p:tgtEl>
                                          <p:spTgt spid="115"/>
                                        </p:tgtEl>
                                        <p:attrNameLst>
                                          <p:attrName>ppt_w</p:attrName>
                                        </p:attrNameLst>
                                      </p:cBhvr>
                                      <p:tavLst>
                                        <p:tav tm="0">
                                          <p:val>
                                            <p:strVal val="ppt_w"/>
                                          </p:val>
                                        </p:tav>
                                        <p:tav tm="100000">
                                          <p:val>
                                            <p:strVal val="ppt_w*0.70"/>
                                          </p:val>
                                        </p:tav>
                                      </p:tavLst>
                                    </p:anim>
                                    <p:anim calcmode="lin" valueType="num">
                                      <p:cBhvr>
                                        <p:cTn id="66" dur="750"/>
                                        <p:tgtEl>
                                          <p:spTgt spid="115"/>
                                        </p:tgtEl>
                                        <p:attrNameLst>
                                          <p:attrName>ppt_h</p:attrName>
                                        </p:attrNameLst>
                                      </p:cBhvr>
                                      <p:tavLst>
                                        <p:tav tm="0">
                                          <p:val>
                                            <p:strVal val="ppt_h"/>
                                          </p:val>
                                        </p:tav>
                                        <p:tav tm="100000">
                                          <p:val>
                                            <p:strVal val="ppt_h"/>
                                          </p:val>
                                        </p:tav>
                                      </p:tavLst>
                                    </p:anim>
                                    <p:animEffect transition="out" filter="fade">
                                      <p:cBhvr>
                                        <p:cTn id="67" dur="750"/>
                                        <p:tgtEl>
                                          <p:spTgt spid="115"/>
                                        </p:tgtEl>
                                      </p:cBhvr>
                                    </p:animEffect>
                                    <p:set>
                                      <p:cBhvr>
                                        <p:cTn id="68" dur="1" fill="hold">
                                          <p:stCondLst>
                                            <p:cond delay="749"/>
                                          </p:stCondLst>
                                        </p:cTn>
                                        <p:tgtEl>
                                          <p:spTgt spid="115"/>
                                        </p:tgtEl>
                                        <p:attrNameLst>
                                          <p:attrName>style.visibility</p:attrName>
                                        </p:attrNameLst>
                                      </p:cBhvr>
                                      <p:to>
                                        <p:strVal val="hidden"/>
                                      </p:to>
                                    </p:set>
                                  </p:childTnLst>
                                </p:cTn>
                              </p:par>
                              <p:par>
                                <p:cTn id="69" presetID="55" presetClass="exit" presetSubtype="0" fill="hold" nodeType="withEffect">
                                  <p:stCondLst>
                                    <p:cond delay="600"/>
                                  </p:stCondLst>
                                  <p:childTnLst>
                                    <p:anim calcmode="lin" valueType="num">
                                      <p:cBhvr>
                                        <p:cTn id="70" dur="750"/>
                                        <p:tgtEl>
                                          <p:spTgt spid="153"/>
                                        </p:tgtEl>
                                        <p:attrNameLst>
                                          <p:attrName>ppt_w</p:attrName>
                                        </p:attrNameLst>
                                      </p:cBhvr>
                                      <p:tavLst>
                                        <p:tav tm="0">
                                          <p:val>
                                            <p:strVal val="ppt_w"/>
                                          </p:val>
                                        </p:tav>
                                        <p:tav tm="100000">
                                          <p:val>
                                            <p:strVal val="ppt_w*0.70"/>
                                          </p:val>
                                        </p:tav>
                                      </p:tavLst>
                                    </p:anim>
                                    <p:anim calcmode="lin" valueType="num">
                                      <p:cBhvr>
                                        <p:cTn id="71" dur="750"/>
                                        <p:tgtEl>
                                          <p:spTgt spid="153"/>
                                        </p:tgtEl>
                                        <p:attrNameLst>
                                          <p:attrName>ppt_h</p:attrName>
                                        </p:attrNameLst>
                                      </p:cBhvr>
                                      <p:tavLst>
                                        <p:tav tm="0">
                                          <p:val>
                                            <p:strVal val="ppt_h"/>
                                          </p:val>
                                        </p:tav>
                                        <p:tav tm="100000">
                                          <p:val>
                                            <p:strVal val="ppt_h"/>
                                          </p:val>
                                        </p:tav>
                                      </p:tavLst>
                                    </p:anim>
                                    <p:animEffect transition="out" filter="fade">
                                      <p:cBhvr>
                                        <p:cTn id="72" dur="750"/>
                                        <p:tgtEl>
                                          <p:spTgt spid="153"/>
                                        </p:tgtEl>
                                      </p:cBhvr>
                                    </p:animEffect>
                                    <p:set>
                                      <p:cBhvr>
                                        <p:cTn id="73" dur="1" fill="hold">
                                          <p:stCondLst>
                                            <p:cond delay="749"/>
                                          </p:stCondLst>
                                        </p:cTn>
                                        <p:tgtEl>
                                          <p:spTgt spid="153"/>
                                        </p:tgtEl>
                                        <p:attrNameLst>
                                          <p:attrName>style.visibility</p:attrName>
                                        </p:attrNameLst>
                                      </p:cBhvr>
                                      <p:to>
                                        <p:strVal val="hidden"/>
                                      </p:to>
                                    </p:set>
                                  </p:childTnLst>
                                </p:cTn>
                              </p:par>
                              <p:par>
                                <p:cTn id="74" presetID="55" presetClass="exit" presetSubtype="0" fill="hold" nodeType="withEffect">
                                  <p:stCondLst>
                                    <p:cond delay="400"/>
                                  </p:stCondLst>
                                  <p:childTnLst>
                                    <p:anim calcmode="lin" valueType="num">
                                      <p:cBhvr>
                                        <p:cTn id="75" dur="750"/>
                                        <p:tgtEl>
                                          <p:spTgt spid="154"/>
                                        </p:tgtEl>
                                        <p:attrNameLst>
                                          <p:attrName>ppt_w</p:attrName>
                                        </p:attrNameLst>
                                      </p:cBhvr>
                                      <p:tavLst>
                                        <p:tav tm="0">
                                          <p:val>
                                            <p:strVal val="ppt_w"/>
                                          </p:val>
                                        </p:tav>
                                        <p:tav tm="100000">
                                          <p:val>
                                            <p:strVal val="ppt_w*0.70"/>
                                          </p:val>
                                        </p:tav>
                                      </p:tavLst>
                                    </p:anim>
                                    <p:anim calcmode="lin" valueType="num">
                                      <p:cBhvr>
                                        <p:cTn id="76" dur="750"/>
                                        <p:tgtEl>
                                          <p:spTgt spid="154"/>
                                        </p:tgtEl>
                                        <p:attrNameLst>
                                          <p:attrName>ppt_h</p:attrName>
                                        </p:attrNameLst>
                                      </p:cBhvr>
                                      <p:tavLst>
                                        <p:tav tm="0">
                                          <p:val>
                                            <p:strVal val="ppt_h"/>
                                          </p:val>
                                        </p:tav>
                                        <p:tav tm="100000">
                                          <p:val>
                                            <p:strVal val="ppt_h"/>
                                          </p:val>
                                        </p:tav>
                                      </p:tavLst>
                                    </p:anim>
                                    <p:animEffect transition="out" filter="fade">
                                      <p:cBhvr>
                                        <p:cTn id="77" dur="750"/>
                                        <p:tgtEl>
                                          <p:spTgt spid="154"/>
                                        </p:tgtEl>
                                      </p:cBhvr>
                                    </p:animEffect>
                                    <p:set>
                                      <p:cBhvr>
                                        <p:cTn id="78" dur="1" fill="hold">
                                          <p:stCondLst>
                                            <p:cond delay="749"/>
                                          </p:stCondLst>
                                        </p:cTn>
                                        <p:tgtEl>
                                          <p:spTgt spid="154"/>
                                        </p:tgtEl>
                                        <p:attrNameLst>
                                          <p:attrName>style.visibility</p:attrName>
                                        </p:attrNameLst>
                                      </p:cBhvr>
                                      <p:to>
                                        <p:strVal val="hidden"/>
                                      </p:to>
                                    </p:set>
                                  </p:childTnLst>
                                </p:cTn>
                              </p:par>
                              <p:par>
                                <p:cTn id="79" presetID="55" presetClass="exit" presetSubtype="0" fill="hold" nodeType="withEffect">
                                  <p:stCondLst>
                                    <p:cond delay="600"/>
                                  </p:stCondLst>
                                  <p:childTnLst>
                                    <p:anim calcmode="lin" valueType="num">
                                      <p:cBhvr>
                                        <p:cTn id="80" dur="750"/>
                                        <p:tgtEl>
                                          <p:spTgt spid="155"/>
                                        </p:tgtEl>
                                        <p:attrNameLst>
                                          <p:attrName>ppt_w</p:attrName>
                                        </p:attrNameLst>
                                      </p:cBhvr>
                                      <p:tavLst>
                                        <p:tav tm="0">
                                          <p:val>
                                            <p:strVal val="ppt_w"/>
                                          </p:val>
                                        </p:tav>
                                        <p:tav tm="100000">
                                          <p:val>
                                            <p:strVal val="ppt_w*0.70"/>
                                          </p:val>
                                        </p:tav>
                                      </p:tavLst>
                                    </p:anim>
                                    <p:anim calcmode="lin" valueType="num">
                                      <p:cBhvr>
                                        <p:cTn id="81" dur="750"/>
                                        <p:tgtEl>
                                          <p:spTgt spid="155"/>
                                        </p:tgtEl>
                                        <p:attrNameLst>
                                          <p:attrName>ppt_h</p:attrName>
                                        </p:attrNameLst>
                                      </p:cBhvr>
                                      <p:tavLst>
                                        <p:tav tm="0">
                                          <p:val>
                                            <p:strVal val="ppt_h"/>
                                          </p:val>
                                        </p:tav>
                                        <p:tav tm="100000">
                                          <p:val>
                                            <p:strVal val="ppt_h"/>
                                          </p:val>
                                        </p:tav>
                                      </p:tavLst>
                                    </p:anim>
                                    <p:animEffect transition="out" filter="fade">
                                      <p:cBhvr>
                                        <p:cTn id="82" dur="750"/>
                                        <p:tgtEl>
                                          <p:spTgt spid="155"/>
                                        </p:tgtEl>
                                      </p:cBhvr>
                                    </p:animEffect>
                                    <p:set>
                                      <p:cBhvr>
                                        <p:cTn id="83" dur="1" fill="hold">
                                          <p:stCondLst>
                                            <p:cond delay="749"/>
                                          </p:stCondLst>
                                        </p:cTn>
                                        <p:tgtEl>
                                          <p:spTgt spid="155"/>
                                        </p:tgtEl>
                                        <p:attrNameLst>
                                          <p:attrName>style.visibility</p:attrName>
                                        </p:attrNameLst>
                                      </p:cBhvr>
                                      <p:to>
                                        <p:strVal val="hidden"/>
                                      </p:to>
                                    </p:set>
                                  </p:childTnLst>
                                </p:cTn>
                              </p:par>
                              <p:par>
                                <p:cTn id="84" presetID="55" presetClass="exit" presetSubtype="0" fill="hold" nodeType="withEffect">
                                  <p:stCondLst>
                                    <p:cond delay="600"/>
                                  </p:stCondLst>
                                  <p:childTnLst>
                                    <p:anim calcmode="lin" valueType="num">
                                      <p:cBhvr>
                                        <p:cTn id="85" dur="750"/>
                                        <p:tgtEl>
                                          <p:spTgt spid="157"/>
                                        </p:tgtEl>
                                        <p:attrNameLst>
                                          <p:attrName>ppt_w</p:attrName>
                                        </p:attrNameLst>
                                      </p:cBhvr>
                                      <p:tavLst>
                                        <p:tav tm="0">
                                          <p:val>
                                            <p:strVal val="ppt_w"/>
                                          </p:val>
                                        </p:tav>
                                        <p:tav tm="100000">
                                          <p:val>
                                            <p:strVal val="ppt_w*0.70"/>
                                          </p:val>
                                        </p:tav>
                                      </p:tavLst>
                                    </p:anim>
                                    <p:anim calcmode="lin" valueType="num">
                                      <p:cBhvr>
                                        <p:cTn id="86" dur="750"/>
                                        <p:tgtEl>
                                          <p:spTgt spid="157"/>
                                        </p:tgtEl>
                                        <p:attrNameLst>
                                          <p:attrName>ppt_h</p:attrName>
                                        </p:attrNameLst>
                                      </p:cBhvr>
                                      <p:tavLst>
                                        <p:tav tm="0">
                                          <p:val>
                                            <p:strVal val="ppt_h"/>
                                          </p:val>
                                        </p:tav>
                                        <p:tav tm="100000">
                                          <p:val>
                                            <p:strVal val="ppt_h"/>
                                          </p:val>
                                        </p:tav>
                                      </p:tavLst>
                                    </p:anim>
                                    <p:animEffect transition="out" filter="fade">
                                      <p:cBhvr>
                                        <p:cTn id="87" dur="750"/>
                                        <p:tgtEl>
                                          <p:spTgt spid="157"/>
                                        </p:tgtEl>
                                      </p:cBhvr>
                                    </p:animEffect>
                                    <p:set>
                                      <p:cBhvr>
                                        <p:cTn id="88" dur="1" fill="hold">
                                          <p:stCondLst>
                                            <p:cond delay="749"/>
                                          </p:stCondLst>
                                        </p:cTn>
                                        <p:tgtEl>
                                          <p:spTgt spid="157"/>
                                        </p:tgtEl>
                                        <p:attrNameLst>
                                          <p:attrName>style.visibility</p:attrName>
                                        </p:attrNameLst>
                                      </p:cBhvr>
                                      <p:to>
                                        <p:strVal val="hidden"/>
                                      </p:to>
                                    </p:set>
                                  </p:childTnLst>
                                </p:cTn>
                              </p:par>
                              <p:par>
                                <p:cTn id="89" presetID="55" presetClass="exit" presetSubtype="0" fill="hold" nodeType="withEffect">
                                  <p:stCondLst>
                                    <p:cond delay="800"/>
                                  </p:stCondLst>
                                  <p:childTnLst>
                                    <p:anim calcmode="lin" valueType="num">
                                      <p:cBhvr>
                                        <p:cTn id="90" dur="750"/>
                                        <p:tgtEl>
                                          <p:spTgt spid="158"/>
                                        </p:tgtEl>
                                        <p:attrNameLst>
                                          <p:attrName>ppt_w</p:attrName>
                                        </p:attrNameLst>
                                      </p:cBhvr>
                                      <p:tavLst>
                                        <p:tav tm="0">
                                          <p:val>
                                            <p:strVal val="ppt_w"/>
                                          </p:val>
                                        </p:tav>
                                        <p:tav tm="100000">
                                          <p:val>
                                            <p:strVal val="ppt_w*0.70"/>
                                          </p:val>
                                        </p:tav>
                                      </p:tavLst>
                                    </p:anim>
                                    <p:anim calcmode="lin" valueType="num">
                                      <p:cBhvr>
                                        <p:cTn id="91" dur="750"/>
                                        <p:tgtEl>
                                          <p:spTgt spid="158"/>
                                        </p:tgtEl>
                                        <p:attrNameLst>
                                          <p:attrName>ppt_h</p:attrName>
                                        </p:attrNameLst>
                                      </p:cBhvr>
                                      <p:tavLst>
                                        <p:tav tm="0">
                                          <p:val>
                                            <p:strVal val="ppt_h"/>
                                          </p:val>
                                        </p:tav>
                                        <p:tav tm="100000">
                                          <p:val>
                                            <p:strVal val="ppt_h"/>
                                          </p:val>
                                        </p:tav>
                                      </p:tavLst>
                                    </p:anim>
                                    <p:animEffect transition="out" filter="fade">
                                      <p:cBhvr>
                                        <p:cTn id="92" dur="750"/>
                                        <p:tgtEl>
                                          <p:spTgt spid="158"/>
                                        </p:tgtEl>
                                      </p:cBhvr>
                                    </p:animEffect>
                                    <p:set>
                                      <p:cBhvr>
                                        <p:cTn id="93" dur="1" fill="hold">
                                          <p:stCondLst>
                                            <p:cond delay="749"/>
                                          </p:stCondLst>
                                        </p:cTn>
                                        <p:tgtEl>
                                          <p:spTgt spid="158"/>
                                        </p:tgtEl>
                                        <p:attrNameLst>
                                          <p:attrName>style.visibility</p:attrName>
                                        </p:attrNameLst>
                                      </p:cBhvr>
                                      <p:to>
                                        <p:strVal val="hidden"/>
                                      </p:to>
                                    </p:set>
                                  </p:childTnLst>
                                </p:cTn>
                              </p:par>
                              <p:par>
                                <p:cTn id="94" presetID="55" presetClass="exit" presetSubtype="0" fill="hold" nodeType="withEffect">
                                  <p:stCondLst>
                                    <p:cond delay="1000"/>
                                  </p:stCondLst>
                                  <p:childTnLst>
                                    <p:anim calcmode="lin" valueType="num">
                                      <p:cBhvr>
                                        <p:cTn id="95" dur="750"/>
                                        <p:tgtEl>
                                          <p:spTgt spid="159"/>
                                        </p:tgtEl>
                                        <p:attrNameLst>
                                          <p:attrName>ppt_w</p:attrName>
                                        </p:attrNameLst>
                                      </p:cBhvr>
                                      <p:tavLst>
                                        <p:tav tm="0">
                                          <p:val>
                                            <p:strVal val="ppt_w"/>
                                          </p:val>
                                        </p:tav>
                                        <p:tav tm="100000">
                                          <p:val>
                                            <p:strVal val="ppt_w*0.70"/>
                                          </p:val>
                                        </p:tav>
                                      </p:tavLst>
                                    </p:anim>
                                    <p:anim calcmode="lin" valueType="num">
                                      <p:cBhvr>
                                        <p:cTn id="96" dur="750"/>
                                        <p:tgtEl>
                                          <p:spTgt spid="159"/>
                                        </p:tgtEl>
                                        <p:attrNameLst>
                                          <p:attrName>ppt_h</p:attrName>
                                        </p:attrNameLst>
                                      </p:cBhvr>
                                      <p:tavLst>
                                        <p:tav tm="0">
                                          <p:val>
                                            <p:strVal val="ppt_h"/>
                                          </p:val>
                                        </p:tav>
                                        <p:tav tm="100000">
                                          <p:val>
                                            <p:strVal val="ppt_h"/>
                                          </p:val>
                                        </p:tav>
                                      </p:tavLst>
                                    </p:anim>
                                    <p:animEffect transition="out" filter="fade">
                                      <p:cBhvr>
                                        <p:cTn id="97" dur="750"/>
                                        <p:tgtEl>
                                          <p:spTgt spid="159"/>
                                        </p:tgtEl>
                                      </p:cBhvr>
                                    </p:animEffect>
                                    <p:set>
                                      <p:cBhvr>
                                        <p:cTn id="98" dur="1" fill="hold">
                                          <p:stCondLst>
                                            <p:cond delay="749"/>
                                          </p:stCondLst>
                                        </p:cTn>
                                        <p:tgtEl>
                                          <p:spTgt spid="159"/>
                                        </p:tgtEl>
                                        <p:attrNameLst>
                                          <p:attrName>style.visibility</p:attrName>
                                        </p:attrNameLst>
                                      </p:cBhvr>
                                      <p:to>
                                        <p:strVal val="hidden"/>
                                      </p:to>
                                    </p:set>
                                  </p:childTnLst>
                                </p:cTn>
                              </p:par>
                              <p:par>
                                <p:cTn id="99" presetID="55" presetClass="exit" presetSubtype="0" fill="hold" nodeType="withEffect">
                                  <p:stCondLst>
                                    <p:cond delay="1200"/>
                                  </p:stCondLst>
                                  <p:childTnLst>
                                    <p:anim calcmode="lin" valueType="num">
                                      <p:cBhvr>
                                        <p:cTn id="100" dur="750"/>
                                        <p:tgtEl>
                                          <p:spTgt spid="160"/>
                                        </p:tgtEl>
                                        <p:attrNameLst>
                                          <p:attrName>ppt_w</p:attrName>
                                        </p:attrNameLst>
                                      </p:cBhvr>
                                      <p:tavLst>
                                        <p:tav tm="0">
                                          <p:val>
                                            <p:strVal val="ppt_w"/>
                                          </p:val>
                                        </p:tav>
                                        <p:tav tm="100000">
                                          <p:val>
                                            <p:strVal val="ppt_w*0.70"/>
                                          </p:val>
                                        </p:tav>
                                      </p:tavLst>
                                    </p:anim>
                                    <p:anim calcmode="lin" valueType="num">
                                      <p:cBhvr>
                                        <p:cTn id="101" dur="750"/>
                                        <p:tgtEl>
                                          <p:spTgt spid="160"/>
                                        </p:tgtEl>
                                        <p:attrNameLst>
                                          <p:attrName>ppt_h</p:attrName>
                                        </p:attrNameLst>
                                      </p:cBhvr>
                                      <p:tavLst>
                                        <p:tav tm="0">
                                          <p:val>
                                            <p:strVal val="ppt_h"/>
                                          </p:val>
                                        </p:tav>
                                        <p:tav tm="100000">
                                          <p:val>
                                            <p:strVal val="ppt_h"/>
                                          </p:val>
                                        </p:tav>
                                      </p:tavLst>
                                    </p:anim>
                                    <p:animEffect transition="out" filter="fade">
                                      <p:cBhvr>
                                        <p:cTn id="102" dur="750"/>
                                        <p:tgtEl>
                                          <p:spTgt spid="160"/>
                                        </p:tgtEl>
                                      </p:cBhvr>
                                    </p:animEffect>
                                    <p:set>
                                      <p:cBhvr>
                                        <p:cTn id="103" dur="1" fill="hold">
                                          <p:stCondLst>
                                            <p:cond delay="749"/>
                                          </p:stCondLst>
                                        </p:cTn>
                                        <p:tgtEl>
                                          <p:spTgt spid="160"/>
                                        </p:tgtEl>
                                        <p:attrNameLst>
                                          <p:attrName>style.visibility</p:attrName>
                                        </p:attrNameLst>
                                      </p:cBhvr>
                                      <p:to>
                                        <p:strVal val="hidden"/>
                                      </p:to>
                                    </p:set>
                                  </p:childTnLst>
                                </p:cTn>
                              </p:par>
                              <p:par>
                                <p:cTn id="104" presetID="55" presetClass="exit" presetSubtype="0" fill="hold" nodeType="withEffect">
                                  <p:stCondLst>
                                    <p:cond delay="1400"/>
                                  </p:stCondLst>
                                  <p:childTnLst>
                                    <p:anim calcmode="lin" valueType="num">
                                      <p:cBhvr>
                                        <p:cTn id="105" dur="750"/>
                                        <p:tgtEl>
                                          <p:spTgt spid="161"/>
                                        </p:tgtEl>
                                        <p:attrNameLst>
                                          <p:attrName>ppt_w</p:attrName>
                                        </p:attrNameLst>
                                      </p:cBhvr>
                                      <p:tavLst>
                                        <p:tav tm="0">
                                          <p:val>
                                            <p:strVal val="ppt_w"/>
                                          </p:val>
                                        </p:tav>
                                        <p:tav tm="100000">
                                          <p:val>
                                            <p:strVal val="ppt_w*0.70"/>
                                          </p:val>
                                        </p:tav>
                                      </p:tavLst>
                                    </p:anim>
                                    <p:anim calcmode="lin" valueType="num">
                                      <p:cBhvr>
                                        <p:cTn id="106" dur="750"/>
                                        <p:tgtEl>
                                          <p:spTgt spid="161"/>
                                        </p:tgtEl>
                                        <p:attrNameLst>
                                          <p:attrName>ppt_h</p:attrName>
                                        </p:attrNameLst>
                                      </p:cBhvr>
                                      <p:tavLst>
                                        <p:tav tm="0">
                                          <p:val>
                                            <p:strVal val="ppt_h"/>
                                          </p:val>
                                        </p:tav>
                                        <p:tav tm="100000">
                                          <p:val>
                                            <p:strVal val="ppt_h"/>
                                          </p:val>
                                        </p:tav>
                                      </p:tavLst>
                                    </p:anim>
                                    <p:animEffect transition="out" filter="fade">
                                      <p:cBhvr>
                                        <p:cTn id="107" dur="750"/>
                                        <p:tgtEl>
                                          <p:spTgt spid="161"/>
                                        </p:tgtEl>
                                      </p:cBhvr>
                                    </p:animEffect>
                                    <p:set>
                                      <p:cBhvr>
                                        <p:cTn id="108" dur="1" fill="hold">
                                          <p:stCondLst>
                                            <p:cond delay="749"/>
                                          </p:stCondLst>
                                        </p:cTn>
                                        <p:tgtEl>
                                          <p:spTgt spid="161"/>
                                        </p:tgtEl>
                                        <p:attrNameLst>
                                          <p:attrName>style.visibility</p:attrName>
                                        </p:attrNameLst>
                                      </p:cBhvr>
                                      <p:to>
                                        <p:strVal val="hidden"/>
                                      </p:to>
                                    </p:set>
                                  </p:childTnLst>
                                </p:cTn>
                              </p:par>
                              <p:par>
                                <p:cTn id="109" presetID="55" presetClass="exit" presetSubtype="0" fill="hold" nodeType="withEffect">
                                  <p:stCondLst>
                                    <p:cond delay="1600"/>
                                  </p:stCondLst>
                                  <p:childTnLst>
                                    <p:anim calcmode="lin" valueType="num">
                                      <p:cBhvr>
                                        <p:cTn id="110" dur="750"/>
                                        <p:tgtEl>
                                          <p:spTgt spid="162"/>
                                        </p:tgtEl>
                                        <p:attrNameLst>
                                          <p:attrName>ppt_w</p:attrName>
                                        </p:attrNameLst>
                                      </p:cBhvr>
                                      <p:tavLst>
                                        <p:tav tm="0">
                                          <p:val>
                                            <p:strVal val="ppt_w"/>
                                          </p:val>
                                        </p:tav>
                                        <p:tav tm="100000">
                                          <p:val>
                                            <p:strVal val="ppt_w*0.70"/>
                                          </p:val>
                                        </p:tav>
                                      </p:tavLst>
                                    </p:anim>
                                    <p:anim calcmode="lin" valueType="num">
                                      <p:cBhvr>
                                        <p:cTn id="111" dur="750"/>
                                        <p:tgtEl>
                                          <p:spTgt spid="162"/>
                                        </p:tgtEl>
                                        <p:attrNameLst>
                                          <p:attrName>ppt_h</p:attrName>
                                        </p:attrNameLst>
                                      </p:cBhvr>
                                      <p:tavLst>
                                        <p:tav tm="0">
                                          <p:val>
                                            <p:strVal val="ppt_h"/>
                                          </p:val>
                                        </p:tav>
                                        <p:tav tm="100000">
                                          <p:val>
                                            <p:strVal val="ppt_h"/>
                                          </p:val>
                                        </p:tav>
                                      </p:tavLst>
                                    </p:anim>
                                    <p:animEffect transition="out" filter="fade">
                                      <p:cBhvr>
                                        <p:cTn id="112" dur="750"/>
                                        <p:tgtEl>
                                          <p:spTgt spid="162"/>
                                        </p:tgtEl>
                                      </p:cBhvr>
                                    </p:animEffect>
                                    <p:set>
                                      <p:cBhvr>
                                        <p:cTn id="113" dur="1" fill="hold">
                                          <p:stCondLst>
                                            <p:cond delay="749"/>
                                          </p:stCondLst>
                                        </p:cTn>
                                        <p:tgtEl>
                                          <p:spTgt spid="162"/>
                                        </p:tgtEl>
                                        <p:attrNameLst>
                                          <p:attrName>style.visibility</p:attrName>
                                        </p:attrNameLst>
                                      </p:cBhvr>
                                      <p:to>
                                        <p:strVal val="hidden"/>
                                      </p:to>
                                    </p:set>
                                  </p:childTnLst>
                                </p:cTn>
                              </p:par>
                              <p:par>
                                <p:cTn id="114" presetID="22" presetClass="entr" presetSubtype="1" fill="hold" nodeType="withEffect">
                                  <p:stCondLst>
                                    <p:cond delay="0"/>
                                  </p:stCondLst>
                                  <p:childTnLst>
                                    <p:set>
                                      <p:cBhvr>
                                        <p:cTn id="115" dur="1" fill="hold">
                                          <p:stCondLst>
                                            <p:cond delay="0"/>
                                          </p:stCondLst>
                                        </p:cTn>
                                        <p:tgtEl>
                                          <p:spTgt spid="143"/>
                                        </p:tgtEl>
                                        <p:attrNameLst>
                                          <p:attrName>style.visibility</p:attrName>
                                        </p:attrNameLst>
                                      </p:cBhvr>
                                      <p:to>
                                        <p:strVal val="visible"/>
                                      </p:to>
                                    </p:set>
                                    <p:animEffect transition="in" filter="wipe(up)">
                                      <p:cBhvr>
                                        <p:cTn id="116" dur="500"/>
                                        <p:tgtEl>
                                          <p:spTgt spid="143"/>
                                        </p:tgtEl>
                                      </p:cBhvr>
                                    </p:animEffect>
                                  </p:childTnLst>
                                </p:cTn>
                              </p:par>
                              <p:par>
                                <p:cTn id="117" presetID="22" presetClass="entr" presetSubtype="1" fill="hold" nodeType="withEffect">
                                  <p:stCondLst>
                                    <p:cond delay="0"/>
                                  </p:stCondLst>
                                  <p:childTnLst>
                                    <p:set>
                                      <p:cBhvr>
                                        <p:cTn id="118" dur="1" fill="hold">
                                          <p:stCondLst>
                                            <p:cond delay="0"/>
                                          </p:stCondLst>
                                        </p:cTn>
                                        <p:tgtEl>
                                          <p:spTgt spid="149"/>
                                        </p:tgtEl>
                                        <p:attrNameLst>
                                          <p:attrName>style.visibility</p:attrName>
                                        </p:attrNameLst>
                                      </p:cBhvr>
                                      <p:to>
                                        <p:strVal val="visible"/>
                                      </p:to>
                                    </p:set>
                                    <p:animEffect transition="in" filter="wipe(up)">
                                      <p:cBhvr>
                                        <p:cTn id="119" dur="500"/>
                                        <p:tgtEl>
                                          <p:spTgt spid="149"/>
                                        </p:tgtEl>
                                      </p:cBhvr>
                                    </p:animEffect>
                                  </p:childTnLst>
                                </p:cTn>
                              </p:par>
                              <p:par>
                                <p:cTn id="120" presetID="22" presetClass="entr" presetSubtype="1" fill="hold" nodeType="withEffect">
                                  <p:stCondLst>
                                    <p:cond delay="0"/>
                                  </p:stCondLst>
                                  <p:childTnLst>
                                    <p:set>
                                      <p:cBhvr>
                                        <p:cTn id="121" dur="1" fill="hold">
                                          <p:stCondLst>
                                            <p:cond delay="0"/>
                                          </p:stCondLst>
                                        </p:cTn>
                                        <p:tgtEl>
                                          <p:spTgt spid="150"/>
                                        </p:tgtEl>
                                        <p:attrNameLst>
                                          <p:attrName>style.visibility</p:attrName>
                                        </p:attrNameLst>
                                      </p:cBhvr>
                                      <p:to>
                                        <p:strVal val="visible"/>
                                      </p:to>
                                    </p:set>
                                    <p:animEffect transition="in" filter="wipe(up)">
                                      <p:cBhvr>
                                        <p:cTn id="122" dur="500"/>
                                        <p:tgtEl>
                                          <p:spTgt spid="150"/>
                                        </p:tgtEl>
                                      </p:cBhvr>
                                    </p:animEffect>
                                  </p:childTnLst>
                                </p:cTn>
                              </p:par>
                              <p:par>
                                <p:cTn id="123" presetID="22" presetClass="entr" presetSubtype="1" fill="hold" nodeType="withEffect">
                                  <p:stCondLst>
                                    <p:cond delay="0"/>
                                  </p:stCondLst>
                                  <p:childTnLst>
                                    <p:set>
                                      <p:cBhvr>
                                        <p:cTn id="124" dur="1" fill="hold">
                                          <p:stCondLst>
                                            <p:cond delay="0"/>
                                          </p:stCondLst>
                                        </p:cTn>
                                        <p:tgtEl>
                                          <p:spTgt spid="151"/>
                                        </p:tgtEl>
                                        <p:attrNameLst>
                                          <p:attrName>style.visibility</p:attrName>
                                        </p:attrNameLst>
                                      </p:cBhvr>
                                      <p:to>
                                        <p:strVal val="visible"/>
                                      </p:to>
                                    </p:set>
                                    <p:animEffect transition="in" filter="wipe(up)">
                                      <p:cBhvr>
                                        <p:cTn id="125" dur="500"/>
                                        <p:tgtEl>
                                          <p:spTgt spid="151"/>
                                        </p:tgtEl>
                                      </p:cBhvr>
                                    </p:animEffect>
                                  </p:childTnLst>
                                </p:cTn>
                              </p:par>
                              <p:par>
                                <p:cTn id="126" presetID="22" presetClass="entr" presetSubtype="1" fill="hold" nodeType="withEffect">
                                  <p:stCondLst>
                                    <p:cond delay="0"/>
                                  </p:stCondLst>
                                  <p:childTnLst>
                                    <p:set>
                                      <p:cBhvr>
                                        <p:cTn id="127" dur="1" fill="hold">
                                          <p:stCondLst>
                                            <p:cond delay="0"/>
                                          </p:stCondLst>
                                        </p:cTn>
                                        <p:tgtEl>
                                          <p:spTgt spid="152"/>
                                        </p:tgtEl>
                                        <p:attrNameLst>
                                          <p:attrName>style.visibility</p:attrName>
                                        </p:attrNameLst>
                                      </p:cBhvr>
                                      <p:to>
                                        <p:strVal val="visible"/>
                                      </p:to>
                                    </p:set>
                                    <p:animEffect transition="in" filter="wipe(up)">
                                      <p:cBhvr>
                                        <p:cTn id="128" dur="500"/>
                                        <p:tgtEl>
                                          <p:spTgt spid="152"/>
                                        </p:tgtEl>
                                      </p:cBhvr>
                                    </p:animEffect>
                                  </p:childTnLst>
                                </p:cTn>
                              </p:par>
                              <p:par>
                                <p:cTn id="129" presetID="22" presetClass="entr" presetSubtype="2" fill="hold" nodeType="withEffect">
                                  <p:stCondLst>
                                    <p:cond delay="0"/>
                                  </p:stCondLst>
                                  <p:childTnLst>
                                    <p:set>
                                      <p:cBhvr>
                                        <p:cTn id="130" dur="1" fill="hold">
                                          <p:stCondLst>
                                            <p:cond delay="0"/>
                                          </p:stCondLst>
                                        </p:cTn>
                                        <p:tgtEl>
                                          <p:spTgt spid="148"/>
                                        </p:tgtEl>
                                        <p:attrNameLst>
                                          <p:attrName>style.visibility</p:attrName>
                                        </p:attrNameLst>
                                      </p:cBhvr>
                                      <p:to>
                                        <p:strVal val="visible"/>
                                      </p:to>
                                    </p:set>
                                    <p:animEffect transition="in" filter="wipe(right)">
                                      <p:cBhvr>
                                        <p:cTn id="131" dur="500"/>
                                        <p:tgtEl>
                                          <p:spTgt spid="148"/>
                                        </p:tgtEl>
                                      </p:cBhvr>
                                    </p:animEffect>
                                  </p:childTnLst>
                                </p:cTn>
                              </p:par>
                              <p:par>
                                <p:cTn id="132" presetID="22" presetClass="entr" presetSubtype="2" fill="hold" nodeType="withEffect">
                                  <p:stCondLst>
                                    <p:cond delay="0"/>
                                  </p:stCondLst>
                                  <p:childTnLst>
                                    <p:set>
                                      <p:cBhvr>
                                        <p:cTn id="133" dur="1" fill="hold">
                                          <p:stCondLst>
                                            <p:cond delay="0"/>
                                          </p:stCondLst>
                                        </p:cTn>
                                        <p:tgtEl>
                                          <p:spTgt spid="144"/>
                                        </p:tgtEl>
                                        <p:attrNameLst>
                                          <p:attrName>style.visibility</p:attrName>
                                        </p:attrNameLst>
                                      </p:cBhvr>
                                      <p:to>
                                        <p:strVal val="visible"/>
                                      </p:to>
                                    </p:set>
                                    <p:animEffect transition="in" filter="wipe(right)">
                                      <p:cBhvr>
                                        <p:cTn id="134" dur="500"/>
                                        <p:tgtEl>
                                          <p:spTgt spid="144"/>
                                        </p:tgtEl>
                                      </p:cBhvr>
                                    </p:animEffect>
                                  </p:childTnLst>
                                </p:cTn>
                              </p:par>
                              <p:par>
                                <p:cTn id="135" presetID="22" presetClass="entr" presetSubtype="2" fill="hold" nodeType="withEffect">
                                  <p:stCondLst>
                                    <p:cond delay="0"/>
                                  </p:stCondLst>
                                  <p:childTnLst>
                                    <p:set>
                                      <p:cBhvr>
                                        <p:cTn id="136" dur="1" fill="hold">
                                          <p:stCondLst>
                                            <p:cond delay="0"/>
                                          </p:stCondLst>
                                        </p:cTn>
                                        <p:tgtEl>
                                          <p:spTgt spid="145"/>
                                        </p:tgtEl>
                                        <p:attrNameLst>
                                          <p:attrName>style.visibility</p:attrName>
                                        </p:attrNameLst>
                                      </p:cBhvr>
                                      <p:to>
                                        <p:strVal val="visible"/>
                                      </p:to>
                                    </p:set>
                                    <p:animEffect transition="in" filter="wipe(right)">
                                      <p:cBhvr>
                                        <p:cTn id="137" dur="500"/>
                                        <p:tgtEl>
                                          <p:spTgt spid="145"/>
                                        </p:tgtEl>
                                      </p:cBhvr>
                                    </p:animEffect>
                                  </p:childTnLst>
                                </p:cTn>
                              </p:par>
                              <p:par>
                                <p:cTn id="138" presetID="22" presetClass="entr" presetSubtype="2" fill="hold" nodeType="withEffect">
                                  <p:stCondLst>
                                    <p:cond delay="0"/>
                                  </p:stCondLst>
                                  <p:childTnLst>
                                    <p:set>
                                      <p:cBhvr>
                                        <p:cTn id="139" dur="1" fill="hold">
                                          <p:stCondLst>
                                            <p:cond delay="0"/>
                                          </p:stCondLst>
                                        </p:cTn>
                                        <p:tgtEl>
                                          <p:spTgt spid="146"/>
                                        </p:tgtEl>
                                        <p:attrNameLst>
                                          <p:attrName>style.visibility</p:attrName>
                                        </p:attrNameLst>
                                      </p:cBhvr>
                                      <p:to>
                                        <p:strVal val="visible"/>
                                      </p:to>
                                    </p:set>
                                    <p:animEffect transition="in" filter="wipe(right)">
                                      <p:cBhvr>
                                        <p:cTn id="140" dur="500"/>
                                        <p:tgtEl>
                                          <p:spTgt spid="146"/>
                                        </p:tgtEl>
                                      </p:cBhvr>
                                    </p:animEffect>
                                  </p:childTnLst>
                                </p:cTn>
                              </p:par>
                              <p:par>
                                <p:cTn id="141" presetID="22" presetClass="entr" presetSubtype="2" fill="hold" nodeType="withEffect">
                                  <p:stCondLst>
                                    <p:cond delay="0"/>
                                  </p:stCondLst>
                                  <p:childTnLst>
                                    <p:set>
                                      <p:cBhvr>
                                        <p:cTn id="142" dur="1" fill="hold">
                                          <p:stCondLst>
                                            <p:cond delay="0"/>
                                          </p:stCondLst>
                                        </p:cTn>
                                        <p:tgtEl>
                                          <p:spTgt spid="147"/>
                                        </p:tgtEl>
                                        <p:attrNameLst>
                                          <p:attrName>style.visibility</p:attrName>
                                        </p:attrNameLst>
                                      </p:cBhvr>
                                      <p:to>
                                        <p:strVal val="visible"/>
                                      </p:to>
                                    </p:set>
                                    <p:animEffect transition="in" filter="wipe(right)">
                                      <p:cBhvr>
                                        <p:cTn id="143" dur="500"/>
                                        <p:tgtEl>
                                          <p:spTgt spid="147"/>
                                        </p:tgtEl>
                                      </p:cBhvr>
                                    </p:animEffect>
                                  </p:childTnLst>
                                </p:cTn>
                              </p:par>
                              <p:par>
                                <p:cTn id="144" presetID="55" presetClass="entr" presetSubtype="0" fill="hold" nodeType="withEffect">
                                  <p:stCondLst>
                                    <p:cond delay="0"/>
                                  </p:stCondLst>
                                  <p:childTnLst>
                                    <p:set>
                                      <p:cBhvr>
                                        <p:cTn id="145" dur="1" fill="hold">
                                          <p:stCondLst>
                                            <p:cond delay="0"/>
                                          </p:stCondLst>
                                        </p:cTn>
                                        <p:tgtEl>
                                          <p:spTgt spid="112"/>
                                        </p:tgtEl>
                                        <p:attrNameLst>
                                          <p:attrName>style.visibility</p:attrName>
                                        </p:attrNameLst>
                                      </p:cBhvr>
                                      <p:to>
                                        <p:strVal val="visible"/>
                                      </p:to>
                                    </p:set>
                                    <p:anim calcmode="lin" valueType="num">
                                      <p:cBhvr>
                                        <p:cTn id="146" dur="750" fill="hold"/>
                                        <p:tgtEl>
                                          <p:spTgt spid="112"/>
                                        </p:tgtEl>
                                        <p:attrNameLst>
                                          <p:attrName>ppt_w</p:attrName>
                                        </p:attrNameLst>
                                      </p:cBhvr>
                                      <p:tavLst>
                                        <p:tav tm="0">
                                          <p:val>
                                            <p:strVal val="#ppt_w*0.70"/>
                                          </p:val>
                                        </p:tav>
                                        <p:tav tm="100000">
                                          <p:val>
                                            <p:strVal val="#ppt_w"/>
                                          </p:val>
                                        </p:tav>
                                      </p:tavLst>
                                    </p:anim>
                                    <p:anim calcmode="lin" valueType="num">
                                      <p:cBhvr>
                                        <p:cTn id="147" dur="750" fill="hold"/>
                                        <p:tgtEl>
                                          <p:spTgt spid="112"/>
                                        </p:tgtEl>
                                        <p:attrNameLst>
                                          <p:attrName>ppt_h</p:attrName>
                                        </p:attrNameLst>
                                      </p:cBhvr>
                                      <p:tavLst>
                                        <p:tav tm="0">
                                          <p:val>
                                            <p:strVal val="#ppt_h"/>
                                          </p:val>
                                        </p:tav>
                                        <p:tav tm="100000">
                                          <p:val>
                                            <p:strVal val="#ppt_h"/>
                                          </p:val>
                                        </p:tav>
                                      </p:tavLst>
                                    </p:anim>
                                    <p:animEffect transition="in" filter="fade">
                                      <p:cBhvr>
                                        <p:cTn id="148" dur="750"/>
                                        <p:tgtEl>
                                          <p:spTgt spid="112"/>
                                        </p:tgtEl>
                                      </p:cBhvr>
                                    </p:animEffect>
                                  </p:childTnLst>
                                </p:cTn>
                              </p:par>
                              <p:par>
                                <p:cTn id="149" presetID="55" presetClass="entr" presetSubtype="0" fill="hold" nodeType="withEffect">
                                  <p:stCondLst>
                                    <p:cond delay="200"/>
                                  </p:stCondLst>
                                  <p:childTnLst>
                                    <p:set>
                                      <p:cBhvr>
                                        <p:cTn id="150" dur="1" fill="hold">
                                          <p:stCondLst>
                                            <p:cond delay="0"/>
                                          </p:stCondLst>
                                        </p:cTn>
                                        <p:tgtEl>
                                          <p:spTgt spid="111"/>
                                        </p:tgtEl>
                                        <p:attrNameLst>
                                          <p:attrName>style.visibility</p:attrName>
                                        </p:attrNameLst>
                                      </p:cBhvr>
                                      <p:to>
                                        <p:strVal val="visible"/>
                                      </p:to>
                                    </p:set>
                                    <p:anim calcmode="lin" valueType="num">
                                      <p:cBhvr>
                                        <p:cTn id="151" dur="750" fill="hold"/>
                                        <p:tgtEl>
                                          <p:spTgt spid="111"/>
                                        </p:tgtEl>
                                        <p:attrNameLst>
                                          <p:attrName>ppt_w</p:attrName>
                                        </p:attrNameLst>
                                      </p:cBhvr>
                                      <p:tavLst>
                                        <p:tav tm="0">
                                          <p:val>
                                            <p:strVal val="#ppt_w*0.70"/>
                                          </p:val>
                                        </p:tav>
                                        <p:tav tm="100000">
                                          <p:val>
                                            <p:strVal val="#ppt_w"/>
                                          </p:val>
                                        </p:tav>
                                      </p:tavLst>
                                    </p:anim>
                                    <p:anim calcmode="lin" valueType="num">
                                      <p:cBhvr>
                                        <p:cTn id="152" dur="750" fill="hold"/>
                                        <p:tgtEl>
                                          <p:spTgt spid="111"/>
                                        </p:tgtEl>
                                        <p:attrNameLst>
                                          <p:attrName>ppt_h</p:attrName>
                                        </p:attrNameLst>
                                      </p:cBhvr>
                                      <p:tavLst>
                                        <p:tav tm="0">
                                          <p:val>
                                            <p:strVal val="#ppt_h"/>
                                          </p:val>
                                        </p:tav>
                                        <p:tav tm="100000">
                                          <p:val>
                                            <p:strVal val="#ppt_h"/>
                                          </p:val>
                                        </p:tav>
                                      </p:tavLst>
                                    </p:anim>
                                    <p:animEffect transition="in" filter="fade">
                                      <p:cBhvr>
                                        <p:cTn id="153" dur="750"/>
                                        <p:tgtEl>
                                          <p:spTgt spid="111"/>
                                        </p:tgtEl>
                                      </p:cBhvr>
                                    </p:animEffect>
                                  </p:childTnLst>
                                </p:cTn>
                              </p:par>
                              <p:par>
                                <p:cTn id="154" presetID="55" presetClass="entr" presetSubtype="0" fill="hold" nodeType="withEffect">
                                  <p:stCondLst>
                                    <p:cond delay="400"/>
                                  </p:stCondLst>
                                  <p:childTnLst>
                                    <p:set>
                                      <p:cBhvr>
                                        <p:cTn id="155" dur="1" fill="hold">
                                          <p:stCondLst>
                                            <p:cond delay="0"/>
                                          </p:stCondLst>
                                        </p:cTn>
                                        <p:tgtEl>
                                          <p:spTgt spid="110"/>
                                        </p:tgtEl>
                                        <p:attrNameLst>
                                          <p:attrName>style.visibility</p:attrName>
                                        </p:attrNameLst>
                                      </p:cBhvr>
                                      <p:to>
                                        <p:strVal val="visible"/>
                                      </p:to>
                                    </p:set>
                                    <p:anim calcmode="lin" valueType="num">
                                      <p:cBhvr>
                                        <p:cTn id="156" dur="750" fill="hold"/>
                                        <p:tgtEl>
                                          <p:spTgt spid="110"/>
                                        </p:tgtEl>
                                        <p:attrNameLst>
                                          <p:attrName>ppt_w</p:attrName>
                                        </p:attrNameLst>
                                      </p:cBhvr>
                                      <p:tavLst>
                                        <p:tav tm="0">
                                          <p:val>
                                            <p:strVal val="#ppt_w*0.70"/>
                                          </p:val>
                                        </p:tav>
                                        <p:tav tm="100000">
                                          <p:val>
                                            <p:strVal val="#ppt_w"/>
                                          </p:val>
                                        </p:tav>
                                      </p:tavLst>
                                    </p:anim>
                                    <p:anim calcmode="lin" valueType="num">
                                      <p:cBhvr>
                                        <p:cTn id="157" dur="750" fill="hold"/>
                                        <p:tgtEl>
                                          <p:spTgt spid="110"/>
                                        </p:tgtEl>
                                        <p:attrNameLst>
                                          <p:attrName>ppt_h</p:attrName>
                                        </p:attrNameLst>
                                      </p:cBhvr>
                                      <p:tavLst>
                                        <p:tav tm="0">
                                          <p:val>
                                            <p:strVal val="#ppt_h"/>
                                          </p:val>
                                        </p:tav>
                                        <p:tav tm="100000">
                                          <p:val>
                                            <p:strVal val="#ppt_h"/>
                                          </p:val>
                                        </p:tav>
                                      </p:tavLst>
                                    </p:anim>
                                    <p:animEffect transition="in" filter="fade">
                                      <p:cBhvr>
                                        <p:cTn id="158" dur="750"/>
                                        <p:tgtEl>
                                          <p:spTgt spid="110"/>
                                        </p:tgtEl>
                                      </p:cBhvr>
                                    </p:animEffect>
                                  </p:childTnLst>
                                </p:cTn>
                              </p:par>
                              <p:par>
                                <p:cTn id="159" presetID="55" presetClass="entr" presetSubtype="0" fill="hold" nodeType="withEffect">
                                  <p:stCondLst>
                                    <p:cond delay="600"/>
                                  </p:stCondLst>
                                  <p:childTnLst>
                                    <p:set>
                                      <p:cBhvr>
                                        <p:cTn id="160" dur="1" fill="hold">
                                          <p:stCondLst>
                                            <p:cond delay="0"/>
                                          </p:stCondLst>
                                        </p:cTn>
                                        <p:tgtEl>
                                          <p:spTgt spid="179"/>
                                        </p:tgtEl>
                                        <p:attrNameLst>
                                          <p:attrName>style.visibility</p:attrName>
                                        </p:attrNameLst>
                                      </p:cBhvr>
                                      <p:to>
                                        <p:strVal val="visible"/>
                                      </p:to>
                                    </p:set>
                                    <p:anim calcmode="lin" valueType="num">
                                      <p:cBhvr>
                                        <p:cTn id="161" dur="750" fill="hold"/>
                                        <p:tgtEl>
                                          <p:spTgt spid="179"/>
                                        </p:tgtEl>
                                        <p:attrNameLst>
                                          <p:attrName>ppt_w</p:attrName>
                                        </p:attrNameLst>
                                      </p:cBhvr>
                                      <p:tavLst>
                                        <p:tav tm="0">
                                          <p:val>
                                            <p:strVal val="#ppt_w*0.70"/>
                                          </p:val>
                                        </p:tav>
                                        <p:tav tm="100000">
                                          <p:val>
                                            <p:strVal val="#ppt_w"/>
                                          </p:val>
                                        </p:tav>
                                      </p:tavLst>
                                    </p:anim>
                                    <p:anim calcmode="lin" valueType="num">
                                      <p:cBhvr>
                                        <p:cTn id="162" dur="750" fill="hold"/>
                                        <p:tgtEl>
                                          <p:spTgt spid="179"/>
                                        </p:tgtEl>
                                        <p:attrNameLst>
                                          <p:attrName>ppt_h</p:attrName>
                                        </p:attrNameLst>
                                      </p:cBhvr>
                                      <p:tavLst>
                                        <p:tav tm="0">
                                          <p:val>
                                            <p:strVal val="#ppt_h"/>
                                          </p:val>
                                        </p:tav>
                                        <p:tav tm="100000">
                                          <p:val>
                                            <p:strVal val="#ppt_h"/>
                                          </p:val>
                                        </p:tav>
                                      </p:tavLst>
                                    </p:anim>
                                    <p:animEffect transition="in" filter="fade">
                                      <p:cBhvr>
                                        <p:cTn id="163" dur="750"/>
                                        <p:tgtEl>
                                          <p:spTgt spid="179"/>
                                        </p:tgtEl>
                                      </p:cBhvr>
                                    </p:animEffect>
                                  </p:childTnLst>
                                </p:cTn>
                              </p:par>
                              <p:par>
                                <p:cTn id="164" presetID="55" presetClass="entr" presetSubtype="0" fill="hold" nodeType="withEffect">
                                  <p:stCondLst>
                                    <p:cond delay="800"/>
                                  </p:stCondLst>
                                  <p:childTnLst>
                                    <p:set>
                                      <p:cBhvr>
                                        <p:cTn id="165" dur="1" fill="hold">
                                          <p:stCondLst>
                                            <p:cond delay="0"/>
                                          </p:stCondLst>
                                        </p:cTn>
                                        <p:tgtEl>
                                          <p:spTgt spid="178"/>
                                        </p:tgtEl>
                                        <p:attrNameLst>
                                          <p:attrName>style.visibility</p:attrName>
                                        </p:attrNameLst>
                                      </p:cBhvr>
                                      <p:to>
                                        <p:strVal val="visible"/>
                                      </p:to>
                                    </p:set>
                                    <p:anim calcmode="lin" valueType="num">
                                      <p:cBhvr>
                                        <p:cTn id="166" dur="750" fill="hold"/>
                                        <p:tgtEl>
                                          <p:spTgt spid="178"/>
                                        </p:tgtEl>
                                        <p:attrNameLst>
                                          <p:attrName>ppt_w</p:attrName>
                                        </p:attrNameLst>
                                      </p:cBhvr>
                                      <p:tavLst>
                                        <p:tav tm="0">
                                          <p:val>
                                            <p:strVal val="#ppt_w*0.70"/>
                                          </p:val>
                                        </p:tav>
                                        <p:tav tm="100000">
                                          <p:val>
                                            <p:strVal val="#ppt_w"/>
                                          </p:val>
                                        </p:tav>
                                      </p:tavLst>
                                    </p:anim>
                                    <p:anim calcmode="lin" valueType="num">
                                      <p:cBhvr>
                                        <p:cTn id="167" dur="750" fill="hold"/>
                                        <p:tgtEl>
                                          <p:spTgt spid="178"/>
                                        </p:tgtEl>
                                        <p:attrNameLst>
                                          <p:attrName>ppt_h</p:attrName>
                                        </p:attrNameLst>
                                      </p:cBhvr>
                                      <p:tavLst>
                                        <p:tav tm="0">
                                          <p:val>
                                            <p:strVal val="#ppt_h"/>
                                          </p:val>
                                        </p:tav>
                                        <p:tav tm="100000">
                                          <p:val>
                                            <p:strVal val="#ppt_h"/>
                                          </p:val>
                                        </p:tav>
                                      </p:tavLst>
                                    </p:anim>
                                    <p:animEffect transition="in" filter="fade">
                                      <p:cBhvr>
                                        <p:cTn id="168" dur="750"/>
                                        <p:tgtEl>
                                          <p:spTgt spid="178"/>
                                        </p:tgtEl>
                                      </p:cBhvr>
                                    </p:animEffect>
                                  </p:childTnLst>
                                </p:cTn>
                              </p:par>
                              <p:par>
                                <p:cTn id="169" presetID="55" presetClass="entr" presetSubtype="0" fill="hold" nodeType="withEffect">
                                  <p:stCondLst>
                                    <p:cond delay="1000"/>
                                  </p:stCondLst>
                                  <p:childTnLst>
                                    <p:set>
                                      <p:cBhvr>
                                        <p:cTn id="170" dur="1" fill="hold">
                                          <p:stCondLst>
                                            <p:cond delay="0"/>
                                          </p:stCondLst>
                                        </p:cTn>
                                        <p:tgtEl>
                                          <p:spTgt spid="177"/>
                                        </p:tgtEl>
                                        <p:attrNameLst>
                                          <p:attrName>style.visibility</p:attrName>
                                        </p:attrNameLst>
                                      </p:cBhvr>
                                      <p:to>
                                        <p:strVal val="visible"/>
                                      </p:to>
                                    </p:set>
                                    <p:anim calcmode="lin" valueType="num">
                                      <p:cBhvr>
                                        <p:cTn id="171" dur="750" fill="hold"/>
                                        <p:tgtEl>
                                          <p:spTgt spid="177"/>
                                        </p:tgtEl>
                                        <p:attrNameLst>
                                          <p:attrName>ppt_w</p:attrName>
                                        </p:attrNameLst>
                                      </p:cBhvr>
                                      <p:tavLst>
                                        <p:tav tm="0">
                                          <p:val>
                                            <p:strVal val="#ppt_w*0.70"/>
                                          </p:val>
                                        </p:tav>
                                        <p:tav tm="100000">
                                          <p:val>
                                            <p:strVal val="#ppt_w"/>
                                          </p:val>
                                        </p:tav>
                                      </p:tavLst>
                                    </p:anim>
                                    <p:anim calcmode="lin" valueType="num">
                                      <p:cBhvr>
                                        <p:cTn id="172" dur="750" fill="hold"/>
                                        <p:tgtEl>
                                          <p:spTgt spid="177"/>
                                        </p:tgtEl>
                                        <p:attrNameLst>
                                          <p:attrName>ppt_h</p:attrName>
                                        </p:attrNameLst>
                                      </p:cBhvr>
                                      <p:tavLst>
                                        <p:tav tm="0">
                                          <p:val>
                                            <p:strVal val="#ppt_h"/>
                                          </p:val>
                                        </p:tav>
                                        <p:tav tm="100000">
                                          <p:val>
                                            <p:strVal val="#ppt_h"/>
                                          </p:val>
                                        </p:tav>
                                      </p:tavLst>
                                    </p:anim>
                                    <p:animEffect transition="in" filter="fade">
                                      <p:cBhvr>
                                        <p:cTn id="173" dur="750"/>
                                        <p:tgtEl>
                                          <p:spTgt spid="177"/>
                                        </p:tgtEl>
                                      </p:cBhvr>
                                    </p:animEffect>
                                  </p:childTnLst>
                                </p:cTn>
                              </p:par>
                              <p:par>
                                <p:cTn id="174" presetID="55" presetClass="entr" presetSubtype="0" fill="hold" nodeType="withEffect">
                                  <p:stCondLst>
                                    <p:cond delay="200"/>
                                  </p:stCondLst>
                                  <p:childTnLst>
                                    <p:set>
                                      <p:cBhvr>
                                        <p:cTn id="175" dur="1" fill="hold">
                                          <p:stCondLst>
                                            <p:cond delay="0"/>
                                          </p:stCondLst>
                                        </p:cTn>
                                        <p:tgtEl>
                                          <p:spTgt spid="126"/>
                                        </p:tgtEl>
                                        <p:attrNameLst>
                                          <p:attrName>style.visibility</p:attrName>
                                        </p:attrNameLst>
                                      </p:cBhvr>
                                      <p:to>
                                        <p:strVal val="visible"/>
                                      </p:to>
                                    </p:set>
                                    <p:anim calcmode="lin" valueType="num">
                                      <p:cBhvr>
                                        <p:cTn id="176" dur="750" fill="hold"/>
                                        <p:tgtEl>
                                          <p:spTgt spid="126"/>
                                        </p:tgtEl>
                                        <p:attrNameLst>
                                          <p:attrName>ppt_w</p:attrName>
                                        </p:attrNameLst>
                                      </p:cBhvr>
                                      <p:tavLst>
                                        <p:tav tm="0">
                                          <p:val>
                                            <p:strVal val="#ppt_w*0.70"/>
                                          </p:val>
                                        </p:tav>
                                        <p:tav tm="100000">
                                          <p:val>
                                            <p:strVal val="#ppt_w"/>
                                          </p:val>
                                        </p:tav>
                                      </p:tavLst>
                                    </p:anim>
                                    <p:anim calcmode="lin" valueType="num">
                                      <p:cBhvr>
                                        <p:cTn id="177" dur="750" fill="hold"/>
                                        <p:tgtEl>
                                          <p:spTgt spid="126"/>
                                        </p:tgtEl>
                                        <p:attrNameLst>
                                          <p:attrName>ppt_h</p:attrName>
                                        </p:attrNameLst>
                                      </p:cBhvr>
                                      <p:tavLst>
                                        <p:tav tm="0">
                                          <p:val>
                                            <p:strVal val="#ppt_h"/>
                                          </p:val>
                                        </p:tav>
                                        <p:tav tm="100000">
                                          <p:val>
                                            <p:strVal val="#ppt_h"/>
                                          </p:val>
                                        </p:tav>
                                      </p:tavLst>
                                    </p:anim>
                                    <p:animEffect transition="in" filter="fade">
                                      <p:cBhvr>
                                        <p:cTn id="178" dur="750"/>
                                        <p:tgtEl>
                                          <p:spTgt spid="126"/>
                                        </p:tgtEl>
                                      </p:cBhvr>
                                    </p:animEffect>
                                  </p:childTnLst>
                                </p:cTn>
                              </p:par>
                              <p:par>
                                <p:cTn id="179" presetID="55" presetClass="entr" presetSubtype="0" fill="hold" nodeType="withEffect">
                                  <p:stCondLst>
                                    <p:cond delay="400"/>
                                  </p:stCondLst>
                                  <p:childTnLst>
                                    <p:set>
                                      <p:cBhvr>
                                        <p:cTn id="180" dur="1" fill="hold">
                                          <p:stCondLst>
                                            <p:cond delay="0"/>
                                          </p:stCondLst>
                                        </p:cTn>
                                        <p:tgtEl>
                                          <p:spTgt spid="125"/>
                                        </p:tgtEl>
                                        <p:attrNameLst>
                                          <p:attrName>style.visibility</p:attrName>
                                        </p:attrNameLst>
                                      </p:cBhvr>
                                      <p:to>
                                        <p:strVal val="visible"/>
                                      </p:to>
                                    </p:set>
                                    <p:anim calcmode="lin" valueType="num">
                                      <p:cBhvr>
                                        <p:cTn id="181" dur="750" fill="hold"/>
                                        <p:tgtEl>
                                          <p:spTgt spid="125"/>
                                        </p:tgtEl>
                                        <p:attrNameLst>
                                          <p:attrName>ppt_w</p:attrName>
                                        </p:attrNameLst>
                                      </p:cBhvr>
                                      <p:tavLst>
                                        <p:tav tm="0">
                                          <p:val>
                                            <p:strVal val="#ppt_w*0.70"/>
                                          </p:val>
                                        </p:tav>
                                        <p:tav tm="100000">
                                          <p:val>
                                            <p:strVal val="#ppt_w"/>
                                          </p:val>
                                        </p:tav>
                                      </p:tavLst>
                                    </p:anim>
                                    <p:anim calcmode="lin" valueType="num">
                                      <p:cBhvr>
                                        <p:cTn id="182" dur="750" fill="hold"/>
                                        <p:tgtEl>
                                          <p:spTgt spid="125"/>
                                        </p:tgtEl>
                                        <p:attrNameLst>
                                          <p:attrName>ppt_h</p:attrName>
                                        </p:attrNameLst>
                                      </p:cBhvr>
                                      <p:tavLst>
                                        <p:tav tm="0">
                                          <p:val>
                                            <p:strVal val="#ppt_h"/>
                                          </p:val>
                                        </p:tav>
                                        <p:tav tm="100000">
                                          <p:val>
                                            <p:strVal val="#ppt_h"/>
                                          </p:val>
                                        </p:tav>
                                      </p:tavLst>
                                    </p:anim>
                                    <p:animEffect transition="in" filter="fade">
                                      <p:cBhvr>
                                        <p:cTn id="183" dur="750"/>
                                        <p:tgtEl>
                                          <p:spTgt spid="125"/>
                                        </p:tgtEl>
                                      </p:cBhvr>
                                    </p:animEffect>
                                  </p:childTnLst>
                                </p:cTn>
                              </p:par>
                              <p:par>
                                <p:cTn id="184" presetID="55" presetClass="entr" presetSubtype="0" fill="hold" nodeType="withEffect">
                                  <p:stCondLst>
                                    <p:cond delay="600"/>
                                  </p:stCondLst>
                                  <p:childTnLst>
                                    <p:set>
                                      <p:cBhvr>
                                        <p:cTn id="185" dur="1" fill="hold">
                                          <p:stCondLst>
                                            <p:cond delay="0"/>
                                          </p:stCondLst>
                                        </p:cTn>
                                        <p:tgtEl>
                                          <p:spTgt spid="116"/>
                                        </p:tgtEl>
                                        <p:attrNameLst>
                                          <p:attrName>style.visibility</p:attrName>
                                        </p:attrNameLst>
                                      </p:cBhvr>
                                      <p:to>
                                        <p:strVal val="visible"/>
                                      </p:to>
                                    </p:set>
                                    <p:anim calcmode="lin" valueType="num">
                                      <p:cBhvr>
                                        <p:cTn id="186" dur="750" fill="hold"/>
                                        <p:tgtEl>
                                          <p:spTgt spid="116"/>
                                        </p:tgtEl>
                                        <p:attrNameLst>
                                          <p:attrName>ppt_w</p:attrName>
                                        </p:attrNameLst>
                                      </p:cBhvr>
                                      <p:tavLst>
                                        <p:tav tm="0">
                                          <p:val>
                                            <p:strVal val="#ppt_w*0.70"/>
                                          </p:val>
                                        </p:tav>
                                        <p:tav tm="100000">
                                          <p:val>
                                            <p:strVal val="#ppt_w"/>
                                          </p:val>
                                        </p:tav>
                                      </p:tavLst>
                                    </p:anim>
                                    <p:anim calcmode="lin" valueType="num">
                                      <p:cBhvr>
                                        <p:cTn id="187" dur="750" fill="hold"/>
                                        <p:tgtEl>
                                          <p:spTgt spid="116"/>
                                        </p:tgtEl>
                                        <p:attrNameLst>
                                          <p:attrName>ppt_h</p:attrName>
                                        </p:attrNameLst>
                                      </p:cBhvr>
                                      <p:tavLst>
                                        <p:tav tm="0">
                                          <p:val>
                                            <p:strVal val="#ppt_h"/>
                                          </p:val>
                                        </p:tav>
                                        <p:tav tm="100000">
                                          <p:val>
                                            <p:strVal val="#ppt_h"/>
                                          </p:val>
                                        </p:tav>
                                      </p:tavLst>
                                    </p:anim>
                                    <p:animEffect transition="in" filter="fade">
                                      <p:cBhvr>
                                        <p:cTn id="188" dur="750"/>
                                        <p:tgtEl>
                                          <p:spTgt spid="116"/>
                                        </p:tgtEl>
                                      </p:cBhvr>
                                    </p:animEffect>
                                  </p:childTnLst>
                                </p:cTn>
                              </p:par>
                              <p:par>
                                <p:cTn id="189" presetID="55" presetClass="entr" presetSubtype="0" fill="hold" nodeType="withEffect">
                                  <p:stCondLst>
                                    <p:cond delay="800"/>
                                  </p:stCondLst>
                                  <p:childTnLst>
                                    <p:set>
                                      <p:cBhvr>
                                        <p:cTn id="190" dur="1" fill="hold">
                                          <p:stCondLst>
                                            <p:cond delay="0"/>
                                          </p:stCondLst>
                                        </p:cTn>
                                        <p:tgtEl>
                                          <p:spTgt spid="182"/>
                                        </p:tgtEl>
                                        <p:attrNameLst>
                                          <p:attrName>style.visibility</p:attrName>
                                        </p:attrNameLst>
                                      </p:cBhvr>
                                      <p:to>
                                        <p:strVal val="visible"/>
                                      </p:to>
                                    </p:set>
                                    <p:anim calcmode="lin" valueType="num">
                                      <p:cBhvr>
                                        <p:cTn id="191" dur="750" fill="hold"/>
                                        <p:tgtEl>
                                          <p:spTgt spid="182"/>
                                        </p:tgtEl>
                                        <p:attrNameLst>
                                          <p:attrName>ppt_w</p:attrName>
                                        </p:attrNameLst>
                                      </p:cBhvr>
                                      <p:tavLst>
                                        <p:tav tm="0">
                                          <p:val>
                                            <p:strVal val="#ppt_w*0.70"/>
                                          </p:val>
                                        </p:tav>
                                        <p:tav tm="100000">
                                          <p:val>
                                            <p:strVal val="#ppt_w"/>
                                          </p:val>
                                        </p:tav>
                                      </p:tavLst>
                                    </p:anim>
                                    <p:anim calcmode="lin" valueType="num">
                                      <p:cBhvr>
                                        <p:cTn id="192" dur="750" fill="hold"/>
                                        <p:tgtEl>
                                          <p:spTgt spid="182"/>
                                        </p:tgtEl>
                                        <p:attrNameLst>
                                          <p:attrName>ppt_h</p:attrName>
                                        </p:attrNameLst>
                                      </p:cBhvr>
                                      <p:tavLst>
                                        <p:tav tm="0">
                                          <p:val>
                                            <p:strVal val="#ppt_h"/>
                                          </p:val>
                                        </p:tav>
                                        <p:tav tm="100000">
                                          <p:val>
                                            <p:strVal val="#ppt_h"/>
                                          </p:val>
                                        </p:tav>
                                      </p:tavLst>
                                    </p:anim>
                                    <p:animEffect transition="in" filter="fade">
                                      <p:cBhvr>
                                        <p:cTn id="193" dur="750"/>
                                        <p:tgtEl>
                                          <p:spTgt spid="182"/>
                                        </p:tgtEl>
                                      </p:cBhvr>
                                    </p:animEffect>
                                  </p:childTnLst>
                                </p:cTn>
                              </p:par>
                              <p:par>
                                <p:cTn id="194" presetID="55" presetClass="entr" presetSubtype="0" fill="hold" nodeType="withEffect">
                                  <p:stCondLst>
                                    <p:cond delay="1000"/>
                                  </p:stCondLst>
                                  <p:childTnLst>
                                    <p:set>
                                      <p:cBhvr>
                                        <p:cTn id="195" dur="1" fill="hold">
                                          <p:stCondLst>
                                            <p:cond delay="0"/>
                                          </p:stCondLst>
                                        </p:cTn>
                                        <p:tgtEl>
                                          <p:spTgt spid="181"/>
                                        </p:tgtEl>
                                        <p:attrNameLst>
                                          <p:attrName>style.visibility</p:attrName>
                                        </p:attrNameLst>
                                      </p:cBhvr>
                                      <p:to>
                                        <p:strVal val="visible"/>
                                      </p:to>
                                    </p:set>
                                    <p:anim calcmode="lin" valueType="num">
                                      <p:cBhvr>
                                        <p:cTn id="196" dur="750" fill="hold"/>
                                        <p:tgtEl>
                                          <p:spTgt spid="181"/>
                                        </p:tgtEl>
                                        <p:attrNameLst>
                                          <p:attrName>ppt_w</p:attrName>
                                        </p:attrNameLst>
                                      </p:cBhvr>
                                      <p:tavLst>
                                        <p:tav tm="0">
                                          <p:val>
                                            <p:strVal val="#ppt_w*0.70"/>
                                          </p:val>
                                        </p:tav>
                                        <p:tav tm="100000">
                                          <p:val>
                                            <p:strVal val="#ppt_w"/>
                                          </p:val>
                                        </p:tav>
                                      </p:tavLst>
                                    </p:anim>
                                    <p:anim calcmode="lin" valueType="num">
                                      <p:cBhvr>
                                        <p:cTn id="197" dur="750" fill="hold"/>
                                        <p:tgtEl>
                                          <p:spTgt spid="181"/>
                                        </p:tgtEl>
                                        <p:attrNameLst>
                                          <p:attrName>ppt_h</p:attrName>
                                        </p:attrNameLst>
                                      </p:cBhvr>
                                      <p:tavLst>
                                        <p:tav tm="0">
                                          <p:val>
                                            <p:strVal val="#ppt_h"/>
                                          </p:val>
                                        </p:tav>
                                        <p:tav tm="100000">
                                          <p:val>
                                            <p:strVal val="#ppt_h"/>
                                          </p:val>
                                        </p:tav>
                                      </p:tavLst>
                                    </p:anim>
                                    <p:animEffect transition="in" filter="fade">
                                      <p:cBhvr>
                                        <p:cTn id="198" dur="750"/>
                                        <p:tgtEl>
                                          <p:spTgt spid="181"/>
                                        </p:tgtEl>
                                      </p:cBhvr>
                                    </p:animEffect>
                                  </p:childTnLst>
                                </p:cTn>
                              </p:par>
                              <p:par>
                                <p:cTn id="199" presetID="55" presetClass="entr" presetSubtype="0" fill="hold" nodeType="withEffect">
                                  <p:stCondLst>
                                    <p:cond delay="1200"/>
                                  </p:stCondLst>
                                  <p:childTnLst>
                                    <p:set>
                                      <p:cBhvr>
                                        <p:cTn id="200" dur="1" fill="hold">
                                          <p:stCondLst>
                                            <p:cond delay="0"/>
                                          </p:stCondLst>
                                        </p:cTn>
                                        <p:tgtEl>
                                          <p:spTgt spid="180"/>
                                        </p:tgtEl>
                                        <p:attrNameLst>
                                          <p:attrName>style.visibility</p:attrName>
                                        </p:attrNameLst>
                                      </p:cBhvr>
                                      <p:to>
                                        <p:strVal val="visible"/>
                                      </p:to>
                                    </p:set>
                                    <p:anim calcmode="lin" valueType="num">
                                      <p:cBhvr>
                                        <p:cTn id="201" dur="750" fill="hold"/>
                                        <p:tgtEl>
                                          <p:spTgt spid="180"/>
                                        </p:tgtEl>
                                        <p:attrNameLst>
                                          <p:attrName>ppt_w</p:attrName>
                                        </p:attrNameLst>
                                      </p:cBhvr>
                                      <p:tavLst>
                                        <p:tav tm="0">
                                          <p:val>
                                            <p:strVal val="#ppt_w*0.70"/>
                                          </p:val>
                                        </p:tav>
                                        <p:tav tm="100000">
                                          <p:val>
                                            <p:strVal val="#ppt_w"/>
                                          </p:val>
                                        </p:tav>
                                      </p:tavLst>
                                    </p:anim>
                                    <p:anim calcmode="lin" valueType="num">
                                      <p:cBhvr>
                                        <p:cTn id="202" dur="750" fill="hold"/>
                                        <p:tgtEl>
                                          <p:spTgt spid="180"/>
                                        </p:tgtEl>
                                        <p:attrNameLst>
                                          <p:attrName>ppt_h</p:attrName>
                                        </p:attrNameLst>
                                      </p:cBhvr>
                                      <p:tavLst>
                                        <p:tav tm="0">
                                          <p:val>
                                            <p:strVal val="#ppt_h"/>
                                          </p:val>
                                        </p:tav>
                                        <p:tav tm="100000">
                                          <p:val>
                                            <p:strVal val="#ppt_h"/>
                                          </p:val>
                                        </p:tav>
                                      </p:tavLst>
                                    </p:anim>
                                    <p:animEffect transition="in" filter="fade">
                                      <p:cBhvr>
                                        <p:cTn id="203" dur="750"/>
                                        <p:tgtEl>
                                          <p:spTgt spid="180"/>
                                        </p:tgtEl>
                                      </p:cBhvr>
                                    </p:animEffect>
                                  </p:childTnLst>
                                </p:cTn>
                              </p:par>
                              <p:par>
                                <p:cTn id="204" presetID="55" presetClass="entr" presetSubtype="0" fill="hold" nodeType="withEffect">
                                  <p:stCondLst>
                                    <p:cond delay="400"/>
                                  </p:stCondLst>
                                  <p:childTnLst>
                                    <p:set>
                                      <p:cBhvr>
                                        <p:cTn id="205" dur="1" fill="hold">
                                          <p:stCondLst>
                                            <p:cond delay="0"/>
                                          </p:stCondLst>
                                        </p:cTn>
                                        <p:tgtEl>
                                          <p:spTgt spid="129"/>
                                        </p:tgtEl>
                                        <p:attrNameLst>
                                          <p:attrName>style.visibility</p:attrName>
                                        </p:attrNameLst>
                                      </p:cBhvr>
                                      <p:to>
                                        <p:strVal val="visible"/>
                                      </p:to>
                                    </p:set>
                                    <p:anim calcmode="lin" valueType="num">
                                      <p:cBhvr>
                                        <p:cTn id="206" dur="750" fill="hold"/>
                                        <p:tgtEl>
                                          <p:spTgt spid="129"/>
                                        </p:tgtEl>
                                        <p:attrNameLst>
                                          <p:attrName>ppt_w</p:attrName>
                                        </p:attrNameLst>
                                      </p:cBhvr>
                                      <p:tavLst>
                                        <p:tav tm="0">
                                          <p:val>
                                            <p:strVal val="#ppt_w*0.70"/>
                                          </p:val>
                                        </p:tav>
                                        <p:tav tm="100000">
                                          <p:val>
                                            <p:strVal val="#ppt_w"/>
                                          </p:val>
                                        </p:tav>
                                      </p:tavLst>
                                    </p:anim>
                                    <p:anim calcmode="lin" valueType="num">
                                      <p:cBhvr>
                                        <p:cTn id="207" dur="750" fill="hold"/>
                                        <p:tgtEl>
                                          <p:spTgt spid="129"/>
                                        </p:tgtEl>
                                        <p:attrNameLst>
                                          <p:attrName>ppt_h</p:attrName>
                                        </p:attrNameLst>
                                      </p:cBhvr>
                                      <p:tavLst>
                                        <p:tav tm="0">
                                          <p:val>
                                            <p:strVal val="#ppt_h"/>
                                          </p:val>
                                        </p:tav>
                                        <p:tav tm="100000">
                                          <p:val>
                                            <p:strVal val="#ppt_h"/>
                                          </p:val>
                                        </p:tav>
                                      </p:tavLst>
                                    </p:anim>
                                    <p:animEffect transition="in" filter="fade">
                                      <p:cBhvr>
                                        <p:cTn id="208" dur="750"/>
                                        <p:tgtEl>
                                          <p:spTgt spid="129"/>
                                        </p:tgtEl>
                                      </p:cBhvr>
                                    </p:animEffect>
                                  </p:childTnLst>
                                </p:cTn>
                              </p:par>
                              <p:par>
                                <p:cTn id="209" presetID="55" presetClass="entr" presetSubtype="0" fill="hold" nodeType="withEffect">
                                  <p:stCondLst>
                                    <p:cond delay="600"/>
                                  </p:stCondLst>
                                  <p:childTnLst>
                                    <p:set>
                                      <p:cBhvr>
                                        <p:cTn id="210" dur="1" fill="hold">
                                          <p:stCondLst>
                                            <p:cond delay="0"/>
                                          </p:stCondLst>
                                        </p:cTn>
                                        <p:tgtEl>
                                          <p:spTgt spid="127"/>
                                        </p:tgtEl>
                                        <p:attrNameLst>
                                          <p:attrName>style.visibility</p:attrName>
                                        </p:attrNameLst>
                                      </p:cBhvr>
                                      <p:to>
                                        <p:strVal val="visible"/>
                                      </p:to>
                                    </p:set>
                                    <p:anim calcmode="lin" valueType="num">
                                      <p:cBhvr>
                                        <p:cTn id="211" dur="750" fill="hold"/>
                                        <p:tgtEl>
                                          <p:spTgt spid="127"/>
                                        </p:tgtEl>
                                        <p:attrNameLst>
                                          <p:attrName>ppt_w</p:attrName>
                                        </p:attrNameLst>
                                      </p:cBhvr>
                                      <p:tavLst>
                                        <p:tav tm="0">
                                          <p:val>
                                            <p:strVal val="#ppt_w*0.70"/>
                                          </p:val>
                                        </p:tav>
                                        <p:tav tm="100000">
                                          <p:val>
                                            <p:strVal val="#ppt_w"/>
                                          </p:val>
                                        </p:tav>
                                      </p:tavLst>
                                    </p:anim>
                                    <p:anim calcmode="lin" valueType="num">
                                      <p:cBhvr>
                                        <p:cTn id="212" dur="750" fill="hold"/>
                                        <p:tgtEl>
                                          <p:spTgt spid="127"/>
                                        </p:tgtEl>
                                        <p:attrNameLst>
                                          <p:attrName>ppt_h</p:attrName>
                                        </p:attrNameLst>
                                      </p:cBhvr>
                                      <p:tavLst>
                                        <p:tav tm="0">
                                          <p:val>
                                            <p:strVal val="#ppt_h"/>
                                          </p:val>
                                        </p:tav>
                                        <p:tav tm="100000">
                                          <p:val>
                                            <p:strVal val="#ppt_h"/>
                                          </p:val>
                                        </p:tav>
                                      </p:tavLst>
                                    </p:anim>
                                    <p:animEffect transition="in" filter="fade">
                                      <p:cBhvr>
                                        <p:cTn id="213" dur="750"/>
                                        <p:tgtEl>
                                          <p:spTgt spid="127"/>
                                        </p:tgtEl>
                                      </p:cBhvr>
                                    </p:animEffect>
                                  </p:childTnLst>
                                </p:cTn>
                              </p:par>
                              <p:par>
                                <p:cTn id="214" presetID="55" presetClass="entr" presetSubtype="0" fill="hold" nodeType="withEffect">
                                  <p:stCondLst>
                                    <p:cond delay="800"/>
                                  </p:stCondLst>
                                  <p:childTnLst>
                                    <p:set>
                                      <p:cBhvr>
                                        <p:cTn id="215" dur="1" fill="hold">
                                          <p:stCondLst>
                                            <p:cond delay="0"/>
                                          </p:stCondLst>
                                        </p:cTn>
                                        <p:tgtEl>
                                          <p:spTgt spid="128"/>
                                        </p:tgtEl>
                                        <p:attrNameLst>
                                          <p:attrName>style.visibility</p:attrName>
                                        </p:attrNameLst>
                                      </p:cBhvr>
                                      <p:to>
                                        <p:strVal val="visible"/>
                                      </p:to>
                                    </p:set>
                                    <p:anim calcmode="lin" valueType="num">
                                      <p:cBhvr>
                                        <p:cTn id="216" dur="750" fill="hold"/>
                                        <p:tgtEl>
                                          <p:spTgt spid="128"/>
                                        </p:tgtEl>
                                        <p:attrNameLst>
                                          <p:attrName>ppt_w</p:attrName>
                                        </p:attrNameLst>
                                      </p:cBhvr>
                                      <p:tavLst>
                                        <p:tav tm="0">
                                          <p:val>
                                            <p:strVal val="#ppt_w*0.70"/>
                                          </p:val>
                                        </p:tav>
                                        <p:tav tm="100000">
                                          <p:val>
                                            <p:strVal val="#ppt_w"/>
                                          </p:val>
                                        </p:tav>
                                      </p:tavLst>
                                    </p:anim>
                                    <p:anim calcmode="lin" valueType="num">
                                      <p:cBhvr>
                                        <p:cTn id="217" dur="750" fill="hold"/>
                                        <p:tgtEl>
                                          <p:spTgt spid="128"/>
                                        </p:tgtEl>
                                        <p:attrNameLst>
                                          <p:attrName>ppt_h</p:attrName>
                                        </p:attrNameLst>
                                      </p:cBhvr>
                                      <p:tavLst>
                                        <p:tav tm="0">
                                          <p:val>
                                            <p:strVal val="#ppt_h"/>
                                          </p:val>
                                        </p:tav>
                                        <p:tav tm="100000">
                                          <p:val>
                                            <p:strVal val="#ppt_h"/>
                                          </p:val>
                                        </p:tav>
                                      </p:tavLst>
                                    </p:anim>
                                    <p:animEffect transition="in" filter="fade">
                                      <p:cBhvr>
                                        <p:cTn id="218" dur="750"/>
                                        <p:tgtEl>
                                          <p:spTgt spid="128"/>
                                        </p:tgtEl>
                                      </p:cBhvr>
                                    </p:animEffect>
                                  </p:childTnLst>
                                </p:cTn>
                              </p:par>
                              <p:par>
                                <p:cTn id="219" presetID="55" presetClass="entr" presetSubtype="0" fill="hold" nodeType="withEffect">
                                  <p:stCondLst>
                                    <p:cond delay="1000"/>
                                  </p:stCondLst>
                                  <p:childTnLst>
                                    <p:set>
                                      <p:cBhvr>
                                        <p:cTn id="220" dur="1" fill="hold">
                                          <p:stCondLst>
                                            <p:cond delay="0"/>
                                          </p:stCondLst>
                                        </p:cTn>
                                        <p:tgtEl>
                                          <p:spTgt spid="119"/>
                                        </p:tgtEl>
                                        <p:attrNameLst>
                                          <p:attrName>style.visibility</p:attrName>
                                        </p:attrNameLst>
                                      </p:cBhvr>
                                      <p:to>
                                        <p:strVal val="visible"/>
                                      </p:to>
                                    </p:set>
                                    <p:anim calcmode="lin" valueType="num">
                                      <p:cBhvr>
                                        <p:cTn id="221" dur="750" fill="hold"/>
                                        <p:tgtEl>
                                          <p:spTgt spid="119"/>
                                        </p:tgtEl>
                                        <p:attrNameLst>
                                          <p:attrName>ppt_w</p:attrName>
                                        </p:attrNameLst>
                                      </p:cBhvr>
                                      <p:tavLst>
                                        <p:tav tm="0">
                                          <p:val>
                                            <p:strVal val="#ppt_w*0.70"/>
                                          </p:val>
                                        </p:tav>
                                        <p:tav tm="100000">
                                          <p:val>
                                            <p:strVal val="#ppt_w"/>
                                          </p:val>
                                        </p:tav>
                                      </p:tavLst>
                                    </p:anim>
                                    <p:anim calcmode="lin" valueType="num">
                                      <p:cBhvr>
                                        <p:cTn id="222" dur="750" fill="hold"/>
                                        <p:tgtEl>
                                          <p:spTgt spid="119"/>
                                        </p:tgtEl>
                                        <p:attrNameLst>
                                          <p:attrName>ppt_h</p:attrName>
                                        </p:attrNameLst>
                                      </p:cBhvr>
                                      <p:tavLst>
                                        <p:tav tm="0">
                                          <p:val>
                                            <p:strVal val="#ppt_h"/>
                                          </p:val>
                                        </p:tav>
                                        <p:tav tm="100000">
                                          <p:val>
                                            <p:strVal val="#ppt_h"/>
                                          </p:val>
                                        </p:tav>
                                      </p:tavLst>
                                    </p:anim>
                                    <p:animEffect transition="in" filter="fade">
                                      <p:cBhvr>
                                        <p:cTn id="223" dur="750"/>
                                        <p:tgtEl>
                                          <p:spTgt spid="119"/>
                                        </p:tgtEl>
                                      </p:cBhvr>
                                    </p:animEffect>
                                  </p:childTnLst>
                                </p:cTn>
                              </p:par>
                              <p:par>
                                <p:cTn id="224" presetID="55" presetClass="entr" presetSubtype="0" fill="hold" nodeType="withEffect">
                                  <p:stCondLst>
                                    <p:cond delay="1200"/>
                                  </p:stCondLst>
                                  <p:childTnLst>
                                    <p:set>
                                      <p:cBhvr>
                                        <p:cTn id="225" dur="1" fill="hold">
                                          <p:stCondLst>
                                            <p:cond delay="0"/>
                                          </p:stCondLst>
                                        </p:cTn>
                                        <p:tgtEl>
                                          <p:spTgt spid="118"/>
                                        </p:tgtEl>
                                        <p:attrNameLst>
                                          <p:attrName>style.visibility</p:attrName>
                                        </p:attrNameLst>
                                      </p:cBhvr>
                                      <p:to>
                                        <p:strVal val="visible"/>
                                      </p:to>
                                    </p:set>
                                    <p:anim calcmode="lin" valueType="num">
                                      <p:cBhvr>
                                        <p:cTn id="226" dur="750" fill="hold"/>
                                        <p:tgtEl>
                                          <p:spTgt spid="118"/>
                                        </p:tgtEl>
                                        <p:attrNameLst>
                                          <p:attrName>ppt_w</p:attrName>
                                        </p:attrNameLst>
                                      </p:cBhvr>
                                      <p:tavLst>
                                        <p:tav tm="0">
                                          <p:val>
                                            <p:strVal val="#ppt_w*0.70"/>
                                          </p:val>
                                        </p:tav>
                                        <p:tav tm="100000">
                                          <p:val>
                                            <p:strVal val="#ppt_w"/>
                                          </p:val>
                                        </p:tav>
                                      </p:tavLst>
                                    </p:anim>
                                    <p:anim calcmode="lin" valueType="num">
                                      <p:cBhvr>
                                        <p:cTn id="227" dur="750" fill="hold"/>
                                        <p:tgtEl>
                                          <p:spTgt spid="118"/>
                                        </p:tgtEl>
                                        <p:attrNameLst>
                                          <p:attrName>ppt_h</p:attrName>
                                        </p:attrNameLst>
                                      </p:cBhvr>
                                      <p:tavLst>
                                        <p:tav tm="0">
                                          <p:val>
                                            <p:strVal val="#ppt_h"/>
                                          </p:val>
                                        </p:tav>
                                        <p:tav tm="100000">
                                          <p:val>
                                            <p:strVal val="#ppt_h"/>
                                          </p:val>
                                        </p:tav>
                                      </p:tavLst>
                                    </p:anim>
                                    <p:animEffect transition="in" filter="fade">
                                      <p:cBhvr>
                                        <p:cTn id="228" dur="750"/>
                                        <p:tgtEl>
                                          <p:spTgt spid="118"/>
                                        </p:tgtEl>
                                      </p:cBhvr>
                                    </p:animEffect>
                                  </p:childTnLst>
                                </p:cTn>
                              </p:par>
                              <p:par>
                                <p:cTn id="229" presetID="55" presetClass="entr" presetSubtype="0" fill="hold" nodeType="withEffect">
                                  <p:stCondLst>
                                    <p:cond delay="1400"/>
                                  </p:stCondLst>
                                  <p:childTnLst>
                                    <p:set>
                                      <p:cBhvr>
                                        <p:cTn id="230" dur="1" fill="hold">
                                          <p:stCondLst>
                                            <p:cond delay="0"/>
                                          </p:stCondLst>
                                        </p:cTn>
                                        <p:tgtEl>
                                          <p:spTgt spid="117"/>
                                        </p:tgtEl>
                                        <p:attrNameLst>
                                          <p:attrName>style.visibility</p:attrName>
                                        </p:attrNameLst>
                                      </p:cBhvr>
                                      <p:to>
                                        <p:strVal val="visible"/>
                                      </p:to>
                                    </p:set>
                                    <p:anim calcmode="lin" valueType="num">
                                      <p:cBhvr>
                                        <p:cTn id="231" dur="750" fill="hold"/>
                                        <p:tgtEl>
                                          <p:spTgt spid="117"/>
                                        </p:tgtEl>
                                        <p:attrNameLst>
                                          <p:attrName>ppt_w</p:attrName>
                                        </p:attrNameLst>
                                      </p:cBhvr>
                                      <p:tavLst>
                                        <p:tav tm="0">
                                          <p:val>
                                            <p:strVal val="#ppt_w*0.70"/>
                                          </p:val>
                                        </p:tav>
                                        <p:tav tm="100000">
                                          <p:val>
                                            <p:strVal val="#ppt_w"/>
                                          </p:val>
                                        </p:tav>
                                      </p:tavLst>
                                    </p:anim>
                                    <p:anim calcmode="lin" valueType="num">
                                      <p:cBhvr>
                                        <p:cTn id="232" dur="750" fill="hold"/>
                                        <p:tgtEl>
                                          <p:spTgt spid="117"/>
                                        </p:tgtEl>
                                        <p:attrNameLst>
                                          <p:attrName>ppt_h</p:attrName>
                                        </p:attrNameLst>
                                      </p:cBhvr>
                                      <p:tavLst>
                                        <p:tav tm="0">
                                          <p:val>
                                            <p:strVal val="#ppt_h"/>
                                          </p:val>
                                        </p:tav>
                                        <p:tav tm="100000">
                                          <p:val>
                                            <p:strVal val="#ppt_h"/>
                                          </p:val>
                                        </p:tav>
                                      </p:tavLst>
                                    </p:anim>
                                    <p:animEffect transition="in" filter="fade">
                                      <p:cBhvr>
                                        <p:cTn id="233" dur="750"/>
                                        <p:tgtEl>
                                          <p:spTgt spid="117"/>
                                        </p:tgtEl>
                                      </p:cBhvr>
                                    </p:animEffect>
                                  </p:childTnLst>
                                </p:cTn>
                              </p:par>
                              <p:par>
                                <p:cTn id="234" presetID="55" presetClass="entr" presetSubtype="0" fill="hold" nodeType="withEffect">
                                  <p:stCondLst>
                                    <p:cond delay="600"/>
                                  </p:stCondLst>
                                  <p:childTnLst>
                                    <p:set>
                                      <p:cBhvr>
                                        <p:cTn id="235" dur="1" fill="hold">
                                          <p:stCondLst>
                                            <p:cond delay="0"/>
                                          </p:stCondLst>
                                        </p:cTn>
                                        <p:tgtEl>
                                          <p:spTgt spid="131"/>
                                        </p:tgtEl>
                                        <p:attrNameLst>
                                          <p:attrName>style.visibility</p:attrName>
                                        </p:attrNameLst>
                                      </p:cBhvr>
                                      <p:to>
                                        <p:strVal val="visible"/>
                                      </p:to>
                                    </p:set>
                                    <p:anim calcmode="lin" valueType="num">
                                      <p:cBhvr>
                                        <p:cTn id="236" dur="750" fill="hold"/>
                                        <p:tgtEl>
                                          <p:spTgt spid="131"/>
                                        </p:tgtEl>
                                        <p:attrNameLst>
                                          <p:attrName>ppt_w</p:attrName>
                                        </p:attrNameLst>
                                      </p:cBhvr>
                                      <p:tavLst>
                                        <p:tav tm="0">
                                          <p:val>
                                            <p:strVal val="#ppt_w*0.70"/>
                                          </p:val>
                                        </p:tav>
                                        <p:tav tm="100000">
                                          <p:val>
                                            <p:strVal val="#ppt_w"/>
                                          </p:val>
                                        </p:tav>
                                      </p:tavLst>
                                    </p:anim>
                                    <p:anim calcmode="lin" valueType="num">
                                      <p:cBhvr>
                                        <p:cTn id="237" dur="750" fill="hold"/>
                                        <p:tgtEl>
                                          <p:spTgt spid="131"/>
                                        </p:tgtEl>
                                        <p:attrNameLst>
                                          <p:attrName>ppt_h</p:attrName>
                                        </p:attrNameLst>
                                      </p:cBhvr>
                                      <p:tavLst>
                                        <p:tav tm="0">
                                          <p:val>
                                            <p:strVal val="#ppt_h"/>
                                          </p:val>
                                        </p:tav>
                                        <p:tav tm="100000">
                                          <p:val>
                                            <p:strVal val="#ppt_h"/>
                                          </p:val>
                                        </p:tav>
                                      </p:tavLst>
                                    </p:anim>
                                    <p:animEffect transition="in" filter="fade">
                                      <p:cBhvr>
                                        <p:cTn id="238" dur="750"/>
                                        <p:tgtEl>
                                          <p:spTgt spid="131"/>
                                        </p:tgtEl>
                                      </p:cBhvr>
                                    </p:animEffect>
                                  </p:childTnLst>
                                </p:cTn>
                              </p:par>
                              <p:par>
                                <p:cTn id="239" presetID="55" presetClass="entr" presetSubtype="0" fill="hold" nodeType="withEffect">
                                  <p:stCondLst>
                                    <p:cond delay="800"/>
                                  </p:stCondLst>
                                  <p:childTnLst>
                                    <p:set>
                                      <p:cBhvr>
                                        <p:cTn id="240" dur="1" fill="hold">
                                          <p:stCondLst>
                                            <p:cond delay="0"/>
                                          </p:stCondLst>
                                        </p:cTn>
                                        <p:tgtEl>
                                          <p:spTgt spid="132"/>
                                        </p:tgtEl>
                                        <p:attrNameLst>
                                          <p:attrName>style.visibility</p:attrName>
                                        </p:attrNameLst>
                                      </p:cBhvr>
                                      <p:to>
                                        <p:strVal val="visible"/>
                                      </p:to>
                                    </p:set>
                                    <p:anim calcmode="lin" valueType="num">
                                      <p:cBhvr>
                                        <p:cTn id="241" dur="750" fill="hold"/>
                                        <p:tgtEl>
                                          <p:spTgt spid="132"/>
                                        </p:tgtEl>
                                        <p:attrNameLst>
                                          <p:attrName>ppt_w</p:attrName>
                                        </p:attrNameLst>
                                      </p:cBhvr>
                                      <p:tavLst>
                                        <p:tav tm="0">
                                          <p:val>
                                            <p:strVal val="#ppt_w*0.70"/>
                                          </p:val>
                                        </p:tav>
                                        <p:tav tm="100000">
                                          <p:val>
                                            <p:strVal val="#ppt_w"/>
                                          </p:val>
                                        </p:tav>
                                      </p:tavLst>
                                    </p:anim>
                                    <p:anim calcmode="lin" valueType="num">
                                      <p:cBhvr>
                                        <p:cTn id="242" dur="750" fill="hold"/>
                                        <p:tgtEl>
                                          <p:spTgt spid="132"/>
                                        </p:tgtEl>
                                        <p:attrNameLst>
                                          <p:attrName>ppt_h</p:attrName>
                                        </p:attrNameLst>
                                      </p:cBhvr>
                                      <p:tavLst>
                                        <p:tav tm="0">
                                          <p:val>
                                            <p:strVal val="#ppt_h"/>
                                          </p:val>
                                        </p:tav>
                                        <p:tav tm="100000">
                                          <p:val>
                                            <p:strVal val="#ppt_h"/>
                                          </p:val>
                                        </p:tav>
                                      </p:tavLst>
                                    </p:anim>
                                    <p:animEffect transition="in" filter="fade">
                                      <p:cBhvr>
                                        <p:cTn id="243" dur="750"/>
                                        <p:tgtEl>
                                          <p:spTgt spid="132"/>
                                        </p:tgtEl>
                                      </p:cBhvr>
                                    </p:animEffect>
                                  </p:childTnLst>
                                </p:cTn>
                              </p:par>
                              <p:par>
                                <p:cTn id="244" presetID="55" presetClass="entr" presetSubtype="0" fill="hold" nodeType="withEffect">
                                  <p:stCondLst>
                                    <p:cond delay="1000"/>
                                  </p:stCondLst>
                                  <p:childTnLst>
                                    <p:set>
                                      <p:cBhvr>
                                        <p:cTn id="245" dur="1" fill="hold">
                                          <p:stCondLst>
                                            <p:cond delay="0"/>
                                          </p:stCondLst>
                                        </p:cTn>
                                        <p:tgtEl>
                                          <p:spTgt spid="133"/>
                                        </p:tgtEl>
                                        <p:attrNameLst>
                                          <p:attrName>style.visibility</p:attrName>
                                        </p:attrNameLst>
                                      </p:cBhvr>
                                      <p:to>
                                        <p:strVal val="visible"/>
                                      </p:to>
                                    </p:set>
                                    <p:anim calcmode="lin" valueType="num">
                                      <p:cBhvr>
                                        <p:cTn id="246" dur="750" fill="hold"/>
                                        <p:tgtEl>
                                          <p:spTgt spid="133"/>
                                        </p:tgtEl>
                                        <p:attrNameLst>
                                          <p:attrName>ppt_w</p:attrName>
                                        </p:attrNameLst>
                                      </p:cBhvr>
                                      <p:tavLst>
                                        <p:tav tm="0">
                                          <p:val>
                                            <p:strVal val="#ppt_w*0.70"/>
                                          </p:val>
                                        </p:tav>
                                        <p:tav tm="100000">
                                          <p:val>
                                            <p:strVal val="#ppt_w"/>
                                          </p:val>
                                        </p:tav>
                                      </p:tavLst>
                                    </p:anim>
                                    <p:anim calcmode="lin" valueType="num">
                                      <p:cBhvr>
                                        <p:cTn id="247" dur="750" fill="hold"/>
                                        <p:tgtEl>
                                          <p:spTgt spid="133"/>
                                        </p:tgtEl>
                                        <p:attrNameLst>
                                          <p:attrName>ppt_h</p:attrName>
                                        </p:attrNameLst>
                                      </p:cBhvr>
                                      <p:tavLst>
                                        <p:tav tm="0">
                                          <p:val>
                                            <p:strVal val="#ppt_h"/>
                                          </p:val>
                                        </p:tav>
                                        <p:tav tm="100000">
                                          <p:val>
                                            <p:strVal val="#ppt_h"/>
                                          </p:val>
                                        </p:tav>
                                      </p:tavLst>
                                    </p:anim>
                                    <p:animEffect transition="in" filter="fade">
                                      <p:cBhvr>
                                        <p:cTn id="248" dur="750"/>
                                        <p:tgtEl>
                                          <p:spTgt spid="133"/>
                                        </p:tgtEl>
                                      </p:cBhvr>
                                    </p:animEffect>
                                  </p:childTnLst>
                                </p:cTn>
                              </p:par>
                              <p:par>
                                <p:cTn id="249" presetID="55" presetClass="entr" presetSubtype="0" fill="hold" nodeType="withEffect">
                                  <p:stCondLst>
                                    <p:cond delay="1200"/>
                                  </p:stCondLst>
                                  <p:childTnLst>
                                    <p:set>
                                      <p:cBhvr>
                                        <p:cTn id="250" dur="1" fill="hold">
                                          <p:stCondLst>
                                            <p:cond delay="0"/>
                                          </p:stCondLst>
                                        </p:cTn>
                                        <p:tgtEl>
                                          <p:spTgt spid="130"/>
                                        </p:tgtEl>
                                        <p:attrNameLst>
                                          <p:attrName>style.visibility</p:attrName>
                                        </p:attrNameLst>
                                      </p:cBhvr>
                                      <p:to>
                                        <p:strVal val="visible"/>
                                      </p:to>
                                    </p:set>
                                    <p:anim calcmode="lin" valueType="num">
                                      <p:cBhvr>
                                        <p:cTn id="251" dur="750" fill="hold"/>
                                        <p:tgtEl>
                                          <p:spTgt spid="130"/>
                                        </p:tgtEl>
                                        <p:attrNameLst>
                                          <p:attrName>ppt_w</p:attrName>
                                        </p:attrNameLst>
                                      </p:cBhvr>
                                      <p:tavLst>
                                        <p:tav tm="0">
                                          <p:val>
                                            <p:strVal val="#ppt_w*0.70"/>
                                          </p:val>
                                        </p:tav>
                                        <p:tav tm="100000">
                                          <p:val>
                                            <p:strVal val="#ppt_w"/>
                                          </p:val>
                                        </p:tav>
                                      </p:tavLst>
                                    </p:anim>
                                    <p:anim calcmode="lin" valueType="num">
                                      <p:cBhvr>
                                        <p:cTn id="252" dur="750" fill="hold"/>
                                        <p:tgtEl>
                                          <p:spTgt spid="130"/>
                                        </p:tgtEl>
                                        <p:attrNameLst>
                                          <p:attrName>ppt_h</p:attrName>
                                        </p:attrNameLst>
                                      </p:cBhvr>
                                      <p:tavLst>
                                        <p:tav tm="0">
                                          <p:val>
                                            <p:strVal val="#ppt_h"/>
                                          </p:val>
                                        </p:tav>
                                        <p:tav tm="100000">
                                          <p:val>
                                            <p:strVal val="#ppt_h"/>
                                          </p:val>
                                        </p:tav>
                                      </p:tavLst>
                                    </p:anim>
                                    <p:animEffect transition="in" filter="fade">
                                      <p:cBhvr>
                                        <p:cTn id="253" dur="750"/>
                                        <p:tgtEl>
                                          <p:spTgt spid="130"/>
                                        </p:tgtEl>
                                      </p:cBhvr>
                                    </p:animEffect>
                                  </p:childTnLst>
                                </p:cTn>
                              </p:par>
                              <p:par>
                                <p:cTn id="254" presetID="55" presetClass="entr" presetSubtype="0" fill="hold" nodeType="withEffect">
                                  <p:stCondLst>
                                    <p:cond delay="1400"/>
                                  </p:stCondLst>
                                  <p:childTnLst>
                                    <p:set>
                                      <p:cBhvr>
                                        <p:cTn id="255" dur="1" fill="hold">
                                          <p:stCondLst>
                                            <p:cond delay="0"/>
                                          </p:stCondLst>
                                        </p:cTn>
                                        <p:tgtEl>
                                          <p:spTgt spid="121"/>
                                        </p:tgtEl>
                                        <p:attrNameLst>
                                          <p:attrName>style.visibility</p:attrName>
                                        </p:attrNameLst>
                                      </p:cBhvr>
                                      <p:to>
                                        <p:strVal val="visible"/>
                                      </p:to>
                                    </p:set>
                                    <p:anim calcmode="lin" valueType="num">
                                      <p:cBhvr>
                                        <p:cTn id="256" dur="750" fill="hold"/>
                                        <p:tgtEl>
                                          <p:spTgt spid="121"/>
                                        </p:tgtEl>
                                        <p:attrNameLst>
                                          <p:attrName>ppt_w</p:attrName>
                                        </p:attrNameLst>
                                      </p:cBhvr>
                                      <p:tavLst>
                                        <p:tav tm="0">
                                          <p:val>
                                            <p:strVal val="#ppt_w*0.70"/>
                                          </p:val>
                                        </p:tav>
                                        <p:tav tm="100000">
                                          <p:val>
                                            <p:strVal val="#ppt_w"/>
                                          </p:val>
                                        </p:tav>
                                      </p:tavLst>
                                    </p:anim>
                                    <p:anim calcmode="lin" valueType="num">
                                      <p:cBhvr>
                                        <p:cTn id="257" dur="750" fill="hold"/>
                                        <p:tgtEl>
                                          <p:spTgt spid="121"/>
                                        </p:tgtEl>
                                        <p:attrNameLst>
                                          <p:attrName>ppt_h</p:attrName>
                                        </p:attrNameLst>
                                      </p:cBhvr>
                                      <p:tavLst>
                                        <p:tav tm="0">
                                          <p:val>
                                            <p:strVal val="#ppt_h"/>
                                          </p:val>
                                        </p:tav>
                                        <p:tav tm="100000">
                                          <p:val>
                                            <p:strVal val="#ppt_h"/>
                                          </p:val>
                                        </p:tav>
                                      </p:tavLst>
                                    </p:anim>
                                    <p:animEffect transition="in" filter="fade">
                                      <p:cBhvr>
                                        <p:cTn id="258" dur="750"/>
                                        <p:tgtEl>
                                          <p:spTgt spid="121"/>
                                        </p:tgtEl>
                                      </p:cBhvr>
                                    </p:animEffect>
                                  </p:childTnLst>
                                </p:cTn>
                              </p:par>
                              <p:par>
                                <p:cTn id="259" presetID="55" presetClass="entr" presetSubtype="0" fill="hold" nodeType="withEffect">
                                  <p:stCondLst>
                                    <p:cond delay="1600"/>
                                  </p:stCondLst>
                                  <p:childTnLst>
                                    <p:set>
                                      <p:cBhvr>
                                        <p:cTn id="260" dur="1" fill="hold">
                                          <p:stCondLst>
                                            <p:cond delay="0"/>
                                          </p:stCondLst>
                                        </p:cTn>
                                        <p:tgtEl>
                                          <p:spTgt spid="120"/>
                                        </p:tgtEl>
                                        <p:attrNameLst>
                                          <p:attrName>style.visibility</p:attrName>
                                        </p:attrNameLst>
                                      </p:cBhvr>
                                      <p:to>
                                        <p:strVal val="visible"/>
                                      </p:to>
                                    </p:set>
                                    <p:anim calcmode="lin" valueType="num">
                                      <p:cBhvr>
                                        <p:cTn id="261" dur="750" fill="hold"/>
                                        <p:tgtEl>
                                          <p:spTgt spid="120"/>
                                        </p:tgtEl>
                                        <p:attrNameLst>
                                          <p:attrName>ppt_w</p:attrName>
                                        </p:attrNameLst>
                                      </p:cBhvr>
                                      <p:tavLst>
                                        <p:tav tm="0">
                                          <p:val>
                                            <p:strVal val="#ppt_w*0.70"/>
                                          </p:val>
                                        </p:tav>
                                        <p:tav tm="100000">
                                          <p:val>
                                            <p:strVal val="#ppt_w"/>
                                          </p:val>
                                        </p:tav>
                                      </p:tavLst>
                                    </p:anim>
                                    <p:anim calcmode="lin" valueType="num">
                                      <p:cBhvr>
                                        <p:cTn id="262" dur="750" fill="hold"/>
                                        <p:tgtEl>
                                          <p:spTgt spid="120"/>
                                        </p:tgtEl>
                                        <p:attrNameLst>
                                          <p:attrName>ppt_h</p:attrName>
                                        </p:attrNameLst>
                                      </p:cBhvr>
                                      <p:tavLst>
                                        <p:tav tm="0">
                                          <p:val>
                                            <p:strVal val="#ppt_h"/>
                                          </p:val>
                                        </p:tav>
                                        <p:tav tm="100000">
                                          <p:val>
                                            <p:strVal val="#ppt_h"/>
                                          </p:val>
                                        </p:tav>
                                      </p:tavLst>
                                    </p:anim>
                                    <p:animEffect transition="in" filter="fade">
                                      <p:cBhvr>
                                        <p:cTn id="263" dur="750"/>
                                        <p:tgtEl>
                                          <p:spTgt spid="120"/>
                                        </p:tgtEl>
                                      </p:cBhvr>
                                    </p:animEffect>
                                  </p:childTnLst>
                                </p:cTn>
                              </p:par>
                              <p:par>
                                <p:cTn id="264" presetID="55" presetClass="entr" presetSubtype="0" fill="hold" nodeType="withEffect">
                                  <p:stCondLst>
                                    <p:cond delay="800"/>
                                  </p:stCondLst>
                                  <p:childTnLst>
                                    <p:set>
                                      <p:cBhvr>
                                        <p:cTn id="265" dur="1" fill="hold">
                                          <p:stCondLst>
                                            <p:cond delay="0"/>
                                          </p:stCondLst>
                                        </p:cTn>
                                        <p:tgtEl>
                                          <p:spTgt spid="136"/>
                                        </p:tgtEl>
                                        <p:attrNameLst>
                                          <p:attrName>style.visibility</p:attrName>
                                        </p:attrNameLst>
                                      </p:cBhvr>
                                      <p:to>
                                        <p:strVal val="visible"/>
                                      </p:to>
                                    </p:set>
                                    <p:anim calcmode="lin" valueType="num">
                                      <p:cBhvr>
                                        <p:cTn id="266" dur="750" fill="hold"/>
                                        <p:tgtEl>
                                          <p:spTgt spid="136"/>
                                        </p:tgtEl>
                                        <p:attrNameLst>
                                          <p:attrName>ppt_w</p:attrName>
                                        </p:attrNameLst>
                                      </p:cBhvr>
                                      <p:tavLst>
                                        <p:tav tm="0">
                                          <p:val>
                                            <p:strVal val="#ppt_w*0.70"/>
                                          </p:val>
                                        </p:tav>
                                        <p:tav tm="100000">
                                          <p:val>
                                            <p:strVal val="#ppt_w"/>
                                          </p:val>
                                        </p:tav>
                                      </p:tavLst>
                                    </p:anim>
                                    <p:anim calcmode="lin" valueType="num">
                                      <p:cBhvr>
                                        <p:cTn id="267" dur="750" fill="hold"/>
                                        <p:tgtEl>
                                          <p:spTgt spid="136"/>
                                        </p:tgtEl>
                                        <p:attrNameLst>
                                          <p:attrName>ppt_h</p:attrName>
                                        </p:attrNameLst>
                                      </p:cBhvr>
                                      <p:tavLst>
                                        <p:tav tm="0">
                                          <p:val>
                                            <p:strVal val="#ppt_h"/>
                                          </p:val>
                                        </p:tav>
                                        <p:tav tm="100000">
                                          <p:val>
                                            <p:strVal val="#ppt_h"/>
                                          </p:val>
                                        </p:tav>
                                      </p:tavLst>
                                    </p:anim>
                                    <p:animEffect transition="in" filter="fade">
                                      <p:cBhvr>
                                        <p:cTn id="268" dur="750"/>
                                        <p:tgtEl>
                                          <p:spTgt spid="136"/>
                                        </p:tgtEl>
                                      </p:cBhvr>
                                    </p:animEffect>
                                  </p:childTnLst>
                                </p:cTn>
                              </p:par>
                              <p:par>
                                <p:cTn id="269" presetID="55" presetClass="entr" presetSubtype="0" fill="hold" nodeType="withEffect">
                                  <p:stCondLst>
                                    <p:cond delay="1000"/>
                                  </p:stCondLst>
                                  <p:childTnLst>
                                    <p:set>
                                      <p:cBhvr>
                                        <p:cTn id="270" dur="1" fill="hold">
                                          <p:stCondLst>
                                            <p:cond delay="0"/>
                                          </p:stCondLst>
                                        </p:cTn>
                                        <p:tgtEl>
                                          <p:spTgt spid="135"/>
                                        </p:tgtEl>
                                        <p:attrNameLst>
                                          <p:attrName>style.visibility</p:attrName>
                                        </p:attrNameLst>
                                      </p:cBhvr>
                                      <p:to>
                                        <p:strVal val="visible"/>
                                      </p:to>
                                    </p:set>
                                    <p:anim calcmode="lin" valueType="num">
                                      <p:cBhvr>
                                        <p:cTn id="271" dur="750" fill="hold"/>
                                        <p:tgtEl>
                                          <p:spTgt spid="135"/>
                                        </p:tgtEl>
                                        <p:attrNameLst>
                                          <p:attrName>ppt_w</p:attrName>
                                        </p:attrNameLst>
                                      </p:cBhvr>
                                      <p:tavLst>
                                        <p:tav tm="0">
                                          <p:val>
                                            <p:strVal val="#ppt_w*0.70"/>
                                          </p:val>
                                        </p:tav>
                                        <p:tav tm="100000">
                                          <p:val>
                                            <p:strVal val="#ppt_w"/>
                                          </p:val>
                                        </p:tav>
                                      </p:tavLst>
                                    </p:anim>
                                    <p:anim calcmode="lin" valueType="num">
                                      <p:cBhvr>
                                        <p:cTn id="272" dur="750" fill="hold"/>
                                        <p:tgtEl>
                                          <p:spTgt spid="135"/>
                                        </p:tgtEl>
                                        <p:attrNameLst>
                                          <p:attrName>ppt_h</p:attrName>
                                        </p:attrNameLst>
                                      </p:cBhvr>
                                      <p:tavLst>
                                        <p:tav tm="0">
                                          <p:val>
                                            <p:strVal val="#ppt_h"/>
                                          </p:val>
                                        </p:tav>
                                        <p:tav tm="100000">
                                          <p:val>
                                            <p:strVal val="#ppt_h"/>
                                          </p:val>
                                        </p:tav>
                                      </p:tavLst>
                                    </p:anim>
                                    <p:animEffect transition="in" filter="fade">
                                      <p:cBhvr>
                                        <p:cTn id="273" dur="750"/>
                                        <p:tgtEl>
                                          <p:spTgt spid="135"/>
                                        </p:tgtEl>
                                      </p:cBhvr>
                                    </p:animEffect>
                                  </p:childTnLst>
                                </p:cTn>
                              </p:par>
                              <p:par>
                                <p:cTn id="274" presetID="55" presetClass="entr" presetSubtype="0" fill="hold" nodeType="withEffect">
                                  <p:stCondLst>
                                    <p:cond delay="1200"/>
                                  </p:stCondLst>
                                  <p:childTnLst>
                                    <p:set>
                                      <p:cBhvr>
                                        <p:cTn id="275" dur="1" fill="hold">
                                          <p:stCondLst>
                                            <p:cond delay="0"/>
                                          </p:stCondLst>
                                        </p:cTn>
                                        <p:tgtEl>
                                          <p:spTgt spid="134"/>
                                        </p:tgtEl>
                                        <p:attrNameLst>
                                          <p:attrName>style.visibility</p:attrName>
                                        </p:attrNameLst>
                                      </p:cBhvr>
                                      <p:to>
                                        <p:strVal val="visible"/>
                                      </p:to>
                                    </p:set>
                                    <p:anim calcmode="lin" valueType="num">
                                      <p:cBhvr>
                                        <p:cTn id="276" dur="750" fill="hold"/>
                                        <p:tgtEl>
                                          <p:spTgt spid="134"/>
                                        </p:tgtEl>
                                        <p:attrNameLst>
                                          <p:attrName>ppt_w</p:attrName>
                                        </p:attrNameLst>
                                      </p:cBhvr>
                                      <p:tavLst>
                                        <p:tav tm="0">
                                          <p:val>
                                            <p:strVal val="#ppt_w*0.70"/>
                                          </p:val>
                                        </p:tav>
                                        <p:tav tm="100000">
                                          <p:val>
                                            <p:strVal val="#ppt_w"/>
                                          </p:val>
                                        </p:tav>
                                      </p:tavLst>
                                    </p:anim>
                                    <p:anim calcmode="lin" valueType="num">
                                      <p:cBhvr>
                                        <p:cTn id="277" dur="750" fill="hold"/>
                                        <p:tgtEl>
                                          <p:spTgt spid="134"/>
                                        </p:tgtEl>
                                        <p:attrNameLst>
                                          <p:attrName>ppt_h</p:attrName>
                                        </p:attrNameLst>
                                      </p:cBhvr>
                                      <p:tavLst>
                                        <p:tav tm="0">
                                          <p:val>
                                            <p:strVal val="#ppt_h"/>
                                          </p:val>
                                        </p:tav>
                                        <p:tav tm="100000">
                                          <p:val>
                                            <p:strVal val="#ppt_h"/>
                                          </p:val>
                                        </p:tav>
                                      </p:tavLst>
                                    </p:anim>
                                    <p:animEffect transition="in" filter="fade">
                                      <p:cBhvr>
                                        <p:cTn id="278" dur="750"/>
                                        <p:tgtEl>
                                          <p:spTgt spid="134"/>
                                        </p:tgtEl>
                                      </p:cBhvr>
                                    </p:animEffect>
                                  </p:childTnLst>
                                </p:cTn>
                              </p:par>
                              <p:par>
                                <p:cTn id="279" presetID="55" presetClass="entr" presetSubtype="0" fill="hold" nodeType="withEffect">
                                  <p:stCondLst>
                                    <p:cond delay="1400"/>
                                  </p:stCondLst>
                                  <p:childTnLst>
                                    <p:set>
                                      <p:cBhvr>
                                        <p:cTn id="280" dur="1" fill="hold">
                                          <p:stCondLst>
                                            <p:cond delay="0"/>
                                          </p:stCondLst>
                                        </p:cTn>
                                        <p:tgtEl>
                                          <p:spTgt spid="137"/>
                                        </p:tgtEl>
                                        <p:attrNameLst>
                                          <p:attrName>style.visibility</p:attrName>
                                        </p:attrNameLst>
                                      </p:cBhvr>
                                      <p:to>
                                        <p:strVal val="visible"/>
                                      </p:to>
                                    </p:set>
                                    <p:anim calcmode="lin" valueType="num">
                                      <p:cBhvr>
                                        <p:cTn id="281" dur="750" fill="hold"/>
                                        <p:tgtEl>
                                          <p:spTgt spid="137"/>
                                        </p:tgtEl>
                                        <p:attrNameLst>
                                          <p:attrName>ppt_w</p:attrName>
                                        </p:attrNameLst>
                                      </p:cBhvr>
                                      <p:tavLst>
                                        <p:tav tm="0">
                                          <p:val>
                                            <p:strVal val="#ppt_w*0.70"/>
                                          </p:val>
                                        </p:tav>
                                        <p:tav tm="100000">
                                          <p:val>
                                            <p:strVal val="#ppt_w"/>
                                          </p:val>
                                        </p:tav>
                                      </p:tavLst>
                                    </p:anim>
                                    <p:anim calcmode="lin" valueType="num">
                                      <p:cBhvr>
                                        <p:cTn id="282" dur="750" fill="hold"/>
                                        <p:tgtEl>
                                          <p:spTgt spid="137"/>
                                        </p:tgtEl>
                                        <p:attrNameLst>
                                          <p:attrName>ppt_h</p:attrName>
                                        </p:attrNameLst>
                                      </p:cBhvr>
                                      <p:tavLst>
                                        <p:tav tm="0">
                                          <p:val>
                                            <p:strVal val="#ppt_h"/>
                                          </p:val>
                                        </p:tav>
                                        <p:tav tm="100000">
                                          <p:val>
                                            <p:strVal val="#ppt_h"/>
                                          </p:val>
                                        </p:tav>
                                      </p:tavLst>
                                    </p:anim>
                                    <p:animEffect transition="in" filter="fade">
                                      <p:cBhvr>
                                        <p:cTn id="283" dur="750"/>
                                        <p:tgtEl>
                                          <p:spTgt spid="137"/>
                                        </p:tgtEl>
                                      </p:cBhvr>
                                    </p:animEffect>
                                  </p:childTnLst>
                                </p:cTn>
                              </p:par>
                              <p:par>
                                <p:cTn id="284" presetID="55" presetClass="entr" presetSubtype="0" fill="hold" nodeType="withEffect">
                                  <p:stCondLst>
                                    <p:cond delay="1600"/>
                                  </p:stCondLst>
                                  <p:childTnLst>
                                    <p:set>
                                      <p:cBhvr>
                                        <p:cTn id="285" dur="1" fill="hold">
                                          <p:stCondLst>
                                            <p:cond delay="0"/>
                                          </p:stCondLst>
                                        </p:cTn>
                                        <p:tgtEl>
                                          <p:spTgt spid="123"/>
                                        </p:tgtEl>
                                        <p:attrNameLst>
                                          <p:attrName>style.visibility</p:attrName>
                                        </p:attrNameLst>
                                      </p:cBhvr>
                                      <p:to>
                                        <p:strVal val="visible"/>
                                      </p:to>
                                    </p:set>
                                    <p:anim calcmode="lin" valueType="num">
                                      <p:cBhvr>
                                        <p:cTn id="286" dur="750" fill="hold"/>
                                        <p:tgtEl>
                                          <p:spTgt spid="123"/>
                                        </p:tgtEl>
                                        <p:attrNameLst>
                                          <p:attrName>ppt_w</p:attrName>
                                        </p:attrNameLst>
                                      </p:cBhvr>
                                      <p:tavLst>
                                        <p:tav tm="0">
                                          <p:val>
                                            <p:strVal val="#ppt_w*0.70"/>
                                          </p:val>
                                        </p:tav>
                                        <p:tav tm="100000">
                                          <p:val>
                                            <p:strVal val="#ppt_w"/>
                                          </p:val>
                                        </p:tav>
                                      </p:tavLst>
                                    </p:anim>
                                    <p:anim calcmode="lin" valueType="num">
                                      <p:cBhvr>
                                        <p:cTn id="287" dur="750" fill="hold"/>
                                        <p:tgtEl>
                                          <p:spTgt spid="123"/>
                                        </p:tgtEl>
                                        <p:attrNameLst>
                                          <p:attrName>ppt_h</p:attrName>
                                        </p:attrNameLst>
                                      </p:cBhvr>
                                      <p:tavLst>
                                        <p:tav tm="0">
                                          <p:val>
                                            <p:strVal val="#ppt_h"/>
                                          </p:val>
                                        </p:tav>
                                        <p:tav tm="100000">
                                          <p:val>
                                            <p:strVal val="#ppt_h"/>
                                          </p:val>
                                        </p:tav>
                                      </p:tavLst>
                                    </p:anim>
                                    <p:animEffect transition="in" filter="fade">
                                      <p:cBhvr>
                                        <p:cTn id="288" dur="750"/>
                                        <p:tgtEl>
                                          <p:spTgt spid="123"/>
                                        </p:tgtEl>
                                      </p:cBhvr>
                                    </p:animEffect>
                                  </p:childTnLst>
                                </p:cTn>
                              </p:par>
                              <p:par>
                                <p:cTn id="289" presetID="55" presetClass="entr" presetSubtype="0" fill="hold" nodeType="withEffect">
                                  <p:stCondLst>
                                    <p:cond delay="1800"/>
                                  </p:stCondLst>
                                  <p:childTnLst>
                                    <p:set>
                                      <p:cBhvr>
                                        <p:cTn id="290" dur="1" fill="hold">
                                          <p:stCondLst>
                                            <p:cond delay="0"/>
                                          </p:stCondLst>
                                        </p:cTn>
                                        <p:tgtEl>
                                          <p:spTgt spid="122"/>
                                        </p:tgtEl>
                                        <p:attrNameLst>
                                          <p:attrName>style.visibility</p:attrName>
                                        </p:attrNameLst>
                                      </p:cBhvr>
                                      <p:to>
                                        <p:strVal val="visible"/>
                                      </p:to>
                                    </p:set>
                                    <p:anim calcmode="lin" valueType="num">
                                      <p:cBhvr>
                                        <p:cTn id="291" dur="750" fill="hold"/>
                                        <p:tgtEl>
                                          <p:spTgt spid="122"/>
                                        </p:tgtEl>
                                        <p:attrNameLst>
                                          <p:attrName>ppt_w</p:attrName>
                                        </p:attrNameLst>
                                      </p:cBhvr>
                                      <p:tavLst>
                                        <p:tav tm="0">
                                          <p:val>
                                            <p:strVal val="#ppt_w*0.70"/>
                                          </p:val>
                                        </p:tav>
                                        <p:tav tm="100000">
                                          <p:val>
                                            <p:strVal val="#ppt_w"/>
                                          </p:val>
                                        </p:tav>
                                      </p:tavLst>
                                    </p:anim>
                                    <p:anim calcmode="lin" valueType="num">
                                      <p:cBhvr>
                                        <p:cTn id="292" dur="750" fill="hold"/>
                                        <p:tgtEl>
                                          <p:spTgt spid="122"/>
                                        </p:tgtEl>
                                        <p:attrNameLst>
                                          <p:attrName>ppt_h</p:attrName>
                                        </p:attrNameLst>
                                      </p:cBhvr>
                                      <p:tavLst>
                                        <p:tav tm="0">
                                          <p:val>
                                            <p:strVal val="#ppt_h"/>
                                          </p:val>
                                        </p:tav>
                                        <p:tav tm="100000">
                                          <p:val>
                                            <p:strVal val="#ppt_h"/>
                                          </p:val>
                                        </p:tav>
                                      </p:tavLst>
                                    </p:anim>
                                    <p:animEffect transition="in" filter="fade">
                                      <p:cBhvr>
                                        <p:cTn id="293" dur="750"/>
                                        <p:tgtEl>
                                          <p:spTgt spid="122"/>
                                        </p:tgtEl>
                                      </p:cBhvr>
                                    </p:animEffect>
                                  </p:childTnLst>
                                </p:cTn>
                              </p:par>
                              <p:par>
                                <p:cTn id="294" presetID="55" presetClass="entr" presetSubtype="0" fill="hold" nodeType="withEffect">
                                  <p:stCondLst>
                                    <p:cond delay="1000"/>
                                  </p:stCondLst>
                                  <p:childTnLst>
                                    <p:set>
                                      <p:cBhvr>
                                        <p:cTn id="295" dur="1" fill="hold">
                                          <p:stCondLst>
                                            <p:cond delay="0"/>
                                          </p:stCondLst>
                                        </p:cTn>
                                        <p:tgtEl>
                                          <p:spTgt spid="138"/>
                                        </p:tgtEl>
                                        <p:attrNameLst>
                                          <p:attrName>style.visibility</p:attrName>
                                        </p:attrNameLst>
                                      </p:cBhvr>
                                      <p:to>
                                        <p:strVal val="visible"/>
                                      </p:to>
                                    </p:set>
                                    <p:anim calcmode="lin" valueType="num">
                                      <p:cBhvr>
                                        <p:cTn id="296" dur="750" fill="hold"/>
                                        <p:tgtEl>
                                          <p:spTgt spid="138"/>
                                        </p:tgtEl>
                                        <p:attrNameLst>
                                          <p:attrName>ppt_w</p:attrName>
                                        </p:attrNameLst>
                                      </p:cBhvr>
                                      <p:tavLst>
                                        <p:tav tm="0">
                                          <p:val>
                                            <p:strVal val="#ppt_w*0.70"/>
                                          </p:val>
                                        </p:tav>
                                        <p:tav tm="100000">
                                          <p:val>
                                            <p:strVal val="#ppt_w"/>
                                          </p:val>
                                        </p:tav>
                                      </p:tavLst>
                                    </p:anim>
                                    <p:anim calcmode="lin" valueType="num">
                                      <p:cBhvr>
                                        <p:cTn id="297" dur="750" fill="hold"/>
                                        <p:tgtEl>
                                          <p:spTgt spid="138"/>
                                        </p:tgtEl>
                                        <p:attrNameLst>
                                          <p:attrName>ppt_h</p:attrName>
                                        </p:attrNameLst>
                                      </p:cBhvr>
                                      <p:tavLst>
                                        <p:tav tm="0">
                                          <p:val>
                                            <p:strVal val="#ppt_h"/>
                                          </p:val>
                                        </p:tav>
                                        <p:tav tm="100000">
                                          <p:val>
                                            <p:strVal val="#ppt_h"/>
                                          </p:val>
                                        </p:tav>
                                      </p:tavLst>
                                    </p:anim>
                                    <p:animEffect transition="in" filter="fade">
                                      <p:cBhvr>
                                        <p:cTn id="298" dur="750"/>
                                        <p:tgtEl>
                                          <p:spTgt spid="138"/>
                                        </p:tgtEl>
                                      </p:cBhvr>
                                    </p:animEffect>
                                  </p:childTnLst>
                                </p:cTn>
                              </p:par>
                              <p:par>
                                <p:cTn id="299" presetID="55" presetClass="entr" presetSubtype="0" fill="hold" nodeType="withEffect">
                                  <p:stCondLst>
                                    <p:cond delay="1200"/>
                                  </p:stCondLst>
                                  <p:childTnLst>
                                    <p:set>
                                      <p:cBhvr>
                                        <p:cTn id="300" dur="1" fill="hold">
                                          <p:stCondLst>
                                            <p:cond delay="0"/>
                                          </p:stCondLst>
                                        </p:cTn>
                                        <p:tgtEl>
                                          <p:spTgt spid="139"/>
                                        </p:tgtEl>
                                        <p:attrNameLst>
                                          <p:attrName>style.visibility</p:attrName>
                                        </p:attrNameLst>
                                      </p:cBhvr>
                                      <p:to>
                                        <p:strVal val="visible"/>
                                      </p:to>
                                    </p:set>
                                    <p:anim calcmode="lin" valueType="num">
                                      <p:cBhvr>
                                        <p:cTn id="301" dur="750" fill="hold"/>
                                        <p:tgtEl>
                                          <p:spTgt spid="139"/>
                                        </p:tgtEl>
                                        <p:attrNameLst>
                                          <p:attrName>ppt_w</p:attrName>
                                        </p:attrNameLst>
                                      </p:cBhvr>
                                      <p:tavLst>
                                        <p:tav tm="0">
                                          <p:val>
                                            <p:strVal val="#ppt_w*0.70"/>
                                          </p:val>
                                        </p:tav>
                                        <p:tav tm="100000">
                                          <p:val>
                                            <p:strVal val="#ppt_w"/>
                                          </p:val>
                                        </p:tav>
                                      </p:tavLst>
                                    </p:anim>
                                    <p:anim calcmode="lin" valueType="num">
                                      <p:cBhvr>
                                        <p:cTn id="302" dur="750" fill="hold"/>
                                        <p:tgtEl>
                                          <p:spTgt spid="139"/>
                                        </p:tgtEl>
                                        <p:attrNameLst>
                                          <p:attrName>ppt_h</p:attrName>
                                        </p:attrNameLst>
                                      </p:cBhvr>
                                      <p:tavLst>
                                        <p:tav tm="0">
                                          <p:val>
                                            <p:strVal val="#ppt_h"/>
                                          </p:val>
                                        </p:tav>
                                        <p:tav tm="100000">
                                          <p:val>
                                            <p:strVal val="#ppt_h"/>
                                          </p:val>
                                        </p:tav>
                                      </p:tavLst>
                                    </p:anim>
                                    <p:animEffect transition="in" filter="fade">
                                      <p:cBhvr>
                                        <p:cTn id="303" dur="750"/>
                                        <p:tgtEl>
                                          <p:spTgt spid="139"/>
                                        </p:tgtEl>
                                      </p:cBhvr>
                                    </p:animEffect>
                                  </p:childTnLst>
                                </p:cTn>
                              </p:par>
                              <p:par>
                                <p:cTn id="304" presetID="55" presetClass="entr" presetSubtype="0" fill="hold" nodeType="withEffect">
                                  <p:stCondLst>
                                    <p:cond delay="1400"/>
                                  </p:stCondLst>
                                  <p:childTnLst>
                                    <p:set>
                                      <p:cBhvr>
                                        <p:cTn id="305" dur="1" fill="hold">
                                          <p:stCondLst>
                                            <p:cond delay="0"/>
                                          </p:stCondLst>
                                        </p:cTn>
                                        <p:tgtEl>
                                          <p:spTgt spid="140"/>
                                        </p:tgtEl>
                                        <p:attrNameLst>
                                          <p:attrName>style.visibility</p:attrName>
                                        </p:attrNameLst>
                                      </p:cBhvr>
                                      <p:to>
                                        <p:strVal val="visible"/>
                                      </p:to>
                                    </p:set>
                                    <p:anim calcmode="lin" valueType="num">
                                      <p:cBhvr>
                                        <p:cTn id="306" dur="750" fill="hold"/>
                                        <p:tgtEl>
                                          <p:spTgt spid="140"/>
                                        </p:tgtEl>
                                        <p:attrNameLst>
                                          <p:attrName>ppt_w</p:attrName>
                                        </p:attrNameLst>
                                      </p:cBhvr>
                                      <p:tavLst>
                                        <p:tav tm="0">
                                          <p:val>
                                            <p:strVal val="#ppt_w*0.70"/>
                                          </p:val>
                                        </p:tav>
                                        <p:tav tm="100000">
                                          <p:val>
                                            <p:strVal val="#ppt_w"/>
                                          </p:val>
                                        </p:tav>
                                      </p:tavLst>
                                    </p:anim>
                                    <p:anim calcmode="lin" valueType="num">
                                      <p:cBhvr>
                                        <p:cTn id="307" dur="750" fill="hold"/>
                                        <p:tgtEl>
                                          <p:spTgt spid="140"/>
                                        </p:tgtEl>
                                        <p:attrNameLst>
                                          <p:attrName>ppt_h</p:attrName>
                                        </p:attrNameLst>
                                      </p:cBhvr>
                                      <p:tavLst>
                                        <p:tav tm="0">
                                          <p:val>
                                            <p:strVal val="#ppt_h"/>
                                          </p:val>
                                        </p:tav>
                                        <p:tav tm="100000">
                                          <p:val>
                                            <p:strVal val="#ppt_h"/>
                                          </p:val>
                                        </p:tav>
                                      </p:tavLst>
                                    </p:anim>
                                    <p:animEffect transition="in" filter="fade">
                                      <p:cBhvr>
                                        <p:cTn id="308" dur="750"/>
                                        <p:tgtEl>
                                          <p:spTgt spid="140"/>
                                        </p:tgtEl>
                                      </p:cBhvr>
                                    </p:animEffect>
                                  </p:childTnLst>
                                </p:cTn>
                              </p:par>
                              <p:par>
                                <p:cTn id="309" presetID="55" presetClass="entr" presetSubtype="0" fill="hold" nodeType="withEffect">
                                  <p:stCondLst>
                                    <p:cond delay="1600"/>
                                  </p:stCondLst>
                                  <p:childTnLst>
                                    <p:set>
                                      <p:cBhvr>
                                        <p:cTn id="310" dur="1" fill="hold">
                                          <p:stCondLst>
                                            <p:cond delay="0"/>
                                          </p:stCondLst>
                                        </p:cTn>
                                        <p:tgtEl>
                                          <p:spTgt spid="141"/>
                                        </p:tgtEl>
                                        <p:attrNameLst>
                                          <p:attrName>style.visibility</p:attrName>
                                        </p:attrNameLst>
                                      </p:cBhvr>
                                      <p:to>
                                        <p:strVal val="visible"/>
                                      </p:to>
                                    </p:set>
                                    <p:anim calcmode="lin" valueType="num">
                                      <p:cBhvr>
                                        <p:cTn id="311" dur="750" fill="hold"/>
                                        <p:tgtEl>
                                          <p:spTgt spid="141"/>
                                        </p:tgtEl>
                                        <p:attrNameLst>
                                          <p:attrName>ppt_w</p:attrName>
                                        </p:attrNameLst>
                                      </p:cBhvr>
                                      <p:tavLst>
                                        <p:tav tm="0">
                                          <p:val>
                                            <p:strVal val="#ppt_w*0.70"/>
                                          </p:val>
                                        </p:tav>
                                        <p:tav tm="100000">
                                          <p:val>
                                            <p:strVal val="#ppt_w"/>
                                          </p:val>
                                        </p:tav>
                                      </p:tavLst>
                                    </p:anim>
                                    <p:anim calcmode="lin" valueType="num">
                                      <p:cBhvr>
                                        <p:cTn id="312" dur="750" fill="hold"/>
                                        <p:tgtEl>
                                          <p:spTgt spid="141"/>
                                        </p:tgtEl>
                                        <p:attrNameLst>
                                          <p:attrName>ppt_h</p:attrName>
                                        </p:attrNameLst>
                                      </p:cBhvr>
                                      <p:tavLst>
                                        <p:tav tm="0">
                                          <p:val>
                                            <p:strVal val="#ppt_h"/>
                                          </p:val>
                                        </p:tav>
                                        <p:tav tm="100000">
                                          <p:val>
                                            <p:strVal val="#ppt_h"/>
                                          </p:val>
                                        </p:tav>
                                      </p:tavLst>
                                    </p:anim>
                                    <p:animEffect transition="in" filter="fade">
                                      <p:cBhvr>
                                        <p:cTn id="313" dur="750"/>
                                        <p:tgtEl>
                                          <p:spTgt spid="141"/>
                                        </p:tgtEl>
                                      </p:cBhvr>
                                    </p:animEffect>
                                  </p:childTnLst>
                                </p:cTn>
                              </p:par>
                              <p:par>
                                <p:cTn id="314" presetID="55" presetClass="entr" presetSubtype="0" fill="hold" nodeType="withEffect">
                                  <p:stCondLst>
                                    <p:cond delay="1800"/>
                                  </p:stCondLst>
                                  <p:childTnLst>
                                    <p:set>
                                      <p:cBhvr>
                                        <p:cTn id="315" dur="1" fill="hold">
                                          <p:stCondLst>
                                            <p:cond delay="0"/>
                                          </p:stCondLst>
                                        </p:cTn>
                                        <p:tgtEl>
                                          <p:spTgt spid="142"/>
                                        </p:tgtEl>
                                        <p:attrNameLst>
                                          <p:attrName>style.visibility</p:attrName>
                                        </p:attrNameLst>
                                      </p:cBhvr>
                                      <p:to>
                                        <p:strVal val="visible"/>
                                      </p:to>
                                    </p:set>
                                    <p:anim calcmode="lin" valueType="num">
                                      <p:cBhvr>
                                        <p:cTn id="316" dur="750" fill="hold"/>
                                        <p:tgtEl>
                                          <p:spTgt spid="142"/>
                                        </p:tgtEl>
                                        <p:attrNameLst>
                                          <p:attrName>ppt_w</p:attrName>
                                        </p:attrNameLst>
                                      </p:cBhvr>
                                      <p:tavLst>
                                        <p:tav tm="0">
                                          <p:val>
                                            <p:strVal val="#ppt_w*0.70"/>
                                          </p:val>
                                        </p:tav>
                                        <p:tav tm="100000">
                                          <p:val>
                                            <p:strVal val="#ppt_w"/>
                                          </p:val>
                                        </p:tav>
                                      </p:tavLst>
                                    </p:anim>
                                    <p:anim calcmode="lin" valueType="num">
                                      <p:cBhvr>
                                        <p:cTn id="317" dur="750" fill="hold"/>
                                        <p:tgtEl>
                                          <p:spTgt spid="142"/>
                                        </p:tgtEl>
                                        <p:attrNameLst>
                                          <p:attrName>ppt_h</p:attrName>
                                        </p:attrNameLst>
                                      </p:cBhvr>
                                      <p:tavLst>
                                        <p:tav tm="0">
                                          <p:val>
                                            <p:strVal val="#ppt_h"/>
                                          </p:val>
                                        </p:tav>
                                        <p:tav tm="100000">
                                          <p:val>
                                            <p:strVal val="#ppt_h"/>
                                          </p:val>
                                        </p:tav>
                                      </p:tavLst>
                                    </p:anim>
                                    <p:animEffect transition="in" filter="fade">
                                      <p:cBhvr>
                                        <p:cTn id="318" dur="750"/>
                                        <p:tgtEl>
                                          <p:spTgt spid="142"/>
                                        </p:tgtEl>
                                      </p:cBhvr>
                                    </p:animEffect>
                                  </p:childTnLst>
                                </p:cTn>
                              </p:par>
                              <p:par>
                                <p:cTn id="319" presetID="55" presetClass="entr" presetSubtype="0" fill="hold" nodeType="withEffect">
                                  <p:stCondLst>
                                    <p:cond delay="2000"/>
                                  </p:stCondLst>
                                  <p:childTnLst>
                                    <p:set>
                                      <p:cBhvr>
                                        <p:cTn id="320" dur="1" fill="hold">
                                          <p:stCondLst>
                                            <p:cond delay="0"/>
                                          </p:stCondLst>
                                        </p:cTn>
                                        <p:tgtEl>
                                          <p:spTgt spid="124"/>
                                        </p:tgtEl>
                                        <p:attrNameLst>
                                          <p:attrName>style.visibility</p:attrName>
                                        </p:attrNameLst>
                                      </p:cBhvr>
                                      <p:to>
                                        <p:strVal val="visible"/>
                                      </p:to>
                                    </p:set>
                                    <p:anim calcmode="lin" valueType="num">
                                      <p:cBhvr>
                                        <p:cTn id="321" dur="750" fill="hold"/>
                                        <p:tgtEl>
                                          <p:spTgt spid="124"/>
                                        </p:tgtEl>
                                        <p:attrNameLst>
                                          <p:attrName>ppt_w</p:attrName>
                                        </p:attrNameLst>
                                      </p:cBhvr>
                                      <p:tavLst>
                                        <p:tav tm="0">
                                          <p:val>
                                            <p:strVal val="#ppt_w*0.70"/>
                                          </p:val>
                                        </p:tav>
                                        <p:tav tm="100000">
                                          <p:val>
                                            <p:strVal val="#ppt_w"/>
                                          </p:val>
                                        </p:tav>
                                      </p:tavLst>
                                    </p:anim>
                                    <p:anim calcmode="lin" valueType="num">
                                      <p:cBhvr>
                                        <p:cTn id="322" dur="750" fill="hold"/>
                                        <p:tgtEl>
                                          <p:spTgt spid="124"/>
                                        </p:tgtEl>
                                        <p:attrNameLst>
                                          <p:attrName>ppt_h</p:attrName>
                                        </p:attrNameLst>
                                      </p:cBhvr>
                                      <p:tavLst>
                                        <p:tav tm="0">
                                          <p:val>
                                            <p:strVal val="#ppt_h"/>
                                          </p:val>
                                        </p:tav>
                                        <p:tav tm="100000">
                                          <p:val>
                                            <p:strVal val="#ppt_h"/>
                                          </p:val>
                                        </p:tav>
                                      </p:tavLst>
                                    </p:anim>
                                    <p:animEffect transition="in" filter="fade">
                                      <p:cBhvr>
                                        <p:cTn id="323" dur="750"/>
                                        <p:tgtEl>
                                          <p:spTgt spid="124"/>
                                        </p:tgtEl>
                                      </p:cBhvr>
                                    </p:animEffect>
                                  </p:childTnLst>
                                </p:cTn>
                              </p:par>
                              <p:par>
                                <p:cTn id="324" presetID="1" presetClass="entr" presetSubtype="0" fill="hold" grpId="0" nodeType="withEffect">
                                  <p:stCondLst>
                                    <p:cond delay="2750"/>
                                  </p:stCondLst>
                                  <p:childTnLst>
                                    <p:set>
                                      <p:cBhvr>
                                        <p:cTn id="325" dur="1" fill="hold">
                                          <p:stCondLst>
                                            <p:cond delay="0"/>
                                          </p:stCondLst>
                                        </p:cTn>
                                        <p:tgtEl>
                                          <p:spTgt spid="2"/>
                                        </p:tgtEl>
                                        <p:attrNameLst>
                                          <p:attrName>style.visibility</p:attrName>
                                        </p:attrNameLst>
                                      </p:cBhvr>
                                      <p:to>
                                        <p:strVal val="visible"/>
                                      </p:to>
                                    </p:set>
                                  </p:childTnLst>
                                </p:cTn>
                              </p:par>
                            </p:childTnLst>
                          </p:cTn>
                        </p:par>
                        <p:par>
                          <p:cTn id="326" fill="hold">
                            <p:stCondLst>
                              <p:cond delay="2750"/>
                            </p:stCondLst>
                            <p:childTnLst>
                              <p:par>
                                <p:cTn id="327" presetID="55" presetClass="exit" presetSubtype="0" fill="hold" nodeType="afterEffect">
                                  <p:stCondLst>
                                    <p:cond delay="0"/>
                                  </p:stCondLst>
                                  <p:childTnLst>
                                    <p:anim calcmode="lin" valueType="num">
                                      <p:cBhvr>
                                        <p:cTn id="328" dur="1000"/>
                                        <p:tgtEl>
                                          <p:spTgt spid="126"/>
                                        </p:tgtEl>
                                        <p:attrNameLst>
                                          <p:attrName>ppt_w</p:attrName>
                                        </p:attrNameLst>
                                      </p:cBhvr>
                                      <p:tavLst>
                                        <p:tav tm="0">
                                          <p:val>
                                            <p:strVal val="ppt_w"/>
                                          </p:val>
                                        </p:tav>
                                        <p:tav tm="100000">
                                          <p:val>
                                            <p:strVal val="ppt_w*0.70"/>
                                          </p:val>
                                        </p:tav>
                                      </p:tavLst>
                                    </p:anim>
                                    <p:anim calcmode="lin" valueType="num">
                                      <p:cBhvr>
                                        <p:cTn id="329" dur="1000"/>
                                        <p:tgtEl>
                                          <p:spTgt spid="126"/>
                                        </p:tgtEl>
                                        <p:attrNameLst>
                                          <p:attrName>ppt_h</p:attrName>
                                        </p:attrNameLst>
                                      </p:cBhvr>
                                      <p:tavLst>
                                        <p:tav tm="0">
                                          <p:val>
                                            <p:strVal val="ppt_h"/>
                                          </p:val>
                                        </p:tav>
                                        <p:tav tm="100000">
                                          <p:val>
                                            <p:strVal val="ppt_h"/>
                                          </p:val>
                                        </p:tav>
                                      </p:tavLst>
                                    </p:anim>
                                    <p:animEffect transition="out" filter="fade">
                                      <p:cBhvr>
                                        <p:cTn id="330" dur="1000"/>
                                        <p:tgtEl>
                                          <p:spTgt spid="126"/>
                                        </p:tgtEl>
                                      </p:cBhvr>
                                    </p:animEffect>
                                    <p:set>
                                      <p:cBhvr>
                                        <p:cTn id="331" dur="1" fill="hold">
                                          <p:stCondLst>
                                            <p:cond delay="999"/>
                                          </p:stCondLst>
                                        </p:cTn>
                                        <p:tgtEl>
                                          <p:spTgt spid="126"/>
                                        </p:tgtEl>
                                        <p:attrNameLst>
                                          <p:attrName>style.visibility</p:attrName>
                                        </p:attrNameLst>
                                      </p:cBhvr>
                                      <p:to>
                                        <p:strVal val="hidden"/>
                                      </p:to>
                                    </p:set>
                                  </p:childTnLst>
                                </p:cTn>
                              </p:par>
                              <p:par>
                                <p:cTn id="332" presetID="55" presetClass="exit" presetSubtype="0" fill="hold" nodeType="withEffect">
                                  <p:stCondLst>
                                    <p:cond delay="100"/>
                                  </p:stCondLst>
                                  <p:childTnLst>
                                    <p:anim calcmode="lin" valueType="num">
                                      <p:cBhvr>
                                        <p:cTn id="333" dur="1000"/>
                                        <p:tgtEl>
                                          <p:spTgt spid="125"/>
                                        </p:tgtEl>
                                        <p:attrNameLst>
                                          <p:attrName>ppt_w</p:attrName>
                                        </p:attrNameLst>
                                      </p:cBhvr>
                                      <p:tavLst>
                                        <p:tav tm="0">
                                          <p:val>
                                            <p:strVal val="ppt_w"/>
                                          </p:val>
                                        </p:tav>
                                        <p:tav tm="100000">
                                          <p:val>
                                            <p:strVal val="ppt_w*0.70"/>
                                          </p:val>
                                        </p:tav>
                                      </p:tavLst>
                                    </p:anim>
                                    <p:anim calcmode="lin" valueType="num">
                                      <p:cBhvr>
                                        <p:cTn id="334" dur="1000"/>
                                        <p:tgtEl>
                                          <p:spTgt spid="125"/>
                                        </p:tgtEl>
                                        <p:attrNameLst>
                                          <p:attrName>ppt_h</p:attrName>
                                        </p:attrNameLst>
                                      </p:cBhvr>
                                      <p:tavLst>
                                        <p:tav tm="0">
                                          <p:val>
                                            <p:strVal val="ppt_h"/>
                                          </p:val>
                                        </p:tav>
                                        <p:tav tm="100000">
                                          <p:val>
                                            <p:strVal val="ppt_h"/>
                                          </p:val>
                                        </p:tav>
                                      </p:tavLst>
                                    </p:anim>
                                    <p:animEffect transition="out" filter="fade">
                                      <p:cBhvr>
                                        <p:cTn id="335" dur="1000"/>
                                        <p:tgtEl>
                                          <p:spTgt spid="125"/>
                                        </p:tgtEl>
                                      </p:cBhvr>
                                    </p:animEffect>
                                    <p:set>
                                      <p:cBhvr>
                                        <p:cTn id="336" dur="1" fill="hold">
                                          <p:stCondLst>
                                            <p:cond delay="999"/>
                                          </p:stCondLst>
                                        </p:cTn>
                                        <p:tgtEl>
                                          <p:spTgt spid="125"/>
                                        </p:tgtEl>
                                        <p:attrNameLst>
                                          <p:attrName>style.visibility</p:attrName>
                                        </p:attrNameLst>
                                      </p:cBhvr>
                                      <p:to>
                                        <p:strVal val="hidden"/>
                                      </p:to>
                                    </p:set>
                                  </p:childTnLst>
                                </p:cTn>
                              </p:par>
                              <p:par>
                                <p:cTn id="337" presetID="55" presetClass="exit" presetSubtype="0" fill="hold" nodeType="withEffect">
                                  <p:stCondLst>
                                    <p:cond delay="500"/>
                                  </p:stCondLst>
                                  <p:childTnLst>
                                    <p:anim calcmode="lin" valueType="num">
                                      <p:cBhvr>
                                        <p:cTn id="338" dur="1000"/>
                                        <p:tgtEl>
                                          <p:spTgt spid="129"/>
                                        </p:tgtEl>
                                        <p:attrNameLst>
                                          <p:attrName>ppt_w</p:attrName>
                                        </p:attrNameLst>
                                      </p:cBhvr>
                                      <p:tavLst>
                                        <p:tav tm="0">
                                          <p:val>
                                            <p:strVal val="ppt_w"/>
                                          </p:val>
                                        </p:tav>
                                        <p:tav tm="100000">
                                          <p:val>
                                            <p:strVal val="ppt_w*0.70"/>
                                          </p:val>
                                        </p:tav>
                                      </p:tavLst>
                                    </p:anim>
                                    <p:anim calcmode="lin" valueType="num">
                                      <p:cBhvr>
                                        <p:cTn id="339" dur="1000"/>
                                        <p:tgtEl>
                                          <p:spTgt spid="129"/>
                                        </p:tgtEl>
                                        <p:attrNameLst>
                                          <p:attrName>ppt_h</p:attrName>
                                        </p:attrNameLst>
                                      </p:cBhvr>
                                      <p:tavLst>
                                        <p:tav tm="0">
                                          <p:val>
                                            <p:strVal val="ppt_h"/>
                                          </p:val>
                                        </p:tav>
                                        <p:tav tm="100000">
                                          <p:val>
                                            <p:strVal val="ppt_h"/>
                                          </p:val>
                                        </p:tav>
                                      </p:tavLst>
                                    </p:anim>
                                    <p:animEffect transition="out" filter="fade">
                                      <p:cBhvr>
                                        <p:cTn id="340" dur="1000"/>
                                        <p:tgtEl>
                                          <p:spTgt spid="129"/>
                                        </p:tgtEl>
                                      </p:cBhvr>
                                    </p:animEffect>
                                    <p:set>
                                      <p:cBhvr>
                                        <p:cTn id="341" dur="1" fill="hold">
                                          <p:stCondLst>
                                            <p:cond delay="999"/>
                                          </p:stCondLst>
                                        </p:cTn>
                                        <p:tgtEl>
                                          <p:spTgt spid="129"/>
                                        </p:tgtEl>
                                        <p:attrNameLst>
                                          <p:attrName>style.visibility</p:attrName>
                                        </p:attrNameLst>
                                      </p:cBhvr>
                                      <p:to>
                                        <p:strVal val="hidden"/>
                                      </p:to>
                                    </p:set>
                                  </p:childTnLst>
                                </p:cTn>
                              </p:par>
                              <p:par>
                                <p:cTn id="342" presetID="55" presetClass="exit" presetSubtype="0" fill="hold" nodeType="withEffect">
                                  <p:stCondLst>
                                    <p:cond delay="200"/>
                                  </p:stCondLst>
                                  <p:childTnLst>
                                    <p:anim calcmode="lin" valueType="num">
                                      <p:cBhvr>
                                        <p:cTn id="343" dur="1000"/>
                                        <p:tgtEl>
                                          <p:spTgt spid="136"/>
                                        </p:tgtEl>
                                        <p:attrNameLst>
                                          <p:attrName>ppt_w</p:attrName>
                                        </p:attrNameLst>
                                      </p:cBhvr>
                                      <p:tavLst>
                                        <p:tav tm="0">
                                          <p:val>
                                            <p:strVal val="ppt_w"/>
                                          </p:val>
                                        </p:tav>
                                        <p:tav tm="100000">
                                          <p:val>
                                            <p:strVal val="ppt_w*0.70"/>
                                          </p:val>
                                        </p:tav>
                                      </p:tavLst>
                                    </p:anim>
                                    <p:anim calcmode="lin" valueType="num">
                                      <p:cBhvr>
                                        <p:cTn id="344" dur="1000"/>
                                        <p:tgtEl>
                                          <p:spTgt spid="136"/>
                                        </p:tgtEl>
                                        <p:attrNameLst>
                                          <p:attrName>ppt_h</p:attrName>
                                        </p:attrNameLst>
                                      </p:cBhvr>
                                      <p:tavLst>
                                        <p:tav tm="0">
                                          <p:val>
                                            <p:strVal val="ppt_h"/>
                                          </p:val>
                                        </p:tav>
                                        <p:tav tm="100000">
                                          <p:val>
                                            <p:strVal val="ppt_h"/>
                                          </p:val>
                                        </p:tav>
                                      </p:tavLst>
                                    </p:anim>
                                    <p:animEffect transition="out" filter="fade">
                                      <p:cBhvr>
                                        <p:cTn id="345" dur="1000"/>
                                        <p:tgtEl>
                                          <p:spTgt spid="136"/>
                                        </p:tgtEl>
                                      </p:cBhvr>
                                    </p:animEffect>
                                    <p:set>
                                      <p:cBhvr>
                                        <p:cTn id="346" dur="1" fill="hold">
                                          <p:stCondLst>
                                            <p:cond delay="999"/>
                                          </p:stCondLst>
                                        </p:cTn>
                                        <p:tgtEl>
                                          <p:spTgt spid="136"/>
                                        </p:tgtEl>
                                        <p:attrNameLst>
                                          <p:attrName>style.visibility</p:attrName>
                                        </p:attrNameLst>
                                      </p:cBhvr>
                                      <p:to>
                                        <p:strVal val="hidden"/>
                                      </p:to>
                                    </p:set>
                                  </p:childTnLst>
                                </p:cTn>
                              </p:par>
                              <p:par>
                                <p:cTn id="347" presetID="55" presetClass="exit" presetSubtype="0" fill="hold" nodeType="withEffect">
                                  <p:stCondLst>
                                    <p:cond delay="300"/>
                                  </p:stCondLst>
                                  <p:childTnLst>
                                    <p:anim calcmode="lin" valueType="num">
                                      <p:cBhvr>
                                        <p:cTn id="348" dur="1000"/>
                                        <p:tgtEl>
                                          <p:spTgt spid="135"/>
                                        </p:tgtEl>
                                        <p:attrNameLst>
                                          <p:attrName>ppt_w</p:attrName>
                                        </p:attrNameLst>
                                      </p:cBhvr>
                                      <p:tavLst>
                                        <p:tav tm="0">
                                          <p:val>
                                            <p:strVal val="ppt_w"/>
                                          </p:val>
                                        </p:tav>
                                        <p:tav tm="100000">
                                          <p:val>
                                            <p:strVal val="ppt_w*0.70"/>
                                          </p:val>
                                        </p:tav>
                                      </p:tavLst>
                                    </p:anim>
                                    <p:anim calcmode="lin" valueType="num">
                                      <p:cBhvr>
                                        <p:cTn id="349" dur="1000"/>
                                        <p:tgtEl>
                                          <p:spTgt spid="135"/>
                                        </p:tgtEl>
                                        <p:attrNameLst>
                                          <p:attrName>ppt_h</p:attrName>
                                        </p:attrNameLst>
                                      </p:cBhvr>
                                      <p:tavLst>
                                        <p:tav tm="0">
                                          <p:val>
                                            <p:strVal val="ppt_h"/>
                                          </p:val>
                                        </p:tav>
                                        <p:tav tm="100000">
                                          <p:val>
                                            <p:strVal val="ppt_h"/>
                                          </p:val>
                                        </p:tav>
                                      </p:tavLst>
                                    </p:anim>
                                    <p:animEffect transition="out" filter="fade">
                                      <p:cBhvr>
                                        <p:cTn id="350" dur="1000"/>
                                        <p:tgtEl>
                                          <p:spTgt spid="135"/>
                                        </p:tgtEl>
                                      </p:cBhvr>
                                    </p:animEffect>
                                    <p:set>
                                      <p:cBhvr>
                                        <p:cTn id="351" dur="1" fill="hold">
                                          <p:stCondLst>
                                            <p:cond delay="999"/>
                                          </p:stCondLst>
                                        </p:cTn>
                                        <p:tgtEl>
                                          <p:spTgt spid="135"/>
                                        </p:tgtEl>
                                        <p:attrNameLst>
                                          <p:attrName>style.visibility</p:attrName>
                                        </p:attrNameLst>
                                      </p:cBhvr>
                                      <p:to>
                                        <p:strVal val="hidden"/>
                                      </p:to>
                                    </p:set>
                                  </p:childTnLst>
                                </p:cTn>
                              </p:par>
                              <p:par>
                                <p:cTn id="352" presetID="55" presetClass="exit" presetSubtype="0" fill="hold" nodeType="withEffect">
                                  <p:stCondLst>
                                    <p:cond delay="400"/>
                                  </p:stCondLst>
                                  <p:childTnLst>
                                    <p:anim calcmode="lin" valueType="num">
                                      <p:cBhvr>
                                        <p:cTn id="353" dur="1000"/>
                                        <p:tgtEl>
                                          <p:spTgt spid="131"/>
                                        </p:tgtEl>
                                        <p:attrNameLst>
                                          <p:attrName>ppt_w</p:attrName>
                                        </p:attrNameLst>
                                      </p:cBhvr>
                                      <p:tavLst>
                                        <p:tav tm="0">
                                          <p:val>
                                            <p:strVal val="ppt_w"/>
                                          </p:val>
                                        </p:tav>
                                        <p:tav tm="100000">
                                          <p:val>
                                            <p:strVal val="ppt_w*0.70"/>
                                          </p:val>
                                        </p:tav>
                                      </p:tavLst>
                                    </p:anim>
                                    <p:anim calcmode="lin" valueType="num">
                                      <p:cBhvr>
                                        <p:cTn id="354" dur="1000"/>
                                        <p:tgtEl>
                                          <p:spTgt spid="131"/>
                                        </p:tgtEl>
                                        <p:attrNameLst>
                                          <p:attrName>ppt_h</p:attrName>
                                        </p:attrNameLst>
                                      </p:cBhvr>
                                      <p:tavLst>
                                        <p:tav tm="0">
                                          <p:val>
                                            <p:strVal val="ppt_h"/>
                                          </p:val>
                                        </p:tav>
                                        <p:tav tm="100000">
                                          <p:val>
                                            <p:strVal val="ppt_h"/>
                                          </p:val>
                                        </p:tav>
                                      </p:tavLst>
                                    </p:anim>
                                    <p:animEffect transition="out" filter="fade">
                                      <p:cBhvr>
                                        <p:cTn id="355" dur="1000"/>
                                        <p:tgtEl>
                                          <p:spTgt spid="131"/>
                                        </p:tgtEl>
                                      </p:cBhvr>
                                    </p:animEffect>
                                    <p:set>
                                      <p:cBhvr>
                                        <p:cTn id="356" dur="1" fill="hold">
                                          <p:stCondLst>
                                            <p:cond delay="999"/>
                                          </p:stCondLst>
                                        </p:cTn>
                                        <p:tgtEl>
                                          <p:spTgt spid="131"/>
                                        </p:tgtEl>
                                        <p:attrNameLst>
                                          <p:attrName>style.visibility</p:attrName>
                                        </p:attrNameLst>
                                      </p:cBhvr>
                                      <p:to>
                                        <p:strVal val="hidden"/>
                                      </p:to>
                                    </p:set>
                                  </p:childTnLst>
                                </p:cTn>
                              </p:par>
                              <p:par>
                                <p:cTn id="357" presetID="55" presetClass="exit" presetSubtype="0" fill="hold" nodeType="withEffect">
                                  <p:stCondLst>
                                    <p:cond delay="0"/>
                                  </p:stCondLst>
                                  <p:childTnLst>
                                    <p:anim calcmode="lin" valueType="num">
                                      <p:cBhvr>
                                        <p:cTn id="358" dur="1000"/>
                                        <p:tgtEl>
                                          <p:spTgt spid="127"/>
                                        </p:tgtEl>
                                        <p:attrNameLst>
                                          <p:attrName>ppt_w</p:attrName>
                                        </p:attrNameLst>
                                      </p:cBhvr>
                                      <p:tavLst>
                                        <p:tav tm="0">
                                          <p:val>
                                            <p:strVal val="ppt_w"/>
                                          </p:val>
                                        </p:tav>
                                        <p:tav tm="100000">
                                          <p:val>
                                            <p:strVal val="ppt_w*0.70"/>
                                          </p:val>
                                        </p:tav>
                                      </p:tavLst>
                                    </p:anim>
                                    <p:anim calcmode="lin" valueType="num">
                                      <p:cBhvr>
                                        <p:cTn id="359" dur="1000"/>
                                        <p:tgtEl>
                                          <p:spTgt spid="127"/>
                                        </p:tgtEl>
                                        <p:attrNameLst>
                                          <p:attrName>ppt_h</p:attrName>
                                        </p:attrNameLst>
                                      </p:cBhvr>
                                      <p:tavLst>
                                        <p:tav tm="0">
                                          <p:val>
                                            <p:strVal val="ppt_h"/>
                                          </p:val>
                                        </p:tav>
                                        <p:tav tm="100000">
                                          <p:val>
                                            <p:strVal val="ppt_h"/>
                                          </p:val>
                                        </p:tav>
                                      </p:tavLst>
                                    </p:anim>
                                    <p:animEffect transition="out" filter="fade">
                                      <p:cBhvr>
                                        <p:cTn id="360" dur="1000"/>
                                        <p:tgtEl>
                                          <p:spTgt spid="127"/>
                                        </p:tgtEl>
                                      </p:cBhvr>
                                    </p:animEffect>
                                    <p:set>
                                      <p:cBhvr>
                                        <p:cTn id="361" dur="1" fill="hold">
                                          <p:stCondLst>
                                            <p:cond delay="999"/>
                                          </p:stCondLst>
                                        </p:cTn>
                                        <p:tgtEl>
                                          <p:spTgt spid="127"/>
                                        </p:tgtEl>
                                        <p:attrNameLst>
                                          <p:attrName>style.visibility</p:attrName>
                                        </p:attrNameLst>
                                      </p:cBhvr>
                                      <p:to>
                                        <p:strVal val="hidden"/>
                                      </p:to>
                                    </p:set>
                                  </p:childTnLst>
                                </p:cTn>
                              </p:par>
                              <p:par>
                                <p:cTn id="362" presetID="55" presetClass="exit" presetSubtype="0" fill="hold" nodeType="withEffect">
                                  <p:stCondLst>
                                    <p:cond delay="100"/>
                                  </p:stCondLst>
                                  <p:childTnLst>
                                    <p:anim calcmode="lin" valueType="num">
                                      <p:cBhvr>
                                        <p:cTn id="363" dur="1000"/>
                                        <p:tgtEl>
                                          <p:spTgt spid="128"/>
                                        </p:tgtEl>
                                        <p:attrNameLst>
                                          <p:attrName>ppt_w</p:attrName>
                                        </p:attrNameLst>
                                      </p:cBhvr>
                                      <p:tavLst>
                                        <p:tav tm="0">
                                          <p:val>
                                            <p:strVal val="ppt_w"/>
                                          </p:val>
                                        </p:tav>
                                        <p:tav tm="100000">
                                          <p:val>
                                            <p:strVal val="ppt_w*0.70"/>
                                          </p:val>
                                        </p:tav>
                                      </p:tavLst>
                                    </p:anim>
                                    <p:anim calcmode="lin" valueType="num">
                                      <p:cBhvr>
                                        <p:cTn id="364" dur="1000"/>
                                        <p:tgtEl>
                                          <p:spTgt spid="128"/>
                                        </p:tgtEl>
                                        <p:attrNameLst>
                                          <p:attrName>ppt_h</p:attrName>
                                        </p:attrNameLst>
                                      </p:cBhvr>
                                      <p:tavLst>
                                        <p:tav tm="0">
                                          <p:val>
                                            <p:strVal val="ppt_h"/>
                                          </p:val>
                                        </p:tav>
                                        <p:tav tm="100000">
                                          <p:val>
                                            <p:strVal val="ppt_h"/>
                                          </p:val>
                                        </p:tav>
                                      </p:tavLst>
                                    </p:anim>
                                    <p:animEffect transition="out" filter="fade">
                                      <p:cBhvr>
                                        <p:cTn id="365" dur="1000"/>
                                        <p:tgtEl>
                                          <p:spTgt spid="128"/>
                                        </p:tgtEl>
                                      </p:cBhvr>
                                    </p:animEffect>
                                    <p:set>
                                      <p:cBhvr>
                                        <p:cTn id="366" dur="1" fill="hold">
                                          <p:stCondLst>
                                            <p:cond delay="999"/>
                                          </p:stCondLst>
                                        </p:cTn>
                                        <p:tgtEl>
                                          <p:spTgt spid="128"/>
                                        </p:tgtEl>
                                        <p:attrNameLst>
                                          <p:attrName>style.visibility</p:attrName>
                                        </p:attrNameLst>
                                      </p:cBhvr>
                                      <p:to>
                                        <p:strVal val="hidden"/>
                                      </p:to>
                                    </p:set>
                                  </p:childTnLst>
                                </p:cTn>
                              </p:par>
                              <p:par>
                                <p:cTn id="367" presetID="55" presetClass="exit" presetSubtype="0" fill="hold" nodeType="withEffect">
                                  <p:stCondLst>
                                    <p:cond delay="600"/>
                                  </p:stCondLst>
                                  <p:childTnLst>
                                    <p:anim calcmode="lin" valueType="num">
                                      <p:cBhvr>
                                        <p:cTn id="368" dur="1000"/>
                                        <p:tgtEl>
                                          <p:spTgt spid="132"/>
                                        </p:tgtEl>
                                        <p:attrNameLst>
                                          <p:attrName>ppt_w</p:attrName>
                                        </p:attrNameLst>
                                      </p:cBhvr>
                                      <p:tavLst>
                                        <p:tav tm="0">
                                          <p:val>
                                            <p:strVal val="ppt_w"/>
                                          </p:val>
                                        </p:tav>
                                        <p:tav tm="100000">
                                          <p:val>
                                            <p:strVal val="ppt_w*0.70"/>
                                          </p:val>
                                        </p:tav>
                                      </p:tavLst>
                                    </p:anim>
                                    <p:anim calcmode="lin" valueType="num">
                                      <p:cBhvr>
                                        <p:cTn id="369" dur="1000"/>
                                        <p:tgtEl>
                                          <p:spTgt spid="132"/>
                                        </p:tgtEl>
                                        <p:attrNameLst>
                                          <p:attrName>ppt_h</p:attrName>
                                        </p:attrNameLst>
                                      </p:cBhvr>
                                      <p:tavLst>
                                        <p:tav tm="0">
                                          <p:val>
                                            <p:strVal val="ppt_h"/>
                                          </p:val>
                                        </p:tav>
                                        <p:tav tm="100000">
                                          <p:val>
                                            <p:strVal val="ppt_h"/>
                                          </p:val>
                                        </p:tav>
                                      </p:tavLst>
                                    </p:anim>
                                    <p:animEffect transition="out" filter="fade">
                                      <p:cBhvr>
                                        <p:cTn id="370" dur="1000"/>
                                        <p:tgtEl>
                                          <p:spTgt spid="132"/>
                                        </p:tgtEl>
                                      </p:cBhvr>
                                    </p:animEffect>
                                    <p:set>
                                      <p:cBhvr>
                                        <p:cTn id="371" dur="1" fill="hold">
                                          <p:stCondLst>
                                            <p:cond delay="999"/>
                                          </p:stCondLst>
                                        </p:cTn>
                                        <p:tgtEl>
                                          <p:spTgt spid="132"/>
                                        </p:tgtEl>
                                        <p:attrNameLst>
                                          <p:attrName>style.visibility</p:attrName>
                                        </p:attrNameLst>
                                      </p:cBhvr>
                                      <p:to>
                                        <p:strVal val="hidden"/>
                                      </p:to>
                                    </p:set>
                                  </p:childTnLst>
                                </p:cTn>
                              </p:par>
                              <p:par>
                                <p:cTn id="372" presetID="55" presetClass="exit" presetSubtype="0" fill="hold" nodeType="withEffect">
                                  <p:stCondLst>
                                    <p:cond delay="200"/>
                                  </p:stCondLst>
                                  <p:childTnLst>
                                    <p:anim calcmode="lin" valueType="num">
                                      <p:cBhvr>
                                        <p:cTn id="373" dur="1000"/>
                                        <p:tgtEl>
                                          <p:spTgt spid="133"/>
                                        </p:tgtEl>
                                        <p:attrNameLst>
                                          <p:attrName>ppt_w</p:attrName>
                                        </p:attrNameLst>
                                      </p:cBhvr>
                                      <p:tavLst>
                                        <p:tav tm="0">
                                          <p:val>
                                            <p:strVal val="ppt_w"/>
                                          </p:val>
                                        </p:tav>
                                        <p:tav tm="100000">
                                          <p:val>
                                            <p:strVal val="ppt_w*0.70"/>
                                          </p:val>
                                        </p:tav>
                                      </p:tavLst>
                                    </p:anim>
                                    <p:anim calcmode="lin" valueType="num">
                                      <p:cBhvr>
                                        <p:cTn id="374" dur="1000"/>
                                        <p:tgtEl>
                                          <p:spTgt spid="133"/>
                                        </p:tgtEl>
                                        <p:attrNameLst>
                                          <p:attrName>ppt_h</p:attrName>
                                        </p:attrNameLst>
                                      </p:cBhvr>
                                      <p:tavLst>
                                        <p:tav tm="0">
                                          <p:val>
                                            <p:strVal val="ppt_h"/>
                                          </p:val>
                                        </p:tav>
                                        <p:tav tm="100000">
                                          <p:val>
                                            <p:strVal val="ppt_h"/>
                                          </p:val>
                                        </p:tav>
                                      </p:tavLst>
                                    </p:anim>
                                    <p:animEffect transition="out" filter="fade">
                                      <p:cBhvr>
                                        <p:cTn id="375" dur="1000"/>
                                        <p:tgtEl>
                                          <p:spTgt spid="133"/>
                                        </p:tgtEl>
                                      </p:cBhvr>
                                    </p:animEffect>
                                    <p:set>
                                      <p:cBhvr>
                                        <p:cTn id="376" dur="1" fill="hold">
                                          <p:stCondLst>
                                            <p:cond delay="999"/>
                                          </p:stCondLst>
                                        </p:cTn>
                                        <p:tgtEl>
                                          <p:spTgt spid="133"/>
                                        </p:tgtEl>
                                        <p:attrNameLst>
                                          <p:attrName>style.visibility</p:attrName>
                                        </p:attrNameLst>
                                      </p:cBhvr>
                                      <p:to>
                                        <p:strVal val="hidden"/>
                                      </p:to>
                                    </p:set>
                                  </p:childTnLst>
                                </p:cTn>
                              </p:par>
                              <p:par>
                                <p:cTn id="377" presetID="55" presetClass="exit" presetSubtype="0" fill="hold" nodeType="withEffect">
                                  <p:stCondLst>
                                    <p:cond delay="300"/>
                                  </p:stCondLst>
                                  <p:childTnLst>
                                    <p:anim calcmode="lin" valueType="num">
                                      <p:cBhvr>
                                        <p:cTn id="378" dur="1000"/>
                                        <p:tgtEl>
                                          <p:spTgt spid="134"/>
                                        </p:tgtEl>
                                        <p:attrNameLst>
                                          <p:attrName>ppt_w</p:attrName>
                                        </p:attrNameLst>
                                      </p:cBhvr>
                                      <p:tavLst>
                                        <p:tav tm="0">
                                          <p:val>
                                            <p:strVal val="ppt_w"/>
                                          </p:val>
                                        </p:tav>
                                        <p:tav tm="100000">
                                          <p:val>
                                            <p:strVal val="ppt_w*0.70"/>
                                          </p:val>
                                        </p:tav>
                                      </p:tavLst>
                                    </p:anim>
                                    <p:anim calcmode="lin" valueType="num">
                                      <p:cBhvr>
                                        <p:cTn id="379" dur="1000"/>
                                        <p:tgtEl>
                                          <p:spTgt spid="134"/>
                                        </p:tgtEl>
                                        <p:attrNameLst>
                                          <p:attrName>ppt_h</p:attrName>
                                        </p:attrNameLst>
                                      </p:cBhvr>
                                      <p:tavLst>
                                        <p:tav tm="0">
                                          <p:val>
                                            <p:strVal val="ppt_h"/>
                                          </p:val>
                                        </p:tav>
                                        <p:tav tm="100000">
                                          <p:val>
                                            <p:strVal val="ppt_h"/>
                                          </p:val>
                                        </p:tav>
                                      </p:tavLst>
                                    </p:anim>
                                    <p:animEffect transition="out" filter="fade">
                                      <p:cBhvr>
                                        <p:cTn id="380" dur="1000"/>
                                        <p:tgtEl>
                                          <p:spTgt spid="134"/>
                                        </p:tgtEl>
                                      </p:cBhvr>
                                    </p:animEffect>
                                    <p:set>
                                      <p:cBhvr>
                                        <p:cTn id="381" dur="1" fill="hold">
                                          <p:stCondLst>
                                            <p:cond delay="999"/>
                                          </p:stCondLst>
                                        </p:cTn>
                                        <p:tgtEl>
                                          <p:spTgt spid="134"/>
                                        </p:tgtEl>
                                        <p:attrNameLst>
                                          <p:attrName>style.visibility</p:attrName>
                                        </p:attrNameLst>
                                      </p:cBhvr>
                                      <p:to>
                                        <p:strVal val="hidden"/>
                                      </p:to>
                                    </p:set>
                                  </p:childTnLst>
                                </p:cTn>
                              </p:par>
                              <p:par>
                                <p:cTn id="382" presetID="55" presetClass="exit" presetSubtype="0" fill="hold" nodeType="withEffect">
                                  <p:stCondLst>
                                    <p:cond delay="500"/>
                                  </p:stCondLst>
                                  <p:childTnLst>
                                    <p:anim calcmode="lin" valueType="num">
                                      <p:cBhvr>
                                        <p:cTn id="383" dur="1000"/>
                                        <p:tgtEl>
                                          <p:spTgt spid="138"/>
                                        </p:tgtEl>
                                        <p:attrNameLst>
                                          <p:attrName>ppt_w</p:attrName>
                                        </p:attrNameLst>
                                      </p:cBhvr>
                                      <p:tavLst>
                                        <p:tav tm="0">
                                          <p:val>
                                            <p:strVal val="ppt_w"/>
                                          </p:val>
                                        </p:tav>
                                        <p:tav tm="100000">
                                          <p:val>
                                            <p:strVal val="ppt_w*0.70"/>
                                          </p:val>
                                        </p:tav>
                                      </p:tavLst>
                                    </p:anim>
                                    <p:anim calcmode="lin" valueType="num">
                                      <p:cBhvr>
                                        <p:cTn id="384" dur="1000"/>
                                        <p:tgtEl>
                                          <p:spTgt spid="138"/>
                                        </p:tgtEl>
                                        <p:attrNameLst>
                                          <p:attrName>ppt_h</p:attrName>
                                        </p:attrNameLst>
                                      </p:cBhvr>
                                      <p:tavLst>
                                        <p:tav tm="0">
                                          <p:val>
                                            <p:strVal val="ppt_h"/>
                                          </p:val>
                                        </p:tav>
                                        <p:tav tm="100000">
                                          <p:val>
                                            <p:strVal val="ppt_h"/>
                                          </p:val>
                                        </p:tav>
                                      </p:tavLst>
                                    </p:anim>
                                    <p:animEffect transition="out" filter="fade">
                                      <p:cBhvr>
                                        <p:cTn id="385" dur="1000"/>
                                        <p:tgtEl>
                                          <p:spTgt spid="138"/>
                                        </p:tgtEl>
                                      </p:cBhvr>
                                    </p:animEffect>
                                    <p:set>
                                      <p:cBhvr>
                                        <p:cTn id="386" dur="1" fill="hold">
                                          <p:stCondLst>
                                            <p:cond delay="999"/>
                                          </p:stCondLst>
                                        </p:cTn>
                                        <p:tgtEl>
                                          <p:spTgt spid="138"/>
                                        </p:tgtEl>
                                        <p:attrNameLst>
                                          <p:attrName>style.visibility</p:attrName>
                                        </p:attrNameLst>
                                      </p:cBhvr>
                                      <p:to>
                                        <p:strVal val="hidden"/>
                                      </p:to>
                                    </p:set>
                                  </p:childTnLst>
                                </p:cTn>
                              </p:par>
                              <p:par>
                                <p:cTn id="387" presetID="55" presetClass="exit" presetSubtype="0" fill="hold" nodeType="withEffect">
                                  <p:stCondLst>
                                    <p:cond delay="600"/>
                                  </p:stCondLst>
                                  <p:childTnLst>
                                    <p:anim calcmode="lin" valueType="num">
                                      <p:cBhvr>
                                        <p:cTn id="388" dur="1000"/>
                                        <p:tgtEl>
                                          <p:spTgt spid="139"/>
                                        </p:tgtEl>
                                        <p:attrNameLst>
                                          <p:attrName>ppt_w</p:attrName>
                                        </p:attrNameLst>
                                      </p:cBhvr>
                                      <p:tavLst>
                                        <p:tav tm="0">
                                          <p:val>
                                            <p:strVal val="ppt_w"/>
                                          </p:val>
                                        </p:tav>
                                        <p:tav tm="100000">
                                          <p:val>
                                            <p:strVal val="ppt_w*0.70"/>
                                          </p:val>
                                        </p:tav>
                                      </p:tavLst>
                                    </p:anim>
                                    <p:anim calcmode="lin" valueType="num">
                                      <p:cBhvr>
                                        <p:cTn id="389" dur="1000"/>
                                        <p:tgtEl>
                                          <p:spTgt spid="139"/>
                                        </p:tgtEl>
                                        <p:attrNameLst>
                                          <p:attrName>ppt_h</p:attrName>
                                        </p:attrNameLst>
                                      </p:cBhvr>
                                      <p:tavLst>
                                        <p:tav tm="0">
                                          <p:val>
                                            <p:strVal val="ppt_h"/>
                                          </p:val>
                                        </p:tav>
                                        <p:tav tm="100000">
                                          <p:val>
                                            <p:strVal val="ppt_h"/>
                                          </p:val>
                                        </p:tav>
                                      </p:tavLst>
                                    </p:anim>
                                    <p:animEffect transition="out" filter="fade">
                                      <p:cBhvr>
                                        <p:cTn id="390" dur="1000"/>
                                        <p:tgtEl>
                                          <p:spTgt spid="139"/>
                                        </p:tgtEl>
                                      </p:cBhvr>
                                    </p:animEffect>
                                    <p:set>
                                      <p:cBhvr>
                                        <p:cTn id="391" dur="1" fill="hold">
                                          <p:stCondLst>
                                            <p:cond delay="999"/>
                                          </p:stCondLst>
                                        </p:cTn>
                                        <p:tgtEl>
                                          <p:spTgt spid="139"/>
                                        </p:tgtEl>
                                        <p:attrNameLst>
                                          <p:attrName>style.visibility</p:attrName>
                                        </p:attrNameLst>
                                      </p:cBhvr>
                                      <p:to>
                                        <p:strVal val="hidden"/>
                                      </p:to>
                                    </p:set>
                                  </p:childTnLst>
                                </p:cTn>
                              </p:par>
                              <p:par>
                                <p:cTn id="392" presetID="55" presetClass="exit" presetSubtype="0" fill="hold" nodeType="withEffect">
                                  <p:stCondLst>
                                    <p:cond delay="100"/>
                                  </p:stCondLst>
                                  <p:childTnLst>
                                    <p:anim calcmode="lin" valueType="num">
                                      <p:cBhvr>
                                        <p:cTn id="393" dur="1000"/>
                                        <p:tgtEl>
                                          <p:spTgt spid="140"/>
                                        </p:tgtEl>
                                        <p:attrNameLst>
                                          <p:attrName>ppt_w</p:attrName>
                                        </p:attrNameLst>
                                      </p:cBhvr>
                                      <p:tavLst>
                                        <p:tav tm="0">
                                          <p:val>
                                            <p:strVal val="ppt_w"/>
                                          </p:val>
                                        </p:tav>
                                        <p:tav tm="100000">
                                          <p:val>
                                            <p:strVal val="ppt_w*0.70"/>
                                          </p:val>
                                        </p:tav>
                                      </p:tavLst>
                                    </p:anim>
                                    <p:anim calcmode="lin" valueType="num">
                                      <p:cBhvr>
                                        <p:cTn id="394" dur="1000"/>
                                        <p:tgtEl>
                                          <p:spTgt spid="140"/>
                                        </p:tgtEl>
                                        <p:attrNameLst>
                                          <p:attrName>ppt_h</p:attrName>
                                        </p:attrNameLst>
                                      </p:cBhvr>
                                      <p:tavLst>
                                        <p:tav tm="0">
                                          <p:val>
                                            <p:strVal val="ppt_h"/>
                                          </p:val>
                                        </p:tav>
                                        <p:tav tm="100000">
                                          <p:val>
                                            <p:strVal val="ppt_h"/>
                                          </p:val>
                                        </p:tav>
                                      </p:tavLst>
                                    </p:anim>
                                    <p:animEffect transition="out" filter="fade">
                                      <p:cBhvr>
                                        <p:cTn id="395" dur="1000"/>
                                        <p:tgtEl>
                                          <p:spTgt spid="140"/>
                                        </p:tgtEl>
                                      </p:cBhvr>
                                    </p:animEffect>
                                    <p:set>
                                      <p:cBhvr>
                                        <p:cTn id="396" dur="1" fill="hold">
                                          <p:stCondLst>
                                            <p:cond delay="999"/>
                                          </p:stCondLst>
                                        </p:cTn>
                                        <p:tgtEl>
                                          <p:spTgt spid="140"/>
                                        </p:tgtEl>
                                        <p:attrNameLst>
                                          <p:attrName>style.visibility</p:attrName>
                                        </p:attrNameLst>
                                      </p:cBhvr>
                                      <p:to>
                                        <p:strVal val="hidden"/>
                                      </p:to>
                                    </p:set>
                                  </p:childTnLst>
                                </p:cTn>
                              </p:par>
                              <p:par>
                                <p:cTn id="397" presetID="55" presetClass="exit" presetSubtype="0" fill="hold" nodeType="withEffect">
                                  <p:stCondLst>
                                    <p:cond delay="400"/>
                                  </p:stCondLst>
                                  <p:childTnLst>
                                    <p:anim calcmode="lin" valueType="num">
                                      <p:cBhvr>
                                        <p:cTn id="398" dur="1000"/>
                                        <p:tgtEl>
                                          <p:spTgt spid="141"/>
                                        </p:tgtEl>
                                        <p:attrNameLst>
                                          <p:attrName>ppt_w</p:attrName>
                                        </p:attrNameLst>
                                      </p:cBhvr>
                                      <p:tavLst>
                                        <p:tav tm="0">
                                          <p:val>
                                            <p:strVal val="ppt_w"/>
                                          </p:val>
                                        </p:tav>
                                        <p:tav tm="100000">
                                          <p:val>
                                            <p:strVal val="ppt_w*0.70"/>
                                          </p:val>
                                        </p:tav>
                                      </p:tavLst>
                                    </p:anim>
                                    <p:anim calcmode="lin" valueType="num">
                                      <p:cBhvr>
                                        <p:cTn id="399" dur="1000"/>
                                        <p:tgtEl>
                                          <p:spTgt spid="141"/>
                                        </p:tgtEl>
                                        <p:attrNameLst>
                                          <p:attrName>ppt_h</p:attrName>
                                        </p:attrNameLst>
                                      </p:cBhvr>
                                      <p:tavLst>
                                        <p:tav tm="0">
                                          <p:val>
                                            <p:strVal val="ppt_h"/>
                                          </p:val>
                                        </p:tav>
                                        <p:tav tm="100000">
                                          <p:val>
                                            <p:strVal val="ppt_h"/>
                                          </p:val>
                                        </p:tav>
                                      </p:tavLst>
                                    </p:anim>
                                    <p:animEffect transition="out" filter="fade">
                                      <p:cBhvr>
                                        <p:cTn id="400" dur="1000"/>
                                        <p:tgtEl>
                                          <p:spTgt spid="141"/>
                                        </p:tgtEl>
                                      </p:cBhvr>
                                    </p:animEffect>
                                    <p:set>
                                      <p:cBhvr>
                                        <p:cTn id="401" dur="1" fill="hold">
                                          <p:stCondLst>
                                            <p:cond delay="999"/>
                                          </p:stCondLst>
                                        </p:cTn>
                                        <p:tgtEl>
                                          <p:spTgt spid="141"/>
                                        </p:tgtEl>
                                        <p:attrNameLst>
                                          <p:attrName>style.visibility</p:attrName>
                                        </p:attrNameLst>
                                      </p:cBhvr>
                                      <p:to>
                                        <p:strVal val="hidden"/>
                                      </p:to>
                                    </p:set>
                                  </p:childTnLst>
                                </p:cTn>
                              </p:par>
                              <p:par>
                                <p:cTn id="402" presetID="55" presetClass="exit" presetSubtype="0" fill="hold" nodeType="withEffect">
                                  <p:stCondLst>
                                    <p:cond delay="200"/>
                                  </p:stCondLst>
                                  <p:childTnLst>
                                    <p:anim calcmode="lin" valueType="num">
                                      <p:cBhvr>
                                        <p:cTn id="403" dur="1000"/>
                                        <p:tgtEl>
                                          <p:spTgt spid="142"/>
                                        </p:tgtEl>
                                        <p:attrNameLst>
                                          <p:attrName>ppt_w</p:attrName>
                                        </p:attrNameLst>
                                      </p:cBhvr>
                                      <p:tavLst>
                                        <p:tav tm="0">
                                          <p:val>
                                            <p:strVal val="ppt_w"/>
                                          </p:val>
                                        </p:tav>
                                        <p:tav tm="100000">
                                          <p:val>
                                            <p:strVal val="ppt_w*0.70"/>
                                          </p:val>
                                        </p:tav>
                                      </p:tavLst>
                                    </p:anim>
                                    <p:anim calcmode="lin" valueType="num">
                                      <p:cBhvr>
                                        <p:cTn id="404" dur="1000"/>
                                        <p:tgtEl>
                                          <p:spTgt spid="142"/>
                                        </p:tgtEl>
                                        <p:attrNameLst>
                                          <p:attrName>ppt_h</p:attrName>
                                        </p:attrNameLst>
                                      </p:cBhvr>
                                      <p:tavLst>
                                        <p:tav tm="0">
                                          <p:val>
                                            <p:strVal val="ppt_h"/>
                                          </p:val>
                                        </p:tav>
                                        <p:tav tm="100000">
                                          <p:val>
                                            <p:strVal val="ppt_h"/>
                                          </p:val>
                                        </p:tav>
                                      </p:tavLst>
                                    </p:anim>
                                    <p:animEffect transition="out" filter="fade">
                                      <p:cBhvr>
                                        <p:cTn id="405" dur="1000"/>
                                        <p:tgtEl>
                                          <p:spTgt spid="142"/>
                                        </p:tgtEl>
                                      </p:cBhvr>
                                    </p:animEffect>
                                    <p:set>
                                      <p:cBhvr>
                                        <p:cTn id="406" dur="1" fill="hold">
                                          <p:stCondLst>
                                            <p:cond delay="999"/>
                                          </p:stCondLst>
                                        </p:cTn>
                                        <p:tgtEl>
                                          <p:spTgt spid="142"/>
                                        </p:tgtEl>
                                        <p:attrNameLst>
                                          <p:attrName>style.visibility</p:attrName>
                                        </p:attrNameLst>
                                      </p:cBhvr>
                                      <p:to>
                                        <p:strVal val="hidden"/>
                                      </p:to>
                                    </p:set>
                                  </p:childTnLst>
                                </p:cTn>
                              </p:par>
                              <p:par>
                                <p:cTn id="407" presetID="55" presetClass="exit" presetSubtype="0" fill="hold" nodeType="withEffect">
                                  <p:stCondLst>
                                    <p:cond delay="500"/>
                                  </p:stCondLst>
                                  <p:childTnLst>
                                    <p:anim calcmode="lin" valueType="num">
                                      <p:cBhvr>
                                        <p:cTn id="408" dur="1000"/>
                                        <p:tgtEl>
                                          <p:spTgt spid="137"/>
                                        </p:tgtEl>
                                        <p:attrNameLst>
                                          <p:attrName>ppt_w</p:attrName>
                                        </p:attrNameLst>
                                      </p:cBhvr>
                                      <p:tavLst>
                                        <p:tav tm="0">
                                          <p:val>
                                            <p:strVal val="ppt_w"/>
                                          </p:val>
                                        </p:tav>
                                        <p:tav tm="100000">
                                          <p:val>
                                            <p:strVal val="ppt_w*0.70"/>
                                          </p:val>
                                        </p:tav>
                                      </p:tavLst>
                                    </p:anim>
                                    <p:anim calcmode="lin" valueType="num">
                                      <p:cBhvr>
                                        <p:cTn id="409" dur="1000"/>
                                        <p:tgtEl>
                                          <p:spTgt spid="137"/>
                                        </p:tgtEl>
                                        <p:attrNameLst>
                                          <p:attrName>ppt_h</p:attrName>
                                        </p:attrNameLst>
                                      </p:cBhvr>
                                      <p:tavLst>
                                        <p:tav tm="0">
                                          <p:val>
                                            <p:strVal val="ppt_h"/>
                                          </p:val>
                                        </p:tav>
                                        <p:tav tm="100000">
                                          <p:val>
                                            <p:strVal val="ppt_h"/>
                                          </p:val>
                                        </p:tav>
                                      </p:tavLst>
                                    </p:anim>
                                    <p:animEffect transition="out" filter="fade">
                                      <p:cBhvr>
                                        <p:cTn id="410" dur="1000"/>
                                        <p:tgtEl>
                                          <p:spTgt spid="137"/>
                                        </p:tgtEl>
                                      </p:cBhvr>
                                    </p:animEffect>
                                    <p:set>
                                      <p:cBhvr>
                                        <p:cTn id="411" dur="1" fill="hold">
                                          <p:stCondLst>
                                            <p:cond delay="999"/>
                                          </p:stCondLst>
                                        </p:cTn>
                                        <p:tgtEl>
                                          <p:spTgt spid="137"/>
                                        </p:tgtEl>
                                        <p:attrNameLst>
                                          <p:attrName>style.visibility</p:attrName>
                                        </p:attrNameLst>
                                      </p:cBhvr>
                                      <p:to>
                                        <p:strVal val="hidden"/>
                                      </p:to>
                                    </p:set>
                                  </p:childTnLst>
                                </p:cTn>
                              </p:par>
                            </p:childTnLst>
                          </p:cTn>
                        </p:par>
                        <p:par>
                          <p:cTn id="412" fill="hold">
                            <p:stCondLst>
                              <p:cond delay="4350"/>
                            </p:stCondLst>
                            <p:childTnLst>
                              <p:par>
                                <p:cTn id="413" presetID="10" presetClass="entr" presetSubtype="0" fill="hold" nodeType="afterEffect">
                                  <p:stCondLst>
                                    <p:cond delay="0"/>
                                  </p:stCondLst>
                                  <p:childTnLst>
                                    <p:set>
                                      <p:cBhvr>
                                        <p:cTn id="414" dur="1" fill="hold">
                                          <p:stCondLst>
                                            <p:cond delay="0"/>
                                          </p:stCondLst>
                                        </p:cTn>
                                        <p:tgtEl>
                                          <p:spTgt spid="183"/>
                                        </p:tgtEl>
                                        <p:attrNameLst>
                                          <p:attrName>style.visibility</p:attrName>
                                        </p:attrNameLst>
                                      </p:cBhvr>
                                      <p:to>
                                        <p:strVal val="visible"/>
                                      </p:to>
                                    </p:set>
                                    <p:animEffect transition="in" filter="fade">
                                      <p:cBhvr>
                                        <p:cTn id="415" dur="500"/>
                                        <p:tgtEl>
                                          <p:spTgt spid="183"/>
                                        </p:tgtEl>
                                      </p:cBhvr>
                                    </p:animEffect>
                                  </p:childTnLst>
                                </p:cTn>
                              </p:par>
                              <p:par>
                                <p:cTn id="416" presetID="10" presetClass="entr" presetSubtype="0" fill="hold" nodeType="withEffect">
                                  <p:stCondLst>
                                    <p:cond delay="0"/>
                                  </p:stCondLst>
                                  <p:childTnLst>
                                    <p:set>
                                      <p:cBhvr>
                                        <p:cTn id="417" dur="1" fill="hold">
                                          <p:stCondLst>
                                            <p:cond delay="0"/>
                                          </p:stCondLst>
                                        </p:cTn>
                                        <p:tgtEl>
                                          <p:spTgt spid="5"/>
                                        </p:tgtEl>
                                        <p:attrNameLst>
                                          <p:attrName>style.visibility</p:attrName>
                                        </p:attrNameLst>
                                      </p:cBhvr>
                                      <p:to>
                                        <p:strVal val="visible"/>
                                      </p:to>
                                    </p:set>
                                    <p:animEffect transition="in" filter="fade">
                                      <p:cBhvr>
                                        <p:cTn id="418" dur="500"/>
                                        <p:tgtEl>
                                          <p:spTgt spid="5"/>
                                        </p:tgtEl>
                                      </p:cBhvr>
                                    </p:animEffect>
                                  </p:childTnLst>
                                </p:cTn>
                              </p:par>
                            </p:childTnLst>
                          </p:cTn>
                        </p:par>
                        <p:par>
                          <p:cTn id="419" fill="hold">
                            <p:stCondLst>
                              <p:cond delay="4850"/>
                            </p:stCondLst>
                            <p:childTnLst>
                              <p:par>
                                <p:cTn id="420" presetID="10" presetClass="entr" presetSubtype="0" fill="hold" grpId="0" nodeType="afterEffect">
                                  <p:stCondLst>
                                    <p:cond delay="0"/>
                                  </p:stCondLst>
                                  <p:childTnLst>
                                    <p:set>
                                      <p:cBhvr>
                                        <p:cTn id="421" dur="1" fill="hold">
                                          <p:stCondLst>
                                            <p:cond delay="0"/>
                                          </p:stCondLst>
                                        </p:cTn>
                                        <p:tgtEl>
                                          <p:spTgt spid="103"/>
                                        </p:tgtEl>
                                        <p:attrNameLst>
                                          <p:attrName>style.visibility</p:attrName>
                                        </p:attrNameLst>
                                      </p:cBhvr>
                                      <p:to>
                                        <p:strVal val="visible"/>
                                      </p:to>
                                    </p:set>
                                    <p:animEffect transition="in" filter="fade">
                                      <p:cBhvr>
                                        <p:cTn id="422" dur="500"/>
                                        <p:tgtEl>
                                          <p:spTgt spid="103"/>
                                        </p:tgtEl>
                                      </p:cBhvr>
                                    </p:animEffect>
                                  </p:childTnLst>
                                </p:cTn>
                              </p:par>
                            </p:childTnLst>
                          </p:cTn>
                        </p:par>
                      </p:childTnLst>
                    </p:cTn>
                  </p:par>
                  <p:par>
                    <p:cTn id="423" fill="hold">
                      <p:stCondLst>
                        <p:cond delay="indefinite"/>
                      </p:stCondLst>
                      <p:childTnLst>
                        <p:par>
                          <p:cTn id="424" fill="hold">
                            <p:stCondLst>
                              <p:cond delay="0"/>
                            </p:stCondLst>
                            <p:childTnLst>
                              <p:par>
                                <p:cTn id="425" presetID="10" presetClass="entr" presetSubtype="0" fill="hold" nodeType="clickEffect">
                                  <p:stCondLst>
                                    <p:cond delay="0"/>
                                  </p:stCondLst>
                                  <p:childTnLst>
                                    <p:set>
                                      <p:cBhvr>
                                        <p:cTn id="426" dur="1" fill="hold">
                                          <p:stCondLst>
                                            <p:cond delay="0"/>
                                          </p:stCondLst>
                                        </p:cTn>
                                        <p:tgtEl>
                                          <p:spTgt spid="156"/>
                                        </p:tgtEl>
                                        <p:attrNameLst>
                                          <p:attrName>style.visibility</p:attrName>
                                        </p:attrNameLst>
                                      </p:cBhvr>
                                      <p:to>
                                        <p:strVal val="visible"/>
                                      </p:to>
                                    </p:set>
                                    <p:animEffect transition="in" filter="fade">
                                      <p:cBhvr>
                                        <p:cTn id="427"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Marketplace</a:t>
            </a:r>
            <a:endParaRPr lang="en-US" dirty="0"/>
          </a:p>
        </p:txBody>
      </p:sp>
      <p:sp>
        <p:nvSpPr>
          <p:cNvPr id="5" name="Subtitle 4"/>
          <p:cNvSpPr>
            <a:spLocks noGrp="1"/>
          </p:cNvSpPr>
          <p:nvPr>
            <p:ph type="subTitle" idx="1"/>
          </p:nvPr>
        </p:nvSpPr>
        <p:spPr/>
        <p:txBody>
          <a:bodyPr/>
          <a:lstStyle/>
          <a:p>
            <a:endParaRPr lang="en-US"/>
          </a:p>
        </p:txBody>
      </p:sp>
      <p:sp>
        <p:nvSpPr>
          <p:cNvPr id="10" name="Text Placeholder 9"/>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41525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
          <p:cNvSpPr txBox="1">
            <a:spLocks/>
          </p:cNvSpPr>
          <p:nvPr/>
        </p:nvSpPr>
        <p:spPr>
          <a:xfrm>
            <a:off x="558654" y="304800"/>
            <a:ext cx="10969943" cy="1143000"/>
          </a:xfrm>
          <a:prstGeom prst="rect">
            <a:avLst/>
          </a:prstGeom>
        </p:spPr>
        <p:txBody>
          <a:bodyPr vert="horz" lIns="91440" tIns="45720" rIns="91440" bIns="45720" rtlCol="0" anchor="ctr" anchorCtr="0">
            <a:normAutofit/>
          </a:bodyPr>
          <a:lstStyle>
            <a:lvl1pPr algn="l" defTabSz="457200" rtl="0" eaLnBrk="1" latinLnBrk="0" hangingPunct="1">
              <a:lnSpc>
                <a:spcPts val="3500"/>
              </a:lnSpc>
              <a:spcBef>
                <a:spcPct val="0"/>
              </a:spcBef>
              <a:buNone/>
              <a:defRPr sz="3300" b="1" kern="1200" baseline="0">
                <a:solidFill>
                  <a:srgbClr val="095566"/>
                </a:solidFill>
                <a:latin typeface="Arial"/>
                <a:ea typeface="+mj-ea"/>
                <a:cs typeface="Arial"/>
              </a:defRPr>
            </a:lvl1pPr>
          </a:lstStyle>
          <a:p>
            <a:r>
              <a:rPr lang="en-US" sz="4800" b="0" dirty="0" smtClean="0">
                <a:solidFill>
                  <a:schemeClr val="tx1"/>
                </a:solidFill>
                <a:latin typeface="+mj-lt"/>
                <a:cs typeface="Arial" pitchFamily="34" charset="0"/>
              </a:rPr>
              <a:t>Architecture</a:t>
            </a:r>
            <a:endParaRPr lang="en-US" sz="4800" b="0" dirty="0">
              <a:solidFill>
                <a:schemeClr val="tx1"/>
              </a:solidFill>
              <a:latin typeface="+mj-lt"/>
              <a:cs typeface="Arial" pitchFamily="34" charset="0"/>
            </a:endParaRPr>
          </a:p>
        </p:txBody>
      </p:sp>
      <p:sp>
        <p:nvSpPr>
          <p:cNvPr id="22" name="Rounded Rectangle 21"/>
          <p:cNvSpPr/>
          <p:nvPr/>
        </p:nvSpPr>
        <p:spPr bwMode="auto">
          <a:xfrm>
            <a:off x="8498368" y="1644867"/>
            <a:ext cx="3271369" cy="1295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50" b="1" dirty="0" smtClean="0">
                <a:solidFill>
                  <a:schemeClr val="accent3"/>
                </a:solidFill>
                <a:latin typeface="Segoe" pitchFamily="34" charset="0"/>
              </a:rPr>
              <a:t>Windows Azure Storage</a:t>
            </a:r>
          </a:p>
          <a:p>
            <a:pPr algn="ctr" defTabSz="914099" fontAlgn="base">
              <a:spcBef>
                <a:spcPct val="0"/>
              </a:spcBef>
              <a:spcAft>
                <a:spcPct val="0"/>
              </a:spcAft>
            </a:pPr>
            <a:endParaRPr lang="en-US" sz="1500" dirty="0">
              <a:solidFill>
                <a:schemeClr val="accent3"/>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1500" dirty="0" smtClean="0">
              <a:solidFill>
                <a:schemeClr val="accent3"/>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1500" dirty="0">
              <a:solidFill>
                <a:schemeClr val="accent3"/>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1500" dirty="0" smtClean="0">
              <a:solidFill>
                <a:schemeClr val="accent3"/>
              </a:solidFill>
              <a:effectLst>
                <a:outerShdw blurRad="38100" dist="38100" dir="2700000" algn="tl">
                  <a:srgbClr val="000000">
                    <a:alpha val="43137"/>
                  </a:srgbClr>
                </a:outerShdw>
              </a:effectLst>
              <a:latin typeface="Segoe" pitchFamily="34" charset="0"/>
            </a:endParaRPr>
          </a:p>
        </p:txBody>
      </p:sp>
      <p:sp>
        <p:nvSpPr>
          <p:cNvPr id="23" name="Rounded Rectangle 22"/>
          <p:cNvSpPr/>
          <p:nvPr/>
        </p:nvSpPr>
        <p:spPr bwMode="auto">
          <a:xfrm>
            <a:off x="8498368" y="3016467"/>
            <a:ext cx="3271369" cy="1295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b="1" dirty="0" smtClean="0">
                <a:solidFill>
                  <a:schemeClr val="accent3"/>
                </a:solidFill>
                <a:latin typeface="Segoe" pitchFamily="34" charset="0"/>
              </a:rPr>
              <a:t>SQL Azure DBs</a:t>
            </a:r>
          </a:p>
          <a:p>
            <a:pPr algn="ctr" defTabSz="914099" fontAlgn="base">
              <a:spcBef>
                <a:spcPct val="0"/>
              </a:spcBef>
              <a:spcAft>
                <a:spcPct val="0"/>
              </a:spcAft>
            </a:pPr>
            <a:endParaRPr lang="en-US" sz="1500" dirty="0">
              <a:solidFill>
                <a:schemeClr val="accent3"/>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1500" dirty="0" smtClean="0">
              <a:solidFill>
                <a:schemeClr val="accent3"/>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1500" dirty="0">
              <a:solidFill>
                <a:schemeClr val="accent3"/>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1500" dirty="0" smtClean="0">
              <a:solidFill>
                <a:schemeClr val="accent3"/>
              </a:solidFill>
              <a:effectLst>
                <a:outerShdw blurRad="38100" dist="38100" dir="2700000" algn="tl">
                  <a:srgbClr val="000000">
                    <a:alpha val="43137"/>
                  </a:srgbClr>
                </a:outerShdw>
              </a:effectLst>
              <a:latin typeface="Segoe" pitchFamily="34" charset="0"/>
            </a:endParaRPr>
          </a:p>
        </p:txBody>
      </p:sp>
      <p:sp>
        <p:nvSpPr>
          <p:cNvPr id="24" name="Rounded Rectangle 23"/>
          <p:cNvSpPr/>
          <p:nvPr/>
        </p:nvSpPr>
        <p:spPr bwMode="auto">
          <a:xfrm>
            <a:off x="8498368" y="4388067"/>
            <a:ext cx="3271369" cy="1295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b="1" dirty="0" smtClean="0">
                <a:solidFill>
                  <a:schemeClr val="accent3"/>
                </a:solidFill>
                <a:latin typeface="Segoe" pitchFamily="34" charset="0"/>
              </a:rPr>
              <a:t>3</a:t>
            </a:r>
            <a:r>
              <a:rPr lang="en-US" sz="1500" b="1" baseline="30000" dirty="0" smtClean="0">
                <a:solidFill>
                  <a:schemeClr val="accent3"/>
                </a:solidFill>
                <a:latin typeface="Segoe" pitchFamily="34" charset="0"/>
              </a:rPr>
              <a:t>rd</a:t>
            </a:r>
            <a:r>
              <a:rPr lang="en-US" sz="1500" b="1" dirty="0" smtClean="0">
                <a:solidFill>
                  <a:schemeClr val="accent3"/>
                </a:solidFill>
                <a:latin typeface="Segoe" pitchFamily="34" charset="0"/>
              </a:rPr>
              <a:t> Party Clouds</a:t>
            </a:r>
          </a:p>
          <a:p>
            <a:pPr algn="ctr" defTabSz="914099" fontAlgn="base">
              <a:spcBef>
                <a:spcPct val="0"/>
              </a:spcBef>
              <a:spcAft>
                <a:spcPct val="0"/>
              </a:spcAft>
            </a:pPr>
            <a:endParaRPr lang="en-US" sz="1500" dirty="0">
              <a:solidFill>
                <a:schemeClr val="accent3"/>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1500" dirty="0" smtClean="0">
              <a:solidFill>
                <a:schemeClr val="accent3"/>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1500" dirty="0">
              <a:solidFill>
                <a:schemeClr val="accent3"/>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endParaRPr lang="en-US" sz="1500" dirty="0" smtClean="0">
              <a:solidFill>
                <a:schemeClr val="accent3"/>
              </a:solidFill>
              <a:effectLst>
                <a:outerShdw blurRad="38100" dist="38100" dir="2700000" algn="tl">
                  <a:srgbClr val="000000">
                    <a:alpha val="43137"/>
                  </a:srgbClr>
                </a:outerShdw>
              </a:effectLst>
              <a:latin typeface="Segoe" pitchFamily="34" charset="0"/>
            </a:endParaRPr>
          </a:p>
        </p:txBody>
      </p:sp>
      <p:sp>
        <p:nvSpPr>
          <p:cNvPr id="25" name="Can 24"/>
          <p:cNvSpPr/>
          <p:nvPr/>
        </p:nvSpPr>
        <p:spPr bwMode="auto">
          <a:xfrm>
            <a:off x="8599941" y="2070536"/>
            <a:ext cx="968334" cy="298765"/>
          </a:xfrm>
          <a:prstGeom prst="can">
            <a:avLst/>
          </a:prstGeom>
          <a:solidFill>
            <a:schemeClr val="accent6">
              <a:lumMod val="40000"/>
              <a:lumOff val="60000"/>
            </a:schemeClr>
          </a:solidFill>
          <a:ln>
            <a:solidFill>
              <a:schemeClr val="accent6">
                <a:lumMod val="50000"/>
              </a:schemeClr>
            </a:solidFill>
            <a:headEnd type="none" w="med" len="med"/>
            <a:tailEnd type="none" w="med" len="med"/>
          </a:ln>
          <a:effectLst>
            <a:outerShdw blurRad="50800" dist="38100" dir="2700000" algn="tl" rotWithShape="0">
              <a:schemeClr val="bg1">
                <a:lumMod val="50000"/>
                <a:lumOff val="50000"/>
                <a:alpha val="40000"/>
              </a:schemeClr>
            </a:outerShdw>
          </a:effectLst>
          <a:scene3d>
            <a:camera prst="orthographicFront">
              <a:rot lat="0" lon="0" rev="0"/>
            </a:camera>
            <a:lightRig rig="threePt" dir="t"/>
          </a:scene3d>
          <a:sp3d contourW="1000" prstMaterial="softEdge">
            <a:bevelT w="95250" h="10160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6" name="Can 25"/>
          <p:cNvSpPr/>
          <p:nvPr/>
        </p:nvSpPr>
        <p:spPr bwMode="auto">
          <a:xfrm>
            <a:off x="8761056" y="2167346"/>
            <a:ext cx="1056365" cy="345938"/>
          </a:xfrm>
          <a:prstGeom prst="can">
            <a:avLst/>
          </a:prstGeom>
          <a:solidFill>
            <a:schemeClr val="accent6">
              <a:lumMod val="40000"/>
              <a:lumOff val="60000"/>
            </a:schemeClr>
          </a:solidFill>
          <a:ln>
            <a:solidFill>
              <a:schemeClr val="accent6">
                <a:lumMod val="50000"/>
              </a:schemeClr>
            </a:solidFill>
            <a:headEnd type="none" w="med" len="med"/>
            <a:tailEnd type="none" w="med" len="med"/>
          </a:ln>
          <a:effectLst>
            <a:outerShdw blurRad="50800" dist="38100" dir="2700000" algn="tl" rotWithShape="0">
              <a:schemeClr val="bg1">
                <a:lumMod val="50000"/>
                <a:lumOff val="50000"/>
                <a:alpha val="40000"/>
              </a:schemeClr>
            </a:outerShdw>
          </a:effectLst>
          <a:scene3d>
            <a:camera prst="orthographicFront">
              <a:rot lat="0" lon="0" rev="0"/>
            </a:camera>
            <a:lightRig rig="threePt" dir="t"/>
          </a:scene3d>
          <a:sp3d contourW="1000" prstMaterial="softEdge">
            <a:bevelT w="95250" h="10160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7" name="Can 26"/>
          <p:cNvSpPr/>
          <p:nvPr/>
        </p:nvSpPr>
        <p:spPr bwMode="auto">
          <a:xfrm>
            <a:off x="10512328" y="2268919"/>
            <a:ext cx="1117309" cy="503183"/>
          </a:xfrm>
          <a:prstGeom prst="can">
            <a:avLst/>
          </a:prstGeom>
          <a:solidFill>
            <a:schemeClr val="accent6">
              <a:lumMod val="40000"/>
              <a:lumOff val="60000"/>
            </a:schemeClr>
          </a:solidFill>
          <a:ln>
            <a:solidFill>
              <a:schemeClr val="accent6">
                <a:lumMod val="50000"/>
              </a:schemeClr>
            </a:solidFill>
            <a:headEnd type="none" w="med" len="med"/>
            <a:tailEnd type="none" w="med" len="med"/>
          </a:ln>
          <a:effectLst>
            <a:outerShdw blurRad="50800" dist="38100" dir="2700000" algn="tl" rotWithShape="0">
              <a:schemeClr val="bg1">
                <a:lumMod val="50000"/>
                <a:lumOff val="50000"/>
                <a:alpha val="40000"/>
              </a:schemeClr>
            </a:outerShdw>
          </a:effectLst>
          <a:scene3d>
            <a:camera prst="orthographicFront">
              <a:rot lat="0" lon="0" rev="0"/>
            </a:camera>
            <a:lightRig rig="threePt" dir="t"/>
          </a:scene3d>
          <a:sp3d contourW="1000" prstMaterial="softEdge">
            <a:bevelT w="95250" h="10160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50" dirty="0" smtClean="0">
                <a:solidFill>
                  <a:schemeClr val="accent3"/>
                </a:solidFill>
                <a:effectLst>
                  <a:outerShdw blurRad="38100" dist="38100" dir="2700000" algn="tl">
                    <a:srgbClr val="000000">
                      <a:alpha val="43137"/>
                    </a:srgbClr>
                  </a:outerShdw>
                </a:effectLst>
                <a:latin typeface="Segoe" pitchFamily="34" charset="0"/>
              </a:rPr>
              <a:t>WA Web Services</a:t>
            </a:r>
          </a:p>
        </p:txBody>
      </p:sp>
      <p:sp>
        <p:nvSpPr>
          <p:cNvPr id="28" name="Can 27"/>
          <p:cNvSpPr/>
          <p:nvPr/>
        </p:nvSpPr>
        <p:spPr bwMode="auto">
          <a:xfrm>
            <a:off x="9412530" y="3473668"/>
            <a:ext cx="968334" cy="298765"/>
          </a:xfrm>
          <a:prstGeom prst="can">
            <a:avLst/>
          </a:prstGeom>
          <a:solidFill>
            <a:schemeClr val="accent6">
              <a:lumMod val="40000"/>
              <a:lumOff val="60000"/>
            </a:schemeClr>
          </a:solidFill>
          <a:ln>
            <a:solidFill>
              <a:schemeClr val="accent6">
                <a:lumMod val="50000"/>
              </a:schemeClr>
            </a:solidFill>
            <a:headEnd type="none" w="med" len="med"/>
            <a:tailEnd type="none" w="med" len="med"/>
          </a:ln>
          <a:effectLst>
            <a:outerShdw blurRad="50800" dist="38100" dir="2700000" algn="tl" rotWithShape="0">
              <a:schemeClr val="bg1">
                <a:lumMod val="50000"/>
                <a:lumOff val="50000"/>
                <a:alpha val="40000"/>
              </a:schemeClr>
            </a:outerShdw>
          </a:effectLst>
          <a:scene3d>
            <a:camera prst="orthographicFront">
              <a:rot lat="0" lon="0" rev="0"/>
            </a:camera>
            <a:lightRig rig="threePt" dir="t"/>
          </a:scene3d>
          <a:sp3d contourW="1000" prstMaterial="softEdge">
            <a:bevelT w="95250" h="10160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9" name="Can 28"/>
          <p:cNvSpPr/>
          <p:nvPr/>
        </p:nvSpPr>
        <p:spPr bwMode="auto">
          <a:xfrm>
            <a:off x="9573645" y="3570478"/>
            <a:ext cx="1056365" cy="345938"/>
          </a:xfrm>
          <a:prstGeom prst="can">
            <a:avLst/>
          </a:prstGeom>
          <a:solidFill>
            <a:schemeClr val="accent6">
              <a:lumMod val="40000"/>
              <a:lumOff val="60000"/>
            </a:schemeClr>
          </a:solidFill>
          <a:ln>
            <a:solidFill>
              <a:schemeClr val="accent6">
                <a:lumMod val="50000"/>
              </a:schemeClr>
            </a:solidFill>
            <a:headEnd type="none" w="med" len="med"/>
            <a:tailEnd type="none" w="med" len="med"/>
          </a:ln>
          <a:effectLst>
            <a:outerShdw blurRad="50800" dist="38100" dir="2700000" algn="tl" rotWithShape="0">
              <a:schemeClr val="bg1">
                <a:lumMod val="50000"/>
                <a:lumOff val="50000"/>
                <a:alpha val="40000"/>
              </a:schemeClr>
            </a:outerShdw>
          </a:effectLst>
          <a:scene3d>
            <a:camera prst="orthographicFront">
              <a:rot lat="0" lon="0" rev="0"/>
            </a:camera>
            <a:lightRig rig="threePt" dir="t"/>
          </a:scene3d>
          <a:sp3d contourW="1000" prstMaterial="softEdge">
            <a:bevelT w="95250" h="10160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0" name="Can 29"/>
          <p:cNvSpPr/>
          <p:nvPr/>
        </p:nvSpPr>
        <p:spPr bwMode="auto">
          <a:xfrm>
            <a:off x="9755776" y="3654970"/>
            <a:ext cx="1320456" cy="503183"/>
          </a:xfrm>
          <a:prstGeom prst="can">
            <a:avLst/>
          </a:prstGeom>
          <a:solidFill>
            <a:schemeClr val="accent6">
              <a:lumMod val="40000"/>
              <a:lumOff val="60000"/>
            </a:schemeClr>
          </a:solidFill>
          <a:ln>
            <a:solidFill>
              <a:schemeClr val="accent6">
                <a:lumMod val="50000"/>
              </a:schemeClr>
            </a:solidFill>
            <a:headEnd type="none" w="med" len="med"/>
            <a:tailEnd type="none" w="med" len="med"/>
          </a:ln>
          <a:effectLst>
            <a:outerShdw blurRad="50800" dist="38100" dir="2700000" algn="tl" rotWithShape="0">
              <a:schemeClr val="bg1">
                <a:lumMod val="50000"/>
                <a:lumOff val="50000"/>
                <a:alpha val="40000"/>
              </a:schemeClr>
            </a:outerShdw>
          </a:effectLst>
          <a:scene3d>
            <a:camera prst="orthographicFront">
              <a:rot lat="0" lon="0" rev="0"/>
            </a:camera>
            <a:lightRig rig="threePt" dir="t"/>
          </a:scene3d>
          <a:sp3d contourW="1000" prstMaterial="softEdge">
            <a:bevelT w="95250" h="10160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100" dirty="0" smtClean="0">
              <a:solidFill>
                <a:schemeClr val="bg1"/>
              </a:solidFill>
              <a:effectLst>
                <a:outerShdw blurRad="38100" dist="38100" dir="2700000" algn="tl">
                  <a:srgbClr val="000000">
                    <a:alpha val="43137"/>
                  </a:srgbClr>
                </a:outerShdw>
              </a:effectLst>
              <a:latin typeface="Segoe" pitchFamily="34" charset="0"/>
            </a:endParaRPr>
          </a:p>
        </p:txBody>
      </p:sp>
      <p:pic>
        <p:nvPicPr>
          <p:cNvPr id="31" name="Picture 3" descr="E:\MyData\DVD_ART36\Artwork_Imagery\Icons - Illustrations\Internet Clouds web\cloud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8368" y="4778923"/>
            <a:ext cx="3271369" cy="936077"/>
          </a:xfrm>
          <a:prstGeom prst="rect">
            <a:avLst/>
          </a:prstGeom>
          <a:noFill/>
          <a:extLst>
            <a:ext uri="{909E8E84-426E-40DD-AFC4-6F175D3DCCD1}">
              <a14:hiddenFill xmlns:a14="http://schemas.microsoft.com/office/drawing/2010/main">
                <a:solidFill>
                  <a:srgbClr val="FFFFFF"/>
                </a:solidFill>
              </a14:hiddenFill>
            </a:ext>
          </a:extLst>
        </p:spPr>
      </p:pic>
      <p:sp>
        <p:nvSpPr>
          <p:cNvPr id="32" name="Can 31"/>
          <p:cNvSpPr/>
          <p:nvPr/>
        </p:nvSpPr>
        <p:spPr bwMode="auto">
          <a:xfrm>
            <a:off x="8750549" y="5010804"/>
            <a:ext cx="1320456" cy="503183"/>
          </a:xfrm>
          <a:prstGeom prst="can">
            <a:avLst/>
          </a:prstGeom>
          <a:gradFill>
            <a:gsLst>
              <a:gs pos="91240">
                <a:schemeClr val="tx1">
                  <a:lumMod val="95000"/>
                  <a:alpha val="60000"/>
                </a:schemeClr>
              </a:gs>
              <a:gs pos="0">
                <a:schemeClr val="tx1">
                  <a:alpha val="60000"/>
                </a:schemeClr>
              </a:gs>
              <a:gs pos="50000">
                <a:schemeClr val="tx1">
                  <a:lumMod val="95000"/>
                  <a:alpha val="60000"/>
                </a:schemeClr>
              </a:gs>
              <a:gs pos="70000">
                <a:schemeClr val="tx1">
                  <a:lumMod val="85000"/>
                  <a:alpha val="60000"/>
                </a:schemeClr>
              </a:gs>
              <a:gs pos="100000">
                <a:schemeClr val="tx1">
                  <a:alpha val="60000"/>
                </a:schemeClr>
              </a:gs>
            </a:gsLst>
            <a:lin ang="16200000" scaled="0"/>
          </a:gradFill>
          <a:ln>
            <a:solidFill>
              <a:schemeClr val="accent6">
                <a:lumMod val="50000"/>
              </a:schemeClr>
            </a:solidFill>
            <a:headEnd type="none" w="med" len="med"/>
            <a:tailEnd type="none" w="med" len="med"/>
          </a:ln>
          <a:effectLst>
            <a:outerShdw blurRad="50800" dist="38100" dir="2700000" algn="tl" rotWithShape="0">
              <a:schemeClr val="bg1">
                <a:lumMod val="50000"/>
                <a:lumOff val="50000"/>
                <a:alpha val="40000"/>
              </a:schemeClr>
            </a:outerShdw>
          </a:effectLst>
          <a:scene3d>
            <a:camera prst="orthographicFront"/>
            <a:lightRig rig="threePt" dir="t"/>
          </a:scene3d>
          <a:sp3d contourW="1000" prstMaterial="softEdge">
            <a:bevelT w="95250" h="10160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100" b="1" dirty="0" smtClean="0">
                <a:solidFill>
                  <a:schemeClr val="bg1"/>
                </a:solidFill>
                <a:effectLst/>
                <a:latin typeface="Segoe" pitchFamily="34" charset="0"/>
              </a:rPr>
              <a:t>Web Services</a:t>
            </a:r>
          </a:p>
        </p:txBody>
      </p:sp>
      <p:sp>
        <p:nvSpPr>
          <p:cNvPr id="33" name="Can 32"/>
          <p:cNvSpPr/>
          <p:nvPr/>
        </p:nvSpPr>
        <p:spPr bwMode="auto">
          <a:xfrm>
            <a:off x="8985219" y="2268919"/>
            <a:ext cx="1117309" cy="503183"/>
          </a:xfrm>
          <a:prstGeom prst="can">
            <a:avLst/>
          </a:prstGeom>
          <a:solidFill>
            <a:schemeClr val="accent6">
              <a:lumMod val="40000"/>
              <a:lumOff val="60000"/>
            </a:schemeClr>
          </a:solidFill>
          <a:ln>
            <a:solidFill>
              <a:schemeClr val="accent6">
                <a:lumMod val="50000"/>
              </a:schemeClr>
            </a:solidFill>
            <a:headEnd type="none" w="med" len="med"/>
            <a:tailEnd type="none" w="med" len="med"/>
          </a:ln>
          <a:effectLst>
            <a:outerShdw blurRad="50800" dist="38100" dir="2700000" algn="tl" rotWithShape="0">
              <a:schemeClr val="bg1">
                <a:lumMod val="50000"/>
                <a:lumOff val="50000"/>
                <a:alpha val="40000"/>
              </a:schemeClr>
            </a:outerShdw>
          </a:effectLst>
          <a:scene3d>
            <a:camera prst="orthographicFront">
              <a:rot lat="0" lon="0" rev="0"/>
            </a:camera>
            <a:lightRig rig="threePt" dir="t"/>
          </a:scene3d>
          <a:sp3d contourW="1000" prstMaterial="softEdge">
            <a:bevelT w="95250" h="10160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50" dirty="0">
                <a:solidFill>
                  <a:schemeClr val="accent3"/>
                </a:solidFill>
                <a:effectLst>
                  <a:outerShdw blurRad="38100" dist="38100" dir="2700000" algn="tl">
                    <a:srgbClr val="000000">
                      <a:alpha val="43137"/>
                    </a:srgbClr>
                  </a:outerShdw>
                </a:effectLst>
                <a:latin typeface="Segoe" pitchFamily="34" charset="0"/>
              </a:rPr>
              <a:t>WA </a:t>
            </a:r>
            <a:r>
              <a:rPr lang="en-US" sz="950" dirty="0" smtClean="0">
                <a:solidFill>
                  <a:schemeClr val="accent3"/>
                </a:solidFill>
                <a:effectLst>
                  <a:outerShdw blurRad="38100" dist="38100" dir="2700000" algn="tl">
                    <a:srgbClr val="000000">
                      <a:alpha val="43137"/>
                    </a:srgbClr>
                  </a:outerShdw>
                </a:effectLst>
                <a:latin typeface="Segoe" pitchFamily="34" charset="0"/>
              </a:rPr>
              <a:t> </a:t>
            </a:r>
            <a:r>
              <a:rPr lang="en-US" sz="950" dirty="0">
                <a:solidFill>
                  <a:schemeClr val="accent3"/>
                </a:solidFill>
                <a:effectLst>
                  <a:outerShdw blurRad="38100" dist="38100" dir="2700000" algn="tl">
                    <a:srgbClr val="000000">
                      <a:alpha val="43137"/>
                    </a:srgbClr>
                  </a:outerShdw>
                </a:effectLst>
                <a:latin typeface="Segoe" pitchFamily="34" charset="0"/>
              </a:rPr>
              <a:t>Blob </a:t>
            </a:r>
            <a:r>
              <a:rPr lang="en-US" sz="950" dirty="0" smtClean="0">
                <a:solidFill>
                  <a:schemeClr val="accent3"/>
                </a:solidFill>
                <a:effectLst>
                  <a:outerShdw blurRad="38100" dist="38100" dir="2700000" algn="tl">
                    <a:srgbClr val="000000">
                      <a:alpha val="43137"/>
                    </a:srgbClr>
                  </a:outerShdw>
                </a:effectLst>
                <a:latin typeface="Segoe" pitchFamily="34" charset="0"/>
              </a:rPr>
              <a:t>Store</a:t>
            </a:r>
            <a:endParaRPr lang="en-US" sz="950" dirty="0">
              <a:solidFill>
                <a:schemeClr val="accent3"/>
              </a:solidFill>
              <a:effectLst>
                <a:outerShdw blurRad="38100" dist="38100" dir="2700000" algn="tl">
                  <a:srgbClr val="000000">
                    <a:alpha val="43137"/>
                  </a:srgbClr>
                </a:outerShdw>
              </a:effectLst>
              <a:latin typeface="Segoe" pitchFamily="34" charset="0"/>
            </a:endParaRPr>
          </a:p>
        </p:txBody>
      </p:sp>
      <p:sp>
        <p:nvSpPr>
          <p:cNvPr id="34" name="Can 33"/>
          <p:cNvSpPr/>
          <p:nvPr/>
        </p:nvSpPr>
        <p:spPr bwMode="auto">
          <a:xfrm>
            <a:off x="10263644" y="5010804"/>
            <a:ext cx="1320456" cy="503183"/>
          </a:xfrm>
          <a:prstGeom prst="can">
            <a:avLst/>
          </a:prstGeom>
          <a:gradFill>
            <a:gsLst>
              <a:gs pos="91240">
                <a:schemeClr val="tx1">
                  <a:lumMod val="95000"/>
                  <a:alpha val="60000"/>
                </a:schemeClr>
              </a:gs>
              <a:gs pos="0">
                <a:schemeClr val="tx1">
                  <a:alpha val="60000"/>
                </a:schemeClr>
              </a:gs>
              <a:gs pos="50000">
                <a:schemeClr val="tx1">
                  <a:lumMod val="95000"/>
                  <a:alpha val="60000"/>
                </a:schemeClr>
              </a:gs>
              <a:gs pos="70000">
                <a:schemeClr val="tx1">
                  <a:lumMod val="85000"/>
                  <a:alpha val="60000"/>
                </a:schemeClr>
              </a:gs>
              <a:gs pos="100000">
                <a:schemeClr val="tx1">
                  <a:alpha val="60000"/>
                </a:schemeClr>
              </a:gs>
            </a:gsLst>
            <a:lin ang="16200000" scaled="0"/>
          </a:gradFill>
          <a:ln>
            <a:solidFill>
              <a:schemeClr val="accent6">
                <a:lumMod val="50000"/>
              </a:schemeClr>
            </a:solidFill>
            <a:headEnd type="none" w="med" len="med"/>
            <a:tailEnd type="none" w="med" len="med"/>
          </a:ln>
          <a:effectLst>
            <a:outerShdw blurRad="50800" dist="38100" dir="2700000" algn="tl" rotWithShape="0">
              <a:schemeClr val="bg1">
                <a:lumMod val="50000"/>
                <a:lumOff val="50000"/>
                <a:alpha val="40000"/>
              </a:schemeClr>
            </a:outerShdw>
          </a:effectLst>
          <a:scene3d>
            <a:camera prst="orthographicFront">
              <a:rot lat="0" lon="0" rev="0"/>
            </a:camera>
            <a:lightRig rig="threePt" dir="t"/>
          </a:scene3d>
          <a:sp3d contourW="1000" prstMaterial="softEdge">
            <a:bevelT w="95250" h="10160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100" b="1" dirty="0" smtClean="0">
                <a:solidFill>
                  <a:schemeClr val="bg1"/>
                </a:solidFill>
                <a:effectLst/>
                <a:latin typeface="Segoe" pitchFamily="34" charset="0"/>
              </a:rPr>
              <a:t>Databases</a:t>
            </a:r>
          </a:p>
        </p:txBody>
      </p:sp>
      <p:sp>
        <p:nvSpPr>
          <p:cNvPr id="35" name="Rectangle 34"/>
          <p:cNvSpPr/>
          <p:nvPr/>
        </p:nvSpPr>
        <p:spPr bwMode="auto">
          <a:xfrm>
            <a:off x="4273177" y="1666681"/>
            <a:ext cx="3642474" cy="40386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1" name="Rectangle 40"/>
          <p:cNvSpPr/>
          <p:nvPr/>
        </p:nvSpPr>
        <p:spPr bwMode="auto">
          <a:xfrm>
            <a:off x="5298381" y="2419371"/>
            <a:ext cx="1828324" cy="945932"/>
          </a:xfrm>
          <a:prstGeom prst="rect">
            <a:avLst/>
          </a:prstGeom>
          <a:solidFill>
            <a:schemeClr val="bg2"/>
          </a:solidFill>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2" name="Rectangle 41"/>
          <p:cNvSpPr/>
          <p:nvPr/>
        </p:nvSpPr>
        <p:spPr bwMode="auto">
          <a:xfrm>
            <a:off x="5196808" y="2343171"/>
            <a:ext cx="1828324" cy="945932"/>
          </a:xfrm>
          <a:prstGeom prst="rect">
            <a:avLst/>
          </a:prstGeom>
          <a:solidFill>
            <a:schemeClr val="bg2"/>
          </a:solidFill>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3" name="Rectangle 42"/>
          <p:cNvSpPr/>
          <p:nvPr/>
        </p:nvSpPr>
        <p:spPr bwMode="auto">
          <a:xfrm>
            <a:off x="5095234" y="2266971"/>
            <a:ext cx="1828324" cy="945932"/>
          </a:xfrm>
          <a:prstGeom prst="rect">
            <a:avLst/>
          </a:prstGeom>
          <a:solidFill>
            <a:schemeClr val="bg2"/>
          </a:solidFill>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4" name="Rectangle 43"/>
          <p:cNvSpPr/>
          <p:nvPr/>
        </p:nvSpPr>
        <p:spPr bwMode="auto">
          <a:xfrm>
            <a:off x="4993660" y="2190771"/>
            <a:ext cx="1828324" cy="945932"/>
          </a:xfrm>
          <a:prstGeom prst="rect">
            <a:avLst/>
          </a:prstGeom>
          <a:solidFill>
            <a:schemeClr val="bg2"/>
          </a:solidFill>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b="1" dirty="0" smtClean="0">
                <a:solidFill>
                  <a:schemeClr val="tx1">
                    <a:lumMod val="65000"/>
                    <a:lumOff val="35000"/>
                  </a:schemeClr>
                </a:solidFill>
                <a:latin typeface="Segoe" pitchFamily="34" charset="0"/>
              </a:rPr>
              <a:t>Marketplace</a:t>
            </a:r>
            <a:r>
              <a:rPr lang="en-US" sz="1700" b="1" dirty="0" smtClean="0">
                <a:solidFill>
                  <a:schemeClr val="tx1">
                    <a:lumMod val="65000"/>
                    <a:lumOff val="35000"/>
                  </a:schemeClr>
                </a:solidFill>
                <a:latin typeface="Segoe" pitchFamily="34" charset="0"/>
              </a:rPr>
              <a:t> </a:t>
            </a:r>
            <a:r>
              <a:rPr lang="en-US" sz="1600" b="1" dirty="0" smtClean="0">
                <a:solidFill>
                  <a:schemeClr val="tx1">
                    <a:lumMod val="65000"/>
                    <a:lumOff val="35000"/>
                  </a:schemeClr>
                </a:solidFill>
                <a:latin typeface="Segoe" pitchFamily="34" charset="0"/>
              </a:rPr>
              <a:t>Web Roles </a:t>
            </a:r>
            <a:br>
              <a:rPr lang="en-US" sz="1600" b="1" dirty="0" smtClean="0">
                <a:solidFill>
                  <a:schemeClr val="tx1">
                    <a:lumMod val="65000"/>
                    <a:lumOff val="35000"/>
                  </a:schemeClr>
                </a:solidFill>
                <a:latin typeface="Segoe" pitchFamily="34" charset="0"/>
              </a:rPr>
            </a:br>
            <a:r>
              <a:rPr lang="en-US" sz="1600" b="1" dirty="0" smtClean="0">
                <a:solidFill>
                  <a:schemeClr val="tx1">
                    <a:lumMod val="65000"/>
                    <a:lumOff val="35000"/>
                  </a:schemeClr>
                </a:solidFill>
                <a:latin typeface="Segoe" pitchFamily="34" charset="0"/>
              </a:rPr>
              <a:t>(WA)</a:t>
            </a:r>
          </a:p>
        </p:txBody>
      </p:sp>
      <p:sp>
        <p:nvSpPr>
          <p:cNvPr id="45" name="Rectangle 44"/>
          <p:cNvSpPr/>
          <p:nvPr/>
        </p:nvSpPr>
        <p:spPr bwMode="auto">
          <a:xfrm>
            <a:off x="5284207" y="3713105"/>
            <a:ext cx="1828324" cy="1265183"/>
          </a:xfrm>
          <a:prstGeom prst="rect">
            <a:avLst/>
          </a:prstGeom>
          <a:solidFill>
            <a:schemeClr val="bg2"/>
          </a:solidFill>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6" name="Rectangle 45"/>
          <p:cNvSpPr/>
          <p:nvPr/>
        </p:nvSpPr>
        <p:spPr bwMode="auto">
          <a:xfrm>
            <a:off x="5182634" y="3636904"/>
            <a:ext cx="1828324" cy="1265183"/>
          </a:xfrm>
          <a:prstGeom prst="rect">
            <a:avLst/>
          </a:prstGeom>
          <a:solidFill>
            <a:schemeClr val="bg2"/>
          </a:solidFill>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7" name="Rectangle 46"/>
          <p:cNvSpPr/>
          <p:nvPr/>
        </p:nvSpPr>
        <p:spPr bwMode="auto">
          <a:xfrm>
            <a:off x="5081060" y="3560705"/>
            <a:ext cx="1828324" cy="1265183"/>
          </a:xfrm>
          <a:prstGeom prst="rect">
            <a:avLst/>
          </a:prstGeom>
          <a:solidFill>
            <a:schemeClr val="bg2"/>
          </a:solidFill>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8" name="Rectangle 47"/>
          <p:cNvSpPr/>
          <p:nvPr/>
        </p:nvSpPr>
        <p:spPr bwMode="auto">
          <a:xfrm>
            <a:off x="4979487" y="3484505"/>
            <a:ext cx="1828324" cy="1265183"/>
          </a:xfrm>
          <a:prstGeom prst="rect">
            <a:avLst/>
          </a:prstGeom>
          <a:solidFill>
            <a:schemeClr val="bg2"/>
          </a:solidFill>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b="1" dirty="0" smtClean="0">
                <a:solidFill>
                  <a:schemeClr val="tx1">
                    <a:lumMod val="65000"/>
                    <a:lumOff val="35000"/>
                  </a:schemeClr>
                </a:solidFill>
                <a:latin typeface="Segoe" pitchFamily="34" charset="0"/>
              </a:rPr>
              <a:t>API Web Roles </a:t>
            </a:r>
            <a:br>
              <a:rPr lang="en-US" sz="1600" b="1" dirty="0" smtClean="0">
                <a:solidFill>
                  <a:schemeClr val="tx1">
                    <a:lumMod val="65000"/>
                    <a:lumOff val="35000"/>
                  </a:schemeClr>
                </a:solidFill>
                <a:latin typeface="Segoe" pitchFamily="34" charset="0"/>
              </a:rPr>
            </a:br>
            <a:r>
              <a:rPr lang="en-US" sz="1600" b="1" dirty="0" smtClean="0">
                <a:solidFill>
                  <a:schemeClr val="tx1">
                    <a:lumMod val="65000"/>
                    <a:lumOff val="35000"/>
                  </a:schemeClr>
                </a:solidFill>
                <a:latin typeface="Segoe" pitchFamily="34" charset="0"/>
              </a:rPr>
              <a:t>(WA)</a:t>
            </a:r>
          </a:p>
        </p:txBody>
      </p:sp>
      <p:sp>
        <p:nvSpPr>
          <p:cNvPr id="49" name="Rounded Rectangle 48"/>
          <p:cNvSpPr/>
          <p:nvPr/>
        </p:nvSpPr>
        <p:spPr bwMode="auto">
          <a:xfrm>
            <a:off x="557977" y="1644867"/>
            <a:ext cx="2339695" cy="4070132"/>
          </a:xfrm>
          <a:prstGeom prst="roundRect">
            <a:avLst/>
          </a:prstGeom>
          <a:solidFill>
            <a:schemeClr val="accent2">
              <a:lumMod val="60000"/>
              <a:lumOff val="40000"/>
              <a:alpha val="4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50" name="Picture 4" descr="E:\MyData\DVD_ART36\Artwork_Imagery\Icons - Illustrations\People\yellow 3 business people silhouett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2903" y="1912036"/>
            <a:ext cx="1012231" cy="897040"/>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557979" y="1805707"/>
            <a:ext cx="1527106" cy="646331"/>
          </a:xfrm>
          <a:prstGeom prst="rect">
            <a:avLst/>
          </a:prstGeom>
          <a:noFill/>
        </p:spPr>
        <p:txBody>
          <a:bodyPr wrap="square" rtlCol="0">
            <a:spAutoFit/>
          </a:bodyPr>
          <a:lstStyle/>
          <a:p>
            <a:pPr algn="ctr"/>
            <a:r>
              <a:rPr lang="en-US" sz="1200" b="1" dirty="0" smtClean="0"/>
              <a:t>Information Workers (Office, </a:t>
            </a:r>
            <a:r>
              <a:rPr lang="en-US" sz="1200" b="1" dirty="0" err="1" smtClean="0"/>
              <a:t>PowerPivot</a:t>
            </a:r>
            <a:r>
              <a:rPr lang="en-US" sz="1200" b="1" dirty="0" smtClean="0"/>
              <a:t>, apps)</a:t>
            </a:r>
            <a:endParaRPr lang="en-US" sz="1200" b="1" dirty="0"/>
          </a:p>
        </p:txBody>
      </p:sp>
      <p:pic>
        <p:nvPicPr>
          <p:cNvPr id="52" name="Picture 5" descr="E:\MyData\DVD_ART36\Artwork_Imagery\Icons - Illustrations\People\White silhouettes\young man pers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3228" y="2999390"/>
            <a:ext cx="415764" cy="1186795"/>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1370566" y="3284537"/>
            <a:ext cx="1527106" cy="461665"/>
          </a:xfrm>
          <a:prstGeom prst="rect">
            <a:avLst/>
          </a:prstGeom>
          <a:noFill/>
        </p:spPr>
        <p:txBody>
          <a:bodyPr wrap="square" rtlCol="0">
            <a:spAutoFit/>
          </a:bodyPr>
          <a:lstStyle/>
          <a:p>
            <a:pPr algn="ctr"/>
            <a:r>
              <a:rPr lang="en-US" sz="1200" b="1" dirty="0" smtClean="0"/>
              <a:t>Developer (any platform)</a:t>
            </a:r>
            <a:endParaRPr lang="en-US" sz="1200" b="1" dirty="0"/>
          </a:p>
        </p:txBody>
      </p:sp>
      <p:pic>
        <p:nvPicPr>
          <p:cNvPr id="54" name="Picture 7" descr="E:\MyData\DVD_ART36\Artwork_Imagery\Icons - Illustrations\People\black silhouettes\team group silhouette.png"/>
          <p:cNvPicPr>
            <a:picLocks noChangeAspect="1" noChangeArrowheads="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56758" y="4625208"/>
            <a:ext cx="1100560" cy="828411"/>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417878" y="4692868"/>
            <a:ext cx="1527106" cy="646331"/>
          </a:xfrm>
          <a:prstGeom prst="rect">
            <a:avLst/>
          </a:prstGeom>
          <a:noFill/>
        </p:spPr>
        <p:txBody>
          <a:bodyPr wrap="square" rtlCol="0">
            <a:spAutoFit/>
          </a:bodyPr>
          <a:lstStyle/>
          <a:p>
            <a:pPr algn="ctr"/>
            <a:r>
              <a:rPr lang="en-US" sz="1200" b="1" dirty="0" smtClean="0"/>
              <a:t>Consumer (Bing, Bing Maps,      etc.) </a:t>
            </a:r>
            <a:endParaRPr lang="en-US" sz="1200" b="1" dirty="0"/>
          </a:p>
        </p:txBody>
      </p:sp>
      <p:sp>
        <p:nvSpPr>
          <p:cNvPr id="56" name="Right Brace 55"/>
          <p:cNvSpPr/>
          <p:nvPr/>
        </p:nvSpPr>
        <p:spPr>
          <a:xfrm>
            <a:off x="3033779" y="1805707"/>
            <a:ext cx="1048074" cy="3877761"/>
          </a:xfrm>
          <a:prstGeom prst="rightBrace">
            <a:avLst>
              <a:gd name="adj1" fmla="val 8333"/>
              <a:gd name="adj2" fmla="val 49115"/>
            </a:avLst>
          </a:prstGeom>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b="1" dirty="0" smtClean="0"/>
              <a:t>ODATA</a:t>
            </a:r>
            <a:endParaRPr lang="en-US" b="1" dirty="0"/>
          </a:p>
        </p:txBody>
      </p:sp>
      <p:sp>
        <p:nvSpPr>
          <p:cNvPr id="83" name="Left-Right Arrow 82"/>
          <p:cNvSpPr/>
          <p:nvPr/>
        </p:nvSpPr>
        <p:spPr>
          <a:xfrm>
            <a:off x="7471371" y="3514611"/>
            <a:ext cx="1128570" cy="300251"/>
          </a:xfrm>
          <a:prstGeom prst="leftRightArrow">
            <a:avLst/>
          </a:prstGeom>
          <a:gradFill>
            <a:gsLst>
              <a:gs pos="33000">
                <a:schemeClr val="accent3"/>
              </a:gs>
              <a:gs pos="100000">
                <a:schemeClr val="accent3">
                  <a:lumMod val="20000"/>
                  <a:lumOff val="80000"/>
                </a:schemeClr>
              </a:gs>
            </a:gsLst>
            <a:lin ang="16200000" scaled="0"/>
          </a:gra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Left-Right Arrow 83"/>
          <p:cNvSpPr/>
          <p:nvPr/>
        </p:nvSpPr>
        <p:spPr>
          <a:xfrm>
            <a:off x="7471371" y="2237725"/>
            <a:ext cx="1128570" cy="300251"/>
          </a:xfrm>
          <a:prstGeom prst="leftRightArrow">
            <a:avLst/>
          </a:prstGeom>
          <a:gradFill>
            <a:gsLst>
              <a:gs pos="33000">
                <a:schemeClr val="accent3"/>
              </a:gs>
              <a:gs pos="100000">
                <a:schemeClr val="accent3">
                  <a:lumMod val="20000"/>
                  <a:lumOff val="80000"/>
                </a:schemeClr>
              </a:gs>
            </a:gsLst>
            <a:lin ang="16200000" scaled="0"/>
          </a:gra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Left-Right Arrow 84"/>
          <p:cNvSpPr/>
          <p:nvPr/>
        </p:nvSpPr>
        <p:spPr>
          <a:xfrm>
            <a:off x="7471371" y="4819320"/>
            <a:ext cx="1128570" cy="300251"/>
          </a:xfrm>
          <a:prstGeom prst="leftRightArrow">
            <a:avLst/>
          </a:prstGeom>
          <a:gradFill>
            <a:gsLst>
              <a:gs pos="33000">
                <a:schemeClr val="accent3"/>
              </a:gs>
              <a:gs pos="100000">
                <a:schemeClr val="accent3">
                  <a:lumMod val="20000"/>
                  <a:lumOff val="80000"/>
                </a:schemeClr>
              </a:gs>
            </a:gsLst>
            <a:lin ang="16200000" scaled="0"/>
          </a:gra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077486" y="1733571"/>
            <a:ext cx="2033854" cy="461665"/>
          </a:xfrm>
          <a:prstGeom prst="rect">
            <a:avLst/>
          </a:prstGeom>
          <a:noFill/>
        </p:spPr>
        <p:txBody>
          <a:bodyPr wrap="square" rtlCol="0">
            <a:spAutoFit/>
          </a:bodyPr>
          <a:lstStyle/>
          <a:p>
            <a:r>
              <a:rPr lang="en-US" b="1" dirty="0" err="1" smtClean="0">
                <a:solidFill>
                  <a:schemeClr val="accent3"/>
                </a:solidFill>
              </a:rPr>
              <a:t>DataMarket</a:t>
            </a:r>
            <a:endParaRPr lang="en-US" b="1" dirty="0">
              <a:solidFill>
                <a:schemeClr val="accent3"/>
              </a:solidFill>
            </a:endParaRPr>
          </a:p>
        </p:txBody>
      </p:sp>
      <p:sp>
        <p:nvSpPr>
          <p:cNvPr id="3" name="TextBox 2"/>
          <p:cNvSpPr txBox="1"/>
          <p:nvPr/>
        </p:nvSpPr>
        <p:spPr>
          <a:xfrm>
            <a:off x="4367663" y="5010172"/>
            <a:ext cx="1620473" cy="307777"/>
          </a:xfrm>
          <a:prstGeom prst="rect">
            <a:avLst/>
          </a:prstGeom>
          <a:noFill/>
        </p:spPr>
        <p:txBody>
          <a:bodyPr wrap="square" rtlCol="0">
            <a:spAutoFit/>
          </a:bodyPr>
          <a:lstStyle/>
          <a:p>
            <a:r>
              <a:rPr lang="en-US" sz="1400" dirty="0" smtClean="0">
                <a:solidFill>
                  <a:schemeClr val="accent3"/>
                </a:solidFill>
              </a:rPr>
              <a:t>Billing</a:t>
            </a:r>
            <a:endParaRPr lang="en-US" sz="1400" dirty="0">
              <a:solidFill>
                <a:schemeClr val="accent3"/>
              </a:solidFill>
            </a:endParaRPr>
          </a:p>
        </p:txBody>
      </p:sp>
      <p:sp>
        <p:nvSpPr>
          <p:cNvPr id="38" name="TextBox 37"/>
          <p:cNvSpPr txBox="1"/>
          <p:nvPr/>
        </p:nvSpPr>
        <p:spPr>
          <a:xfrm>
            <a:off x="4778661" y="5311995"/>
            <a:ext cx="1620473" cy="307777"/>
          </a:xfrm>
          <a:prstGeom prst="rect">
            <a:avLst/>
          </a:prstGeom>
          <a:noFill/>
        </p:spPr>
        <p:txBody>
          <a:bodyPr wrap="square" rtlCol="0">
            <a:spAutoFit/>
          </a:bodyPr>
          <a:lstStyle/>
          <a:p>
            <a:r>
              <a:rPr lang="en-US" sz="1400" dirty="0" smtClean="0">
                <a:solidFill>
                  <a:schemeClr val="accent3"/>
                </a:solidFill>
              </a:rPr>
              <a:t>Security</a:t>
            </a:r>
            <a:endParaRPr lang="en-US" sz="1400" dirty="0">
              <a:solidFill>
                <a:schemeClr val="accent3"/>
              </a:solidFill>
            </a:endParaRPr>
          </a:p>
        </p:txBody>
      </p:sp>
      <p:sp>
        <p:nvSpPr>
          <p:cNvPr id="39" name="TextBox 38"/>
          <p:cNvSpPr txBox="1"/>
          <p:nvPr/>
        </p:nvSpPr>
        <p:spPr>
          <a:xfrm>
            <a:off x="5688119" y="5086372"/>
            <a:ext cx="1620473" cy="307777"/>
          </a:xfrm>
          <a:prstGeom prst="rect">
            <a:avLst/>
          </a:prstGeom>
          <a:noFill/>
        </p:spPr>
        <p:txBody>
          <a:bodyPr wrap="square" rtlCol="0">
            <a:spAutoFit/>
          </a:bodyPr>
          <a:lstStyle/>
          <a:p>
            <a:r>
              <a:rPr lang="en-US" sz="1400" dirty="0" smtClean="0">
                <a:solidFill>
                  <a:schemeClr val="accent3"/>
                </a:solidFill>
              </a:rPr>
              <a:t>Monitoring</a:t>
            </a:r>
            <a:endParaRPr lang="en-US" sz="1400" dirty="0">
              <a:solidFill>
                <a:schemeClr val="accent3"/>
              </a:solidFill>
            </a:endParaRPr>
          </a:p>
        </p:txBody>
      </p:sp>
      <p:sp>
        <p:nvSpPr>
          <p:cNvPr id="40" name="TextBox 39"/>
          <p:cNvSpPr txBox="1"/>
          <p:nvPr/>
        </p:nvSpPr>
        <p:spPr>
          <a:xfrm>
            <a:off x="6505411" y="5388195"/>
            <a:ext cx="1620473" cy="307777"/>
          </a:xfrm>
          <a:prstGeom prst="rect">
            <a:avLst/>
          </a:prstGeom>
          <a:noFill/>
        </p:spPr>
        <p:txBody>
          <a:bodyPr wrap="square" rtlCol="0">
            <a:spAutoFit/>
          </a:bodyPr>
          <a:lstStyle/>
          <a:p>
            <a:r>
              <a:rPr lang="en-US" sz="1400" dirty="0" smtClean="0">
                <a:solidFill>
                  <a:schemeClr val="accent3"/>
                </a:solidFill>
              </a:rPr>
              <a:t>Services</a:t>
            </a:r>
            <a:endParaRPr lang="en-US" sz="1400" dirty="0">
              <a:solidFill>
                <a:schemeClr val="accent3"/>
              </a:solidFill>
            </a:endParaRPr>
          </a:p>
        </p:txBody>
      </p:sp>
    </p:spTree>
    <p:extLst>
      <p:ext uri="{BB962C8B-B14F-4D97-AF65-F5344CB8AC3E}">
        <p14:creationId xmlns:p14="http://schemas.microsoft.com/office/powerpoint/2010/main" val="2214933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063" y="1447801"/>
            <a:ext cx="11202715" cy="4691063"/>
          </a:xfrm>
        </p:spPr>
        <p:txBody>
          <a:bodyPr>
            <a:normAutofit/>
          </a:bodyPr>
          <a:lstStyle/>
          <a:p>
            <a:r>
              <a:rPr lang="en-US" dirty="0" err="1" smtClean="0"/>
              <a:t>OData</a:t>
            </a:r>
            <a:endParaRPr lang="en-US" dirty="0" smtClean="0"/>
          </a:p>
          <a:p>
            <a:pPr lvl="1"/>
            <a:r>
              <a:rPr lang="en-US" dirty="0" smtClean="0"/>
              <a:t>Protocol </a:t>
            </a:r>
            <a:r>
              <a:rPr lang="en-US" dirty="0"/>
              <a:t>for querying and updating data </a:t>
            </a:r>
            <a:endParaRPr lang="en-US" dirty="0" smtClean="0"/>
          </a:p>
          <a:p>
            <a:pPr lvl="1"/>
            <a:r>
              <a:rPr lang="en-US" dirty="0" smtClean="0"/>
              <a:t>Based on </a:t>
            </a:r>
            <a:r>
              <a:rPr lang="en-US" dirty="0" err="1" smtClean="0"/>
              <a:t>AtomPub</a:t>
            </a:r>
            <a:r>
              <a:rPr lang="en-US" dirty="0" smtClean="0"/>
              <a:t>, HTTP, JSON</a:t>
            </a:r>
          </a:p>
          <a:p>
            <a:pPr lvl="1"/>
            <a:r>
              <a:rPr lang="en-US" dirty="0"/>
              <a:t>Provides access to information from a variety of applications, services, and stores</a:t>
            </a:r>
            <a:r>
              <a:rPr lang="en-US" dirty="0" smtClean="0"/>
              <a:t>.</a:t>
            </a:r>
          </a:p>
          <a:p>
            <a:pPr lvl="1"/>
            <a:r>
              <a:rPr lang="en-US" dirty="0" smtClean="0"/>
              <a:t>Released </a:t>
            </a:r>
            <a:r>
              <a:rPr lang="en-US" dirty="0"/>
              <a:t>under the Open Specification </a:t>
            </a:r>
            <a:r>
              <a:rPr lang="en-US" dirty="0" smtClean="0"/>
              <a:t>Promise</a:t>
            </a:r>
          </a:p>
          <a:p>
            <a:pPr lvl="1"/>
            <a:r>
              <a:rPr lang="en-US" dirty="0"/>
              <a:t>o</a:t>
            </a:r>
            <a:r>
              <a:rPr lang="en-US" dirty="0" smtClean="0"/>
              <a:t>data.org</a:t>
            </a:r>
          </a:p>
          <a:p>
            <a:r>
              <a:rPr lang="en-US" dirty="0" err="1"/>
              <a:t>OData</a:t>
            </a:r>
            <a:r>
              <a:rPr lang="en-US" dirty="0"/>
              <a:t> Clients</a:t>
            </a:r>
          </a:p>
          <a:p>
            <a:pPr lvl="1"/>
            <a:r>
              <a:rPr lang="en-US" dirty="0"/>
              <a:t>Existing - Java, PHP, AJAX, .NET, Silverlight, Excel</a:t>
            </a:r>
          </a:p>
          <a:p>
            <a:pPr lvl="1"/>
            <a:r>
              <a:rPr lang="en-US" dirty="0"/>
              <a:t>New – iPhone, Windows Phone 7 CTP, </a:t>
            </a:r>
            <a:r>
              <a:rPr lang="en-US" dirty="0" err="1"/>
              <a:t>Linqpad</a:t>
            </a:r>
            <a:r>
              <a:rPr lang="en-US" dirty="0"/>
              <a:t>, etc</a:t>
            </a:r>
            <a:r>
              <a:rPr lang="en-US" dirty="0" smtClean="0"/>
              <a:t>.</a:t>
            </a:r>
            <a:endParaRPr lang="en-US" dirty="0"/>
          </a:p>
          <a:p>
            <a:endParaRPr lang="en-US" dirty="0"/>
          </a:p>
        </p:txBody>
      </p:sp>
      <p:sp>
        <p:nvSpPr>
          <p:cNvPr id="6" name="Title 2"/>
          <p:cNvSpPr txBox="1">
            <a:spLocks/>
          </p:cNvSpPr>
          <p:nvPr/>
        </p:nvSpPr>
        <p:spPr>
          <a:xfrm>
            <a:off x="558654" y="304800"/>
            <a:ext cx="10969943" cy="1143000"/>
          </a:xfrm>
          <a:prstGeom prst="rect">
            <a:avLst/>
          </a:prstGeom>
        </p:spPr>
        <p:txBody>
          <a:bodyPr vert="horz" lIns="91440" tIns="45720" rIns="91440" bIns="45720" rtlCol="0" anchor="ctr" anchorCtr="0">
            <a:normAutofit/>
          </a:bodyPr>
          <a:lstStyle>
            <a:lvl1pPr algn="l" defTabSz="457200" rtl="0" eaLnBrk="1" latinLnBrk="0" hangingPunct="1">
              <a:lnSpc>
                <a:spcPts val="3500"/>
              </a:lnSpc>
              <a:spcBef>
                <a:spcPct val="0"/>
              </a:spcBef>
              <a:buNone/>
              <a:defRPr sz="3300" b="1" kern="1200" baseline="0">
                <a:solidFill>
                  <a:srgbClr val="095566"/>
                </a:solidFill>
                <a:latin typeface="Arial"/>
                <a:ea typeface="+mj-ea"/>
                <a:cs typeface="Arial"/>
              </a:defRPr>
            </a:lvl1pPr>
          </a:lstStyle>
          <a:p>
            <a:r>
              <a:rPr lang="en-US" sz="4800" b="0" dirty="0" err="1" smtClean="0">
                <a:solidFill>
                  <a:schemeClr val="tx1"/>
                </a:solidFill>
                <a:latin typeface="+mj-lt"/>
              </a:rPr>
              <a:t>OData</a:t>
            </a:r>
            <a:endParaRPr lang="en-US" sz="4800" b="0" dirty="0">
              <a:solidFill>
                <a:schemeClr val="tx1"/>
              </a:solidFill>
              <a:latin typeface="+mj-lt"/>
            </a:endParaRPr>
          </a:p>
        </p:txBody>
      </p:sp>
    </p:spTree>
    <p:extLst>
      <p:ext uri="{BB962C8B-B14F-4D97-AF65-F5344CB8AC3E}">
        <p14:creationId xmlns:p14="http://schemas.microsoft.com/office/powerpoint/2010/main" val="1651684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6000" dirty="0" smtClean="0"/>
              <a:t>Consuming a </a:t>
            </a:r>
            <a:r>
              <a:rPr lang="en-US" sz="6000" dirty="0" err="1" smtClean="0"/>
              <a:t>DataMarket</a:t>
            </a:r>
            <a:r>
              <a:rPr lang="en-US" sz="6000" dirty="0" smtClean="0"/>
              <a:t> Service</a:t>
            </a:r>
            <a:endParaRPr lang="en-US" sz="6000" dirty="0"/>
          </a:p>
        </p:txBody>
      </p:sp>
      <p:sp>
        <p:nvSpPr>
          <p:cNvPr id="10" name="Text Placeholder 9"/>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125635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Windows Azure Dark Template">
      <a:dk1>
        <a:srgbClr val="000000"/>
      </a:dk1>
      <a:lt1>
        <a:srgbClr val="FFFFFF"/>
      </a:lt1>
      <a:dk2>
        <a:srgbClr val="16A5D9"/>
      </a:dk2>
      <a:lt2>
        <a:srgbClr val="AFFAFA"/>
      </a:lt2>
      <a:accent1>
        <a:srgbClr val="D7FEFD"/>
      </a:accent1>
      <a:accent2>
        <a:srgbClr val="FE5815"/>
      </a:accent2>
      <a:accent3>
        <a:srgbClr val="323232"/>
      </a:accent3>
      <a:accent4>
        <a:srgbClr val="5CC151"/>
      </a:accent4>
      <a:accent5>
        <a:srgbClr val="B8B8B8"/>
      </a:accent5>
      <a:accent6>
        <a:srgbClr val="DAF40A"/>
      </a:accent6>
      <a:hlink>
        <a:srgbClr val="AFFAFA"/>
      </a:hlink>
      <a:folHlink>
        <a:srgbClr val="AFFAFA"/>
      </a:folHlink>
    </a:clrScheme>
    <a:fontScheme name="Segoe UI">
      <a:majorFont>
        <a:latin typeface="Segoe UI"/>
        <a:ea typeface=""/>
        <a:cs typeface=""/>
      </a:majorFont>
      <a:minorFont>
        <a:latin typeface="Segoe UI"/>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a:spPr>
      <a:bodyPr vert="horz" wrap="square" lIns="91436" tIns="45718" rIns="91436" bIns="45718" numCol="1" rtlCol="0" anchor="ctr" anchorCtr="0" compatLnSpc="1">
        <a:prstTxWarp prst="textNoShape">
          <a:avLst/>
        </a:prstTxWarp>
      </a:bodyPr>
      <a:lstStyle>
        <a:defPPr algn="ctr" defTabSz="914099">
          <a:defRPr sz="2400" spc="-50" dirty="0" smtClean="0">
            <a:gradFill>
              <a:gsLst>
                <a:gs pos="0">
                  <a:srgbClr val="000000"/>
                </a:gs>
                <a:gs pos="100000">
                  <a:srgbClr val="000000"/>
                </a:gs>
              </a:gsLst>
              <a:lin ang="5400000" scaled="0"/>
            </a:gradFill>
          </a:defRPr>
        </a:defPPr>
      </a:lstStyle>
      <a:style>
        <a:lnRef idx="0">
          <a:schemeClr val="accent1"/>
        </a:lnRef>
        <a:fillRef idx="3">
          <a:schemeClr val="accent1"/>
        </a:fillRef>
        <a:effectRef idx="3">
          <a:schemeClr val="accent1"/>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effectLst>
              <a:outerShdw blurRad="63500" algn="ctr" rotWithShape="0">
                <a:schemeClr val="tx1">
                  <a:alpha val="60000"/>
                </a:schemeClr>
              </a:outerShdw>
            </a:effectLs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1304</Words>
  <Application>Microsoft Office PowerPoint</Application>
  <PresentationFormat>Custom</PresentationFormat>
  <Paragraphs>209</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Theme1</vt:lpstr>
      <vt:lpstr>Introducing DataMarket</vt:lpstr>
      <vt:lpstr>PowerPoint Presentation</vt:lpstr>
      <vt:lpstr>PowerPoint Presentation</vt:lpstr>
      <vt:lpstr>Windows Azure Marketplace DataMarket V1</vt:lpstr>
      <vt:lpstr>PowerPoint Presentation</vt:lpstr>
      <vt:lpstr>Marketplace</vt:lpstr>
      <vt:lpstr>PowerPoint Presentation</vt:lpstr>
      <vt:lpstr>PowerPoint Presentation</vt:lpstr>
      <vt:lpstr>Consuming a DataMarket Service</vt:lpstr>
      <vt:lpstr>PowerPoint Presentation</vt:lpstr>
      <vt:lpstr>DataMarket Pricing Models</vt:lpstr>
      <vt:lpstr>Publishing data in DataMarket</vt:lpstr>
      <vt:lpstr>PowerPoint Presentation</vt:lpstr>
    </vt:vector>
  </TitlesOfParts>
  <LinksUpToDate>false</LinksUpToDate>
  <SharedDoc>false</SharedDoc>
  <HyperlinksChanged>false</HyperlinksChanged>
  <AppVersion>14.0000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2010-12-02T22:19:25Z</dcterms:created>
  <dcterms:modified xsi:type="dcterms:W3CDTF">2010-12-14T21:31:16Z</dcterms:modified>
  <dc:title>Windows Azure Marketplace DataMarket</dc:title>
  <cp:version>1.0.0</cp:version>
  <dc:description>
    This presentation provides an overview of the Windows Azure Marketplace DataMarket, formerly codenamed "Dallas".
by 
</dc:description>
</cp:coreProperties>
</file>