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7"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5496B27-583F-4E01-82D2-D0DD3F392F22}"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6607-117A-4B4F-8208-09E91CF7CB72}" type="slidenum">
              <a:rPr lang="en-IN" smtClean="0"/>
              <a:t>‹#›</a:t>
            </a:fld>
            <a:endParaRPr lang="en-IN"/>
          </a:p>
        </p:txBody>
      </p:sp>
    </p:spTree>
    <p:extLst>
      <p:ext uri="{BB962C8B-B14F-4D97-AF65-F5344CB8AC3E}">
        <p14:creationId xmlns:p14="http://schemas.microsoft.com/office/powerpoint/2010/main" val="3436509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496B27-583F-4E01-82D2-D0DD3F392F22}"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6607-117A-4B4F-8208-09E91CF7CB72}" type="slidenum">
              <a:rPr lang="en-IN" smtClean="0"/>
              <a:t>‹#›</a:t>
            </a:fld>
            <a:endParaRPr lang="en-IN"/>
          </a:p>
        </p:txBody>
      </p:sp>
    </p:spTree>
    <p:extLst>
      <p:ext uri="{BB962C8B-B14F-4D97-AF65-F5344CB8AC3E}">
        <p14:creationId xmlns:p14="http://schemas.microsoft.com/office/powerpoint/2010/main" val="2275974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496B27-583F-4E01-82D2-D0DD3F392F22}"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6607-117A-4B4F-8208-09E91CF7CB72}" type="slidenum">
              <a:rPr lang="en-IN" smtClean="0"/>
              <a:t>‹#›</a:t>
            </a:fld>
            <a:endParaRPr lang="en-IN"/>
          </a:p>
        </p:txBody>
      </p:sp>
    </p:spTree>
    <p:extLst>
      <p:ext uri="{BB962C8B-B14F-4D97-AF65-F5344CB8AC3E}">
        <p14:creationId xmlns:p14="http://schemas.microsoft.com/office/powerpoint/2010/main" val="259887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496B27-583F-4E01-82D2-D0DD3F392F22}"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6607-117A-4B4F-8208-09E91CF7CB72}" type="slidenum">
              <a:rPr lang="en-IN" smtClean="0"/>
              <a:t>‹#›</a:t>
            </a:fld>
            <a:endParaRPr lang="en-IN"/>
          </a:p>
        </p:txBody>
      </p:sp>
    </p:spTree>
    <p:extLst>
      <p:ext uri="{BB962C8B-B14F-4D97-AF65-F5344CB8AC3E}">
        <p14:creationId xmlns:p14="http://schemas.microsoft.com/office/powerpoint/2010/main" val="332590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496B27-583F-4E01-82D2-D0DD3F392F22}"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6607-117A-4B4F-8208-09E91CF7CB72}" type="slidenum">
              <a:rPr lang="en-IN" smtClean="0"/>
              <a:t>‹#›</a:t>
            </a:fld>
            <a:endParaRPr lang="en-IN"/>
          </a:p>
        </p:txBody>
      </p:sp>
    </p:spTree>
    <p:extLst>
      <p:ext uri="{BB962C8B-B14F-4D97-AF65-F5344CB8AC3E}">
        <p14:creationId xmlns:p14="http://schemas.microsoft.com/office/powerpoint/2010/main" val="47764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5496B27-583F-4E01-82D2-D0DD3F392F22}"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F6607-117A-4B4F-8208-09E91CF7CB72}" type="slidenum">
              <a:rPr lang="en-IN" smtClean="0"/>
              <a:t>‹#›</a:t>
            </a:fld>
            <a:endParaRPr lang="en-IN"/>
          </a:p>
        </p:txBody>
      </p:sp>
    </p:spTree>
    <p:extLst>
      <p:ext uri="{BB962C8B-B14F-4D97-AF65-F5344CB8AC3E}">
        <p14:creationId xmlns:p14="http://schemas.microsoft.com/office/powerpoint/2010/main" val="826599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5496B27-583F-4E01-82D2-D0DD3F392F22}" type="datetimeFigureOut">
              <a:rPr lang="en-IN" smtClean="0"/>
              <a:t>19-05-2022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0F6607-117A-4B4F-8208-09E91CF7CB72}" type="slidenum">
              <a:rPr lang="en-IN" smtClean="0"/>
              <a:t>‹#›</a:t>
            </a:fld>
            <a:endParaRPr lang="en-IN"/>
          </a:p>
        </p:txBody>
      </p:sp>
    </p:spTree>
    <p:extLst>
      <p:ext uri="{BB962C8B-B14F-4D97-AF65-F5344CB8AC3E}">
        <p14:creationId xmlns:p14="http://schemas.microsoft.com/office/powerpoint/2010/main" val="49538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5496B27-583F-4E01-82D2-D0DD3F392F22}" type="datetimeFigureOut">
              <a:rPr lang="en-IN" smtClean="0"/>
              <a:t>19-05-2022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0F6607-117A-4B4F-8208-09E91CF7CB72}" type="slidenum">
              <a:rPr lang="en-IN" smtClean="0"/>
              <a:t>‹#›</a:t>
            </a:fld>
            <a:endParaRPr lang="en-IN"/>
          </a:p>
        </p:txBody>
      </p:sp>
    </p:spTree>
    <p:extLst>
      <p:ext uri="{BB962C8B-B14F-4D97-AF65-F5344CB8AC3E}">
        <p14:creationId xmlns:p14="http://schemas.microsoft.com/office/powerpoint/2010/main" val="242049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96B27-583F-4E01-82D2-D0DD3F392F22}" type="datetimeFigureOut">
              <a:rPr lang="en-IN" smtClean="0"/>
              <a:t>19-05-2022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0F6607-117A-4B4F-8208-09E91CF7CB72}" type="slidenum">
              <a:rPr lang="en-IN" smtClean="0"/>
              <a:t>‹#›</a:t>
            </a:fld>
            <a:endParaRPr lang="en-IN"/>
          </a:p>
        </p:txBody>
      </p:sp>
    </p:spTree>
    <p:extLst>
      <p:ext uri="{BB962C8B-B14F-4D97-AF65-F5344CB8AC3E}">
        <p14:creationId xmlns:p14="http://schemas.microsoft.com/office/powerpoint/2010/main" val="1780356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496B27-583F-4E01-82D2-D0DD3F392F22}"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F6607-117A-4B4F-8208-09E91CF7CB72}" type="slidenum">
              <a:rPr lang="en-IN" smtClean="0"/>
              <a:t>‹#›</a:t>
            </a:fld>
            <a:endParaRPr lang="en-IN"/>
          </a:p>
        </p:txBody>
      </p:sp>
    </p:spTree>
    <p:extLst>
      <p:ext uri="{BB962C8B-B14F-4D97-AF65-F5344CB8AC3E}">
        <p14:creationId xmlns:p14="http://schemas.microsoft.com/office/powerpoint/2010/main" val="294304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496B27-583F-4E01-82D2-D0DD3F392F22}"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F6607-117A-4B4F-8208-09E91CF7CB72}" type="slidenum">
              <a:rPr lang="en-IN" smtClean="0"/>
              <a:t>‹#›</a:t>
            </a:fld>
            <a:endParaRPr lang="en-IN"/>
          </a:p>
        </p:txBody>
      </p:sp>
    </p:spTree>
    <p:extLst>
      <p:ext uri="{BB962C8B-B14F-4D97-AF65-F5344CB8AC3E}">
        <p14:creationId xmlns:p14="http://schemas.microsoft.com/office/powerpoint/2010/main" val="1311137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96B27-583F-4E01-82D2-D0DD3F392F22}" type="datetimeFigureOut">
              <a:rPr lang="en-IN" smtClean="0"/>
              <a:t>19-05-2022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F6607-117A-4B4F-8208-09E91CF7CB72}" type="slidenum">
              <a:rPr lang="en-IN" smtClean="0"/>
              <a:t>‹#›</a:t>
            </a:fld>
            <a:endParaRPr lang="en-IN"/>
          </a:p>
        </p:txBody>
      </p:sp>
    </p:spTree>
    <p:extLst>
      <p:ext uri="{BB962C8B-B14F-4D97-AF65-F5344CB8AC3E}">
        <p14:creationId xmlns:p14="http://schemas.microsoft.com/office/powerpoint/2010/main" val="2303794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7920" y="1584960"/>
            <a:ext cx="10480040" cy="4755039"/>
          </a:xfrm>
        </p:spPr>
        <p:txBody>
          <a:bodyPr>
            <a:normAutofit/>
          </a:bodyPr>
          <a:lstStyle/>
          <a:p>
            <a:pPr algn="just"/>
            <a:r>
              <a:rPr lang="en-US" sz="2400" dirty="0">
                <a:effectLst/>
                <a:latin typeface="Calibri" panose="020F0502020204030204" pitchFamily="34" charset="0"/>
                <a:ea typeface="Times New Roman" panose="02020603050405020304" pitchFamily="18" charset="0"/>
                <a:cs typeface="Times New Roman" panose="02020603050405020304" pitchFamily="18" charset="0"/>
              </a:rPr>
              <a:t>Assume that we are running a program and we want to run another program from the current program. Is this possible? Why not, if we implement the concept of overlaying the process image. That’s fine but what about the current running program, can that be run too. How is it possible, since we overlaid the current program with the new program. What to do, if I want to run the two programs without losing the current running program, is it possible? Yes, it is possible.</a:t>
            </a:r>
            <a:br>
              <a:rPr lang="en-US" sz="2400" dirty="0">
                <a:effectLst/>
                <a:latin typeface="Calibri" panose="020F0502020204030204" pitchFamily="34" charset="0"/>
                <a:ea typeface="Times New Roman" panose="02020603050405020304" pitchFamily="18" charset="0"/>
                <a:cs typeface="Times New Roman" panose="02020603050405020304" pitchFamily="18" charset="0"/>
              </a:rPr>
            </a:br>
            <a:br>
              <a:rPr lang="en-US" sz="2400" dirty="0">
                <a:effectLst/>
                <a:latin typeface="Calibri" panose="020F0502020204030204" pitchFamily="34" charset="0"/>
                <a:ea typeface="Times New Roman" panose="02020603050405020304" pitchFamily="18" charset="0"/>
                <a:cs typeface="Times New Roman" panose="02020603050405020304" pitchFamily="18" charset="0"/>
              </a:rPr>
            </a:b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Create a child process, so that we have a parent process and a newly created child process. Already we are running the current program in the parent process, so run the newly created process in the child. In this way, we can run another program from the current program. Not only a single program but we can run any number of programs from the current program by creating that many number of child processes.</a:t>
            </a:r>
            <a:endParaRPr lang="en-IN" sz="2400" dirty="0"/>
          </a:p>
        </p:txBody>
      </p:sp>
      <p:sp>
        <p:nvSpPr>
          <p:cNvPr id="4" name="AutoShape 2" descr="https://www.lifewire.com/thmb/N5Xyej4NKI4jYYy4mbnk4mdb4j0=/650x0/filters:no_upscale():max_bytes(150000):strip_icc():format(webp)/001_install-ubuntu-linux-windows-10-steps-2202108-52f610de81a9470fb085d7cb0d916489.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85FDAD26-9186-F245-5BD0-70618B434552}"/>
              </a:ext>
            </a:extLst>
          </p:cNvPr>
          <p:cNvSpPr txBox="1"/>
          <p:nvPr/>
        </p:nvSpPr>
        <p:spPr>
          <a:xfrm>
            <a:off x="1137920" y="924560"/>
            <a:ext cx="2962542" cy="523220"/>
          </a:xfrm>
          <a:prstGeom prst="rect">
            <a:avLst/>
          </a:prstGeom>
          <a:noFill/>
        </p:spPr>
        <p:txBody>
          <a:bodyPr wrap="none" rtlCol="0">
            <a:spAutoFit/>
          </a:bodyPr>
          <a:lstStyle/>
          <a:p>
            <a:r>
              <a:rPr lang="en-US" sz="2800" dirty="0"/>
              <a:t>OVERLAY CONCEPT</a:t>
            </a:r>
            <a:endParaRPr lang="en-IN" sz="2800" dirty="0"/>
          </a:p>
        </p:txBody>
      </p:sp>
    </p:spTree>
    <p:extLst>
      <p:ext uri="{BB962C8B-B14F-4D97-AF65-F5344CB8AC3E}">
        <p14:creationId xmlns:p14="http://schemas.microsoft.com/office/powerpoint/2010/main" val="3497140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CA61FE-C695-FD94-8A72-E7F0B8E46A31}"/>
              </a:ext>
            </a:extLst>
          </p:cNvPr>
          <p:cNvSpPr txBox="1"/>
          <p:nvPr/>
        </p:nvSpPr>
        <p:spPr>
          <a:xfrm>
            <a:off x="1295400" y="567403"/>
            <a:ext cx="6207760" cy="5909310"/>
          </a:xfrm>
          <a:prstGeom prst="rect">
            <a:avLst/>
          </a:prstGeom>
          <a:noFill/>
        </p:spPr>
        <p:txBody>
          <a:bodyPr wrap="square">
            <a:spAutoFit/>
          </a:bodyPr>
          <a:lstStyle/>
          <a:p>
            <a:r>
              <a:rPr lang="en-IN" dirty="0"/>
              <a:t>/* File Name: </a:t>
            </a:r>
            <a:r>
              <a:rPr lang="en-IN" dirty="0" err="1"/>
              <a:t>helloworld.c</a:t>
            </a:r>
            <a:r>
              <a:rPr lang="en-IN" dirty="0"/>
              <a:t> */</a:t>
            </a:r>
          </a:p>
          <a:p>
            <a:r>
              <a:rPr lang="en-IN" dirty="0"/>
              <a:t>#include&lt;stdio.h&gt;</a:t>
            </a:r>
          </a:p>
          <a:p>
            <a:endParaRPr lang="en-IN" dirty="0"/>
          </a:p>
          <a:p>
            <a:r>
              <a:rPr lang="en-IN" dirty="0"/>
              <a:t>void main() {</a:t>
            </a:r>
          </a:p>
          <a:p>
            <a:r>
              <a:rPr lang="en-IN" dirty="0"/>
              <a:t>   </a:t>
            </a:r>
            <a:r>
              <a:rPr lang="en-IN" dirty="0" err="1"/>
              <a:t>printf</a:t>
            </a:r>
            <a:r>
              <a:rPr lang="en-IN" dirty="0"/>
              <a:t>("Hello World\n");</a:t>
            </a:r>
          </a:p>
          <a:p>
            <a:r>
              <a:rPr lang="en-IN" dirty="0"/>
              <a:t>   return;</a:t>
            </a:r>
          </a:p>
          <a:p>
            <a:r>
              <a:rPr lang="en-IN" dirty="0"/>
              <a:t>}</a:t>
            </a:r>
          </a:p>
          <a:p>
            <a:endParaRPr lang="en-IN" dirty="0"/>
          </a:p>
          <a:p>
            <a:endParaRPr lang="en-IN" dirty="0"/>
          </a:p>
          <a:p>
            <a:endParaRPr lang="en-IN" dirty="0"/>
          </a:p>
          <a:p>
            <a:endParaRPr lang="en-IN" dirty="0"/>
          </a:p>
          <a:p>
            <a:endParaRPr lang="en-IN" dirty="0"/>
          </a:p>
          <a:p>
            <a:r>
              <a:rPr lang="en-IN" dirty="0"/>
              <a:t>/* File Name: </a:t>
            </a:r>
            <a:r>
              <a:rPr lang="en-IN" dirty="0" err="1"/>
              <a:t>execl_test.c</a:t>
            </a:r>
            <a:r>
              <a:rPr lang="en-IN" dirty="0"/>
              <a:t> */</a:t>
            </a:r>
          </a:p>
          <a:p>
            <a:r>
              <a:rPr lang="en-IN" dirty="0"/>
              <a:t>#include&lt;stdio.h&gt;</a:t>
            </a:r>
          </a:p>
          <a:p>
            <a:r>
              <a:rPr lang="en-IN" dirty="0"/>
              <a:t>#include&lt;unistd.h&gt;</a:t>
            </a:r>
          </a:p>
          <a:p>
            <a:endParaRPr lang="en-IN" dirty="0"/>
          </a:p>
          <a:p>
            <a:r>
              <a:rPr lang="en-IN" dirty="0"/>
              <a:t>void main() {</a:t>
            </a:r>
          </a:p>
          <a:p>
            <a:r>
              <a:rPr lang="en-IN" dirty="0"/>
              <a:t>   </a:t>
            </a:r>
            <a:r>
              <a:rPr lang="en-IN" dirty="0" err="1"/>
              <a:t>execl</a:t>
            </a:r>
            <a:r>
              <a:rPr lang="en-IN" dirty="0"/>
              <a:t>("./</a:t>
            </a:r>
            <a:r>
              <a:rPr lang="en-IN" dirty="0" err="1"/>
              <a:t>helloworld</a:t>
            </a:r>
            <a:r>
              <a:rPr lang="en-IN" dirty="0"/>
              <a:t>", "./</a:t>
            </a:r>
            <a:r>
              <a:rPr lang="en-IN" dirty="0" err="1"/>
              <a:t>helloworld</a:t>
            </a:r>
            <a:r>
              <a:rPr lang="en-IN" dirty="0"/>
              <a:t>", (char *)0);</a:t>
            </a:r>
          </a:p>
          <a:p>
            <a:r>
              <a:rPr lang="en-IN" dirty="0"/>
              <a:t>   </a:t>
            </a:r>
            <a:r>
              <a:rPr lang="en-IN" dirty="0" err="1"/>
              <a:t>printf</a:t>
            </a:r>
            <a:r>
              <a:rPr lang="en-IN" dirty="0"/>
              <a:t>("This wouldn't print\n");</a:t>
            </a:r>
          </a:p>
          <a:p>
            <a:r>
              <a:rPr lang="en-IN" dirty="0"/>
              <a:t>   return;</a:t>
            </a:r>
          </a:p>
          <a:p>
            <a:r>
              <a:rPr lang="en-IN" dirty="0"/>
              <a:t>}</a:t>
            </a:r>
          </a:p>
        </p:txBody>
      </p:sp>
    </p:spTree>
    <p:extLst>
      <p:ext uri="{BB962C8B-B14F-4D97-AF65-F5344CB8AC3E}">
        <p14:creationId xmlns:p14="http://schemas.microsoft.com/office/powerpoint/2010/main" val="2723447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C5BCEC-EC76-3EAB-2F45-9B635B60A41C}"/>
              </a:ext>
            </a:extLst>
          </p:cNvPr>
          <p:cNvSpPr txBox="1"/>
          <p:nvPr/>
        </p:nvSpPr>
        <p:spPr>
          <a:xfrm>
            <a:off x="1579880" y="1389301"/>
            <a:ext cx="6207760" cy="3693319"/>
          </a:xfrm>
          <a:prstGeom prst="rect">
            <a:avLst/>
          </a:prstGeom>
          <a:noFill/>
        </p:spPr>
        <p:txBody>
          <a:bodyPr wrap="square">
            <a:spAutoFit/>
          </a:bodyPr>
          <a:lstStyle/>
          <a:p>
            <a:r>
              <a:rPr lang="en-US" dirty="0"/>
              <a:t>/* File Name: </a:t>
            </a:r>
            <a:r>
              <a:rPr lang="en-US" dirty="0" err="1"/>
              <a:t>while_loop.c</a:t>
            </a:r>
            <a:r>
              <a:rPr lang="en-US" dirty="0"/>
              <a:t> */</a:t>
            </a:r>
          </a:p>
          <a:p>
            <a:r>
              <a:rPr lang="en-US" dirty="0"/>
              <a:t>/* Prints numbers from 1 to 10 using while loop */</a:t>
            </a:r>
          </a:p>
          <a:p>
            <a:r>
              <a:rPr lang="en-US" dirty="0"/>
              <a:t>#include&lt;stdio.h&gt;</a:t>
            </a:r>
          </a:p>
          <a:p>
            <a:endParaRPr lang="en-US" dirty="0"/>
          </a:p>
          <a:p>
            <a:r>
              <a:rPr lang="en-US" dirty="0"/>
              <a:t>void main() {</a:t>
            </a:r>
          </a:p>
          <a:p>
            <a:r>
              <a:rPr lang="en-US" dirty="0"/>
              <a:t>   int value = 1;</a:t>
            </a:r>
          </a:p>
          <a:p>
            <a:r>
              <a:rPr lang="en-US" dirty="0"/>
              <a:t>   while (value &lt;= 10) {</a:t>
            </a:r>
          </a:p>
          <a:p>
            <a:r>
              <a:rPr lang="en-US" dirty="0"/>
              <a:t>      </a:t>
            </a:r>
            <a:r>
              <a:rPr lang="en-US" dirty="0" err="1"/>
              <a:t>printf</a:t>
            </a:r>
            <a:r>
              <a:rPr lang="en-US" dirty="0"/>
              <a:t>("%d\t", value);</a:t>
            </a:r>
          </a:p>
          <a:p>
            <a:r>
              <a:rPr lang="en-US" dirty="0"/>
              <a:t>      value++;</a:t>
            </a:r>
          </a:p>
          <a:p>
            <a:r>
              <a:rPr lang="en-US" dirty="0"/>
              <a:t>   }</a:t>
            </a:r>
          </a:p>
          <a:p>
            <a:r>
              <a:rPr lang="en-US" dirty="0"/>
              <a:t>   </a:t>
            </a:r>
            <a:r>
              <a:rPr lang="en-US" dirty="0" err="1"/>
              <a:t>printf</a:t>
            </a:r>
            <a:r>
              <a:rPr lang="en-US" dirty="0"/>
              <a:t>("\n");</a:t>
            </a:r>
          </a:p>
          <a:p>
            <a:r>
              <a:rPr lang="en-US" dirty="0"/>
              <a:t>   return;</a:t>
            </a:r>
          </a:p>
          <a:p>
            <a:r>
              <a:rPr lang="en-US" dirty="0"/>
              <a:t>}</a:t>
            </a:r>
            <a:endParaRPr lang="en-IN" dirty="0"/>
          </a:p>
        </p:txBody>
      </p:sp>
    </p:spTree>
    <p:extLst>
      <p:ext uri="{BB962C8B-B14F-4D97-AF65-F5344CB8AC3E}">
        <p14:creationId xmlns:p14="http://schemas.microsoft.com/office/powerpoint/2010/main" val="3056916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4B4BC5-A6AD-E338-E29E-1FA78E27F717}"/>
              </a:ext>
            </a:extLst>
          </p:cNvPr>
          <p:cNvSpPr txBox="1"/>
          <p:nvPr/>
        </p:nvSpPr>
        <p:spPr>
          <a:xfrm>
            <a:off x="1140373" y="571566"/>
            <a:ext cx="7566747" cy="5909310"/>
          </a:xfrm>
          <a:prstGeom prst="rect">
            <a:avLst/>
          </a:prstGeom>
          <a:noFill/>
        </p:spPr>
        <p:txBody>
          <a:bodyPr wrap="square">
            <a:spAutoFit/>
          </a:bodyPr>
          <a:lstStyle/>
          <a:p>
            <a:r>
              <a:rPr lang="en-IN" dirty="0"/>
              <a:t>/* Filename: </a:t>
            </a:r>
            <a:r>
              <a:rPr lang="en-IN" dirty="0" err="1"/>
              <a:t>execl_run_two_prgms.c</a:t>
            </a:r>
            <a:r>
              <a:rPr lang="en-IN" dirty="0"/>
              <a:t> */</a:t>
            </a:r>
          </a:p>
          <a:p>
            <a:r>
              <a:rPr lang="en-IN" dirty="0"/>
              <a:t>#include&lt;stdio.h&gt;</a:t>
            </a:r>
          </a:p>
          <a:p>
            <a:r>
              <a:rPr lang="en-IN" dirty="0"/>
              <a:t>#include&lt;unistd.h&gt;</a:t>
            </a:r>
          </a:p>
          <a:p>
            <a:endParaRPr lang="en-IN" dirty="0"/>
          </a:p>
          <a:p>
            <a:r>
              <a:rPr lang="en-IN" dirty="0"/>
              <a:t>void main() {</a:t>
            </a:r>
          </a:p>
          <a:p>
            <a:r>
              <a:rPr lang="en-IN" dirty="0"/>
              <a:t>   int </a:t>
            </a:r>
            <a:r>
              <a:rPr lang="en-IN" dirty="0" err="1"/>
              <a:t>pid</a:t>
            </a:r>
            <a:r>
              <a:rPr lang="en-IN" dirty="0"/>
              <a:t>;</a:t>
            </a:r>
          </a:p>
          <a:p>
            <a:r>
              <a:rPr lang="en-IN" dirty="0"/>
              <a:t>   </a:t>
            </a:r>
            <a:r>
              <a:rPr lang="en-IN" dirty="0" err="1"/>
              <a:t>pid</a:t>
            </a:r>
            <a:r>
              <a:rPr lang="en-IN" dirty="0"/>
              <a:t> = fork();</a:t>
            </a:r>
          </a:p>
          <a:p>
            <a:r>
              <a:rPr lang="en-IN" dirty="0"/>
              <a:t>   </a:t>
            </a:r>
          </a:p>
          <a:p>
            <a:r>
              <a:rPr lang="en-IN" dirty="0"/>
              <a:t>   /* Child process */</a:t>
            </a:r>
          </a:p>
          <a:p>
            <a:r>
              <a:rPr lang="en-IN" dirty="0"/>
              <a:t>   if (</a:t>
            </a:r>
            <a:r>
              <a:rPr lang="en-IN" dirty="0" err="1"/>
              <a:t>pid</a:t>
            </a:r>
            <a:r>
              <a:rPr lang="en-IN" dirty="0"/>
              <a:t> == 0) {</a:t>
            </a:r>
          </a:p>
          <a:p>
            <a:r>
              <a:rPr lang="en-IN" dirty="0"/>
              <a:t>      </a:t>
            </a:r>
            <a:r>
              <a:rPr lang="en-IN" dirty="0" err="1"/>
              <a:t>printf</a:t>
            </a:r>
            <a:r>
              <a:rPr lang="en-IN" dirty="0"/>
              <a:t>("Child process: Running Hello World Program\n");</a:t>
            </a:r>
          </a:p>
          <a:p>
            <a:r>
              <a:rPr lang="en-IN" dirty="0"/>
              <a:t>      </a:t>
            </a:r>
            <a:r>
              <a:rPr lang="en-IN" dirty="0" err="1"/>
              <a:t>execl</a:t>
            </a:r>
            <a:r>
              <a:rPr lang="en-IN" dirty="0"/>
              <a:t>("./</a:t>
            </a:r>
            <a:r>
              <a:rPr lang="en-IN" dirty="0" err="1"/>
              <a:t>helloworld</a:t>
            </a:r>
            <a:r>
              <a:rPr lang="en-IN" dirty="0"/>
              <a:t>", "./</a:t>
            </a:r>
            <a:r>
              <a:rPr lang="en-IN" dirty="0" err="1"/>
              <a:t>helloworld</a:t>
            </a:r>
            <a:r>
              <a:rPr lang="en-IN" dirty="0"/>
              <a:t>", (char *)0);</a:t>
            </a:r>
          </a:p>
          <a:p>
            <a:r>
              <a:rPr lang="en-IN" dirty="0"/>
              <a:t>      </a:t>
            </a:r>
            <a:r>
              <a:rPr lang="en-IN" dirty="0" err="1"/>
              <a:t>printf</a:t>
            </a:r>
            <a:r>
              <a:rPr lang="en-IN" dirty="0"/>
              <a:t>("This wouldn't print\n");</a:t>
            </a:r>
          </a:p>
          <a:p>
            <a:r>
              <a:rPr lang="en-IN" dirty="0"/>
              <a:t>   } else { /* Parent process */</a:t>
            </a:r>
          </a:p>
          <a:p>
            <a:r>
              <a:rPr lang="en-IN" dirty="0"/>
              <a:t>      sleep(3);</a:t>
            </a:r>
          </a:p>
          <a:p>
            <a:r>
              <a:rPr lang="en-IN" dirty="0"/>
              <a:t>      </a:t>
            </a:r>
            <a:r>
              <a:rPr lang="en-IN" dirty="0" err="1"/>
              <a:t>printf</a:t>
            </a:r>
            <a:r>
              <a:rPr lang="en-IN" dirty="0"/>
              <a:t>("Parent process: Running While loop Program\n");</a:t>
            </a:r>
          </a:p>
          <a:p>
            <a:r>
              <a:rPr lang="en-IN" dirty="0"/>
              <a:t>      </a:t>
            </a:r>
            <a:r>
              <a:rPr lang="en-IN" dirty="0" err="1"/>
              <a:t>execl</a:t>
            </a:r>
            <a:r>
              <a:rPr lang="en-IN" dirty="0"/>
              <a:t>("./</a:t>
            </a:r>
            <a:r>
              <a:rPr lang="en-IN" dirty="0" err="1"/>
              <a:t>while_loop</a:t>
            </a:r>
            <a:r>
              <a:rPr lang="en-IN" dirty="0"/>
              <a:t>", "./</a:t>
            </a:r>
            <a:r>
              <a:rPr lang="en-IN" dirty="0" err="1"/>
              <a:t>while_loop</a:t>
            </a:r>
            <a:r>
              <a:rPr lang="en-IN" dirty="0"/>
              <a:t>", (char *)0);</a:t>
            </a:r>
          </a:p>
          <a:p>
            <a:r>
              <a:rPr lang="en-IN" dirty="0"/>
              <a:t>      </a:t>
            </a:r>
            <a:r>
              <a:rPr lang="en-IN" dirty="0" err="1"/>
              <a:t>printf</a:t>
            </a:r>
            <a:r>
              <a:rPr lang="en-IN" dirty="0"/>
              <a:t>("Won't reach here\n");</a:t>
            </a:r>
          </a:p>
          <a:p>
            <a:r>
              <a:rPr lang="en-IN" dirty="0"/>
              <a:t>   }</a:t>
            </a:r>
          </a:p>
          <a:p>
            <a:r>
              <a:rPr lang="en-IN" dirty="0"/>
              <a:t>   return;</a:t>
            </a:r>
          </a:p>
          <a:p>
            <a:r>
              <a:rPr lang="en-IN" dirty="0"/>
              <a:t>}</a:t>
            </a:r>
          </a:p>
        </p:txBody>
      </p:sp>
    </p:spTree>
    <p:extLst>
      <p:ext uri="{BB962C8B-B14F-4D97-AF65-F5344CB8AC3E}">
        <p14:creationId xmlns:p14="http://schemas.microsoft.com/office/powerpoint/2010/main" val="214558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C27BCB-9EAD-CA03-3556-C756E7374EA0}"/>
              </a:ext>
            </a:extLst>
          </p:cNvPr>
          <p:cNvSpPr txBox="1"/>
          <p:nvPr/>
        </p:nvSpPr>
        <p:spPr>
          <a:xfrm>
            <a:off x="648839" y="394692"/>
            <a:ext cx="6240515" cy="6463308"/>
          </a:xfrm>
          <a:prstGeom prst="rect">
            <a:avLst/>
          </a:prstGeom>
          <a:noFill/>
        </p:spPr>
        <p:txBody>
          <a:bodyPr wrap="square">
            <a:spAutoFit/>
          </a:bodyPr>
          <a:lstStyle/>
          <a:p>
            <a:r>
              <a:rPr lang="en-IN" dirty="0"/>
              <a:t>/* Filename: </a:t>
            </a:r>
            <a:r>
              <a:rPr lang="en-IN" dirty="0" err="1"/>
              <a:t>execl_run_two_prgms.c</a:t>
            </a:r>
            <a:r>
              <a:rPr lang="en-IN" dirty="0"/>
              <a:t> */</a:t>
            </a:r>
          </a:p>
          <a:p>
            <a:r>
              <a:rPr lang="en-IN" dirty="0"/>
              <a:t>#include&lt;stdio.h&gt;</a:t>
            </a:r>
          </a:p>
          <a:p>
            <a:r>
              <a:rPr lang="en-IN" dirty="0"/>
              <a:t>#include&lt;string.h&gt;</a:t>
            </a:r>
          </a:p>
          <a:p>
            <a:r>
              <a:rPr lang="en-IN" dirty="0"/>
              <a:t>#include&lt;unistd.h&gt;</a:t>
            </a:r>
          </a:p>
          <a:p>
            <a:endParaRPr lang="en-IN" dirty="0"/>
          </a:p>
          <a:p>
            <a:r>
              <a:rPr lang="en-IN" dirty="0"/>
              <a:t>void main(int </a:t>
            </a:r>
            <a:r>
              <a:rPr lang="en-IN" dirty="0" err="1"/>
              <a:t>argc</a:t>
            </a:r>
            <a:r>
              <a:rPr lang="en-IN" dirty="0"/>
              <a:t>, char *</a:t>
            </a:r>
            <a:r>
              <a:rPr lang="en-IN" dirty="0" err="1"/>
              <a:t>argv</a:t>
            </a:r>
            <a:r>
              <a:rPr lang="en-IN" dirty="0"/>
              <a:t>[0]) {</a:t>
            </a:r>
          </a:p>
          <a:p>
            <a:r>
              <a:rPr lang="en-IN" dirty="0"/>
              <a:t>   int </a:t>
            </a:r>
            <a:r>
              <a:rPr lang="en-IN" dirty="0" err="1"/>
              <a:t>pid</a:t>
            </a:r>
            <a:r>
              <a:rPr lang="en-IN" dirty="0"/>
              <a:t>;</a:t>
            </a:r>
          </a:p>
          <a:p>
            <a:r>
              <a:rPr lang="en-IN" dirty="0"/>
              <a:t>   int err;</a:t>
            </a:r>
          </a:p>
          <a:p>
            <a:r>
              <a:rPr lang="en-IN" dirty="0"/>
              <a:t>   int </a:t>
            </a:r>
            <a:r>
              <a:rPr lang="en-IN" dirty="0" err="1"/>
              <a:t>num_times</a:t>
            </a:r>
            <a:r>
              <a:rPr lang="en-IN" dirty="0"/>
              <a:t>;</a:t>
            </a:r>
          </a:p>
          <a:p>
            <a:r>
              <a:rPr lang="en-IN" dirty="0"/>
              <a:t>   char </a:t>
            </a:r>
            <a:r>
              <a:rPr lang="en-IN" dirty="0" err="1"/>
              <a:t>num_times_str</a:t>
            </a:r>
            <a:r>
              <a:rPr lang="en-IN" dirty="0"/>
              <a:t>[5];</a:t>
            </a:r>
          </a:p>
          <a:p>
            <a:r>
              <a:rPr lang="en-IN" dirty="0"/>
              <a:t>   </a:t>
            </a:r>
          </a:p>
          <a:p>
            <a:r>
              <a:rPr lang="en-IN" dirty="0"/>
              <a:t>   /* In no command line arguments are passed, then loop maximum count taken as 10 */</a:t>
            </a:r>
          </a:p>
          <a:p>
            <a:r>
              <a:rPr lang="en-IN" dirty="0"/>
              <a:t>   if (</a:t>
            </a:r>
            <a:r>
              <a:rPr lang="en-IN" dirty="0" err="1"/>
              <a:t>argc</a:t>
            </a:r>
            <a:r>
              <a:rPr lang="en-IN" dirty="0"/>
              <a:t> == 1) {</a:t>
            </a:r>
          </a:p>
          <a:p>
            <a:r>
              <a:rPr lang="en-IN" dirty="0"/>
              <a:t>      </a:t>
            </a:r>
            <a:r>
              <a:rPr lang="en-IN" dirty="0" err="1"/>
              <a:t>printf</a:t>
            </a:r>
            <a:r>
              <a:rPr lang="en-IN" dirty="0"/>
              <a:t>("Taken loop maximum as 10\n");</a:t>
            </a:r>
          </a:p>
          <a:p>
            <a:r>
              <a:rPr lang="en-IN" dirty="0"/>
              <a:t>      </a:t>
            </a:r>
            <a:r>
              <a:rPr lang="en-IN" dirty="0" err="1"/>
              <a:t>num_times</a:t>
            </a:r>
            <a:r>
              <a:rPr lang="en-IN" dirty="0"/>
              <a:t> = 10;</a:t>
            </a:r>
          </a:p>
          <a:p>
            <a:r>
              <a:rPr lang="en-IN" dirty="0"/>
              <a:t>      </a:t>
            </a:r>
            <a:r>
              <a:rPr lang="en-IN" dirty="0" err="1"/>
              <a:t>sprintf</a:t>
            </a:r>
            <a:r>
              <a:rPr lang="en-IN" dirty="0"/>
              <a:t>(</a:t>
            </a:r>
            <a:r>
              <a:rPr lang="en-IN" dirty="0" err="1"/>
              <a:t>num_times_str</a:t>
            </a:r>
            <a:r>
              <a:rPr lang="en-IN" dirty="0"/>
              <a:t>, "%d", </a:t>
            </a:r>
            <a:r>
              <a:rPr lang="en-IN" dirty="0" err="1"/>
              <a:t>num_times</a:t>
            </a:r>
            <a:r>
              <a:rPr lang="en-IN" dirty="0"/>
              <a:t>);</a:t>
            </a:r>
          </a:p>
          <a:p>
            <a:r>
              <a:rPr lang="en-IN" dirty="0"/>
              <a:t>   } else {</a:t>
            </a:r>
          </a:p>
          <a:p>
            <a:r>
              <a:rPr lang="en-IN" dirty="0"/>
              <a:t>      </a:t>
            </a:r>
            <a:r>
              <a:rPr lang="en-IN" dirty="0" err="1"/>
              <a:t>strcpy</a:t>
            </a:r>
            <a:r>
              <a:rPr lang="en-IN" dirty="0"/>
              <a:t>(</a:t>
            </a:r>
            <a:r>
              <a:rPr lang="en-IN" dirty="0" err="1"/>
              <a:t>num_times_str</a:t>
            </a:r>
            <a:r>
              <a:rPr lang="en-IN" dirty="0"/>
              <a:t>, </a:t>
            </a:r>
            <a:r>
              <a:rPr lang="en-IN" dirty="0" err="1"/>
              <a:t>argv</a:t>
            </a:r>
            <a:r>
              <a:rPr lang="en-IN" dirty="0"/>
              <a:t>[1]);</a:t>
            </a:r>
          </a:p>
          <a:p>
            <a:r>
              <a:rPr lang="en-IN" dirty="0"/>
              <a:t>      </a:t>
            </a:r>
            <a:r>
              <a:rPr lang="en-IN" dirty="0" err="1"/>
              <a:t>printf</a:t>
            </a:r>
            <a:r>
              <a:rPr lang="en-IN" dirty="0"/>
              <a:t>("</a:t>
            </a:r>
            <a:r>
              <a:rPr lang="en-IN" dirty="0" err="1"/>
              <a:t>num_times_str</a:t>
            </a:r>
            <a:r>
              <a:rPr lang="en-IN" dirty="0"/>
              <a:t> is %s\n", </a:t>
            </a:r>
            <a:r>
              <a:rPr lang="en-IN" dirty="0" err="1"/>
              <a:t>num_times_str</a:t>
            </a:r>
            <a:r>
              <a:rPr lang="en-IN" dirty="0"/>
              <a:t>);</a:t>
            </a:r>
          </a:p>
          <a:p>
            <a:r>
              <a:rPr lang="en-IN" dirty="0"/>
              <a:t>      </a:t>
            </a:r>
            <a:r>
              <a:rPr lang="en-IN" dirty="0" err="1"/>
              <a:t>pid</a:t>
            </a:r>
            <a:r>
              <a:rPr lang="en-IN" dirty="0"/>
              <a:t> = fork();</a:t>
            </a:r>
          </a:p>
          <a:p>
            <a:r>
              <a:rPr lang="en-IN" dirty="0"/>
              <a:t>   }</a:t>
            </a:r>
          </a:p>
          <a:p>
            <a:r>
              <a:rPr lang="en-IN" dirty="0"/>
              <a:t>   </a:t>
            </a:r>
          </a:p>
        </p:txBody>
      </p:sp>
      <p:sp>
        <p:nvSpPr>
          <p:cNvPr id="8" name="TextBox 7">
            <a:extLst>
              <a:ext uri="{FF2B5EF4-FFF2-40B4-BE49-F238E27FC236}">
                <a16:creationId xmlns:a16="http://schemas.microsoft.com/office/drawing/2014/main" id="{57EB25A6-154C-75E7-AD63-E17E6264F299}"/>
              </a:ext>
            </a:extLst>
          </p:cNvPr>
          <p:cNvSpPr txBox="1"/>
          <p:nvPr/>
        </p:nvSpPr>
        <p:spPr>
          <a:xfrm>
            <a:off x="6309360" y="1963063"/>
            <a:ext cx="5882640" cy="4801314"/>
          </a:xfrm>
          <a:prstGeom prst="rect">
            <a:avLst/>
          </a:prstGeom>
          <a:noFill/>
        </p:spPr>
        <p:txBody>
          <a:bodyPr wrap="square">
            <a:spAutoFit/>
          </a:bodyPr>
          <a:lstStyle/>
          <a:p>
            <a:endParaRPr lang="en-IN" dirty="0"/>
          </a:p>
          <a:p>
            <a:r>
              <a:rPr lang="en-IN" dirty="0"/>
              <a:t>   /* Child process */</a:t>
            </a:r>
          </a:p>
          <a:p>
            <a:r>
              <a:rPr lang="en-IN" dirty="0"/>
              <a:t>   if (</a:t>
            </a:r>
            <a:r>
              <a:rPr lang="en-IN" dirty="0" err="1"/>
              <a:t>pid</a:t>
            </a:r>
            <a:r>
              <a:rPr lang="en-IN" dirty="0"/>
              <a:t> == 0) {</a:t>
            </a:r>
          </a:p>
          <a:p>
            <a:r>
              <a:rPr lang="en-IN" dirty="0"/>
              <a:t>      </a:t>
            </a:r>
            <a:r>
              <a:rPr lang="en-IN" dirty="0" err="1"/>
              <a:t>printf</a:t>
            </a:r>
            <a:r>
              <a:rPr lang="en-IN" dirty="0"/>
              <a:t>("Child process: Running Hello World Program\n");</a:t>
            </a:r>
          </a:p>
          <a:p>
            <a:r>
              <a:rPr lang="en-IN" dirty="0"/>
              <a:t>      err = </a:t>
            </a:r>
            <a:r>
              <a:rPr lang="en-IN" dirty="0" err="1"/>
              <a:t>execl</a:t>
            </a:r>
            <a:r>
              <a:rPr lang="en-IN" dirty="0"/>
              <a:t>("./</a:t>
            </a:r>
            <a:r>
              <a:rPr lang="en-IN" dirty="0" err="1"/>
              <a:t>helloworld</a:t>
            </a:r>
            <a:r>
              <a:rPr lang="en-IN" dirty="0"/>
              <a:t>", "./</a:t>
            </a:r>
            <a:r>
              <a:rPr lang="en-IN" dirty="0" err="1"/>
              <a:t>helloworld</a:t>
            </a:r>
            <a:r>
              <a:rPr lang="en-IN" dirty="0"/>
              <a:t>", (char *)0);</a:t>
            </a:r>
          </a:p>
          <a:p>
            <a:r>
              <a:rPr lang="en-IN" dirty="0"/>
              <a:t>      </a:t>
            </a:r>
            <a:r>
              <a:rPr lang="en-IN" dirty="0" err="1"/>
              <a:t>printf</a:t>
            </a:r>
            <a:r>
              <a:rPr lang="en-IN" dirty="0"/>
              <a:t>("Error %d\n", err);</a:t>
            </a:r>
          </a:p>
          <a:p>
            <a:r>
              <a:rPr lang="en-IN" dirty="0"/>
              <a:t>      </a:t>
            </a:r>
            <a:r>
              <a:rPr lang="en-IN" dirty="0" err="1"/>
              <a:t>perror</a:t>
            </a:r>
            <a:r>
              <a:rPr lang="en-IN" dirty="0"/>
              <a:t>("</a:t>
            </a:r>
            <a:r>
              <a:rPr lang="en-IN" dirty="0" err="1"/>
              <a:t>Execl</a:t>
            </a:r>
            <a:r>
              <a:rPr lang="en-IN" dirty="0"/>
              <a:t> error: ");</a:t>
            </a:r>
          </a:p>
          <a:p>
            <a:r>
              <a:rPr lang="en-IN" dirty="0"/>
              <a:t>      </a:t>
            </a:r>
            <a:r>
              <a:rPr lang="en-IN" dirty="0" err="1"/>
              <a:t>printf</a:t>
            </a:r>
            <a:r>
              <a:rPr lang="en-IN" dirty="0"/>
              <a:t>("This wouldn't print\n");</a:t>
            </a:r>
          </a:p>
          <a:p>
            <a:r>
              <a:rPr lang="en-IN" dirty="0"/>
              <a:t>   } else { /* Parent process */</a:t>
            </a:r>
          </a:p>
          <a:p>
            <a:r>
              <a:rPr lang="en-IN" dirty="0"/>
              <a:t>      sleep(3);</a:t>
            </a:r>
          </a:p>
          <a:p>
            <a:r>
              <a:rPr lang="en-IN" dirty="0"/>
              <a:t>      </a:t>
            </a:r>
            <a:r>
              <a:rPr lang="en-IN" dirty="0" err="1"/>
              <a:t>printf</a:t>
            </a:r>
            <a:r>
              <a:rPr lang="en-IN" dirty="0"/>
              <a:t>("Parent process: Running While loop Program\n");</a:t>
            </a:r>
          </a:p>
          <a:p>
            <a:r>
              <a:rPr lang="en-IN" dirty="0"/>
              <a:t>      </a:t>
            </a:r>
            <a:r>
              <a:rPr lang="en-IN" dirty="0" err="1"/>
              <a:t>execl</a:t>
            </a:r>
            <a:r>
              <a:rPr lang="en-IN" dirty="0"/>
              <a:t>("./</a:t>
            </a:r>
            <a:r>
              <a:rPr lang="en-IN" dirty="0" err="1"/>
              <a:t>while_loop</a:t>
            </a:r>
            <a:r>
              <a:rPr lang="en-IN" dirty="0"/>
              <a:t>", "./</a:t>
            </a:r>
            <a:r>
              <a:rPr lang="en-IN" dirty="0" err="1"/>
              <a:t>while_loop</a:t>
            </a:r>
            <a:r>
              <a:rPr lang="en-IN" dirty="0"/>
              <a:t>", (char *)</a:t>
            </a:r>
            <a:r>
              <a:rPr lang="en-IN" dirty="0" err="1"/>
              <a:t>num_times_str</a:t>
            </a:r>
            <a:r>
              <a:rPr lang="en-IN" dirty="0"/>
              <a:t>, (char *)0);</a:t>
            </a:r>
          </a:p>
          <a:p>
            <a:r>
              <a:rPr lang="en-IN" dirty="0"/>
              <a:t>      </a:t>
            </a:r>
            <a:r>
              <a:rPr lang="en-IN" dirty="0" err="1"/>
              <a:t>printf</a:t>
            </a:r>
            <a:r>
              <a:rPr lang="en-IN" dirty="0"/>
              <a:t>("Won't reach here\n");</a:t>
            </a:r>
          </a:p>
          <a:p>
            <a:r>
              <a:rPr lang="en-IN" dirty="0"/>
              <a:t>   }</a:t>
            </a:r>
          </a:p>
          <a:p>
            <a:r>
              <a:rPr lang="en-IN" dirty="0"/>
              <a:t>   return;</a:t>
            </a:r>
          </a:p>
          <a:p>
            <a:r>
              <a:rPr lang="en-IN" dirty="0"/>
              <a:t>}</a:t>
            </a:r>
          </a:p>
        </p:txBody>
      </p:sp>
    </p:spTree>
    <p:extLst>
      <p:ext uri="{BB962C8B-B14F-4D97-AF65-F5344CB8AC3E}">
        <p14:creationId xmlns:p14="http://schemas.microsoft.com/office/powerpoint/2010/main" val="1120621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449BF2-8CC7-197B-424C-01C35E4B7106}"/>
              </a:ext>
            </a:extLst>
          </p:cNvPr>
          <p:cNvSpPr txBox="1"/>
          <p:nvPr/>
        </p:nvSpPr>
        <p:spPr>
          <a:xfrm>
            <a:off x="264160" y="1293059"/>
            <a:ext cx="10556240" cy="2031325"/>
          </a:xfrm>
          <a:prstGeom prst="rect">
            <a:avLst/>
          </a:prstGeom>
          <a:noFill/>
        </p:spPr>
        <p:txBody>
          <a:bodyPr wrap="square">
            <a:spAutoFit/>
          </a:bodyPr>
          <a:lstStyle/>
          <a:p>
            <a:pPr algn="just"/>
            <a:r>
              <a:rPr lang="en-US" b="0" i="0" dirty="0">
                <a:solidFill>
                  <a:srgbClr val="000000"/>
                </a:solidFill>
                <a:effectLst/>
                <a:latin typeface="Nunito" pitchFamily="2" charset="0"/>
              </a:rPr>
              <a:t>The above program broadly performs the following actions −</a:t>
            </a:r>
          </a:p>
          <a:p>
            <a:pPr algn="just">
              <a:buFont typeface="Arial" panose="020B0604020202020204" pitchFamily="34" charset="0"/>
              <a:buChar char="•"/>
            </a:pPr>
            <a:r>
              <a:rPr lang="en-US" b="0" i="0" dirty="0">
                <a:solidFill>
                  <a:srgbClr val="000000"/>
                </a:solidFill>
                <a:effectLst/>
                <a:latin typeface="Nunito" pitchFamily="2" charset="0"/>
              </a:rPr>
              <a:t>Creates a child process</a:t>
            </a:r>
          </a:p>
          <a:p>
            <a:pPr algn="just">
              <a:buFont typeface="Arial" panose="020B0604020202020204" pitchFamily="34" charset="0"/>
              <a:buChar char="•"/>
            </a:pPr>
            <a:r>
              <a:rPr lang="en-US" b="0" i="0" dirty="0">
                <a:solidFill>
                  <a:srgbClr val="000000"/>
                </a:solidFill>
                <a:effectLst/>
                <a:latin typeface="Nunito" pitchFamily="2" charset="0"/>
              </a:rPr>
              <a:t>Child process executes </a:t>
            </a:r>
            <a:r>
              <a:rPr lang="en-US" b="0" i="0" dirty="0" err="1">
                <a:solidFill>
                  <a:srgbClr val="000000"/>
                </a:solidFill>
                <a:effectLst/>
                <a:latin typeface="Nunito" pitchFamily="2" charset="0"/>
              </a:rPr>
              <a:t>helloworld.c</a:t>
            </a:r>
            <a:r>
              <a:rPr lang="en-US" b="0" i="0" dirty="0">
                <a:solidFill>
                  <a:srgbClr val="000000"/>
                </a:solidFill>
                <a:effectLst/>
                <a:latin typeface="Nunito" pitchFamily="2" charset="0"/>
              </a:rPr>
              <a:t> program</a:t>
            </a:r>
          </a:p>
          <a:p>
            <a:pPr algn="just">
              <a:buFont typeface="Arial" panose="020B0604020202020204" pitchFamily="34" charset="0"/>
              <a:buChar char="•"/>
            </a:pPr>
            <a:r>
              <a:rPr lang="en-US" b="0" i="0" dirty="0">
                <a:solidFill>
                  <a:srgbClr val="000000"/>
                </a:solidFill>
                <a:effectLst/>
                <a:latin typeface="Nunito" pitchFamily="2" charset="0"/>
              </a:rPr>
              <a:t>Parent process executes </a:t>
            </a:r>
            <a:r>
              <a:rPr lang="en-US" b="0" i="0" dirty="0" err="1">
                <a:solidFill>
                  <a:srgbClr val="000000"/>
                </a:solidFill>
                <a:effectLst/>
                <a:latin typeface="Nunito" pitchFamily="2" charset="0"/>
              </a:rPr>
              <a:t>while_loop.c</a:t>
            </a:r>
            <a:r>
              <a:rPr lang="en-US" b="0" i="0" dirty="0">
                <a:solidFill>
                  <a:srgbClr val="000000"/>
                </a:solidFill>
                <a:effectLst/>
                <a:latin typeface="Nunito" pitchFamily="2" charset="0"/>
              </a:rPr>
              <a:t> program passing the command line argument value as an argument to the program. If the command line arguments are not passed, then the default is taken as 10. Otherwise, it takes the given argument value. The argument value should be numeric; code would not validate if given in alphabets.</a:t>
            </a:r>
          </a:p>
        </p:txBody>
      </p:sp>
    </p:spTree>
    <p:extLst>
      <p:ext uri="{BB962C8B-B14F-4D97-AF65-F5344CB8AC3E}">
        <p14:creationId xmlns:p14="http://schemas.microsoft.com/office/powerpoint/2010/main" val="2811947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43D26-92B6-FDE1-485D-22EDEA6DAB77}"/>
              </a:ext>
            </a:extLst>
          </p:cNvPr>
          <p:cNvSpPr>
            <a:spLocks noGrp="1"/>
          </p:cNvSpPr>
          <p:nvPr>
            <p:ph type="title"/>
          </p:nvPr>
        </p:nvSpPr>
        <p:spPr/>
        <p:txBody>
          <a:bodyPr/>
          <a:lstStyle/>
          <a:p>
            <a:r>
              <a:rPr lang="en-US" dirty="0"/>
              <a:t>Thank U</a:t>
            </a:r>
            <a:endParaRPr lang="en-IN" dirty="0"/>
          </a:p>
        </p:txBody>
      </p:sp>
      <p:sp>
        <p:nvSpPr>
          <p:cNvPr id="3" name="Content Placeholder 2">
            <a:extLst>
              <a:ext uri="{FF2B5EF4-FFF2-40B4-BE49-F238E27FC236}">
                <a16:creationId xmlns:a16="http://schemas.microsoft.com/office/drawing/2014/main" id="{AE080B3A-F8E1-B12A-EC6B-E896B81590C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06060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1513</TotalTime>
  <Words>882</Words>
  <Application>Microsoft Office PowerPoint</Application>
  <PresentationFormat>Widescreen</PresentationFormat>
  <Paragraphs>100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Nunito</vt:lpstr>
      <vt:lpstr>Office Theme</vt:lpstr>
      <vt:lpstr>Assume that we are running a program and we want to run another program from the current program. Is this possible? Why not, if we implement the concept of overlaying the process image. That’s fine but what about the current running program, can that be run too. How is it possible, since we overlaid the current program with the new program. What to do, if I want to run the two programs without losing the current running program, is it possible? Yes, it is possible.  Create a child process, so that we have a parent process and a newly created child process. Already we are running the current program in the parent process, so run the newly created process in the child. In this way, we can run another program from the current program. Not only a single program but we can run any number of programs from the current program by creating that many number of child processes.</vt:lpstr>
      <vt:lpstr>PowerPoint Presentation</vt:lpstr>
      <vt:lpstr>PowerPoint Presentation</vt:lpstr>
      <vt:lpstr>PowerPoint Presentation</vt:lpstr>
      <vt:lpstr>PowerPoint Presentation</vt:lpstr>
      <vt:lpstr>PowerPoint Presentation</vt:lpstr>
      <vt:lpstr>Thank 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Anbarasu V</cp:lastModifiedBy>
  <cp:revision>52</cp:revision>
  <dcterms:created xsi:type="dcterms:W3CDTF">2022-03-08T08:30:32Z</dcterms:created>
  <dcterms:modified xsi:type="dcterms:W3CDTF">2022-05-19T03:24:21Z</dcterms:modified>
</cp:coreProperties>
</file>