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73" r:id="rId5"/>
    <p:sldId id="258" r:id="rId6"/>
    <p:sldId id="280" r:id="rId7"/>
    <p:sldId id="259" r:id="rId8"/>
    <p:sldId id="275" r:id="rId9"/>
    <p:sldId id="277" r:id="rId10"/>
    <p:sldId id="276" r:id="rId11"/>
    <p:sldId id="282" r:id="rId12"/>
    <p:sldId id="278" r:id="rId13"/>
    <p:sldId id="281" r:id="rId14"/>
    <p:sldId id="279" r:id="rId15"/>
    <p:sldId id="283" r:id="rId16"/>
    <p:sldId id="262" r:id="rId17"/>
    <p:sldId id="263" r:id="rId18"/>
    <p:sldId id="284" r:id="rId19"/>
    <p:sldId id="274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53" autoAdjust="0"/>
  </p:normalViewPr>
  <p:slideViewPr>
    <p:cSldViewPr>
      <p:cViewPr>
        <p:scale>
          <a:sx n="70" d="100"/>
          <a:sy n="70" d="100"/>
        </p:scale>
        <p:origin x="-9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17.05.2014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89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636912"/>
            <a:ext cx="77768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Ядро функции</a:t>
            </a:r>
            <a:r>
              <a:rPr lang="en-US" dirty="0" smtClean="0"/>
              <a:t> </a:t>
            </a:r>
            <a:r>
              <a:rPr lang="ru-RU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3501009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4149080"/>
            <a:ext cx="786415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rebind – </a:t>
            </a:r>
            <a:r>
              <a:rPr lang="ru-RU" dirty="0" smtClean="0"/>
              <a:t>заменяет формальные параметры функции на значения, переданные в неё</a:t>
            </a:r>
          </a:p>
          <a:p>
            <a:r>
              <a:rPr lang="en-US" dirty="0" smtClean="0"/>
              <a:t>getNextBlock – </a:t>
            </a:r>
            <a:r>
              <a:rPr lang="ru-RU" dirty="0" smtClean="0"/>
              <a:t> возвращает следующий выполняемый блок</a:t>
            </a:r>
          </a:p>
          <a:p>
            <a:r>
              <a:rPr lang="en-US" dirty="0" smtClean="0"/>
              <a:t>getLeftBlock 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истинно</a:t>
            </a:r>
          </a:p>
          <a:p>
            <a:r>
              <a:rPr lang="en-US" dirty="0" smtClean="0"/>
              <a:t>getRightBlock </a:t>
            </a:r>
            <a:r>
              <a:rPr lang="en-US" dirty="0" smtClean="0"/>
              <a:t>– </a:t>
            </a:r>
            <a:r>
              <a:rPr lang="ru-RU" dirty="0" smtClean="0"/>
              <a:t>возвращает блок, на который передается выполнение при условном переходе в случае, когда проверяемое условие </a:t>
            </a:r>
            <a:r>
              <a:rPr lang="ru-RU" dirty="0" smtClean="0"/>
              <a:t>ложно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walk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737" y="1600199"/>
            <a:ext cx="856733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pic>
        <p:nvPicPr>
          <p:cNvPr id="5" name="Содержимое 4" descr="relative_lockset_analysis_analyzeBlock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487" y="1484784"/>
            <a:ext cx="7715813" cy="499715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788024" y="1628800"/>
            <a:ext cx="4032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971600" y="2420888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220486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427984" y="2636912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2492896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({mutex}, {}))</a:t>
            </a:r>
            <a:endParaRPr lang="ru-RU" sz="16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547664" y="2924944"/>
            <a:ext cx="352839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520" y="2780928"/>
            <a:ext cx="1189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{mutex}, {})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1520" y="3068960"/>
            <a:ext cx="4038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(({mutex}, {}), ({}, {mutex}))</a:t>
            </a:r>
            <a:endParaRPr lang="ru-RU" sz="16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971600" y="3645024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342900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3275856" y="422108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1520" y="400506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275856" y="4437112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520" y="4293096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971600" y="4869160"/>
            <a:ext cx="4104456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3419872" y="5373216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1520" y="5157192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419872" y="5661248"/>
            <a:ext cx="1656184" cy="0"/>
          </a:xfrm>
          <a:prstGeom prst="straightConnector1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5445224"/>
            <a:ext cx="2987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 = </a:t>
            </a:r>
            <a:r>
              <a:rPr lang="en-US" sz="1600" dirty="0" err="1" smtClean="0"/>
              <a:t>lockUpdate</a:t>
            </a:r>
            <a:r>
              <a:rPr lang="en-US" sz="1600" dirty="0" smtClean="0"/>
              <a:t>(({}, {}), ({}, {}))</a:t>
            </a:r>
            <a:endParaRPr lang="ru-RU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4653136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(</a:t>
            </a:r>
            <a:r>
              <a:rPr lang="en-US" sz="1600" dirty="0" smtClean="0"/>
              <a:t>{}, {})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защищённого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относительных множеств блокировок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2610683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pwr.ev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unlock(&amp;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-&gt;</a:t>
            </a:r>
            <a:r>
              <a:rPr lang="en-US" dirty="0" err="1" smtClean="0"/>
              <a:t>stats.rx_p</a:t>
            </a:r>
            <a:r>
              <a:rPr lang="en-US" dirty="0" smtClean="0"/>
              <a:t> = </a:t>
            </a:r>
            <a:r>
              <a:rPr lang="en-US" dirty="0" err="1" smtClean="0"/>
              <a:t>vals</a:t>
            </a:r>
            <a:r>
              <a:rPr lang="en-US" dirty="0" smtClean="0"/>
              <a:t>[43];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airo_thread</a:t>
            </a:r>
            <a:r>
              <a:rPr lang="en-US" dirty="0" smtClean="0"/>
              <a:t>(d) {</a:t>
            </a:r>
          </a:p>
          <a:p>
            <a:r>
              <a:rPr lang="en-US" dirty="0" smtClean="0"/>
              <a:t>    dev = d;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ai</a:t>
            </a:r>
            <a:r>
              <a:rPr lang="en-US" dirty="0" smtClean="0"/>
              <a:t> = dev-&gt;</a:t>
            </a:r>
            <a:r>
              <a:rPr lang="en-US" dirty="0" err="1" smtClean="0"/>
              <a:t>priv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lock(&amp;</a:t>
            </a:r>
            <a:r>
              <a:rPr lang="en-US" dirty="0" err="1" smtClean="0"/>
              <a:t>ai</a:t>
            </a:r>
            <a:r>
              <a:rPr lang="en-US" dirty="0" smtClean="0"/>
              <a:t>-&gt;lock);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airo_read_stats</a:t>
            </a:r>
            <a:r>
              <a:rPr lang="en-US" dirty="0" smtClean="0"/>
              <a:t>(</a:t>
            </a:r>
            <a:r>
              <a:rPr lang="en-US" dirty="0" err="1" smtClean="0"/>
              <a:t>ai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33887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</p:cNvCxnSpPr>
          <p:nvPr/>
        </p:nvCxnSpPr>
        <p:spPr>
          <a:xfrm flipV="1">
            <a:off x="2843808" y="2970723"/>
            <a:ext cx="936104" cy="154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3"/>
          </p:cNvCxnSpPr>
          <p:nvPr/>
        </p:nvCxnSpPr>
        <p:spPr>
          <a:xfrm>
            <a:off x="2843808" y="4518895"/>
            <a:ext cx="936104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67544" y="3618795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4" idx="3"/>
          </p:cNvCxnSpPr>
          <p:nvPr/>
        </p:nvCxnSpPr>
        <p:spPr>
          <a:xfrm flipV="1">
            <a:off x="2843808" y="3546787"/>
            <a:ext cx="11521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4" idx="3"/>
          </p:cNvCxnSpPr>
          <p:nvPr/>
        </p:nvCxnSpPr>
        <p:spPr>
          <a:xfrm>
            <a:off x="2843808" y="3798815"/>
            <a:ext cx="100811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0" y="4986947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3"/>
          </p:cNvCxnSpPr>
          <p:nvPr/>
        </p:nvCxnSpPr>
        <p:spPr>
          <a:xfrm>
            <a:off x="2808312" y="5166967"/>
            <a:ext cx="1043608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5635019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30" idx="3"/>
          </p:cNvCxnSpPr>
          <p:nvPr/>
        </p:nvCxnSpPr>
        <p:spPr>
          <a:xfrm>
            <a:off x="2808312" y="5815039"/>
            <a:ext cx="104360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/>
          <p:cNvSpPr/>
          <p:nvPr/>
        </p:nvSpPr>
        <p:spPr>
          <a:xfrm>
            <a:off x="5868144" y="2682691"/>
            <a:ext cx="432048" cy="2088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авая фигурная скобка 33"/>
          <p:cNvSpPr/>
          <p:nvPr/>
        </p:nvSpPr>
        <p:spPr>
          <a:xfrm>
            <a:off x="5868144" y="5130963"/>
            <a:ext cx="432048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6372200" y="3546787"/>
            <a:ext cx="23762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</a:t>
            </a:r>
            <a:r>
              <a:rPr lang="en-US" sz="2000" dirty="0" err="1" smtClean="0">
                <a:solidFill>
                  <a:schemeClr val="tx1"/>
                </a:solidFill>
              </a:rPr>
              <a:t>ai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335688" y="5779035"/>
            <a:ext cx="280831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</a:t>
            </a:r>
            <a:r>
              <a:rPr lang="en-US" sz="2000" baseline="-25000" dirty="0" smtClean="0">
                <a:solidFill>
                  <a:schemeClr val="tx1"/>
                </a:solidFill>
              </a:rPr>
              <a:t>+</a:t>
            </a:r>
            <a:r>
              <a:rPr lang="en-US" sz="2000" dirty="0" smtClean="0">
                <a:solidFill>
                  <a:schemeClr val="tx1"/>
                </a:solidFill>
              </a:rPr>
              <a:t> = {}, L</a:t>
            </a:r>
            <a:r>
              <a:rPr lang="en-US" sz="2000" baseline="-25000" dirty="0" smtClean="0">
                <a:solidFill>
                  <a:schemeClr val="tx1"/>
                </a:solidFill>
              </a:rPr>
              <a:t>-</a:t>
            </a:r>
            <a:r>
              <a:rPr lang="en-US" sz="2000" dirty="0" smtClean="0">
                <a:solidFill>
                  <a:schemeClr val="tx1"/>
                </a:solidFill>
              </a:rPr>
              <a:t> = {d-&gt;</a:t>
            </a:r>
            <a:r>
              <a:rPr lang="en-US" sz="2000" dirty="0" err="1" smtClean="0">
                <a:solidFill>
                  <a:schemeClr val="tx1"/>
                </a:solidFill>
              </a:rPr>
              <a:t>priv</a:t>
            </a:r>
            <a:r>
              <a:rPr lang="en-US" sz="2000" dirty="0" smtClean="0">
                <a:solidFill>
                  <a:schemeClr val="tx1"/>
                </a:solidFill>
              </a:rPr>
              <a:t>-&gt;lock}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0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787208" cy="8926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i="1" dirty="0" smtClean="0"/>
              <a:t>Относительное множество блокировок </a:t>
            </a:r>
            <a:r>
              <a:rPr lang="en-US" b="1" i="1" dirty="0" smtClean="0"/>
              <a:t>L</a:t>
            </a:r>
            <a:r>
              <a:rPr lang="ru-RU" b="1" i="1" dirty="0" smtClean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пара (</a:t>
            </a:r>
            <a:r>
              <a:rPr lang="en-US" dirty="0" smtClean="0"/>
              <a:t>L</a:t>
            </a:r>
            <a:r>
              <a:rPr lang="en-US" baseline="-25000" dirty="0" smtClean="0"/>
              <a:t>+</a:t>
            </a:r>
            <a:r>
              <a:rPr lang="en-US" dirty="0" smtClean="0"/>
              <a:t>, L</a:t>
            </a:r>
            <a:r>
              <a:rPr lang="en-US" baseline="-25000" dirty="0" smtClean="0"/>
              <a:t>-</a:t>
            </a:r>
            <a:r>
              <a:rPr lang="en-US" dirty="0" smtClean="0"/>
              <a:t>), 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+</a:t>
            </a:r>
            <a:r>
              <a:rPr lang="en-US" dirty="0" smtClean="0"/>
              <a:t> - </a:t>
            </a:r>
            <a:r>
              <a:rPr lang="ru-RU" dirty="0" smtClean="0"/>
              <a:t>множество блокировок, которые захватываются всегда (</a:t>
            </a:r>
            <a:r>
              <a:rPr lang="en-US" dirty="0" smtClean="0"/>
              <a:t>must-set),</a:t>
            </a:r>
          </a:p>
          <a:p>
            <a:pPr marL="0" indent="0"/>
            <a:r>
              <a:rPr lang="en-US" dirty="0" smtClean="0"/>
              <a:t> L</a:t>
            </a:r>
            <a:r>
              <a:rPr lang="en-US" baseline="-25000" dirty="0" smtClean="0"/>
              <a:t>-  </a:t>
            </a:r>
            <a:r>
              <a:rPr lang="en-US" dirty="0" smtClean="0"/>
              <a:t>- </a:t>
            </a:r>
            <a:r>
              <a:rPr lang="ru-RU" dirty="0" smtClean="0"/>
              <a:t>множество блокировок, которые могут быть освобождены (</a:t>
            </a:r>
            <a:r>
              <a:rPr lang="en-US" dirty="0" smtClean="0"/>
              <a:t>may-set).</a:t>
            </a:r>
            <a:endParaRPr lang="ru-RU" dirty="0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защищенности доступа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835696" y="2420888"/>
          <a:ext cx="511256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4189"/>
                <a:gridCol w="1704189"/>
                <a:gridCol w="1704189"/>
              </a:tblGrid>
              <a:tr h="652553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26102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{}, {</a:t>
                      </a:r>
                      <a:r>
                        <a:rPr lang="en-US" sz="1600" dirty="0" err="1" smtClean="0"/>
                        <a:t>ai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835696" y="4365104"/>
          <a:ext cx="6096000" cy="230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Область</a:t>
                      </a:r>
                      <a:r>
                        <a:rPr lang="ru-RU" sz="1600" baseline="0" dirty="0" smtClean="0"/>
                        <a:t> памяти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Относительное</a:t>
                      </a:r>
                      <a:r>
                        <a:rPr lang="ru-RU" sz="1600" baseline="0" dirty="0" smtClean="0"/>
                        <a:t> множество блокировок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Вид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pwr.ev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-&gt;lock},</a:t>
                      </a:r>
                      <a:r>
                        <a:rPr lang="en-US" sz="1600" baseline="0" dirty="0" smtClean="0"/>
                        <a:t> {}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</a:t>
                      </a:r>
                      <a:r>
                        <a:rPr lang="en-US" sz="1600" dirty="0" err="1" smtClean="0"/>
                        <a:t>stats.rx_p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 {d-&gt;</a:t>
                      </a:r>
                      <a:r>
                        <a:rPr lang="en-US" sz="1600" dirty="0" err="1" smtClean="0"/>
                        <a:t>priv</a:t>
                      </a:r>
                      <a:r>
                        <a:rPr lang="en-US" sz="160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запись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vals</a:t>
                      </a:r>
                      <a:r>
                        <a:rPr lang="en-US" sz="1600" dirty="0" smtClean="0"/>
                        <a:t>[0]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{},</a:t>
                      </a:r>
                      <a:r>
                        <a:rPr lang="en-US" sz="1600" baseline="0" dirty="0" smtClean="0"/>
                        <a:t> {d-&gt;</a:t>
                      </a:r>
                      <a:r>
                        <a:rPr lang="en-US" sz="1600" baseline="0" dirty="0" err="1" smtClean="0"/>
                        <a:t>priv</a:t>
                      </a:r>
                      <a:r>
                        <a:rPr lang="en-US" sz="1600" baseline="0" dirty="0" smtClean="0"/>
                        <a:t>-&gt;lock}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564904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airo_read_stats</a:t>
            </a:r>
            <a:endParaRPr lang="ru-RU" b="1" i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09120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 err="1" smtClean="0"/>
              <a:t>airo_thread</a:t>
            </a:r>
            <a:endParaRPr lang="ru-RU" b="1" i="1" u="sng" dirty="0"/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1799184" y="1124744"/>
            <a:ext cx="5437112" cy="11521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Защищенный доступ – тройка (</a:t>
            </a:r>
            <a:r>
              <a:rPr lang="en-US" i="1" dirty="0" smtClean="0"/>
              <a:t>o, L, k</a:t>
            </a:r>
            <a:r>
              <a:rPr lang="en-US" dirty="0" smtClean="0"/>
              <a:t>), </a:t>
            </a:r>
            <a:r>
              <a:rPr lang="ru-RU" dirty="0" smtClean="0"/>
              <a:t>где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/>
            <a:r>
              <a:rPr lang="en-US" i="1" dirty="0" smtClean="0"/>
              <a:t>o</a:t>
            </a:r>
            <a:r>
              <a:rPr lang="en-US" dirty="0" smtClean="0"/>
              <a:t> – </a:t>
            </a:r>
            <a:r>
              <a:rPr lang="ru-RU" dirty="0" smtClean="0"/>
              <a:t>область памяти</a:t>
            </a:r>
            <a:r>
              <a:rPr lang="en-US" dirty="0" smtClean="0"/>
              <a:t>, </a:t>
            </a:r>
            <a:r>
              <a:rPr lang="ru-RU" dirty="0" smtClean="0"/>
              <a:t>к которой производится доступ,</a:t>
            </a:r>
          </a:p>
          <a:p>
            <a:pPr marL="0" indent="0"/>
            <a:r>
              <a:rPr lang="en-US" i="1" dirty="0" smtClean="0"/>
              <a:t>L</a:t>
            </a:r>
            <a:r>
              <a:rPr lang="en-US" dirty="0" smtClean="0"/>
              <a:t> - </a:t>
            </a:r>
            <a:r>
              <a:rPr lang="ru-RU" dirty="0" smtClean="0"/>
              <a:t>относительное множество блокировок,</a:t>
            </a:r>
          </a:p>
          <a:p>
            <a:pPr marL="0" indent="0"/>
            <a:r>
              <a:rPr lang="en-US" i="1" dirty="0" smtClean="0"/>
              <a:t>k</a:t>
            </a:r>
            <a:r>
              <a:rPr lang="en-US" dirty="0" smtClean="0"/>
              <a:t> – </a:t>
            </a:r>
            <a:r>
              <a:rPr lang="ru-RU" dirty="0" smtClean="0"/>
              <a:t>вид доступа (чтение</a:t>
            </a:r>
            <a:r>
              <a:rPr lang="en-US" dirty="0" smtClean="0"/>
              <a:t>/</a:t>
            </a:r>
            <a:r>
              <a:rPr lang="ru-RU" dirty="0" smtClean="0"/>
              <a:t>запись).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Надо каким-то образом показать вклад каждого из этапов на итоговый результат…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44824"/>
            <a:ext cx="8229600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</a:p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6084"/>
            <a:ext cx="8229600" cy="411419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Разработанный метод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1628800"/>
            <a:ext cx="8941465" cy="44644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Демонстрационный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556792"/>
            <a:ext cx="5112568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static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x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y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8C00"/>
                </a:solidFill>
              </a:rPr>
              <a:t>0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разделяемые переменные</a:t>
            </a:r>
          </a:p>
          <a:p>
            <a:pPr>
              <a:buNone/>
            </a:pPr>
            <a:r>
              <a:rPr lang="en-US" sz="1600" dirty="0" err="1" smtClean="0"/>
              <a:t>pthread_mutex_t</a:t>
            </a:r>
            <a:r>
              <a:rPr lang="en-US" sz="1600" dirty="0" smtClean="0"/>
              <a:t> m1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m2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блокировки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/>
              <a:t>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value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err="1" smtClean="0"/>
              <a:t>pthread_mutex_t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/>
              <a:t>        </a:t>
            </a:r>
            <a:r>
              <a:rPr lang="en-US" sz="1600" dirty="0" err="1" smtClean="0"/>
              <a:t>pthread_mutex_lock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smtClean="0">
                <a:solidFill>
                  <a:srgbClr val="808030"/>
                </a:solidFill>
              </a:rPr>
              <a:t>(*</a:t>
            </a:r>
            <a:r>
              <a:rPr lang="en-US" sz="1600" dirty="0" smtClean="0"/>
              <a:t>value</a:t>
            </a:r>
            <a:r>
              <a:rPr lang="en-US" sz="1600" dirty="0" smtClean="0">
                <a:solidFill>
                  <a:srgbClr val="808030"/>
                </a:solidFill>
              </a:rPr>
              <a:t>)++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доступ к разделяемой переменной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pthread_mutex_unlock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err="1" smtClean="0"/>
              <a:t>mutex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thread1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1-й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m2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r>
              <a:rPr lang="en-US" sz="1600" dirty="0" smtClean="0"/>
              <a:t> </a:t>
            </a:r>
            <a:endParaRPr lang="ru-RU" sz="1600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800000"/>
                </a:solidFill>
              </a:rPr>
              <a:t>void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thread2</a:t>
            </a:r>
            <a:r>
              <a:rPr lang="en-US" sz="1600" dirty="0" smtClean="0">
                <a:solidFill>
                  <a:srgbClr val="808030"/>
                </a:solidFill>
              </a:rPr>
              <a:t>()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0080"/>
                </a:solidFill>
              </a:rPr>
              <a:t>{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696969"/>
                </a:solidFill>
              </a:rPr>
              <a:t>// </a:t>
            </a:r>
            <a:r>
              <a:rPr lang="ru-RU" sz="1600" dirty="0" smtClean="0">
                <a:solidFill>
                  <a:srgbClr val="696969"/>
                </a:solidFill>
              </a:rPr>
              <a:t>точка входа в 2-ой поток</a:t>
            </a:r>
          </a:p>
          <a:p>
            <a:pPr>
              <a:buNone/>
            </a:pPr>
            <a:r>
              <a:rPr lang="ru-RU" sz="1600" dirty="0" smtClean="0">
                <a:solidFill>
                  <a:srgbClr val="696969"/>
                </a:solidFill>
              </a:rPr>
              <a:t>   </a:t>
            </a:r>
            <a:r>
              <a:rPr lang="ru-RU" sz="1600" dirty="0" smtClean="0"/>
              <a:t> 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(&amp;</a:t>
            </a:r>
            <a:r>
              <a:rPr lang="en-US" sz="1600" dirty="0" smtClean="0"/>
              <a:t>x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b="1" dirty="0" smtClean="0">
                <a:solidFill>
                  <a:srgbClr val="800000"/>
                </a:solidFill>
              </a:rPr>
              <a:t>int</a:t>
            </a:r>
            <a:r>
              <a:rPr lang="en-US" sz="1600" dirty="0" smtClean="0">
                <a:solidFill>
                  <a:srgbClr val="808030"/>
                </a:solidFill>
              </a:rPr>
              <a:t>*</a:t>
            </a:r>
            <a:r>
              <a:rPr lang="en-US" sz="1600" dirty="0" smtClean="0"/>
              <a:t> z </a:t>
            </a:r>
            <a:r>
              <a:rPr lang="en-US" sz="1600" dirty="0" smtClean="0">
                <a:solidFill>
                  <a:srgbClr val="808030"/>
                </a:solidFill>
              </a:rPr>
              <a:t>=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y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1600" dirty="0" smtClean="0">
                <a:solidFill>
                  <a:srgbClr val="800080"/>
                </a:solidFill>
              </a:rPr>
              <a:t>   </a:t>
            </a:r>
            <a:r>
              <a:rPr lang="en-US" sz="1600" dirty="0" smtClean="0"/>
              <a:t> </a:t>
            </a:r>
            <a:r>
              <a:rPr lang="ru-RU" sz="1600" dirty="0" smtClean="0"/>
              <a:t>    </a:t>
            </a:r>
            <a:r>
              <a:rPr lang="en-US" sz="1600" dirty="0" err="1" smtClean="0"/>
              <a:t>incr</a:t>
            </a:r>
            <a:r>
              <a:rPr lang="en-US" sz="1600" dirty="0" smtClean="0">
                <a:solidFill>
                  <a:srgbClr val="808030"/>
                </a:solidFill>
              </a:rPr>
              <a:t>(</a:t>
            </a:r>
            <a:r>
              <a:rPr lang="en-US" sz="1600" dirty="0" smtClean="0"/>
              <a:t>z</a:t>
            </a:r>
            <a:r>
              <a:rPr lang="en-US" sz="1600" dirty="0" smtClean="0">
                <a:solidFill>
                  <a:srgbClr val="808030"/>
                </a:solidFill>
              </a:rPr>
              <a:t>,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808030"/>
                </a:solidFill>
              </a:rPr>
              <a:t>&amp;</a:t>
            </a:r>
            <a:r>
              <a:rPr lang="en-US" sz="1600" dirty="0" smtClean="0"/>
              <a:t>m1</a:t>
            </a:r>
            <a:r>
              <a:rPr lang="en-US" sz="1600" dirty="0" smtClean="0">
                <a:solidFill>
                  <a:srgbClr val="808030"/>
                </a:solidFill>
              </a:rPr>
              <a:t>)</a:t>
            </a:r>
            <a:r>
              <a:rPr lang="en-US" sz="1600" dirty="0" smtClean="0">
                <a:solidFill>
                  <a:srgbClr val="800080"/>
                </a:solidFill>
              </a:rPr>
              <a:t>;</a:t>
            </a:r>
            <a:endParaRPr lang="ru-RU" sz="16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80"/>
                </a:solidFill>
              </a:rPr>
              <a:t>}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1117</Words>
  <Application>Microsoft Office PowerPoint</Application>
  <PresentationFormat>Экран (4:3)</PresentationFormat>
  <Paragraphs>203</Paragraphs>
  <Slides>20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Тема Office</vt:lpstr>
      <vt:lpstr>Microsoft Equation 3.0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Ограничения метода</vt:lpstr>
      <vt:lpstr>Разработанный метод</vt:lpstr>
      <vt:lpstr>Разработанный метод</vt:lpstr>
      <vt:lpstr>Демонстрационный пример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относительных множеств блокировок</vt:lpstr>
      <vt:lpstr>Формирование таблиц защищённого доступа</vt:lpstr>
      <vt:lpstr>Анализ относительных множеств блокировок</vt:lpstr>
      <vt:lpstr>Анализ защищенности доступа</vt:lpstr>
      <vt:lpstr>Определение мест возможного возникновения гонок</vt:lpstr>
      <vt:lpstr>Структура ПО</vt:lpstr>
      <vt:lpstr>Результаты исследований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128</cp:revision>
  <dcterms:created xsi:type="dcterms:W3CDTF">2014-05-07T18:51:58Z</dcterms:created>
  <dcterms:modified xsi:type="dcterms:W3CDTF">2014-05-17T21:21:57Z</dcterms:modified>
</cp:coreProperties>
</file>