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73" r:id="rId5"/>
    <p:sldId id="258" r:id="rId6"/>
    <p:sldId id="280" r:id="rId7"/>
    <p:sldId id="259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62" r:id="rId16"/>
    <p:sldId id="263" r:id="rId17"/>
    <p:sldId id="266" r:id="rId18"/>
    <p:sldId id="274" r:id="rId19"/>
    <p:sldId id="27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53" autoAdjust="0"/>
  </p:normalViewPr>
  <p:slideViewPr>
    <p:cSldViewPr>
      <p:cViewPr>
        <p:scale>
          <a:sx n="70" d="100"/>
          <a:sy n="7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17.05.2014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89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636912"/>
            <a:ext cx="77768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Ядро функции</a:t>
            </a:r>
            <a:r>
              <a:rPr lang="en-US" dirty="0" smtClean="0"/>
              <a:t> </a:t>
            </a:r>
            <a:r>
              <a:rPr lang="ru-RU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501009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4149080"/>
            <a:ext cx="786415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rebind – </a:t>
            </a:r>
            <a:r>
              <a:rPr lang="ru-RU" dirty="0" smtClean="0"/>
              <a:t>заменяет формальные параметры функции на значения, переданные в неё</a:t>
            </a:r>
          </a:p>
          <a:p>
            <a:r>
              <a:rPr lang="en-US" dirty="0" smtClean="0"/>
              <a:t>getNextBlock – </a:t>
            </a:r>
            <a:r>
              <a:rPr lang="ru-RU" dirty="0" smtClean="0"/>
              <a:t> возвращает следующий выполняемый блок</a:t>
            </a:r>
          </a:p>
          <a:p>
            <a:r>
              <a:rPr lang="en-US" dirty="0" smtClean="0"/>
              <a:t>getLeftBlock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истинно</a:t>
            </a:r>
          </a:p>
          <a:p>
            <a:r>
              <a:rPr lang="en-US" dirty="0" smtClean="0"/>
              <a:t>getRightBlock </a:t>
            </a:r>
            <a:r>
              <a:rPr lang="en-US" dirty="0" smtClean="0"/>
              <a:t>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</a:t>
            </a:r>
            <a:r>
              <a:rPr lang="ru-RU" dirty="0" smtClean="0"/>
              <a:t>ложно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относительных множеств блокировок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91880" y="2610683"/>
            <a:ext cx="28803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airo_read_stats</a:t>
            </a:r>
            <a:r>
              <a:rPr lang="en-US" dirty="0" smtClean="0"/>
              <a:t>(</a:t>
            </a:r>
            <a:r>
              <a:rPr lang="en-US" dirty="0" err="1" smtClean="0"/>
              <a:t>ai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ai</a:t>
            </a:r>
            <a:r>
              <a:rPr lang="en-US" dirty="0" smtClean="0"/>
              <a:t>-&gt;</a:t>
            </a:r>
            <a:r>
              <a:rPr lang="en-US" dirty="0" err="1" smtClean="0"/>
              <a:t>pwr.ev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  unlock(&amp;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 smtClean="0"/>
              <a:t>        return;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unlock(&amp;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ai</a:t>
            </a:r>
            <a:r>
              <a:rPr lang="en-US" dirty="0" smtClean="0"/>
              <a:t>-&gt;</a:t>
            </a:r>
            <a:r>
              <a:rPr lang="en-US" dirty="0" err="1" smtClean="0"/>
              <a:t>stats.rx_p</a:t>
            </a:r>
            <a:r>
              <a:rPr lang="en-US" dirty="0" smtClean="0"/>
              <a:t> = </a:t>
            </a:r>
            <a:r>
              <a:rPr lang="en-US" dirty="0" err="1" smtClean="0"/>
              <a:t>vals</a:t>
            </a:r>
            <a:r>
              <a:rPr lang="en-US" dirty="0" smtClean="0"/>
              <a:t>[43];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airo_thread</a:t>
            </a:r>
            <a:r>
              <a:rPr lang="en-US" dirty="0" smtClean="0"/>
              <a:t>(d) {</a:t>
            </a:r>
          </a:p>
          <a:p>
            <a:r>
              <a:rPr lang="en-US" dirty="0" smtClean="0"/>
              <a:t>    dev = d;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ai</a:t>
            </a:r>
            <a:r>
              <a:rPr lang="en-US" dirty="0" smtClean="0"/>
              <a:t> = dev-&gt;</a:t>
            </a:r>
            <a:r>
              <a:rPr lang="en-US" dirty="0" err="1" smtClean="0"/>
              <a:t>priv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airo_read_stats</a:t>
            </a:r>
            <a:r>
              <a:rPr lang="en-US" dirty="0" smtClean="0"/>
              <a:t>(</a:t>
            </a:r>
            <a:r>
              <a:rPr lang="en-US" dirty="0" err="1" smtClean="0"/>
              <a:t>ai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338875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3"/>
          </p:cNvCxnSpPr>
          <p:nvPr/>
        </p:nvCxnSpPr>
        <p:spPr>
          <a:xfrm flipV="1">
            <a:off x="2843808" y="2970723"/>
            <a:ext cx="936104" cy="1548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3"/>
          </p:cNvCxnSpPr>
          <p:nvPr/>
        </p:nvCxnSpPr>
        <p:spPr>
          <a:xfrm>
            <a:off x="2843808" y="4518895"/>
            <a:ext cx="936104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67544" y="3618795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</a:t>
            </a:r>
            <a:r>
              <a:rPr lang="en-US" sz="2000" dirty="0" err="1" smtClean="0">
                <a:solidFill>
                  <a:schemeClr val="tx1"/>
                </a:solidFill>
              </a:rPr>
              <a:t>ai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14" idx="3"/>
          </p:cNvCxnSpPr>
          <p:nvPr/>
        </p:nvCxnSpPr>
        <p:spPr>
          <a:xfrm flipV="1">
            <a:off x="2843808" y="3546787"/>
            <a:ext cx="1152128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4" idx="3"/>
          </p:cNvCxnSpPr>
          <p:nvPr/>
        </p:nvCxnSpPr>
        <p:spPr>
          <a:xfrm>
            <a:off x="2843808" y="3798815"/>
            <a:ext cx="100811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0" y="4986947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3"/>
          </p:cNvCxnSpPr>
          <p:nvPr/>
        </p:nvCxnSpPr>
        <p:spPr>
          <a:xfrm>
            <a:off x="2808312" y="5166967"/>
            <a:ext cx="1043608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0" y="5635019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Прямая со стрелкой 31"/>
          <p:cNvCxnSpPr>
            <a:stCxn id="30" idx="3"/>
          </p:cNvCxnSpPr>
          <p:nvPr/>
        </p:nvCxnSpPr>
        <p:spPr>
          <a:xfrm>
            <a:off x="2808312" y="5815039"/>
            <a:ext cx="104360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авая фигурная скобка 32"/>
          <p:cNvSpPr/>
          <p:nvPr/>
        </p:nvSpPr>
        <p:spPr>
          <a:xfrm>
            <a:off x="5868144" y="2682691"/>
            <a:ext cx="432048" cy="208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авая фигурная скобка 33"/>
          <p:cNvSpPr/>
          <p:nvPr/>
        </p:nvSpPr>
        <p:spPr>
          <a:xfrm>
            <a:off x="5868144" y="5130963"/>
            <a:ext cx="432048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6372200" y="3546787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</a:t>
            </a:r>
            <a:r>
              <a:rPr lang="en-US" sz="2000" dirty="0" err="1" smtClean="0">
                <a:solidFill>
                  <a:schemeClr val="tx1"/>
                </a:solidFill>
              </a:rPr>
              <a:t>ai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335688" y="5779035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0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7787208" cy="8926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i="1" dirty="0" smtClean="0"/>
              <a:t>Относительное множество блокировок </a:t>
            </a:r>
            <a:r>
              <a:rPr lang="en-US" b="1" i="1" dirty="0" smtClean="0"/>
              <a:t>L</a:t>
            </a:r>
            <a:r>
              <a:rPr lang="ru-RU" b="1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пара (</a:t>
            </a:r>
            <a:r>
              <a:rPr lang="en-US" dirty="0" smtClean="0"/>
              <a:t>L</a:t>
            </a:r>
            <a:r>
              <a:rPr lang="en-US" baseline="-25000" dirty="0" smtClean="0"/>
              <a:t>+</a:t>
            </a:r>
            <a:r>
              <a:rPr lang="en-US" dirty="0" smtClean="0"/>
              <a:t>, L</a:t>
            </a:r>
            <a:r>
              <a:rPr lang="en-US" baseline="-25000" dirty="0" smtClean="0"/>
              <a:t>-</a:t>
            </a:r>
            <a:r>
              <a:rPr lang="en-US" dirty="0" smtClean="0"/>
              <a:t>),  </a:t>
            </a:r>
            <a:r>
              <a:rPr lang="ru-RU" dirty="0" smtClean="0"/>
              <a:t>где</a:t>
            </a:r>
            <a:r>
              <a:rPr lang="en-US" dirty="0" smtClean="0"/>
              <a:t>:</a:t>
            </a:r>
          </a:p>
          <a:p>
            <a:pPr marL="0" indent="0"/>
            <a:r>
              <a:rPr lang="en-US" dirty="0" smtClean="0"/>
              <a:t> L</a:t>
            </a:r>
            <a:r>
              <a:rPr lang="en-US" baseline="-25000" dirty="0" smtClean="0"/>
              <a:t>+</a:t>
            </a:r>
            <a:r>
              <a:rPr lang="en-US" dirty="0" smtClean="0"/>
              <a:t> - </a:t>
            </a:r>
            <a:r>
              <a:rPr lang="ru-RU" dirty="0" smtClean="0"/>
              <a:t>множество блокировок, которые захватываются всегда (</a:t>
            </a:r>
            <a:r>
              <a:rPr lang="en-US" dirty="0" smtClean="0"/>
              <a:t>must-set),</a:t>
            </a:r>
          </a:p>
          <a:p>
            <a:pPr marL="0" indent="0"/>
            <a:r>
              <a:rPr lang="en-US" dirty="0" smtClean="0"/>
              <a:t> L</a:t>
            </a:r>
            <a:r>
              <a:rPr lang="en-US" baseline="-25000" dirty="0" smtClean="0"/>
              <a:t>-  </a:t>
            </a:r>
            <a:r>
              <a:rPr lang="en-US" dirty="0" smtClean="0"/>
              <a:t>- </a:t>
            </a:r>
            <a:r>
              <a:rPr lang="ru-RU" dirty="0" smtClean="0"/>
              <a:t>множество блокировок, которые могут быть освобождены (</a:t>
            </a:r>
            <a:r>
              <a:rPr lang="en-US" dirty="0" smtClean="0"/>
              <a:t>may-set).</a:t>
            </a:r>
            <a:endParaRPr lang="ru-RU" dirty="0"/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защищенности доступа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835696" y="2420888"/>
          <a:ext cx="5112567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04189"/>
                <a:gridCol w="1704189"/>
                <a:gridCol w="1704189"/>
              </a:tblGrid>
              <a:tr h="65255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Область</a:t>
                      </a:r>
                      <a:r>
                        <a:rPr lang="ru-RU" sz="1600" baseline="0" dirty="0" smtClean="0"/>
                        <a:t> памяти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Относительное</a:t>
                      </a:r>
                      <a:r>
                        <a:rPr lang="ru-RU" sz="1600" baseline="0" dirty="0" smtClean="0"/>
                        <a:t> множество блокировок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Вид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pwr.ev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</a:t>
                      </a:r>
                      <a:r>
                        <a:rPr lang="en-US" sz="1600" baseline="0" dirty="0" smtClean="0"/>
                        <a:t>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stats.rx_p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</a:t>
                      </a:r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запись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vals</a:t>
                      </a:r>
                      <a:r>
                        <a:rPr lang="en-US" sz="1600" dirty="0" smtClean="0"/>
                        <a:t>[0]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{}, {</a:t>
                      </a:r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835696" y="4365104"/>
          <a:ext cx="6096000" cy="230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Область</a:t>
                      </a:r>
                      <a:r>
                        <a:rPr lang="ru-RU" sz="1600" baseline="0" dirty="0" smtClean="0"/>
                        <a:t> памяти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Относительное</a:t>
                      </a:r>
                      <a:r>
                        <a:rPr lang="ru-RU" sz="1600" baseline="0" dirty="0" smtClean="0"/>
                        <a:t> множество блокировок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Вид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pwr.ev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-&gt;lock},</a:t>
                      </a:r>
                      <a:r>
                        <a:rPr lang="en-US" sz="1600" baseline="0" dirty="0" smtClean="0"/>
                        <a:t>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stats.rx_p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запись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vals</a:t>
                      </a:r>
                      <a:r>
                        <a:rPr lang="en-US" sz="1600" dirty="0" smtClean="0"/>
                        <a:t>[0]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</a:t>
                      </a:r>
                      <a:r>
                        <a:rPr lang="en-US" sz="1600" baseline="0" dirty="0" smtClean="0"/>
                        <a:t> {d-&gt;</a:t>
                      </a:r>
                      <a:r>
                        <a:rPr lang="en-US" sz="1600" baseline="0" dirty="0" err="1" smtClean="0"/>
                        <a:t>priv</a:t>
                      </a:r>
                      <a:r>
                        <a:rPr lang="en-US" sz="1600" baseline="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2564904"/>
            <a:ext cx="1695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 err="1" smtClean="0"/>
              <a:t>airo_read_stats</a:t>
            </a:r>
            <a:endParaRPr lang="ru-RU" b="1" i="1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4509120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 err="1" smtClean="0"/>
              <a:t>airo_thread</a:t>
            </a:r>
            <a:endParaRPr lang="ru-RU" b="1" i="1" u="sng" dirty="0"/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1799184" y="1124744"/>
            <a:ext cx="5437112" cy="115212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Защищенный доступ – тройка (</a:t>
            </a:r>
            <a:r>
              <a:rPr lang="en-US" i="1" dirty="0" smtClean="0"/>
              <a:t>o, L, k</a:t>
            </a:r>
            <a:r>
              <a:rPr lang="en-US" dirty="0" smtClean="0"/>
              <a:t>), </a:t>
            </a:r>
            <a:r>
              <a:rPr lang="ru-RU" dirty="0" smtClean="0"/>
              <a:t>где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/>
            <a:r>
              <a:rPr lang="en-US" i="1" dirty="0" smtClean="0"/>
              <a:t>o</a:t>
            </a:r>
            <a:r>
              <a:rPr lang="en-US" dirty="0" smtClean="0"/>
              <a:t> – </a:t>
            </a:r>
            <a:r>
              <a:rPr lang="ru-RU" dirty="0" smtClean="0"/>
              <a:t>область памяти</a:t>
            </a:r>
            <a:r>
              <a:rPr lang="en-US" dirty="0" smtClean="0"/>
              <a:t>, </a:t>
            </a:r>
            <a:r>
              <a:rPr lang="ru-RU" dirty="0" smtClean="0"/>
              <a:t>к которой производится доступ,</a:t>
            </a:r>
          </a:p>
          <a:p>
            <a:pPr marL="0" indent="0"/>
            <a:r>
              <a:rPr lang="en-US" i="1" dirty="0" smtClean="0"/>
              <a:t>L</a:t>
            </a:r>
            <a:r>
              <a:rPr lang="en-US" dirty="0" smtClean="0"/>
              <a:t> - </a:t>
            </a:r>
            <a:r>
              <a:rPr lang="ru-RU" dirty="0" smtClean="0"/>
              <a:t>относительное множество блокировок,</a:t>
            </a:r>
          </a:p>
          <a:p>
            <a:pPr marL="0" indent="0"/>
            <a:r>
              <a:rPr lang="en-US" i="1" dirty="0" smtClean="0"/>
              <a:t>k</a:t>
            </a:r>
            <a:r>
              <a:rPr lang="en-US" dirty="0" smtClean="0"/>
              <a:t> – </a:t>
            </a:r>
            <a:r>
              <a:rPr lang="ru-RU" dirty="0" smtClean="0"/>
              <a:t>вид доступа (чтение</a:t>
            </a:r>
            <a:r>
              <a:rPr lang="en-US" dirty="0" smtClean="0"/>
              <a:t>/</a:t>
            </a:r>
            <a:r>
              <a:rPr lang="ru-RU" dirty="0" smtClean="0"/>
              <a:t>запись).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предупреждений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3">
              <a:buNone/>
            </a:pP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(f, f’)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threadEntryPoints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(o, L, k)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accessSummary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(f)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200" u="sng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(o’, L’, k’)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accessSummary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(f’)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(L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L; (L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’, 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’) = L’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mayEqual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(o, o’) and (intersect(L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L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’) is empty)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and (k == “write” or k’==“write”)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 lvl="3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generateWarning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(o, o’)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mayEqual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(o, o’)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проверяет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o’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ссылаются на одну и ту же область памяти или нет</a:t>
            </a: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threadEntryPoints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все точки входа в потоки</a:t>
            </a: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accessSummary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(f)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обобщение защищенного доступа для функции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generateWarning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(o, o’)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генерация предупреждения о возможном возникновении гонок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каким-то образом показать вклад каждого из этапов на итоговый результат…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8229600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</a:p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Разработанный метод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6084"/>
            <a:ext cx="8229600" cy="411419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Разработанный метод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1628800"/>
            <a:ext cx="8941465" cy="44644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Демонстрационный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1242</Words>
  <Application>Microsoft Office PowerPoint</Application>
  <PresentationFormat>Экран (4:3)</PresentationFormat>
  <Paragraphs>213</Paragraphs>
  <Slides>19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Тема Office</vt:lpstr>
      <vt:lpstr>Microsoft Equation 3.0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Ограничения метода</vt:lpstr>
      <vt:lpstr>Разработанный метод</vt:lpstr>
      <vt:lpstr>Разработанный метод</vt:lpstr>
      <vt:lpstr>Демонстрационный пример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Анализ относительных множеств блокировок</vt:lpstr>
      <vt:lpstr>Анализ защищенности доступа</vt:lpstr>
      <vt:lpstr>Генерация предупреждений</vt:lpstr>
      <vt:lpstr>Структура ПО</vt:lpstr>
      <vt:lpstr>Результаты исследований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120</cp:revision>
  <dcterms:created xsi:type="dcterms:W3CDTF">2014-05-07T18:51:58Z</dcterms:created>
  <dcterms:modified xsi:type="dcterms:W3CDTF">2014-05-17T20:29:43Z</dcterms:modified>
</cp:coreProperties>
</file>