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bin" ContentType="application/vnd.openxmlformats-officedocument.oleObject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60" r:id="rId4"/>
    <p:sldId id="273" r:id="rId5"/>
    <p:sldId id="280" r:id="rId6"/>
    <p:sldId id="259" r:id="rId7"/>
    <p:sldId id="258" r:id="rId8"/>
    <p:sldId id="275" r:id="rId9"/>
    <p:sldId id="277" r:id="rId10"/>
    <p:sldId id="276" r:id="rId11"/>
    <p:sldId id="282" r:id="rId12"/>
    <p:sldId id="278" r:id="rId13"/>
    <p:sldId id="281" r:id="rId14"/>
    <p:sldId id="279" r:id="rId15"/>
    <p:sldId id="289" r:id="rId16"/>
    <p:sldId id="283" r:id="rId17"/>
    <p:sldId id="286" r:id="rId18"/>
    <p:sldId id="290" r:id="rId19"/>
    <p:sldId id="292" r:id="rId20"/>
    <p:sldId id="284" r:id="rId21"/>
    <p:sldId id="285" r:id="rId22"/>
    <p:sldId id="274" r:id="rId23"/>
    <p:sldId id="287" r:id="rId24"/>
    <p:sldId id="271" r:id="rId2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553" autoAdjust="0"/>
  </p:normalViewPr>
  <p:slideViewPr>
    <p:cSldViewPr>
      <p:cViewPr>
        <p:scale>
          <a:sx n="70" d="100"/>
          <a:sy n="70" d="100"/>
        </p:scale>
        <p:origin x="-90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010AE4-EAD5-4EEF-A945-6FA18B13F5A9}" type="datetimeFigureOut">
              <a:rPr lang="ru-RU" smtClean="0"/>
              <a:pPr/>
              <a:t>18.05.2014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2E33B5-A3C2-4F95-8916-EA0ED4851515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9C5AFE-A360-4547-B38E-3C02DAA35D25}" type="slidenum">
              <a:rPr lang="ru-RU" smtClean="0"/>
              <a:pPr/>
              <a:t>3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6B14D-0821-4C2C-82CE-9C65F3F9306A}" type="datetime1">
              <a:rPr lang="ru-RU" smtClean="0"/>
              <a:pPr/>
              <a:t>18.05.2014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73966-6DAD-453D-A6D4-80080695084C}" type="datetime1">
              <a:rPr lang="ru-RU" smtClean="0"/>
              <a:pPr/>
              <a:t>18.05.2014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2BD43-7D16-471D-94F4-C9721BB6CC51}" type="datetime1">
              <a:rPr lang="ru-RU" smtClean="0"/>
              <a:pPr/>
              <a:t>18.05.2014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1ED18-55C5-47E1-806F-C13AC0AFFCDF}" type="datetime1">
              <a:rPr lang="ru-RU" smtClean="0"/>
              <a:pPr/>
              <a:t>18.05.2014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FC8BC-60B2-4B6B-9C0B-678A51AE4FEC}" type="datetime1">
              <a:rPr lang="ru-RU" smtClean="0"/>
              <a:pPr/>
              <a:t>18.05.2014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3B688-547F-429C-B0D6-4A07BC3EE575}" type="datetime1">
              <a:rPr lang="ru-RU" smtClean="0"/>
              <a:pPr/>
              <a:t>18.05.2014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FAFDB-CCC7-4071-A914-8DA50D8301B3}" type="datetime1">
              <a:rPr lang="ru-RU" smtClean="0"/>
              <a:pPr/>
              <a:t>18.05.2014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05F4B-8C57-4A06-9BCC-88C4FEC9DF22}" type="datetime1">
              <a:rPr lang="ru-RU" smtClean="0"/>
              <a:pPr/>
              <a:t>18.05.2014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A6FA8-4AF2-436B-B100-EA1CE8823379}" type="datetime1">
              <a:rPr lang="ru-RU" smtClean="0"/>
              <a:pPr/>
              <a:t>18.05.2014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F6870-1B45-47C5-9E9B-0AB301049281}" type="datetime1">
              <a:rPr lang="ru-RU" smtClean="0"/>
              <a:pPr/>
              <a:t>18.05.2014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49713-43BE-464A-99A3-7A440665C9A7}" type="datetime1">
              <a:rPr lang="ru-RU" smtClean="0"/>
              <a:pPr/>
              <a:t>18.05.2014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113E02-8A28-4829-8EC3-8D7A05A958CF}" type="datetime1">
              <a:rPr lang="ru-RU" smtClean="0"/>
              <a:pPr/>
              <a:t>18.05.2014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CCCD26-A6AD-4D04-8A48-0C02F87992A0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Статический поиск гонок в программах на языке Си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Студент</a:t>
            </a:r>
            <a:r>
              <a:rPr lang="en-US" dirty="0" smtClean="0"/>
              <a:t>:</a:t>
            </a:r>
            <a:r>
              <a:rPr lang="ru-RU" dirty="0" smtClean="0"/>
              <a:t> Фроловский Алексей Вадимович, ИУ7-47</a:t>
            </a:r>
          </a:p>
          <a:p>
            <a:r>
              <a:rPr lang="ru-RU" dirty="0" smtClean="0"/>
              <a:t>Научный руководитель</a:t>
            </a:r>
            <a:r>
              <a:rPr lang="en-US" dirty="0" smtClean="0"/>
              <a:t>: </a:t>
            </a:r>
            <a:r>
              <a:rPr lang="ru-RU" dirty="0" smtClean="0"/>
              <a:t>Рудаков Игорь Владимирович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Нахождение перекрестных ссылок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10</a:t>
            </a:fld>
            <a:endParaRPr lang="ru-RU"/>
          </a:p>
        </p:txBody>
      </p:sp>
      <p:sp>
        <p:nvSpPr>
          <p:cNvPr id="5" name="Содержимое 2"/>
          <p:cNvSpPr txBox="1">
            <a:spLocks/>
          </p:cNvSpPr>
          <p:nvPr/>
        </p:nvSpPr>
        <p:spPr>
          <a:xfrm>
            <a:off x="3275856" y="1556792"/>
            <a:ext cx="5112568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static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x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8C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y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8C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69696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pthread_mutex_t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m1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m2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69696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void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incr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*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value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pthread_mutex_t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*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mutex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pthread_mutex_lock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mutex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(*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value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)++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69696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9696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pthread_mutex_unlock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mutex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void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*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thread1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69696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9696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*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z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&amp;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incr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&amp;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m1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incr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(&amp;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&amp;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m2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void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*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thread2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69696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9696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incr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(&amp;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&amp;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m1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*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z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&amp;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incr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&amp;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m1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  <a:endParaRPr kumimoji="0" lang="ru-RU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971600" y="2420888"/>
            <a:ext cx="1872208" cy="646331"/>
          </a:xfrm>
          <a:prstGeom prst="rect">
            <a:avLst/>
          </a:prstGeom>
          <a:ln cmpd="sng"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dirty="0" smtClean="0"/>
              <a:t>PT[“value”] = []</a:t>
            </a:r>
            <a:br>
              <a:rPr lang="en-US" dirty="0" smtClean="0"/>
            </a:br>
            <a:r>
              <a:rPr lang="en-US" dirty="0" smtClean="0"/>
              <a:t>PT[“mutex”] = []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971600" y="3501008"/>
            <a:ext cx="1872208" cy="923330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dirty="0" smtClean="0"/>
              <a:t>PT[“z”] = [“x”]</a:t>
            </a:r>
            <a:br>
              <a:rPr lang="en-US" dirty="0" smtClean="0"/>
            </a:br>
            <a:r>
              <a:rPr lang="en-US" dirty="0" smtClean="0"/>
              <a:t>PT[“x”] = []</a:t>
            </a:r>
            <a:br>
              <a:rPr lang="en-US" dirty="0" smtClean="0"/>
            </a:br>
            <a:r>
              <a:rPr lang="en-US" dirty="0" smtClean="0"/>
              <a:t>PT[“y”] = []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971600" y="4797152"/>
            <a:ext cx="1872208" cy="923330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 smtClean="0"/>
              <a:t>PT[“x”] = []</a:t>
            </a:r>
            <a:br>
              <a:rPr lang="en-US" dirty="0" smtClean="0"/>
            </a:br>
            <a:r>
              <a:rPr lang="en-US" dirty="0" smtClean="0"/>
              <a:t>PT[“z”] = [“y”]</a:t>
            </a:r>
            <a:br>
              <a:rPr lang="en-US" dirty="0" smtClean="0"/>
            </a:br>
            <a:r>
              <a:rPr lang="en-US" dirty="0" smtClean="0"/>
              <a:t>PT[“y”] = []</a:t>
            </a:r>
            <a:endParaRPr lang="ru-RU" dirty="0"/>
          </a:p>
        </p:txBody>
      </p:sp>
      <p:sp>
        <p:nvSpPr>
          <p:cNvPr id="10" name="Левая фигурная скобка 9"/>
          <p:cNvSpPr/>
          <p:nvPr/>
        </p:nvSpPr>
        <p:spPr>
          <a:xfrm>
            <a:off x="2987824" y="2204864"/>
            <a:ext cx="288032" cy="1080120"/>
          </a:xfrm>
          <a:prstGeom prst="leftBrace">
            <a:avLst>
              <a:gd name="adj1" fmla="val 8333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Левая фигурная скобка 10"/>
          <p:cNvSpPr/>
          <p:nvPr/>
        </p:nvSpPr>
        <p:spPr>
          <a:xfrm>
            <a:off x="2987824" y="3356992"/>
            <a:ext cx="288032" cy="1224136"/>
          </a:xfrm>
          <a:prstGeom prst="leftBrace">
            <a:avLst>
              <a:gd name="adj1" fmla="val 8333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Левая фигурная скобка 11"/>
          <p:cNvSpPr/>
          <p:nvPr/>
        </p:nvSpPr>
        <p:spPr>
          <a:xfrm>
            <a:off x="2987824" y="4653136"/>
            <a:ext cx="288032" cy="1152128"/>
          </a:xfrm>
          <a:prstGeom prst="leftBrace">
            <a:avLst>
              <a:gd name="adj1" fmla="val 8333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Формирование относительных множеств блокировок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11</a:t>
            </a:fld>
            <a:endParaRPr lang="ru-RU"/>
          </a:p>
        </p:txBody>
      </p:sp>
      <p:sp>
        <p:nvSpPr>
          <p:cNvPr id="5" name="Содержимое 2"/>
          <p:cNvSpPr txBox="1">
            <a:spLocks/>
          </p:cNvSpPr>
          <p:nvPr/>
        </p:nvSpPr>
        <p:spPr>
          <a:xfrm>
            <a:off x="683568" y="1484784"/>
            <a:ext cx="7787208" cy="89269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550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2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Относительное множество блокировок </a:t>
            </a:r>
            <a:r>
              <a:rPr kumimoji="0" lang="en-US" sz="32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</a:t>
            </a:r>
            <a:r>
              <a:rPr kumimoji="0" lang="ru-RU" sz="32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ru-RU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–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ru-RU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пара (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</a:t>
            </a:r>
            <a:r>
              <a:rPr kumimoji="0" lang="en-US" sz="32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L</a:t>
            </a:r>
            <a:r>
              <a:rPr kumimoji="0" lang="en-US" sz="32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),  </a:t>
            </a:r>
            <a:r>
              <a:rPr kumimoji="0" lang="ru-RU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где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</a:t>
            </a:r>
            <a:r>
              <a:rPr kumimoji="0" lang="en-US" sz="32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- </a:t>
            </a:r>
            <a:r>
              <a:rPr kumimoji="0" lang="ru-RU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множество блокировок, которые захватываются всегда (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must-set),</a:t>
            </a:r>
            <a:endParaRPr kumimoji="0" lang="ru-RU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</a:t>
            </a:r>
            <a:r>
              <a:rPr kumimoji="0" lang="en-US" sz="32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 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 </a:t>
            </a:r>
            <a:r>
              <a:rPr kumimoji="0" lang="ru-RU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множество блокировок, которые могут быть освобождены (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may-set).</a:t>
            </a: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3568" y="2420888"/>
            <a:ext cx="777686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i="1" dirty="0" smtClean="0"/>
              <a:t>Ядро функции</a:t>
            </a:r>
            <a:r>
              <a:rPr lang="en-US" dirty="0" smtClean="0"/>
              <a:t> </a:t>
            </a:r>
            <a:r>
              <a:rPr lang="ru-RU" dirty="0" smtClean="0"/>
              <a:t>– базовые блоки графа потока управления, которые встречаются на всех путях  выполнения функции.</a:t>
            </a:r>
            <a:endParaRPr lang="ru-RU" dirty="0"/>
          </a:p>
        </p:txBody>
      </p:sp>
      <p:graphicFrame>
        <p:nvGraphicFramePr>
          <p:cNvPr id="10" name="Объект 9"/>
          <p:cNvGraphicFramePr>
            <a:graphicFrameLocks noChangeAspect="1"/>
          </p:cNvGraphicFramePr>
          <p:nvPr/>
        </p:nvGraphicFramePr>
        <p:xfrm>
          <a:off x="683568" y="3140968"/>
          <a:ext cx="7776864" cy="406790"/>
        </p:xfrm>
        <a:graphic>
          <a:graphicData uri="http://schemas.openxmlformats.org/presentationml/2006/ole">
            <p:oleObj spid="_x0000_s1027" name="Формула" r:id="rId3" imgW="4127400" imgH="215640" progId="Equation.3">
              <p:embed/>
            </p:oleObj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683568" y="3645024"/>
            <a:ext cx="7864158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rebind – </a:t>
            </a:r>
            <a:r>
              <a:rPr lang="ru-RU" dirty="0" smtClean="0"/>
              <a:t>заменяет формальные параметры функции на значения, переданные в неё (это я еще подумаю как описать!)</a:t>
            </a:r>
          </a:p>
          <a:p>
            <a:r>
              <a:rPr lang="en-US" dirty="0" smtClean="0"/>
              <a:t>getNextBlock(</a:t>
            </a:r>
            <a:r>
              <a:rPr lang="en-US" dirty="0" err="1" smtClean="0"/>
              <a:t>instr</a:t>
            </a:r>
            <a:r>
              <a:rPr lang="en-US" dirty="0" smtClean="0"/>
              <a:t>) – </a:t>
            </a:r>
            <a:r>
              <a:rPr lang="ru-RU" dirty="0" smtClean="0"/>
              <a:t> возвращает следующий выполняемый блок</a:t>
            </a:r>
          </a:p>
          <a:p>
            <a:r>
              <a:rPr lang="en-US" dirty="0" smtClean="0"/>
              <a:t>getLeftBlock(</a:t>
            </a:r>
            <a:r>
              <a:rPr lang="en-US" dirty="0" err="1" smtClean="0"/>
              <a:t>instr</a:t>
            </a:r>
            <a:r>
              <a:rPr lang="en-US" dirty="0" smtClean="0"/>
              <a:t>) – </a:t>
            </a:r>
            <a:r>
              <a:rPr lang="ru-RU" dirty="0" smtClean="0"/>
              <a:t>возвращает блок, на который передается выполнение при условном переходе в случае, когда проверяемое условие истинно</a:t>
            </a:r>
          </a:p>
          <a:p>
            <a:r>
              <a:rPr lang="en-US" dirty="0" smtClean="0"/>
              <a:t>getRightBlock(</a:t>
            </a:r>
            <a:r>
              <a:rPr lang="en-US" dirty="0" err="1" smtClean="0"/>
              <a:t>instr</a:t>
            </a:r>
            <a:r>
              <a:rPr lang="en-US" dirty="0" smtClean="0"/>
              <a:t>) – </a:t>
            </a:r>
            <a:r>
              <a:rPr lang="ru-RU" dirty="0" smtClean="0"/>
              <a:t>возвращает блок, на который передается выполнение при условном переходе в случае, когда проверяемое условие ложно</a:t>
            </a:r>
          </a:p>
          <a:p>
            <a:r>
              <a:rPr lang="en-US" dirty="0" err="1" smtClean="0"/>
              <a:t>lockSummary</a:t>
            </a:r>
            <a:r>
              <a:rPr lang="en-US" dirty="0" smtClean="0"/>
              <a:t>(f) – </a:t>
            </a:r>
            <a:r>
              <a:rPr lang="ru-RU" dirty="0" smtClean="0"/>
              <a:t>обобщение относительного множества блокировок для функции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2771800" y="3212976"/>
            <a:ext cx="36980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 smtClean="0">
                <a:solidFill>
                  <a:srgbClr val="FF0000"/>
                </a:solidFill>
              </a:rPr>
              <a:t>Переделать!!!!!!!!</a:t>
            </a:r>
            <a:endParaRPr lang="ru-RU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Формирование относительных множеств блокировок</a:t>
            </a:r>
            <a:endParaRPr lang="ru-RU" dirty="0"/>
          </a:p>
        </p:txBody>
      </p:sp>
      <p:pic>
        <p:nvPicPr>
          <p:cNvPr id="5" name="Содержимое 4" descr="relative_lockset_analysis_walkBlock.em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53737" y="1600199"/>
            <a:ext cx="8567333" cy="4997153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12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Формирование относительных множеств блокировок</a:t>
            </a:r>
            <a:endParaRPr lang="ru-RU" dirty="0"/>
          </a:p>
        </p:txBody>
      </p:sp>
      <p:pic>
        <p:nvPicPr>
          <p:cNvPr id="5" name="Содержимое 4" descr="relative_lockset_analysis_analyzeBlock.em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24487" y="1484784"/>
            <a:ext cx="7715813" cy="4997153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13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Формирование относительных множеств блокировок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14</a:t>
            </a:fld>
            <a:endParaRPr lang="ru-RU"/>
          </a:p>
        </p:txBody>
      </p:sp>
      <p:sp>
        <p:nvSpPr>
          <p:cNvPr id="5" name="Содержимое 2"/>
          <p:cNvSpPr txBox="1">
            <a:spLocks/>
          </p:cNvSpPr>
          <p:nvPr/>
        </p:nvSpPr>
        <p:spPr>
          <a:xfrm>
            <a:off x="4788024" y="1628800"/>
            <a:ext cx="4032448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static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x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8C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y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8C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69696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pthread_mutex_t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m1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m2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69696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void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incr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*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value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pthread_mutex_t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*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mutex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pthread_mutex_lock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mutex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(*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value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)++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69696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9696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pthread_mutex_unlock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mutex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void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*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thread1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69696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9696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*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z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&amp;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incr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&amp;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m1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incr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(&amp;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&amp;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m2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void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*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thread2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69696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9696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incr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(&amp;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&amp;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m1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*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z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&amp;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incr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&amp;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m1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  <a:endParaRPr kumimoji="0" lang="ru-RU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7" name="Прямая со стрелкой 6"/>
          <p:cNvCxnSpPr/>
          <p:nvPr/>
        </p:nvCxnSpPr>
        <p:spPr>
          <a:xfrm>
            <a:off x="971600" y="2420888"/>
            <a:ext cx="4104456" cy="0"/>
          </a:xfrm>
          <a:prstGeom prst="straightConnector1">
            <a:avLst/>
          </a:prstGeom>
          <a:ln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51520" y="2204864"/>
            <a:ext cx="6639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/>
              <a:t>(</a:t>
            </a:r>
            <a:r>
              <a:rPr lang="en-US" sz="1600" dirty="0" smtClean="0"/>
              <a:t>{}, {})</a:t>
            </a:r>
            <a:endParaRPr lang="ru-RU" sz="1600" dirty="0"/>
          </a:p>
        </p:txBody>
      </p:sp>
      <p:cxnSp>
        <p:nvCxnSpPr>
          <p:cNvPr id="10" name="Прямая со стрелкой 9"/>
          <p:cNvCxnSpPr/>
          <p:nvPr/>
        </p:nvCxnSpPr>
        <p:spPr>
          <a:xfrm>
            <a:off x="4427984" y="2636912"/>
            <a:ext cx="648072" cy="0"/>
          </a:xfrm>
          <a:prstGeom prst="straightConnector1">
            <a:avLst/>
          </a:prstGeom>
          <a:ln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51520" y="2492896"/>
            <a:ext cx="40380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/>
              <a:t>(</a:t>
            </a:r>
            <a:r>
              <a:rPr lang="en-US" sz="1600" dirty="0" smtClean="0"/>
              <a:t>{mutex}, {}) = </a:t>
            </a:r>
            <a:r>
              <a:rPr lang="en-US" sz="1600" dirty="0" err="1" smtClean="0"/>
              <a:t>lockUpdate</a:t>
            </a:r>
            <a:r>
              <a:rPr lang="en-US" sz="1600" dirty="0" smtClean="0"/>
              <a:t>(({}, {}), ({mutex}, {}))</a:t>
            </a:r>
            <a:endParaRPr lang="ru-RU" sz="1600" dirty="0"/>
          </a:p>
        </p:txBody>
      </p:sp>
      <p:cxnSp>
        <p:nvCxnSpPr>
          <p:cNvPr id="15" name="Прямая со стрелкой 14"/>
          <p:cNvCxnSpPr/>
          <p:nvPr/>
        </p:nvCxnSpPr>
        <p:spPr>
          <a:xfrm>
            <a:off x="1547664" y="2924944"/>
            <a:ext cx="3528392" cy="0"/>
          </a:xfrm>
          <a:prstGeom prst="straightConnector1">
            <a:avLst/>
          </a:prstGeom>
          <a:ln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51520" y="2780928"/>
            <a:ext cx="11893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/>
              <a:t>(</a:t>
            </a:r>
            <a:r>
              <a:rPr lang="en-US" sz="1600" dirty="0" smtClean="0"/>
              <a:t>{mutex}, {})</a:t>
            </a:r>
            <a:endParaRPr lang="ru-RU" sz="1600" dirty="0"/>
          </a:p>
        </p:txBody>
      </p:sp>
      <p:cxnSp>
        <p:nvCxnSpPr>
          <p:cNvPr id="17" name="Прямая со стрелкой 16"/>
          <p:cNvCxnSpPr/>
          <p:nvPr/>
        </p:nvCxnSpPr>
        <p:spPr>
          <a:xfrm>
            <a:off x="4427984" y="3212976"/>
            <a:ext cx="648072" cy="0"/>
          </a:xfrm>
          <a:prstGeom prst="straightConnector1">
            <a:avLst/>
          </a:prstGeom>
          <a:ln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51520" y="3068960"/>
            <a:ext cx="40380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/>
              <a:t>(</a:t>
            </a:r>
            <a:r>
              <a:rPr lang="en-US" sz="1600" dirty="0" smtClean="0"/>
              <a:t>{}, {}) = </a:t>
            </a:r>
            <a:r>
              <a:rPr lang="en-US" sz="1600" dirty="0" err="1" smtClean="0"/>
              <a:t>lockUpdate</a:t>
            </a:r>
            <a:r>
              <a:rPr lang="en-US" sz="1600" dirty="0" smtClean="0"/>
              <a:t>(({mutex}, {}), ({}, {mutex}))</a:t>
            </a:r>
            <a:endParaRPr lang="ru-RU" sz="1600" dirty="0"/>
          </a:p>
        </p:txBody>
      </p:sp>
      <p:cxnSp>
        <p:nvCxnSpPr>
          <p:cNvPr id="33" name="Прямая со стрелкой 32"/>
          <p:cNvCxnSpPr/>
          <p:nvPr/>
        </p:nvCxnSpPr>
        <p:spPr>
          <a:xfrm>
            <a:off x="971600" y="3645024"/>
            <a:ext cx="4104456" cy="0"/>
          </a:xfrm>
          <a:prstGeom prst="straightConnector1">
            <a:avLst/>
          </a:prstGeom>
          <a:ln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51520" y="3429000"/>
            <a:ext cx="6639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/>
              <a:t>(</a:t>
            </a:r>
            <a:r>
              <a:rPr lang="en-US" sz="1600" dirty="0" smtClean="0"/>
              <a:t>{}, {})</a:t>
            </a:r>
            <a:endParaRPr lang="ru-RU" sz="1600" dirty="0"/>
          </a:p>
        </p:txBody>
      </p:sp>
      <p:cxnSp>
        <p:nvCxnSpPr>
          <p:cNvPr id="37" name="Прямая со стрелкой 36"/>
          <p:cNvCxnSpPr/>
          <p:nvPr/>
        </p:nvCxnSpPr>
        <p:spPr>
          <a:xfrm>
            <a:off x="3275856" y="4221088"/>
            <a:ext cx="1656184" cy="0"/>
          </a:xfrm>
          <a:prstGeom prst="straightConnector1">
            <a:avLst/>
          </a:prstGeom>
          <a:ln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51520" y="4005064"/>
            <a:ext cx="29874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/>
              <a:t>(</a:t>
            </a:r>
            <a:r>
              <a:rPr lang="en-US" sz="1600" dirty="0" smtClean="0"/>
              <a:t>{}, {}) = </a:t>
            </a:r>
            <a:r>
              <a:rPr lang="en-US" sz="1600" dirty="0" err="1" smtClean="0"/>
              <a:t>lockUpdate</a:t>
            </a:r>
            <a:r>
              <a:rPr lang="en-US" sz="1600" dirty="0" smtClean="0"/>
              <a:t>(({}, {}), ({}, {}))</a:t>
            </a:r>
            <a:endParaRPr lang="ru-RU" sz="1600" dirty="0"/>
          </a:p>
        </p:txBody>
      </p:sp>
      <p:cxnSp>
        <p:nvCxnSpPr>
          <p:cNvPr id="41" name="Прямая со стрелкой 40"/>
          <p:cNvCxnSpPr/>
          <p:nvPr/>
        </p:nvCxnSpPr>
        <p:spPr>
          <a:xfrm>
            <a:off x="3275856" y="4437112"/>
            <a:ext cx="1656184" cy="0"/>
          </a:xfrm>
          <a:prstGeom prst="straightConnector1">
            <a:avLst/>
          </a:prstGeom>
          <a:ln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51520" y="4293096"/>
            <a:ext cx="29874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/>
              <a:t>(</a:t>
            </a:r>
            <a:r>
              <a:rPr lang="en-US" sz="1600" dirty="0" smtClean="0"/>
              <a:t>{}, {}) = </a:t>
            </a:r>
            <a:r>
              <a:rPr lang="en-US" sz="1600" dirty="0" err="1" smtClean="0"/>
              <a:t>lockUpdate</a:t>
            </a:r>
            <a:r>
              <a:rPr lang="en-US" sz="1600" dirty="0" smtClean="0"/>
              <a:t>(({}, {}), ({}, {}))</a:t>
            </a:r>
            <a:endParaRPr lang="ru-RU" sz="1600" dirty="0"/>
          </a:p>
        </p:txBody>
      </p:sp>
      <p:cxnSp>
        <p:nvCxnSpPr>
          <p:cNvPr id="43" name="Прямая со стрелкой 42"/>
          <p:cNvCxnSpPr/>
          <p:nvPr/>
        </p:nvCxnSpPr>
        <p:spPr>
          <a:xfrm>
            <a:off x="971600" y="4869160"/>
            <a:ext cx="4104456" cy="0"/>
          </a:xfrm>
          <a:prstGeom prst="straightConnector1">
            <a:avLst/>
          </a:prstGeom>
          <a:ln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 стрелкой 45"/>
          <p:cNvCxnSpPr/>
          <p:nvPr/>
        </p:nvCxnSpPr>
        <p:spPr>
          <a:xfrm>
            <a:off x="3419872" y="5373216"/>
            <a:ext cx="1656184" cy="0"/>
          </a:xfrm>
          <a:prstGeom prst="straightConnector1">
            <a:avLst/>
          </a:prstGeom>
          <a:ln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51520" y="5157192"/>
            <a:ext cx="29874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/>
              <a:t>(</a:t>
            </a:r>
            <a:r>
              <a:rPr lang="en-US" sz="1600" dirty="0" smtClean="0"/>
              <a:t>{}, {}) = </a:t>
            </a:r>
            <a:r>
              <a:rPr lang="en-US" sz="1600" dirty="0" err="1" smtClean="0"/>
              <a:t>lockUpdate</a:t>
            </a:r>
            <a:r>
              <a:rPr lang="en-US" sz="1600" dirty="0" smtClean="0"/>
              <a:t>(({}, {}), ({}, {}))</a:t>
            </a:r>
            <a:endParaRPr lang="ru-RU" sz="1600" dirty="0"/>
          </a:p>
        </p:txBody>
      </p:sp>
      <p:cxnSp>
        <p:nvCxnSpPr>
          <p:cNvPr id="48" name="Прямая со стрелкой 47"/>
          <p:cNvCxnSpPr/>
          <p:nvPr/>
        </p:nvCxnSpPr>
        <p:spPr>
          <a:xfrm>
            <a:off x="3419872" y="5661248"/>
            <a:ext cx="1656184" cy="0"/>
          </a:xfrm>
          <a:prstGeom prst="straightConnector1">
            <a:avLst/>
          </a:prstGeom>
          <a:ln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251520" y="5445224"/>
            <a:ext cx="29874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/>
              <a:t>(</a:t>
            </a:r>
            <a:r>
              <a:rPr lang="en-US" sz="1600" dirty="0" smtClean="0"/>
              <a:t>{}, {}) = </a:t>
            </a:r>
            <a:r>
              <a:rPr lang="en-US" sz="1600" dirty="0" err="1" smtClean="0"/>
              <a:t>lockUpdate</a:t>
            </a:r>
            <a:r>
              <a:rPr lang="en-US" sz="1600" dirty="0" smtClean="0"/>
              <a:t>(({}, {}), ({}, {}))</a:t>
            </a:r>
            <a:endParaRPr lang="ru-RU" sz="1600" dirty="0"/>
          </a:p>
        </p:txBody>
      </p:sp>
      <p:sp>
        <p:nvSpPr>
          <p:cNvPr id="50" name="TextBox 49"/>
          <p:cNvSpPr txBox="1"/>
          <p:nvPr/>
        </p:nvSpPr>
        <p:spPr>
          <a:xfrm>
            <a:off x="251520" y="4653136"/>
            <a:ext cx="6639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/>
              <a:t>(</a:t>
            </a:r>
            <a:r>
              <a:rPr lang="en-US" sz="1600" dirty="0" smtClean="0"/>
              <a:t>{}, {})</a:t>
            </a:r>
            <a:endParaRPr lang="ru-RU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Формирование </a:t>
            </a:r>
            <a:r>
              <a:rPr lang="ru-RU" dirty="0" smtClean="0"/>
              <a:t>таблиц </a:t>
            </a:r>
            <a:r>
              <a:rPr lang="ru-RU" dirty="0" smtClean="0"/>
              <a:t>защищенного доступа</a:t>
            </a:r>
            <a:endParaRPr lang="ru-RU" dirty="0"/>
          </a:p>
        </p:txBody>
      </p:sp>
      <p:pic>
        <p:nvPicPr>
          <p:cNvPr id="5" name="Содержимое 4" descr="guarded_access_analysis_analyzeFunction.em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433754" y="1600200"/>
            <a:ext cx="2276491" cy="4525963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15</a:t>
            </a:fld>
            <a:endParaRPr lang="ru-RU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Формирование таблиц защищённого доступа</a:t>
            </a:r>
            <a:endParaRPr lang="ru-RU" dirty="0"/>
          </a:p>
        </p:txBody>
      </p:sp>
      <p:pic>
        <p:nvPicPr>
          <p:cNvPr id="5" name="Содержимое 4" descr="guarded_access_analysis_updateAccessSet.em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33801" y="1662047"/>
            <a:ext cx="8822221" cy="4719281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16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Формирование таблиц защищённого доступа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17</a:t>
            </a:fld>
            <a:endParaRPr lang="ru-RU"/>
          </a:p>
        </p:txBody>
      </p:sp>
      <p:sp>
        <p:nvSpPr>
          <p:cNvPr id="31746" name="Rectangle 2"/>
          <p:cNvSpPr>
            <a:spLocks noChangeArrowheads="1"/>
          </p:cNvSpPr>
          <p:nvPr/>
        </p:nvSpPr>
        <p:spPr bwMode="auto">
          <a:xfrm flipH="1">
            <a:off x="395536" y="2924944"/>
            <a:ext cx="4032448" cy="2462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1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Arial Unicode MS" pitchFamily="34" charset="-128"/>
                <a:cs typeface="Arial" pitchFamily="34" charset="0"/>
              </a:rPr>
              <a:t>static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int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x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=0,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y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= 0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Arial Unicode MS" pitchFamily="34" charset="-128"/>
                <a:cs typeface="Arial" pitchFamily="34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pthread_mutex_t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m1, m2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Arial Unicode MS" pitchFamily="34" charset="-128"/>
                <a:cs typeface="Arial" pitchFamily="34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void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incr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(int *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value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,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pthread_mutex_t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* </a:t>
            </a:r>
            <a:r>
              <a:rPr lang="en-US" sz="140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m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utex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)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Arial Unicode MS" pitchFamily="34" charset="-128"/>
                <a:cs typeface="Arial" pitchFamily="34" charset="0"/>
              </a:rPr>
              <a:t>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400" dirty="0" smtClean="0">
                <a:solidFill>
                  <a:srgbClr val="800080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lang="ru-RU" sz="1400" dirty="0" smtClean="0">
                <a:solidFill>
                  <a:srgbClr val="800080"/>
                </a:solidFill>
                <a:latin typeface="Arial Unicode MS" pitchFamily="34" charset="-128"/>
                <a:cs typeface="Arial" pitchFamily="34" charset="0"/>
              </a:rPr>
              <a:t>   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// в начале функции таблица пустая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      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pthread_mutex_lock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Arial Unicode MS" pitchFamily="34" charset="-128"/>
                <a:cs typeface="Arial" pitchFamily="34" charset="0"/>
              </a:rPr>
              <a:t>(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mutex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Arial Unicode MS" pitchFamily="34" charset="-128"/>
                <a:cs typeface="Arial" pitchFamily="34" charset="0"/>
              </a:rPr>
              <a:t>)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Arial Unicode MS" pitchFamily="34" charset="-128"/>
                <a:cs typeface="Arial" pitchFamily="34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400" dirty="0" smtClean="0">
                <a:solidFill>
                  <a:srgbClr val="800080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lang="ru-RU" sz="1400" dirty="0" smtClean="0">
                <a:solidFill>
                  <a:srgbClr val="800080"/>
                </a:solidFill>
                <a:latin typeface="Arial Unicode MS" pitchFamily="34" charset="-128"/>
                <a:cs typeface="Arial" pitchFamily="34" charset="0"/>
              </a:rPr>
              <a:t>   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Arial Unicode MS" pitchFamily="34" charset="-128"/>
                <a:cs typeface="Arial" pitchFamily="34" charset="0"/>
              </a:rPr>
              <a:t>(*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value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Arial Unicode MS" pitchFamily="34" charset="-128"/>
                <a:cs typeface="Arial" pitchFamily="34" charset="0"/>
              </a:rPr>
              <a:t>)++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Arial Unicode MS" pitchFamily="34" charset="-128"/>
                <a:cs typeface="Arial" pitchFamily="34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400" dirty="0" smtClean="0">
                <a:solidFill>
                  <a:srgbClr val="800080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lang="ru-RU" sz="1400" dirty="0" smtClean="0">
                <a:solidFill>
                  <a:srgbClr val="800080"/>
                </a:solidFill>
                <a:latin typeface="Arial Unicode MS" pitchFamily="34" charset="-128"/>
                <a:cs typeface="Arial" pitchFamily="34" charset="0"/>
              </a:rPr>
              <a:t>  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// добавляем в таблицу 2 строки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400" dirty="0" smtClean="0">
                <a:solidFill>
                  <a:srgbClr val="696969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lang="ru-RU" sz="1400" dirty="0" smtClean="0">
                <a:solidFill>
                  <a:srgbClr val="696969"/>
                </a:solidFill>
                <a:latin typeface="Arial Unicode MS" pitchFamily="34" charset="-128"/>
                <a:cs typeface="Arial" pitchFamily="34" charset="0"/>
              </a:rPr>
              <a:t>  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:// (*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value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, ({mutex}, {}), чтение)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400" dirty="0" smtClean="0">
                <a:solidFill>
                  <a:srgbClr val="696969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lang="ru-RU" sz="1400" dirty="0" smtClean="0">
                <a:solidFill>
                  <a:srgbClr val="696969"/>
                </a:solidFill>
                <a:latin typeface="Arial Unicode MS" pitchFamily="34" charset="-128"/>
                <a:cs typeface="Arial" pitchFamily="34" charset="0"/>
              </a:rPr>
              <a:t>  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// (*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value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, ({mutex}, {}), запись)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40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lang="ru-RU" sz="140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 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pthread_mutex_unlock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Arial Unicode MS" pitchFamily="34" charset="-128"/>
                <a:cs typeface="Arial" pitchFamily="34" charset="0"/>
              </a:rPr>
              <a:t>(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mutex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Arial Unicode MS" pitchFamily="34" charset="-128"/>
                <a:cs typeface="Arial" pitchFamily="34" charset="0"/>
              </a:rPr>
              <a:t>)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Arial Unicode MS" pitchFamily="34" charset="-128"/>
                <a:cs typeface="Arial" pitchFamily="34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Arial Unicode MS" pitchFamily="34" charset="-128"/>
                <a:cs typeface="Arial" pitchFamily="34" charset="0"/>
              </a:rPr>
              <a:t>}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  <p:graphicFrame>
        <p:nvGraphicFramePr>
          <p:cNvPr id="12" name="Таблица 11"/>
          <p:cNvGraphicFramePr>
            <a:graphicFrameLocks noGrp="1"/>
          </p:cNvGraphicFramePr>
          <p:nvPr/>
        </p:nvGraphicFramePr>
        <p:xfrm>
          <a:off x="5220072" y="2780928"/>
          <a:ext cx="3600402" cy="134112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50800" dir="5400000" algn="ctr" rotWithShape="0">
                    <a:schemeClr val="bg1"/>
                  </a:outerShdw>
                </a:effectLst>
                <a:tableStyleId>{5C22544A-7EE6-4342-B048-85BDC9FD1C3A}</a:tableStyleId>
              </a:tblPr>
              <a:tblGrid>
                <a:gridCol w="936105"/>
                <a:gridCol w="1464163"/>
                <a:gridCol w="1200134"/>
              </a:tblGrid>
              <a:tr h="58750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lvalue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  <a:latin typeface="+mn-lt"/>
                          <a:cs typeface="Times New Roman" pitchFamily="18" charset="0"/>
                        </a:rPr>
                        <a:t>Относительное множество блокировок</a:t>
                      </a:r>
                      <a:endParaRPr lang="ru-RU" sz="1400" dirty="0">
                        <a:solidFill>
                          <a:schemeClr val="tx1"/>
                        </a:solidFill>
                        <a:latin typeface="+mn-lt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Тип доступа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9288"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value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({mutex},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{})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чтение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9288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*value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({mutex},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{})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запись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3" name="Левая фигурная скобка 12"/>
          <p:cNvSpPr/>
          <p:nvPr/>
        </p:nvSpPr>
        <p:spPr>
          <a:xfrm>
            <a:off x="5004048" y="3573016"/>
            <a:ext cx="72008" cy="50405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5" name="Прямая со стрелкой 14"/>
          <p:cNvCxnSpPr>
            <a:endCxn id="13" idx="1"/>
          </p:cNvCxnSpPr>
          <p:nvPr/>
        </p:nvCxnSpPr>
        <p:spPr>
          <a:xfrm flipV="1">
            <a:off x="1835696" y="3825044"/>
            <a:ext cx="3168352" cy="396044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Формирование таблиц защищённого доступа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18</a:t>
            </a:fld>
            <a:endParaRPr lang="ru-RU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51520" y="2545160"/>
            <a:ext cx="4464496" cy="3108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void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* thread1()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Arial Unicode MS" pitchFamily="34" charset="-128"/>
                <a:cs typeface="Arial" pitchFamily="34" charset="0"/>
              </a:rPr>
              <a:t>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400" dirty="0" smtClean="0">
                <a:solidFill>
                  <a:srgbClr val="800080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lang="ru-RU" sz="1400" dirty="0" smtClean="0">
                <a:solidFill>
                  <a:srgbClr val="800080"/>
                </a:solidFill>
                <a:latin typeface="Arial Unicode MS" pitchFamily="34" charset="-128"/>
                <a:cs typeface="Arial" pitchFamily="34" charset="0"/>
              </a:rPr>
              <a:t>  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// в начале функции таблица пустая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400" dirty="0" smtClean="0">
                <a:solidFill>
                  <a:srgbClr val="696969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lang="ru-RU" sz="1400" dirty="0" smtClean="0">
                <a:solidFill>
                  <a:srgbClr val="696969"/>
                </a:solidFill>
                <a:latin typeface="Arial Unicode MS" pitchFamily="34" charset="-128"/>
                <a:cs typeface="Arial" pitchFamily="34" charset="0"/>
              </a:rPr>
              <a:t>  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BB7977"/>
                </a:solidFill>
                <a:effectLst/>
                <a:latin typeface="Arial Unicode MS" pitchFamily="34" charset="-128"/>
                <a:cs typeface="Arial" pitchFamily="34" charset="0"/>
              </a:rPr>
              <a:t>int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Arial Unicode MS" pitchFamily="34" charset="-128"/>
                <a:cs typeface="Arial" pitchFamily="34" charset="0"/>
              </a:rPr>
              <a:t>*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z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Arial Unicode MS" pitchFamily="34" charset="-128"/>
                <a:cs typeface="Arial" pitchFamily="34" charset="0"/>
              </a:rPr>
              <a:t>=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Arial Unicode MS" pitchFamily="34" charset="-128"/>
                <a:cs typeface="Arial" pitchFamily="34" charset="0"/>
              </a:rPr>
              <a:t>&amp;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x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Arial Unicode MS" pitchFamily="34" charset="-128"/>
                <a:cs typeface="Arial" pitchFamily="34" charset="0"/>
              </a:rPr>
              <a:t>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rgbClr val="800080"/>
              </a:solidFill>
              <a:effectLst/>
              <a:latin typeface="Arial Unicode MS" pitchFamily="34" charset="-128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solidFill>
                  <a:srgbClr val="800080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lang="en-US" sz="1400" dirty="0" smtClean="0">
                <a:solidFill>
                  <a:srgbClr val="800080"/>
                </a:solidFill>
                <a:latin typeface="Arial Unicode MS" pitchFamily="34" charset="-128"/>
                <a:cs typeface="Arial" pitchFamily="34" charset="0"/>
              </a:rPr>
              <a:t>  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incr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Arial Unicode MS" pitchFamily="34" charset="-128"/>
                <a:cs typeface="Arial" pitchFamily="34" charset="0"/>
              </a:rPr>
              <a:t>(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z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Arial Unicode MS" pitchFamily="34" charset="-128"/>
                <a:cs typeface="Arial" pitchFamily="34" charset="0"/>
              </a:rPr>
              <a:t>,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Arial Unicode MS" pitchFamily="34" charset="-128"/>
                <a:cs typeface="Arial" pitchFamily="34" charset="0"/>
              </a:rPr>
              <a:t>&amp;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m1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Arial Unicode MS" pitchFamily="34" charset="-128"/>
                <a:cs typeface="Arial" pitchFamily="34" charset="0"/>
              </a:rPr>
              <a:t>)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Arial Unicode MS" pitchFamily="34" charset="-128"/>
                <a:cs typeface="Arial" pitchFamily="34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400" dirty="0" smtClean="0">
                <a:solidFill>
                  <a:srgbClr val="800080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lang="ru-RU" sz="1400" dirty="0" smtClean="0">
                <a:solidFill>
                  <a:srgbClr val="800080"/>
                </a:solidFill>
                <a:latin typeface="Arial Unicode MS" pitchFamily="34" charset="-128"/>
                <a:cs typeface="Arial" pitchFamily="34" charset="0"/>
              </a:rPr>
              <a:t>  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// подставляем фактические передаваемые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400" dirty="0" smtClean="0">
                <a:solidFill>
                  <a:srgbClr val="696969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lang="ru-RU" sz="1400" dirty="0" smtClean="0">
                <a:solidFill>
                  <a:srgbClr val="696969"/>
                </a:solidFill>
                <a:latin typeface="Arial Unicode MS" pitchFamily="34" charset="-128"/>
                <a:cs typeface="Arial" pitchFamily="34" charset="0"/>
              </a:rPr>
              <a:t>  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// значения в таблицу для функции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incr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400" dirty="0" smtClean="0">
                <a:solidFill>
                  <a:srgbClr val="696969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lang="ru-RU" sz="1400" dirty="0" smtClean="0">
                <a:solidFill>
                  <a:srgbClr val="696969"/>
                </a:solidFill>
                <a:latin typeface="Arial Unicode MS" pitchFamily="34" charset="-128"/>
                <a:cs typeface="Arial" pitchFamily="34" charset="0"/>
              </a:rPr>
              <a:t>  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// (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x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, ({m1}, {}), чтение)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400" dirty="0" smtClean="0">
                <a:solidFill>
                  <a:srgbClr val="696969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lang="ru-RU" sz="1400" dirty="0" smtClean="0">
                <a:solidFill>
                  <a:srgbClr val="696969"/>
                </a:solidFill>
                <a:latin typeface="Arial Unicode MS" pitchFamily="34" charset="-128"/>
                <a:cs typeface="Arial" pitchFamily="34" charset="0"/>
              </a:rPr>
              <a:t>  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// (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x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, ({m1}, {}), запись)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400" dirty="0" smtClean="0">
                <a:solidFill>
                  <a:srgbClr val="696969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lang="ru-RU" sz="1400" dirty="0" smtClean="0">
                <a:solidFill>
                  <a:srgbClr val="696969"/>
                </a:solidFill>
                <a:latin typeface="Arial Unicode MS" pitchFamily="34" charset="-128"/>
                <a:cs typeface="Arial" pitchFamily="34" charset="0"/>
              </a:rPr>
              <a:t>  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incr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Arial Unicode MS" pitchFamily="34" charset="-128"/>
                <a:cs typeface="Arial" pitchFamily="34" charset="0"/>
              </a:rPr>
              <a:t>(&amp;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y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Arial Unicode MS" pitchFamily="34" charset="-128"/>
                <a:cs typeface="Arial" pitchFamily="34" charset="0"/>
              </a:rPr>
              <a:t>,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Arial Unicode MS" pitchFamily="34" charset="-128"/>
                <a:cs typeface="Arial" pitchFamily="34" charset="0"/>
              </a:rPr>
              <a:t>&amp;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m2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Arial Unicode MS" pitchFamily="34" charset="-128"/>
                <a:cs typeface="Arial" pitchFamily="34" charset="0"/>
              </a:rPr>
              <a:t>)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Arial Unicode MS" pitchFamily="34" charset="-128"/>
                <a:cs typeface="Arial" pitchFamily="34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400" dirty="0" smtClean="0">
                <a:solidFill>
                  <a:srgbClr val="800080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lang="ru-RU" sz="1400" dirty="0" smtClean="0">
                <a:solidFill>
                  <a:srgbClr val="800080"/>
                </a:solidFill>
                <a:latin typeface="Arial Unicode MS" pitchFamily="34" charset="-128"/>
                <a:cs typeface="Arial" pitchFamily="34" charset="0"/>
              </a:rPr>
              <a:t>  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// подставляем фактические передаваемые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400" dirty="0" smtClean="0">
                <a:solidFill>
                  <a:srgbClr val="696969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lang="ru-RU" sz="1400" dirty="0" smtClean="0">
                <a:solidFill>
                  <a:srgbClr val="696969"/>
                </a:solidFill>
                <a:latin typeface="Arial Unicode MS" pitchFamily="34" charset="-128"/>
                <a:cs typeface="Arial" pitchFamily="34" charset="0"/>
              </a:rPr>
              <a:t>  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// значения в таблицу для функции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incr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400" dirty="0" smtClean="0">
                <a:solidFill>
                  <a:srgbClr val="696969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lang="ru-RU" sz="1400" dirty="0" smtClean="0">
                <a:solidFill>
                  <a:srgbClr val="696969"/>
                </a:solidFill>
                <a:latin typeface="Arial Unicode MS" pitchFamily="34" charset="-128"/>
                <a:cs typeface="Arial" pitchFamily="34" charset="0"/>
              </a:rPr>
              <a:t>  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// (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y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, ({m2}, {}), чтение)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400" dirty="0" smtClean="0">
                <a:solidFill>
                  <a:srgbClr val="696969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lang="ru-RU" sz="1400" dirty="0" smtClean="0">
                <a:solidFill>
                  <a:srgbClr val="696969"/>
                </a:solidFill>
                <a:latin typeface="Arial Unicode MS" pitchFamily="34" charset="-128"/>
                <a:cs typeface="Arial" pitchFamily="34" charset="0"/>
              </a:rPr>
              <a:t>  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// (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y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, ({m2}, {}), запись)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Arial Unicode MS" pitchFamily="34" charset="-128"/>
                <a:cs typeface="Arial" pitchFamily="34" charset="0"/>
              </a:rPr>
              <a:t>}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/>
        </p:nvGraphicFramePr>
        <p:xfrm>
          <a:off x="5220072" y="2348880"/>
          <a:ext cx="3600402" cy="195072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50800" dir="5400000" algn="ctr" rotWithShape="0">
                    <a:schemeClr val="bg1"/>
                  </a:outerShdw>
                </a:effectLst>
                <a:tableStyleId>{5C22544A-7EE6-4342-B048-85BDC9FD1C3A}</a:tableStyleId>
              </a:tblPr>
              <a:tblGrid>
                <a:gridCol w="936105"/>
                <a:gridCol w="1464163"/>
                <a:gridCol w="1200134"/>
              </a:tblGrid>
              <a:tr h="58750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lvalue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  <a:latin typeface="+mn-lt"/>
                          <a:cs typeface="Times New Roman" pitchFamily="18" charset="0"/>
                        </a:rPr>
                        <a:t>Относительное множество блокировок</a:t>
                      </a:r>
                      <a:endParaRPr lang="ru-RU" sz="1400" dirty="0">
                        <a:solidFill>
                          <a:schemeClr val="tx1"/>
                        </a:solidFill>
                        <a:latin typeface="+mn-lt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Тип доступа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9288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({m1},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{})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чтение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9288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({m1},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{})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запись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9288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({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m2},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{})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чтение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9288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({m2},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{})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запись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" name="Левая фигурная скобка 7"/>
          <p:cNvSpPr/>
          <p:nvPr/>
        </p:nvSpPr>
        <p:spPr>
          <a:xfrm>
            <a:off x="4932040" y="3068960"/>
            <a:ext cx="144016" cy="57606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0" name="Прямая соединительная линия 9"/>
          <p:cNvCxnSpPr>
            <a:endCxn id="8" idx="1"/>
          </p:cNvCxnSpPr>
          <p:nvPr/>
        </p:nvCxnSpPr>
        <p:spPr>
          <a:xfrm flipV="1">
            <a:off x="1835696" y="3356992"/>
            <a:ext cx="3096344" cy="72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Левая фигурная скобка 10"/>
          <p:cNvSpPr/>
          <p:nvPr/>
        </p:nvSpPr>
        <p:spPr>
          <a:xfrm>
            <a:off x="4932040" y="3717032"/>
            <a:ext cx="144016" cy="57606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" name="Прямая соединительная линия 12"/>
          <p:cNvCxnSpPr>
            <a:endCxn id="11" idx="1"/>
          </p:cNvCxnSpPr>
          <p:nvPr/>
        </p:nvCxnSpPr>
        <p:spPr>
          <a:xfrm flipV="1">
            <a:off x="1907704" y="4005064"/>
            <a:ext cx="3024336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Формирование таблиц защищённого доступа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19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51520" y="2565484"/>
            <a:ext cx="4536504" cy="3108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void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* thread2()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Arial Unicode MS" pitchFamily="34" charset="-128"/>
                <a:cs typeface="Arial" pitchFamily="34" charset="0"/>
              </a:rPr>
              <a:t>{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40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lang="ru-RU" sz="140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// в начале функции таблица пустая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     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incr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Arial Unicode MS" pitchFamily="34" charset="-128"/>
                <a:cs typeface="Arial" pitchFamily="34" charset="0"/>
              </a:rPr>
              <a:t>(&amp;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x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Arial Unicode MS" pitchFamily="34" charset="-128"/>
                <a:cs typeface="Arial" pitchFamily="34" charset="0"/>
              </a:rPr>
              <a:t>,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Arial Unicode MS" pitchFamily="34" charset="-128"/>
                <a:cs typeface="Arial" pitchFamily="34" charset="0"/>
              </a:rPr>
              <a:t>&amp;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m1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Arial Unicode MS" pitchFamily="34" charset="-128"/>
                <a:cs typeface="Arial" pitchFamily="34" charset="0"/>
              </a:rPr>
              <a:t>)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Arial Unicode MS" pitchFamily="34" charset="-128"/>
                <a:cs typeface="Arial" pitchFamily="34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400" dirty="0" smtClean="0">
                <a:solidFill>
                  <a:srgbClr val="800080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lang="ru-RU" sz="1400" dirty="0" smtClean="0">
                <a:solidFill>
                  <a:srgbClr val="800080"/>
                </a:solidFill>
                <a:latin typeface="Arial Unicode MS" pitchFamily="34" charset="-128"/>
                <a:cs typeface="Arial" pitchFamily="34" charset="0"/>
              </a:rPr>
              <a:t>  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// подставляем фактические передаваемые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400" dirty="0" smtClean="0">
                <a:solidFill>
                  <a:srgbClr val="696969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lang="ru-RU" sz="1400" dirty="0" smtClean="0">
                <a:solidFill>
                  <a:srgbClr val="696969"/>
                </a:solidFill>
                <a:latin typeface="Arial Unicode MS" pitchFamily="34" charset="-128"/>
                <a:cs typeface="Arial" pitchFamily="34" charset="0"/>
              </a:rPr>
              <a:t>  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// значения в таблицу для функции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incr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: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40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lang="ru-RU" sz="140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// (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x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, ({m1}, {}), чтение)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400" dirty="0" smtClean="0">
                <a:solidFill>
                  <a:srgbClr val="696969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lang="ru-RU" sz="1400" dirty="0" smtClean="0">
                <a:solidFill>
                  <a:srgbClr val="696969"/>
                </a:solidFill>
                <a:latin typeface="Arial Unicode MS" pitchFamily="34" charset="-128"/>
                <a:cs typeface="Arial" pitchFamily="34" charset="0"/>
              </a:rPr>
              <a:t>  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// (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x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, ({m1}, {}), запись)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40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lang="ru-RU" sz="140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BB7977"/>
                </a:solidFill>
                <a:effectLst/>
                <a:latin typeface="Arial Unicode MS" pitchFamily="34" charset="-128"/>
                <a:cs typeface="Arial" pitchFamily="34" charset="0"/>
              </a:rPr>
              <a:t>int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Arial Unicode MS" pitchFamily="34" charset="-128"/>
                <a:cs typeface="Arial" pitchFamily="34" charset="0"/>
              </a:rPr>
              <a:t>*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z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Arial Unicode MS" pitchFamily="34" charset="-128"/>
                <a:cs typeface="Arial" pitchFamily="34" charset="0"/>
              </a:rPr>
              <a:t>=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Arial Unicode MS" pitchFamily="34" charset="-128"/>
                <a:cs typeface="Arial" pitchFamily="34" charset="0"/>
              </a:rPr>
              <a:t>&amp;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y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Arial Unicode MS" pitchFamily="34" charset="-128"/>
                <a:cs typeface="Arial" pitchFamily="34" charset="0"/>
              </a:rPr>
              <a:t>;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40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lang="ru-RU" sz="140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 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incr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Arial Unicode MS" pitchFamily="34" charset="-128"/>
                <a:cs typeface="Arial" pitchFamily="34" charset="0"/>
              </a:rPr>
              <a:t>(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z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Arial Unicode MS" pitchFamily="34" charset="-128"/>
                <a:cs typeface="Arial" pitchFamily="34" charset="0"/>
              </a:rPr>
              <a:t>,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Arial Unicode MS" pitchFamily="34" charset="-128"/>
                <a:cs typeface="Arial" pitchFamily="34" charset="0"/>
              </a:rPr>
              <a:t>&amp;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m1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Arial Unicode MS" pitchFamily="34" charset="-128"/>
                <a:cs typeface="Arial" pitchFamily="34" charset="0"/>
              </a:rPr>
              <a:t>)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Arial Unicode MS" pitchFamily="34" charset="-128"/>
                <a:cs typeface="Arial" pitchFamily="34" charset="0"/>
              </a:rPr>
              <a:t>;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40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lang="ru-RU" sz="140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// подставляем фактические передаваемые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400" dirty="0" smtClean="0">
                <a:solidFill>
                  <a:srgbClr val="696969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lang="ru-RU" sz="1400" dirty="0" smtClean="0">
                <a:solidFill>
                  <a:srgbClr val="696969"/>
                </a:solidFill>
                <a:latin typeface="Arial Unicode MS" pitchFamily="34" charset="-128"/>
                <a:cs typeface="Arial" pitchFamily="34" charset="0"/>
              </a:rPr>
              <a:t>   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// значения в таблицу для функции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incr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: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40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lang="ru-RU" sz="140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// (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y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, ({m1}, {}), чтение)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400" dirty="0" smtClean="0">
                <a:solidFill>
                  <a:srgbClr val="696969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lang="ru-RU" sz="1400" dirty="0" smtClean="0">
                <a:solidFill>
                  <a:srgbClr val="696969"/>
                </a:solidFill>
                <a:latin typeface="Arial Unicode MS" pitchFamily="34" charset="-128"/>
                <a:cs typeface="Arial" pitchFamily="34" charset="0"/>
              </a:rPr>
              <a:t>  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// (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y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, ({m1}, {}), запись)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itchFamily="34" charset="-128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Arial Unicode MS" pitchFamily="34" charset="-128"/>
                <a:cs typeface="Arial" pitchFamily="34" charset="0"/>
              </a:rPr>
              <a:t>}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5292080" y="2132856"/>
          <a:ext cx="3600402" cy="195072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50800" dir="5400000" algn="ctr" rotWithShape="0">
                    <a:schemeClr val="bg1"/>
                  </a:outerShdw>
                </a:effectLst>
                <a:tableStyleId>{5C22544A-7EE6-4342-B048-85BDC9FD1C3A}</a:tableStyleId>
              </a:tblPr>
              <a:tblGrid>
                <a:gridCol w="936105"/>
                <a:gridCol w="1464163"/>
                <a:gridCol w="1200134"/>
              </a:tblGrid>
              <a:tr h="58750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lvalue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  <a:latin typeface="+mn-lt"/>
                          <a:cs typeface="Times New Roman" pitchFamily="18" charset="0"/>
                        </a:rPr>
                        <a:t>Относительное множество блокировок</a:t>
                      </a:r>
                      <a:endParaRPr lang="ru-RU" sz="1400" dirty="0">
                        <a:solidFill>
                          <a:schemeClr val="tx1"/>
                        </a:solidFill>
                        <a:latin typeface="+mn-lt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Тип доступа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9288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({m1},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{})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чтение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9288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({m1},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{})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запись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9288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({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m1},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{})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чтение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9288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({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m1},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{})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запись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" name="Левая фигурная скобка 6"/>
          <p:cNvSpPr/>
          <p:nvPr/>
        </p:nvSpPr>
        <p:spPr>
          <a:xfrm>
            <a:off x="5004048" y="2852936"/>
            <a:ext cx="144016" cy="57606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Левая фигурная скобка 7"/>
          <p:cNvSpPr/>
          <p:nvPr/>
        </p:nvSpPr>
        <p:spPr>
          <a:xfrm>
            <a:off x="5004048" y="3501008"/>
            <a:ext cx="144016" cy="57606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0" name="Прямая соединительная линия 9"/>
          <p:cNvCxnSpPr>
            <a:endCxn id="7" idx="1"/>
          </p:cNvCxnSpPr>
          <p:nvPr/>
        </p:nvCxnSpPr>
        <p:spPr>
          <a:xfrm>
            <a:off x="1907704" y="3140968"/>
            <a:ext cx="30963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>
            <a:endCxn id="8" idx="1"/>
          </p:cNvCxnSpPr>
          <p:nvPr/>
        </p:nvCxnSpPr>
        <p:spPr>
          <a:xfrm flipV="1">
            <a:off x="1835696" y="3789040"/>
            <a:ext cx="3168352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 и задачи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ru-RU" b="1" dirty="0" smtClean="0"/>
              <a:t>Цель</a:t>
            </a:r>
            <a:r>
              <a:rPr lang="en-US" dirty="0" smtClean="0"/>
              <a:t>: </a:t>
            </a:r>
            <a:r>
              <a:rPr lang="ru-RU" dirty="0" smtClean="0"/>
              <a:t>разработать метод статического поиска гонок в программах на языке Си</a:t>
            </a:r>
          </a:p>
          <a:p>
            <a:pPr>
              <a:buNone/>
            </a:pPr>
            <a:r>
              <a:rPr lang="ru-RU" b="1" dirty="0" smtClean="0"/>
              <a:t>Задачи</a:t>
            </a:r>
            <a:r>
              <a:rPr lang="en-US" dirty="0" smtClean="0"/>
              <a:t>:</a:t>
            </a:r>
          </a:p>
          <a:p>
            <a:r>
              <a:rPr lang="ru-RU" dirty="0" smtClean="0"/>
              <a:t>Выполнить анализ методов поиска гонок в программах, выявить их достоинства и недостатки</a:t>
            </a:r>
          </a:p>
          <a:p>
            <a:r>
              <a:rPr lang="ru-RU" dirty="0" smtClean="0"/>
              <a:t>Разработать метод статического поиска гонок при доступе к разделяемой памяти</a:t>
            </a:r>
          </a:p>
          <a:p>
            <a:r>
              <a:rPr lang="ru-RU" dirty="0" smtClean="0"/>
              <a:t>Разработать алгоритм статического поиска гонок на основе предложенного метода</a:t>
            </a:r>
          </a:p>
          <a:p>
            <a:r>
              <a:rPr lang="ru-RU" dirty="0" smtClean="0"/>
              <a:t>Разработать ПО, реализующее предлагаемый метод</a:t>
            </a:r>
          </a:p>
          <a:p>
            <a:r>
              <a:rPr lang="ru-RU" dirty="0" smtClean="0"/>
              <a:t>Провести исследование разработанного метода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2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Определение мест возможного возникновения гонок</a:t>
            </a:r>
            <a:endParaRPr lang="ru-RU" dirty="0"/>
          </a:p>
        </p:txBody>
      </p:sp>
      <p:pic>
        <p:nvPicPr>
          <p:cNvPr id="5" name="Содержимое 4" descr="generate_warnings.em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79512" y="1844824"/>
            <a:ext cx="8694981" cy="4032448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20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Определение мест возможного возникновения гонок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Тут будет пример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21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ПО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Тут будет схема ПО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22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Ограничения реализации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Использование мьютексов для организации критических секций</a:t>
            </a:r>
          </a:p>
          <a:p>
            <a:r>
              <a:rPr lang="ru-RU" dirty="0" smtClean="0"/>
              <a:t>Использование </a:t>
            </a:r>
            <a:r>
              <a:rPr lang="en-US" dirty="0" smtClean="0"/>
              <a:t>POSIX API</a:t>
            </a:r>
            <a:r>
              <a:rPr lang="ru-RU" dirty="0" smtClean="0"/>
              <a:t> для работы с потоками и объектами взаимоисключения</a:t>
            </a:r>
          </a:p>
          <a:p>
            <a:r>
              <a:rPr lang="ru-RU" dirty="0" smtClean="0"/>
              <a:t>Отсутствие обращений к полям структур</a:t>
            </a:r>
          </a:p>
          <a:p>
            <a:endParaRPr lang="ru-RU" dirty="0" smtClean="0"/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23</a:t>
            </a:fld>
            <a:endParaRPr lang="ru-RU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Результаты исследований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Надо каким-то образом показать вклад каждого из этапов на итоговый результат…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24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Понятие гонки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267744" y="1268760"/>
            <a:ext cx="5472608" cy="4824536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b="1" dirty="0" smtClean="0">
                <a:solidFill>
                  <a:srgbClr val="800000"/>
                </a:solidFill>
              </a:rPr>
              <a:t>static</a:t>
            </a:r>
            <a:r>
              <a:rPr lang="en-US" sz="2000" dirty="0" smtClean="0"/>
              <a:t> </a:t>
            </a:r>
            <a:r>
              <a:rPr lang="en-US" sz="2000" b="1" dirty="0" smtClean="0">
                <a:solidFill>
                  <a:srgbClr val="800000"/>
                </a:solidFill>
              </a:rPr>
              <a:t>int</a:t>
            </a:r>
            <a:r>
              <a:rPr lang="en-US" sz="2000" dirty="0" smtClean="0"/>
              <a:t> count </a:t>
            </a:r>
            <a:r>
              <a:rPr lang="en-US" sz="2000" dirty="0" smtClean="0">
                <a:solidFill>
                  <a:srgbClr val="808030"/>
                </a:solidFill>
              </a:rPr>
              <a:t>=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008C00"/>
                </a:solidFill>
              </a:rPr>
              <a:t>0</a:t>
            </a:r>
            <a:r>
              <a:rPr lang="en-US" sz="2000" dirty="0" smtClean="0">
                <a:solidFill>
                  <a:srgbClr val="800080"/>
                </a:solidFill>
              </a:rPr>
              <a:t>;</a:t>
            </a:r>
            <a:r>
              <a:rPr lang="en-US" sz="2000" dirty="0" smtClean="0"/>
              <a:t> </a:t>
            </a:r>
            <a:endParaRPr lang="ru-RU" sz="2000" dirty="0" smtClean="0"/>
          </a:p>
          <a:p>
            <a:pPr>
              <a:buNone/>
            </a:pPr>
            <a:r>
              <a:rPr lang="en-US" sz="2000" b="1" dirty="0" smtClean="0">
                <a:solidFill>
                  <a:srgbClr val="800000"/>
                </a:solidFill>
              </a:rPr>
              <a:t>void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808030"/>
                </a:solidFill>
              </a:rPr>
              <a:t>*</a:t>
            </a:r>
            <a:r>
              <a:rPr lang="en-US" sz="2000" dirty="0" err="1" smtClean="0"/>
              <a:t>foo</a:t>
            </a:r>
            <a:r>
              <a:rPr lang="en-US" sz="2000" dirty="0" smtClean="0">
                <a:solidFill>
                  <a:srgbClr val="808030"/>
                </a:solidFill>
              </a:rPr>
              <a:t>(</a:t>
            </a:r>
            <a:r>
              <a:rPr lang="en-US" sz="2000" b="1" dirty="0" smtClean="0">
                <a:solidFill>
                  <a:srgbClr val="800000"/>
                </a:solidFill>
              </a:rPr>
              <a:t>void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808030"/>
                </a:solidFill>
              </a:rPr>
              <a:t>*</a:t>
            </a:r>
            <a:r>
              <a:rPr lang="en-US" sz="2000" dirty="0" err="1" smtClean="0"/>
              <a:t>arg</a:t>
            </a:r>
            <a:r>
              <a:rPr lang="en-US" sz="2000" dirty="0" smtClean="0">
                <a:solidFill>
                  <a:srgbClr val="808030"/>
                </a:solidFill>
              </a:rPr>
              <a:t>)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800080"/>
                </a:solidFill>
              </a:rPr>
              <a:t>{</a:t>
            </a:r>
            <a:endParaRPr lang="ru-RU" sz="2000" dirty="0" smtClean="0">
              <a:solidFill>
                <a:srgbClr val="800080"/>
              </a:solidFill>
            </a:endParaRPr>
          </a:p>
          <a:p>
            <a:pPr>
              <a:buNone/>
            </a:pPr>
            <a:r>
              <a:rPr lang="ru-RU" sz="2000" dirty="0" smtClean="0">
                <a:solidFill>
                  <a:srgbClr val="800080"/>
                </a:solidFill>
              </a:rPr>
              <a:t>    </a:t>
            </a:r>
            <a:r>
              <a:rPr lang="en-US" sz="2000" dirty="0" smtClean="0"/>
              <a:t>…</a:t>
            </a:r>
            <a:endParaRPr lang="ru-RU" sz="2000" dirty="0" smtClean="0"/>
          </a:p>
          <a:p>
            <a:pPr>
              <a:buNone/>
            </a:pPr>
            <a:r>
              <a:rPr lang="ru-RU" sz="2000" dirty="0" smtClean="0"/>
              <a:t>    </a:t>
            </a:r>
            <a:r>
              <a:rPr lang="en-US" sz="2000" dirty="0" smtClean="0"/>
              <a:t>count</a:t>
            </a:r>
            <a:r>
              <a:rPr lang="en-US" sz="2000" dirty="0" smtClean="0">
                <a:solidFill>
                  <a:srgbClr val="808030"/>
                </a:solidFill>
              </a:rPr>
              <a:t>++</a:t>
            </a:r>
            <a:r>
              <a:rPr lang="en-US" sz="2000" dirty="0" smtClean="0">
                <a:solidFill>
                  <a:srgbClr val="800080"/>
                </a:solidFill>
              </a:rPr>
              <a:t>;</a:t>
            </a:r>
            <a:r>
              <a:rPr lang="ru-RU" sz="2000" dirty="0" smtClean="0">
                <a:solidFill>
                  <a:srgbClr val="800080"/>
                </a:solidFill>
              </a:rPr>
              <a:t>   </a:t>
            </a:r>
            <a:r>
              <a:rPr lang="en-US" sz="2000" dirty="0" smtClean="0">
                <a:solidFill>
                  <a:srgbClr val="00B050"/>
                </a:solidFill>
              </a:rPr>
              <a:t>// </a:t>
            </a:r>
            <a:r>
              <a:rPr lang="ru-RU" sz="2000" dirty="0" smtClean="0">
                <a:solidFill>
                  <a:srgbClr val="00B050"/>
                </a:solidFill>
              </a:rPr>
              <a:t>возможно возникновение гонки</a:t>
            </a:r>
          </a:p>
          <a:p>
            <a:pPr>
              <a:buNone/>
            </a:pPr>
            <a:r>
              <a:rPr lang="ru-RU" sz="2000" dirty="0" smtClean="0">
                <a:solidFill>
                  <a:srgbClr val="800080"/>
                </a:solidFill>
              </a:rPr>
              <a:t>    </a:t>
            </a:r>
            <a:r>
              <a:rPr lang="en-US" sz="2000" dirty="0" smtClean="0"/>
              <a:t>…</a:t>
            </a:r>
            <a:endParaRPr lang="ru-RU" sz="2000" dirty="0" smtClean="0"/>
          </a:p>
          <a:p>
            <a:pPr>
              <a:buNone/>
            </a:pPr>
            <a:r>
              <a:rPr lang="en-US" sz="2000" dirty="0" smtClean="0">
                <a:solidFill>
                  <a:srgbClr val="800080"/>
                </a:solidFill>
              </a:rPr>
              <a:t>}</a:t>
            </a:r>
            <a:endParaRPr lang="ru-RU" sz="2000" dirty="0" smtClean="0">
              <a:solidFill>
                <a:srgbClr val="800080"/>
              </a:solidFill>
            </a:endParaRPr>
          </a:p>
          <a:p>
            <a:pPr>
              <a:buNone/>
            </a:pPr>
            <a:r>
              <a:rPr lang="en-US" sz="2000" b="1" dirty="0" smtClean="0">
                <a:solidFill>
                  <a:srgbClr val="800000"/>
                </a:solidFill>
              </a:rPr>
              <a:t>int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400000"/>
                </a:solidFill>
              </a:rPr>
              <a:t>main</a:t>
            </a:r>
            <a:r>
              <a:rPr lang="en-US" sz="2000" dirty="0" smtClean="0">
                <a:solidFill>
                  <a:srgbClr val="808030"/>
                </a:solidFill>
              </a:rPr>
              <a:t>(</a:t>
            </a:r>
            <a:r>
              <a:rPr lang="en-US" sz="2000" b="1" dirty="0" smtClean="0">
                <a:solidFill>
                  <a:srgbClr val="800000"/>
                </a:solidFill>
              </a:rPr>
              <a:t>int</a:t>
            </a:r>
            <a:r>
              <a:rPr lang="en-US" sz="2000" dirty="0" smtClean="0"/>
              <a:t> </a:t>
            </a:r>
            <a:r>
              <a:rPr lang="en-US" sz="2000" dirty="0" err="1" smtClean="0"/>
              <a:t>argc</a:t>
            </a:r>
            <a:r>
              <a:rPr lang="en-US" sz="2000" dirty="0" smtClean="0">
                <a:solidFill>
                  <a:srgbClr val="808030"/>
                </a:solidFill>
              </a:rPr>
              <a:t>,</a:t>
            </a:r>
            <a:r>
              <a:rPr lang="en-US" sz="2000" dirty="0" smtClean="0"/>
              <a:t> </a:t>
            </a:r>
            <a:r>
              <a:rPr lang="en-US" sz="2000" b="1" dirty="0" smtClean="0">
                <a:solidFill>
                  <a:srgbClr val="800000"/>
                </a:solidFill>
              </a:rPr>
              <a:t>char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808030"/>
                </a:solidFill>
              </a:rPr>
              <a:t>*</a:t>
            </a:r>
            <a:r>
              <a:rPr lang="en-US" sz="2000" dirty="0" err="1" smtClean="0"/>
              <a:t>argv</a:t>
            </a:r>
            <a:r>
              <a:rPr lang="en-US" sz="2000" dirty="0" smtClean="0">
                <a:solidFill>
                  <a:srgbClr val="808030"/>
                </a:solidFill>
              </a:rPr>
              <a:t>[])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800080"/>
                </a:solidFill>
              </a:rPr>
              <a:t>{</a:t>
            </a:r>
            <a:endParaRPr lang="ru-RU" sz="2000" dirty="0" smtClean="0">
              <a:solidFill>
                <a:srgbClr val="800080"/>
              </a:solidFill>
            </a:endParaRPr>
          </a:p>
          <a:p>
            <a:pPr>
              <a:buNone/>
            </a:pPr>
            <a:r>
              <a:rPr lang="ru-RU" sz="2000" dirty="0" smtClean="0">
                <a:solidFill>
                  <a:srgbClr val="800080"/>
                </a:solidFill>
              </a:rPr>
              <a:t>    </a:t>
            </a:r>
            <a:r>
              <a:rPr lang="en-US" sz="2000" dirty="0" smtClean="0"/>
              <a:t>…</a:t>
            </a:r>
            <a:endParaRPr lang="ru-RU" sz="2000" dirty="0" smtClean="0"/>
          </a:p>
          <a:p>
            <a:pPr>
              <a:buNone/>
            </a:pPr>
            <a:r>
              <a:rPr lang="ru-RU" sz="2000" dirty="0" smtClean="0"/>
              <a:t> </a:t>
            </a:r>
            <a:r>
              <a:rPr lang="en-US" sz="2000" dirty="0" smtClean="0"/>
              <a:t> </a:t>
            </a:r>
            <a:r>
              <a:rPr lang="ru-RU" sz="2000" dirty="0" smtClean="0"/>
              <a:t>  </a:t>
            </a:r>
            <a:r>
              <a:rPr lang="en-US" sz="2000" dirty="0" err="1" smtClean="0"/>
              <a:t>pthread_create</a:t>
            </a:r>
            <a:r>
              <a:rPr lang="en-US" sz="2000" dirty="0" smtClean="0">
                <a:solidFill>
                  <a:srgbClr val="808030"/>
                </a:solidFill>
              </a:rPr>
              <a:t>(&amp;</a:t>
            </a:r>
            <a:r>
              <a:rPr lang="en-US" sz="2000" dirty="0" smtClean="0"/>
              <a:t>thread1</a:t>
            </a:r>
            <a:r>
              <a:rPr lang="en-US" sz="2000" dirty="0" smtClean="0">
                <a:solidFill>
                  <a:srgbClr val="808030"/>
                </a:solidFill>
              </a:rPr>
              <a:t>,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7D0045"/>
                </a:solidFill>
              </a:rPr>
              <a:t>NULL</a:t>
            </a:r>
            <a:r>
              <a:rPr lang="en-US" sz="2000" dirty="0" smtClean="0">
                <a:solidFill>
                  <a:srgbClr val="808030"/>
                </a:solidFill>
              </a:rPr>
              <a:t>,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808030"/>
                </a:solidFill>
              </a:rPr>
              <a:t>&amp;</a:t>
            </a:r>
            <a:r>
              <a:rPr lang="en-US" sz="2000" dirty="0" err="1" smtClean="0"/>
              <a:t>foo</a:t>
            </a:r>
            <a:r>
              <a:rPr lang="en-US" sz="2000" dirty="0" smtClean="0">
                <a:solidFill>
                  <a:srgbClr val="808030"/>
                </a:solidFill>
              </a:rPr>
              <a:t>,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7D0045"/>
                </a:solidFill>
              </a:rPr>
              <a:t>NULL</a:t>
            </a:r>
            <a:r>
              <a:rPr lang="en-US" sz="2000" dirty="0" smtClean="0">
                <a:solidFill>
                  <a:srgbClr val="808030"/>
                </a:solidFill>
              </a:rPr>
              <a:t>)</a:t>
            </a:r>
            <a:r>
              <a:rPr lang="en-US" sz="2000" dirty="0" smtClean="0">
                <a:solidFill>
                  <a:srgbClr val="800080"/>
                </a:solidFill>
              </a:rPr>
              <a:t>;</a:t>
            </a:r>
            <a:r>
              <a:rPr lang="en-US" sz="2000" dirty="0" smtClean="0"/>
              <a:t> </a:t>
            </a:r>
            <a:endParaRPr lang="ru-RU" sz="2000" dirty="0" smtClean="0"/>
          </a:p>
          <a:p>
            <a:pPr>
              <a:buNone/>
            </a:pPr>
            <a:r>
              <a:rPr lang="ru-RU" sz="2000" dirty="0" smtClean="0"/>
              <a:t>    </a:t>
            </a:r>
            <a:r>
              <a:rPr lang="en-US" sz="2000" dirty="0" err="1" smtClean="0"/>
              <a:t>pthread_create</a:t>
            </a:r>
            <a:r>
              <a:rPr lang="en-US" sz="2000" dirty="0" smtClean="0">
                <a:solidFill>
                  <a:srgbClr val="808030"/>
                </a:solidFill>
              </a:rPr>
              <a:t>(&amp;</a:t>
            </a:r>
            <a:r>
              <a:rPr lang="en-US" sz="2000" dirty="0" smtClean="0"/>
              <a:t>thread2</a:t>
            </a:r>
            <a:r>
              <a:rPr lang="en-US" sz="2000" dirty="0" smtClean="0">
                <a:solidFill>
                  <a:srgbClr val="808030"/>
                </a:solidFill>
              </a:rPr>
              <a:t>,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7D0045"/>
                </a:solidFill>
              </a:rPr>
              <a:t>NULL</a:t>
            </a:r>
            <a:r>
              <a:rPr lang="en-US" sz="2000" dirty="0" smtClean="0">
                <a:solidFill>
                  <a:srgbClr val="808030"/>
                </a:solidFill>
              </a:rPr>
              <a:t>,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808030"/>
                </a:solidFill>
              </a:rPr>
              <a:t>&amp;</a:t>
            </a:r>
            <a:r>
              <a:rPr lang="en-US" sz="2000" dirty="0" err="1" smtClean="0"/>
              <a:t>foo</a:t>
            </a:r>
            <a:r>
              <a:rPr lang="en-US" sz="2000" dirty="0" smtClean="0">
                <a:solidFill>
                  <a:srgbClr val="808030"/>
                </a:solidFill>
              </a:rPr>
              <a:t>,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7D0045"/>
                </a:solidFill>
              </a:rPr>
              <a:t>NULL</a:t>
            </a:r>
            <a:r>
              <a:rPr lang="en-US" sz="2000" dirty="0" smtClean="0">
                <a:solidFill>
                  <a:srgbClr val="808030"/>
                </a:solidFill>
              </a:rPr>
              <a:t>)</a:t>
            </a:r>
            <a:r>
              <a:rPr lang="en-US" sz="2000" dirty="0" smtClean="0">
                <a:solidFill>
                  <a:srgbClr val="800080"/>
                </a:solidFill>
              </a:rPr>
              <a:t>;</a:t>
            </a:r>
            <a:endParaRPr lang="ru-RU" sz="2000" dirty="0" smtClean="0">
              <a:solidFill>
                <a:srgbClr val="800080"/>
              </a:solidFill>
            </a:endParaRPr>
          </a:p>
          <a:p>
            <a:pPr>
              <a:buNone/>
            </a:pPr>
            <a:r>
              <a:rPr lang="ru-RU" sz="2000" dirty="0" smtClean="0">
                <a:solidFill>
                  <a:srgbClr val="800080"/>
                </a:solidFill>
              </a:rPr>
              <a:t>  </a:t>
            </a:r>
            <a:r>
              <a:rPr lang="en-US" sz="2000" dirty="0" smtClean="0"/>
              <a:t> </a:t>
            </a:r>
            <a:r>
              <a:rPr lang="ru-RU" sz="2000" dirty="0" smtClean="0"/>
              <a:t>  </a:t>
            </a:r>
            <a:r>
              <a:rPr lang="en-US" sz="2000" dirty="0" smtClean="0"/>
              <a:t>…</a:t>
            </a:r>
            <a:endParaRPr lang="ru-RU" sz="2000" dirty="0" smtClean="0"/>
          </a:p>
          <a:p>
            <a:pPr>
              <a:buNone/>
            </a:pPr>
            <a:r>
              <a:rPr lang="en-US" sz="2000" dirty="0" smtClean="0">
                <a:solidFill>
                  <a:srgbClr val="800080"/>
                </a:solidFill>
              </a:rPr>
              <a:t>}</a:t>
            </a:r>
            <a:endParaRPr lang="en-US" sz="2000" dirty="0" smtClean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3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Методы поиска гонок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4</a:t>
            </a:fld>
            <a:endParaRPr lang="ru-RU"/>
          </a:p>
        </p:txBody>
      </p:sp>
      <p:pic>
        <p:nvPicPr>
          <p:cNvPr id="11" name="Содержимое 10" descr="methods.em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77162" y="1844824"/>
            <a:ext cx="8210363" cy="3460531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 статического поиска гонок</a:t>
            </a:r>
            <a:endParaRPr lang="ru-RU" dirty="0"/>
          </a:p>
        </p:txBody>
      </p:sp>
      <p:pic>
        <p:nvPicPr>
          <p:cNvPr id="5" name="Содержимое 4" descr="idef0-black-box.em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806084"/>
            <a:ext cx="8229600" cy="4114194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5</a:t>
            </a:fld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2771800" y="3573016"/>
            <a:ext cx="36980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 smtClean="0">
                <a:solidFill>
                  <a:srgbClr val="FF0000"/>
                </a:solidFill>
              </a:rPr>
              <a:t>Переделать!!!!!!!!</a:t>
            </a:r>
            <a:endParaRPr lang="ru-RU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 статического поиска гонок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6</a:t>
            </a:fld>
            <a:endParaRPr lang="ru-RU"/>
          </a:p>
        </p:txBody>
      </p:sp>
      <p:pic>
        <p:nvPicPr>
          <p:cNvPr id="9" name="Содержимое 8" descr="idef0.em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6995" y="1628800"/>
            <a:ext cx="8941465" cy="4464496"/>
          </a:xfrm>
        </p:spPr>
      </p:pic>
      <p:sp>
        <p:nvSpPr>
          <p:cNvPr id="5" name="TextBox 4"/>
          <p:cNvSpPr txBox="1"/>
          <p:nvPr/>
        </p:nvSpPr>
        <p:spPr>
          <a:xfrm>
            <a:off x="2987824" y="3212976"/>
            <a:ext cx="36980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 smtClean="0">
                <a:solidFill>
                  <a:srgbClr val="FF0000"/>
                </a:solidFill>
              </a:rPr>
              <a:t>Переделать!!!!!!!!</a:t>
            </a:r>
            <a:endParaRPr lang="ru-RU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Ограничения метода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Отсутствие рекурсивных вызовов функций</a:t>
            </a:r>
          </a:p>
          <a:p>
            <a:r>
              <a:rPr lang="ru-RU" dirty="0" smtClean="0"/>
              <a:t>Отсутствие указателей на функции</a:t>
            </a:r>
          </a:p>
          <a:p>
            <a:r>
              <a:rPr lang="ru-RU" dirty="0" smtClean="0"/>
              <a:t>Отсутствие обращений к памяти по заранее заданным адресам</a:t>
            </a:r>
          </a:p>
          <a:p>
            <a:r>
              <a:rPr lang="ru-RU" dirty="0" smtClean="0"/>
              <a:t>Уникальность имён переменных в пределах функции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7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Демонстрационный пример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267744" y="1556792"/>
            <a:ext cx="5112568" cy="4525963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1600" b="1" dirty="0" smtClean="0">
                <a:solidFill>
                  <a:srgbClr val="800000"/>
                </a:solidFill>
              </a:rPr>
              <a:t>static</a:t>
            </a:r>
            <a:r>
              <a:rPr lang="en-US" sz="1600" dirty="0" smtClean="0"/>
              <a:t> </a:t>
            </a:r>
            <a:r>
              <a:rPr lang="en-US" sz="1600" b="1" dirty="0" smtClean="0">
                <a:solidFill>
                  <a:srgbClr val="800000"/>
                </a:solidFill>
              </a:rPr>
              <a:t>int</a:t>
            </a:r>
            <a:r>
              <a:rPr lang="en-US" sz="1600" dirty="0" smtClean="0"/>
              <a:t> x </a:t>
            </a:r>
            <a:r>
              <a:rPr lang="en-US" sz="1600" dirty="0" smtClean="0">
                <a:solidFill>
                  <a:srgbClr val="808030"/>
                </a:solidFill>
              </a:rPr>
              <a:t>=</a:t>
            </a:r>
            <a:r>
              <a:rPr lang="en-US" sz="1600" dirty="0" smtClean="0">
                <a:solidFill>
                  <a:srgbClr val="008C00"/>
                </a:solidFill>
              </a:rPr>
              <a:t>0</a:t>
            </a:r>
            <a:r>
              <a:rPr lang="en-US" sz="1600" dirty="0" smtClean="0">
                <a:solidFill>
                  <a:srgbClr val="808030"/>
                </a:solidFill>
              </a:rPr>
              <a:t>,</a:t>
            </a:r>
            <a:r>
              <a:rPr lang="en-US" sz="1600" dirty="0" smtClean="0"/>
              <a:t> y </a:t>
            </a:r>
            <a:r>
              <a:rPr lang="en-US" sz="1600" dirty="0" smtClean="0">
                <a:solidFill>
                  <a:srgbClr val="808030"/>
                </a:solidFill>
              </a:rPr>
              <a:t>=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008C00"/>
                </a:solidFill>
              </a:rPr>
              <a:t>0</a:t>
            </a:r>
            <a:r>
              <a:rPr lang="en-US" sz="1600" dirty="0" smtClean="0">
                <a:solidFill>
                  <a:srgbClr val="800080"/>
                </a:solidFill>
              </a:rPr>
              <a:t>;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696969"/>
                </a:solidFill>
              </a:rPr>
              <a:t>// </a:t>
            </a:r>
            <a:r>
              <a:rPr lang="ru-RU" sz="1600" dirty="0" smtClean="0">
                <a:solidFill>
                  <a:srgbClr val="696969"/>
                </a:solidFill>
              </a:rPr>
              <a:t>разделяемые переменные</a:t>
            </a:r>
          </a:p>
          <a:p>
            <a:pPr>
              <a:buNone/>
            </a:pPr>
            <a:r>
              <a:rPr lang="en-US" sz="1600" dirty="0" err="1" smtClean="0"/>
              <a:t>pthread_mutex_t</a:t>
            </a:r>
            <a:r>
              <a:rPr lang="en-US" sz="1600" dirty="0" smtClean="0"/>
              <a:t> m1</a:t>
            </a:r>
            <a:r>
              <a:rPr lang="en-US" sz="1600" dirty="0" smtClean="0">
                <a:solidFill>
                  <a:srgbClr val="808030"/>
                </a:solidFill>
              </a:rPr>
              <a:t>,</a:t>
            </a:r>
            <a:r>
              <a:rPr lang="en-US" sz="1600" dirty="0" smtClean="0"/>
              <a:t> m2</a:t>
            </a:r>
            <a:r>
              <a:rPr lang="en-US" sz="1600" dirty="0" smtClean="0">
                <a:solidFill>
                  <a:srgbClr val="800080"/>
                </a:solidFill>
              </a:rPr>
              <a:t>;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696969"/>
                </a:solidFill>
              </a:rPr>
              <a:t>// </a:t>
            </a:r>
            <a:r>
              <a:rPr lang="ru-RU" sz="1600" dirty="0" smtClean="0">
                <a:solidFill>
                  <a:srgbClr val="696969"/>
                </a:solidFill>
              </a:rPr>
              <a:t>блокировки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800000"/>
                </a:solidFill>
              </a:rPr>
              <a:t>void</a:t>
            </a:r>
            <a:r>
              <a:rPr lang="en-US" sz="1600" dirty="0" smtClean="0"/>
              <a:t> </a:t>
            </a:r>
            <a:r>
              <a:rPr lang="en-US" sz="1600" dirty="0" err="1" smtClean="0"/>
              <a:t>incr</a:t>
            </a:r>
            <a:r>
              <a:rPr lang="en-US" sz="1600" dirty="0" smtClean="0">
                <a:solidFill>
                  <a:srgbClr val="808030"/>
                </a:solidFill>
              </a:rPr>
              <a:t>(</a:t>
            </a:r>
            <a:r>
              <a:rPr lang="en-US" sz="1600" b="1" dirty="0" smtClean="0">
                <a:solidFill>
                  <a:srgbClr val="800000"/>
                </a:solidFill>
              </a:rPr>
              <a:t>int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808030"/>
                </a:solidFill>
              </a:rPr>
              <a:t>*</a:t>
            </a:r>
            <a:r>
              <a:rPr lang="en-US" sz="1600" dirty="0" smtClean="0"/>
              <a:t> value</a:t>
            </a:r>
            <a:r>
              <a:rPr lang="en-US" sz="1600" dirty="0" smtClean="0">
                <a:solidFill>
                  <a:srgbClr val="808030"/>
                </a:solidFill>
              </a:rPr>
              <a:t>,</a:t>
            </a:r>
            <a:r>
              <a:rPr lang="en-US" sz="1600" dirty="0" smtClean="0"/>
              <a:t> </a:t>
            </a:r>
            <a:r>
              <a:rPr lang="en-US" sz="1600" dirty="0" err="1" smtClean="0"/>
              <a:t>pthread_mutex_t</a:t>
            </a:r>
            <a:r>
              <a:rPr lang="en-US" sz="1600" dirty="0" smtClean="0">
                <a:solidFill>
                  <a:srgbClr val="808030"/>
                </a:solidFill>
              </a:rPr>
              <a:t>*</a:t>
            </a:r>
            <a:r>
              <a:rPr lang="en-US" sz="1600" dirty="0" smtClean="0"/>
              <a:t> mutex</a:t>
            </a:r>
            <a:r>
              <a:rPr lang="en-US" sz="1600" dirty="0" smtClean="0">
                <a:solidFill>
                  <a:srgbClr val="808030"/>
                </a:solidFill>
              </a:rPr>
              <a:t>)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800080"/>
                </a:solidFill>
              </a:rPr>
              <a:t>{</a:t>
            </a:r>
            <a:endParaRPr lang="ru-RU" sz="1600" dirty="0" smtClean="0">
              <a:solidFill>
                <a:srgbClr val="800080"/>
              </a:solidFill>
            </a:endParaRPr>
          </a:p>
          <a:p>
            <a:pPr>
              <a:buNone/>
            </a:pPr>
            <a:r>
              <a:rPr lang="ru-RU" sz="1600" dirty="0" smtClean="0"/>
              <a:t>        </a:t>
            </a:r>
            <a:r>
              <a:rPr lang="en-US" sz="1600" dirty="0" err="1" smtClean="0"/>
              <a:t>pthread_mutex_lock</a:t>
            </a:r>
            <a:r>
              <a:rPr lang="en-US" sz="1600" dirty="0" smtClean="0">
                <a:solidFill>
                  <a:srgbClr val="808030"/>
                </a:solidFill>
              </a:rPr>
              <a:t>(</a:t>
            </a:r>
            <a:r>
              <a:rPr lang="en-US" sz="1600" dirty="0" err="1" smtClean="0"/>
              <a:t>mutex</a:t>
            </a:r>
            <a:r>
              <a:rPr lang="en-US" sz="1600" dirty="0" smtClean="0">
                <a:solidFill>
                  <a:srgbClr val="808030"/>
                </a:solidFill>
              </a:rPr>
              <a:t>)</a:t>
            </a:r>
            <a:r>
              <a:rPr lang="en-US" sz="1600" dirty="0" smtClean="0">
                <a:solidFill>
                  <a:srgbClr val="800080"/>
                </a:solidFill>
              </a:rPr>
              <a:t>;</a:t>
            </a:r>
            <a:endParaRPr lang="ru-RU" sz="1600" dirty="0" smtClean="0">
              <a:solidFill>
                <a:srgbClr val="800080"/>
              </a:solidFill>
            </a:endParaRPr>
          </a:p>
          <a:p>
            <a:pPr>
              <a:buNone/>
            </a:pPr>
            <a:r>
              <a:rPr lang="ru-RU" sz="1600" dirty="0" smtClean="0">
                <a:solidFill>
                  <a:srgbClr val="800080"/>
                </a:solidFill>
              </a:rPr>
              <a:t>   </a:t>
            </a:r>
            <a:r>
              <a:rPr lang="en-US" sz="1600" dirty="0" smtClean="0"/>
              <a:t> </a:t>
            </a:r>
            <a:r>
              <a:rPr lang="ru-RU" sz="1600" dirty="0" smtClean="0"/>
              <a:t>    </a:t>
            </a:r>
            <a:r>
              <a:rPr lang="en-US" sz="1600" dirty="0" smtClean="0">
                <a:solidFill>
                  <a:srgbClr val="808030"/>
                </a:solidFill>
              </a:rPr>
              <a:t>(*</a:t>
            </a:r>
            <a:r>
              <a:rPr lang="en-US" sz="1600" dirty="0" smtClean="0"/>
              <a:t>value</a:t>
            </a:r>
            <a:r>
              <a:rPr lang="en-US" sz="1600" dirty="0" smtClean="0">
                <a:solidFill>
                  <a:srgbClr val="808030"/>
                </a:solidFill>
              </a:rPr>
              <a:t>)++</a:t>
            </a:r>
            <a:r>
              <a:rPr lang="en-US" sz="1600" dirty="0" smtClean="0">
                <a:solidFill>
                  <a:srgbClr val="800080"/>
                </a:solidFill>
              </a:rPr>
              <a:t>;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696969"/>
                </a:solidFill>
              </a:rPr>
              <a:t>// </a:t>
            </a:r>
            <a:r>
              <a:rPr lang="ru-RU" sz="1600" dirty="0" smtClean="0">
                <a:solidFill>
                  <a:srgbClr val="696969"/>
                </a:solidFill>
              </a:rPr>
              <a:t>доступ к разделяемой переменной</a:t>
            </a:r>
          </a:p>
          <a:p>
            <a:pPr>
              <a:buNone/>
            </a:pPr>
            <a:r>
              <a:rPr lang="ru-RU" sz="1600" dirty="0" smtClean="0">
                <a:solidFill>
                  <a:srgbClr val="696969"/>
                </a:solidFill>
              </a:rPr>
              <a:t>   </a:t>
            </a:r>
            <a:r>
              <a:rPr lang="ru-RU" sz="1600" dirty="0" smtClean="0"/>
              <a:t>     </a:t>
            </a:r>
            <a:r>
              <a:rPr lang="en-US" sz="1600" dirty="0" err="1" smtClean="0"/>
              <a:t>pthread_mutex_unlock</a:t>
            </a:r>
            <a:r>
              <a:rPr lang="en-US" sz="1600" dirty="0" smtClean="0">
                <a:solidFill>
                  <a:srgbClr val="808030"/>
                </a:solidFill>
              </a:rPr>
              <a:t>(</a:t>
            </a:r>
            <a:r>
              <a:rPr lang="en-US" sz="1600" dirty="0" err="1" smtClean="0"/>
              <a:t>mutex</a:t>
            </a:r>
            <a:r>
              <a:rPr lang="en-US" sz="1600" dirty="0" smtClean="0">
                <a:solidFill>
                  <a:srgbClr val="808030"/>
                </a:solidFill>
              </a:rPr>
              <a:t>)</a:t>
            </a:r>
            <a:r>
              <a:rPr lang="en-US" sz="1600" dirty="0" smtClean="0">
                <a:solidFill>
                  <a:srgbClr val="800080"/>
                </a:solidFill>
              </a:rPr>
              <a:t>;</a:t>
            </a:r>
            <a:endParaRPr lang="ru-RU" sz="1600" dirty="0" smtClean="0">
              <a:solidFill>
                <a:srgbClr val="800080"/>
              </a:solidFill>
            </a:endParaRPr>
          </a:p>
          <a:p>
            <a:pPr>
              <a:buNone/>
            </a:pPr>
            <a:r>
              <a:rPr lang="en-US" sz="1600" dirty="0" smtClean="0">
                <a:solidFill>
                  <a:srgbClr val="800080"/>
                </a:solidFill>
              </a:rPr>
              <a:t>}</a:t>
            </a:r>
            <a:endParaRPr lang="ru-RU" sz="1600" dirty="0" smtClean="0">
              <a:solidFill>
                <a:srgbClr val="800080"/>
              </a:solidFill>
            </a:endParaRPr>
          </a:p>
          <a:p>
            <a:pPr>
              <a:buNone/>
            </a:pPr>
            <a:r>
              <a:rPr lang="en-US" sz="1600" dirty="0" smtClean="0"/>
              <a:t> </a:t>
            </a:r>
            <a:r>
              <a:rPr lang="en-US" sz="1600" b="1" dirty="0" smtClean="0">
                <a:solidFill>
                  <a:srgbClr val="800000"/>
                </a:solidFill>
              </a:rPr>
              <a:t>void</a:t>
            </a:r>
            <a:r>
              <a:rPr lang="en-US" sz="1600" dirty="0" smtClean="0">
                <a:solidFill>
                  <a:srgbClr val="808030"/>
                </a:solidFill>
              </a:rPr>
              <a:t>*</a:t>
            </a:r>
            <a:r>
              <a:rPr lang="en-US" sz="1600" dirty="0" smtClean="0"/>
              <a:t> thread1</a:t>
            </a:r>
            <a:r>
              <a:rPr lang="en-US" sz="1600" dirty="0" smtClean="0">
                <a:solidFill>
                  <a:srgbClr val="808030"/>
                </a:solidFill>
              </a:rPr>
              <a:t>()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800080"/>
                </a:solidFill>
              </a:rPr>
              <a:t>{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696969"/>
                </a:solidFill>
              </a:rPr>
              <a:t>// </a:t>
            </a:r>
            <a:r>
              <a:rPr lang="ru-RU" sz="1600" dirty="0" smtClean="0">
                <a:solidFill>
                  <a:srgbClr val="696969"/>
                </a:solidFill>
              </a:rPr>
              <a:t>точка входа в 1-й поток</a:t>
            </a:r>
          </a:p>
          <a:p>
            <a:pPr>
              <a:buNone/>
            </a:pPr>
            <a:r>
              <a:rPr lang="ru-RU" sz="1600" dirty="0" smtClean="0">
                <a:solidFill>
                  <a:srgbClr val="696969"/>
                </a:solidFill>
              </a:rPr>
              <a:t>   </a:t>
            </a:r>
            <a:r>
              <a:rPr lang="ru-RU" sz="1600" dirty="0" smtClean="0"/>
              <a:t>     </a:t>
            </a:r>
            <a:r>
              <a:rPr lang="en-US" sz="1600" b="1" dirty="0" smtClean="0">
                <a:solidFill>
                  <a:srgbClr val="800000"/>
                </a:solidFill>
              </a:rPr>
              <a:t>int</a:t>
            </a:r>
            <a:r>
              <a:rPr lang="en-US" sz="1600" dirty="0" smtClean="0">
                <a:solidFill>
                  <a:srgbClr val="808030"/>
                </a:solidFill>
              </a:rPr>
              <a:t>*</a:t>
            </a:r>
            <a:r>
              <a:rPr lang="en-US" sz="1600" dirty="0" smtClean="0"/>
              <a:t> z </a:t>
            </a:r>
            <a:r>
              <a:rPr lang="en-US" sz="1600" dirty="0" smtClean="0">
                <a:solidFill>
                  <a:srgbClr val="808030"/>
                </a:solidFill>
              </a:rPr>
              <a:t>=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808030"/>
                </a:solidFill>
              </a:rPr>
              <a:t>&amp;</a:t>
            </a:r>
            <a:r>
              <a:rPr lang="en-US" sz="1600" dirty="0" smtClean="0"/>
              <a:t>x</a:t>
            </a:r>
            <a:r>
              <a:rPr lang="en-US" sz="1600" dirty="0" smtClean="0">
                <a:solidFill>
                  <a:srgbClr val="800080"/>
                </a:solidFill>
              </a:rPr>
              <a:t>;</a:t>
            </a:r>
            <a:endParaRPr lang="ru-RU" sz="1600" dirty="0" smtClean="0">
              <a:solidFill>
                <a:srgbClr val="800080"/>
              </a:solidFill>
            </a:endParaRPr>
          </a:p>
          <a:p>
            <a:pPr>
              <a:buNone/>
            </a:pPr>
            <a:r>
              <a:rPr lang="ru-RU" sz="1600" dirty="0" smtClean="0">
                <a:solidFill>
                  <a:srgbClr val="800080"/>
                </a:solidFill>
              </a:rPr>
              <a:t>   </a:t>
            </a:r>
            <a:r>
              <a:rPr lang="en-US" sz="1600" dirty="0" smtClean="0"/>
              <a:t> </a:t>
            </a:r>
            <a:r>
              <a:rPr lang="ru-RU" sz="1600" dirty="0" smtClean="0"/>
              <a:t>    </a:t>
            </a:r>
            <a:r>
              <a:rPr lang="en-US" sz="1600" dirty="0" err="1" smtClean="0"/>
              <a:t>incr</a:t>
            </a:r>
            <a:r>
              <a:rPr lang="en-US" sz="1600" dirty="0" smtClean="0">
                <a:solidFill>
                  <a:srgbClr val="808030"/>
                </a:solidFill>
              </a:rPr>
              <a:t>(</a:t>
            </a:r>
            <a:r>
              <a:rPr lang="en-US" sz="1600" dirty="0" smtClean="0"/>
              <a:t>z</a:t>
            </a:r>
            <a:r>
              <a:rPr lang="en-US" sz="1600" dirty="0" smtClean="0">
                <a:solidFill>
                  <a:srgbClr val="808030"/>
                </a:solidFill>
              </a:rPr>
              <a:t>,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808030"/>
                </a:solidFill>
              </a:rPr>
              <a:t>&amp;</a:t>
            </a:r>
            <a:r>
              <a:rPr lang="en-US" sz="1600" dirty="0" smtClean="0"/>
              <a:t>m1</a:t>
            </a:r>
            <a:r>
              <a:rPr lang="en-US" sz="1600" dirty="0" smtClean="0">
                <a:solidFill>
                  <a:srgbClr val="808030"/>
                </a:solidFill>
              </a:rPr>
              <a:t>)</a:t>
            </a:r>
            <a:r>
              <a:rPr lang="en-US" sz="1600" dirty="0" smtClean="0">
                <a:solidFill>
                  <a:srgbClr val="800080"/>
                </a:solidFill>
              </a:rPr>
              <a:t>;</a:t>
            </a:r>
            <a:endParaRPr lang="ru-RU" sz="1600" dirty="0" smtClean="0">
              <a:solidFill>
                <a:srgbClr val="800080"/>
              </a:solidFill>
            </a:endParaRPr>
          </a:p>
          <a:p>
            <a:pPr>
              <a:buNone/>
            </a:pPr>
            <a:r>
              <a:rPr lang="ru-RU" sz="1600" dirty="0" smtClean="0">
                <a:solidFill>
                  <a:srgbClr val="800080"/>
                </a:solidFill>
              </a:rPr>
              <a:t>   </a:t>
            </a:r>
            <a:r>
              <a:rPr lang="en-US" sz="1600" dirty="0" smtClean="0"/>
              <a:t> </a:t>
            </a:r>
            <a:r>
              <a:rPr lang="ru-RU" sz="1600" dirty="0" smtClean="0"/>
              <a:t>    </a:t>
            </a:r>
            <a:r>
              <a:rPr lang="en-US" sz="1600" dirty="0" err="1" smtClean="0"/>
              <a:t>incr</a:t>
            </a:r>
            <a:r>
              <a:rPr lang="en-US" sz="1600" dirty="0" smtClean="0">
                <a:solidFill>
                  <a:srgbClr val="808030"/>
                </a:solidFill>
              </a:rPr>
              <a:t>(&amp;</a:t>
            </a:r>
            <a:r>
              <a:rPr lang="en-US" sz="1600" dirty="0" smtClean="0"/>
              <a:t>y</a:t>
            </a:r>
            <a:r>
              <a:rPr lang="en-US" sz="1600" dirty="0" smtClean="0">
                <a:solidFill>
                  <a:srgbClr val="808030"/>
                </a:solidFill>
              </a:rPr>
              <a:t>,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808030"/>
                </a:solidFill>
              </a:rPr>
              <a:t>&amp;</a:t>
            </a:r>
            <a:r>
              <a:rPr lang="en-US" sz="1600" dirty="0" smtClean="0"/>
              <a:t>m2</a:t>
            </a:r>
            <a:r>
              <a:rPr lang="en-US" sz="1600" dirty="0" smtClean="0">
                <a:solidFill>
                  <a:srgbClr val="808030"/>
                </a:solidFill>
              </a:rPr>
              <a:t>)</a:t>
            </a:r>
            <a:r>
              <a:rPr lang="en-US" sz="1600" dirty="0" smtClean="0">
                <a:solidFill>
                  <a:srgbClr val="800080"/>
                </a:solidFill>
              </a:rPr>
              <a:t>;</a:t>
            </a:r>
            <a:r>
              <a:rPr lang="en-US" sz="1600" dirty="0" smtClean="0"/>
              <a:t> </a:t>
            </a:r>
            <a:endParaRPr lang="ru-RU" sz="1600" dirty="0" smtClean="0"/>
          </a:p>
          <a:p>
            <a:pPr>
              <a:buNone/>
            </a:pPr>
            <a:r>
              <a:rPr lang="en-US" sz="1600" dirty="0" smtClean="0">
                <a:solidFill>
                  <a:srgbClr val="800080"/>
                </a:solidFill>
              </a:rPr>
              <a:t>}</a:t>
            </a:r>
            <a:r>
              <a:rPr lang="en-US" sz="1600" dirty="0" smtClean="0"/>
              <a:t> </a:t>
            </a:r>
            <a:endParaRPr lang="ru-RU" sz="1600" dirty="0" smtClean="0"/>
          </a:p>
          <a:p>
            <a:pPr>
              <a:buNone/>
            </a:pPr>
            <a:r>
              <a:rPr lang="en-US" sz="1600" b="1" dirty="0" smtClean="0">
                <a:solidFill>
                  <a:srgbClr val="800000"/>
                </a:solidFill>
              </a:rPr>
              <a:t>void</a:t>
            </a:r>
            <a:r>
              <a:rPr lang="en-US" sz="1600" dirty="0" smtClean="0">
                <a:solidFill>
                  <a:srgbClr val="808030"/>
                </a:solidFill>
              </a:rPr>
              <a:t>*</a:t>
            </a:r>
            <a:r>
              <a:rPr lang="en-US" sz="1600" dirty="0" smtClean="0"/>
              <a:t> thread2</a:t>
            </a:r>
            <a:r>
              <a:rPr lang="en-US" sz="1600" dirty="0" smtClean="0">
                <a:solidFill>
                  <a:srgbClr val="808030"/>
                </a:solidFill>
              </a:rPr>
              <a:t>()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800080"/>
                </a:solidFill>
              </a:rPr>
              <a:t>{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696969"/>
                </a:solidFill>
              </a:rPr>
              <a:t>// </a:t>
            </a:r>
            <a:r>
              <a:rPr lang="ru-RU" sz="1600" dirty="0" smtClean="0">
                <a:solidFill>
                  <a:srgbClr val="696969"/>
                </a:solidFill>
              </a:rPr>
              <a:t>точка входа в 2-ой поток</a:t>
            </a:r>
          </a:p>
          <a:p>
            <a:pPr>
              <a:buNone/>
            </a:pPr>
            <a:r>
              <a:rPr lang="ru-RU" sz="1600" dirty="0" smtClean="0">
                <a:solidFill>
                  <a:srgbClr val="696969"/>
                </a:solidFill>
              </a:rPr>
              <a:t>   </a:t>
            </a:r>
            <a:r>
              <a:rPr lang="ru-RU" sz="1600" dirty="0" smtClean="0"/>
              <a:t>     </a:t>
            </a:r>
            <a:r>
              <a:rPr lang="en-US" sz="1600" dirty="0" err="1" smtClean="0"/>
              <a:t>incr</a:t>
            </a:r>
            <a:r>
              <a:rPr lang="en-US" sz="1600" dirty="0" smtClean="0">
                <a:solidFill>
                  <a:srgbClr val="808030"/>
                </a:solidFill>
              </a:rPr>
              <a:t>(&amp;</a:t>
            </a:r>
            <a:r>
              <a:rPr lang="en-US" sz="1600" dirty="0" smtClean="0"/>
              <a:t>x</a:t>
            </a:r>
            <a:r>
              <a:rPr lang="en-US" sz="1600" dirty="0" smtClean="0">
                <a:solidFill>
                  <a:srgbClr val="808030"/>
                </a:solidFill>
              </a:rPr>
              <a:t>,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808030"/>
                </a:solidFill>
              </a:rPr>
              <a:t>&amp;</a:t>
            </a:r>
            <a:r>
              <a:rPr lang="en-US" sz="1600" dirty="0" smtClean="0"/>
              <a:t>m1</a:t>
            </a:r>
            <a:r>
              <a:rPr lang="en-US" sz="1600" dirty="0" smtClean="0">
                <a:solidFill>
                  <a:srgbClr val="808030"/>
                </a:solidFill>
              </a:rPr>
              <a:t>)</a:t>
            </a:r>
            <a:r>
              <a:rPr lang="en-US" sz="1600" dirty="0" smtClean="0">
                <a:solidFill>
                  <a:srgbClr val="800080"/>
                </a:solidFill>
              </a:rPr>
              <a:t>;</a:t>
            </a:r>
            <a:endParaRPr lang="ru-RU" sz="1600" dirty="0" smtClean="0">
              <a:solidFill>
                <a:srgbClr val="800080"/>
              </a:solidFill>
            </a:endParaRPr>
          </a:p>
          <a:p>
            <a:pPr>
              <a:buNone/>
            </a:pPr>
            <a:r>
              <a:rPr lang="ru-RU" sz="1600" dirty="0" smtClean="0">
                <a:solidFill>
                  <a:srgbClr val="800080"/>
                </a:solidFill>
              </a:rPr>
              <a:t>   </a:t>
            </a:r>
            <a:r>
              <a:rPr lang="en-US" sz="1600" dirty="0" smtClean="0"/>
              <a:t> </a:t>
            </a:r>
            <a:r>
              <a:rPr lang="ru-RU" sz="1600" dirty="0" smtClean="0"/>
              <a:t>    </a:t>
            </a:r>
            <a:r>
              <a:rPr lang="en-US" sz="1600" b="1" dirty="0" smtClean="0">
                <a:solidFill>
                  <a:srgbClr val="800000"/>
                </a:solidFill>
              </a:rPr>
              <a:t>int</a:t>
            </a:r>
            <a:r>
              <a:rPr lang="en-US" sz="1600" dirty="0" smtClean="0">
                <a:solidFill>
                  <a:srgbClr val="808030"/>
                </a:solidFill>
              </a:rPr>
              <a:t>*</a:t>
            </a:r>
            <a:r>
              <a:rPr lang="en-US" sz="1600" dirty="0" smtClean="0"/>
              <a:t> z </a:t>
            </a:r>
            <a:r>
              <a:rPr lang="en-US" sz="1600" dirty="0" smtClean="0">
                <a:solidFill>
                  <a:srgbClr val="808030"/>
                </a:solidFill>
              </a:rPr>
              <a:t>=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808030"/>
                </a:solidFill>
              </a:rPr>
              <a:t>&amp;</a:t>
            </a:r>
            <a:r>
              <a:rPr lang="en-US" sz="1600" dirty="0" smtClean="0"/>
              <a:t>y</a:t>
            </a:r>
            <a:r>
              <a:rPr lang="en-US" sz="1600" dirty="0" smtClean="0">
                <a:solidFill>
                  <a:srgbClr val="800080"/>
                </a:solidFill>
              </a:rPr>
              <a:t>;</a:t>
            </a:r>
            <a:endParaRPr lang="ru-RU" sz="1600" dirty="0" smtClean="0">
              <a:solidFill>
                <a:srgbClr val="800080"/>
              </a:solidFill>
            </a:endParaRPr>
          </a:p>
          <a:p>
            <a:pPr>
              <a:buNone/>
            </a:pPr>
            <a:r>
              <a:rPr lang="ru-RU" sz="1600" dirty="0" smtClean="0">
                <a:solidFill>
                  <a:srgbClr val="800080"/>
                </a:solidFill>
              </a:rPr>
              <a:t>   </a:t>
            </a:r>
            <a:r>
              <a:rPr lang="en-US" sz="1600" dirty="0" smtClean="0"/>
              <a:t> </a:t>
            </a:r>
            <a:r>
              <a:rPr lang="ru-RU" sz="1600" dirty="0" smtClean="0"/>
              <a:t>    </a:t>
            </a:r>
            <a:r>
              <a:rPr lang="en-US" sz="1600" dirty="0" err="1" smtClean="0"/>
              <a:t>incr</a:t>
            </a:r>
            <a:r>
              <a:rPr lang="en-US" sz="1600" dirty="0" smtClean="0">
                <a:solidFill>
                  <a:srgbClr val="808030"/>
                </a:solidFill>
              </a:rPr>
              <a:t>(</a:t>
            </a:r>
            <a:r>
              <a:rPr lang="en-US" sz="1600" dirty="0" smtClean="0"/>
              <a:t>z</a:t>
            </a:r>
            <a:r>
              <a:rPr lang="en-US" sz="1600" dirty="0" smtClean="0">
                <a:solidFill>
                  <a:srgbClr val="808030"/>
                </a:solidFill>
              </a:rPr>
              <a:t>,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808030"/>
                </a:solidFill>
              </a:rPr>
              <a:t>&amp;</a:t>
            </a:r>
            <a:r>
              <a:rPr lang="en-US" sz="1600" dirty="0" smtClean="0"/>
              <a:t>m1</a:t>
            </a:r>
            <a:r>
              <a:rPr lang="en-US" sz="1600" dirty="0" smtClean="0">
                <a:solidFill>
                  <a:srgbClr val="808030"/>
                </a:solidFill>
              </a:rPr>
              <a:t>)</a:t>
            </a:r>
            <a:r>
              <a:rPr lang="en-US" sz="1600" dirty="0" smtClean="0">
                <a:solidFill>
                  <a:srgbClr val="800080"/>
                </a:solidFill>
              </a:rPr>
              <a:t>;</a:t>
            </a:r>
            <a:endParaRPr lang="ru-RU" sz="1600" dirty="0" smtClean="0">
              <a:solidFill>
                <a:srgbClr val="800080"/>
              </a:solidFill>
            </a:endParaRPr>
          </a:p>
          <a:p>
            <a:pPr>
              <a:buNone/>
            </a:pPr>
            <a:r>
              <a:rPr lang="en-US" sz="1600" dirty="0" smtClean="0">
                <a:solidFill>
                  <a:srgbClr val="800080"/>
                </a:solidFill>
              </a:rPr>
              <a:t>}</a:t>
            </a:r>
            <a:endParaRPr lang="ru-RU" sz="16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8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Нахождение перекрестных ссылок</a:t>
            </a:r>
            <a:endParaRPr lang="ru-RU" dirty="0"/>
          </a:p>
        </p:txBody>
      </p:sp>
      <p:pic>
        <p:nvPicPr>
          <p:cNvPr id="5" name="Содержимое 4" descr="alias_analysis.em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51520" y="1772816"/>
            <a:ext cx="8646445" cy="4169551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9</a:t>
            </a:fld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6372200" y="4941168"/>
            <a:ext cx="2376264" cy="1218795"/>
          </a:xfrm>
          <a:prstGeom prst="rect">
            <a:avLst/>
          </a:prstGeom>
          <a:ln>
            <a:solidFill>
              <a:schemeClr val="tx1"/>
            </a:solidFill>
            <a:prstDash val="lgDash"/>
            <a:bevel/>
          </a:ln>
        </p:spPr>
        <p:txBody>
          <a:bodyPr wrap="square">
            <a:spAutoFit/>
          </a:bodyPr>
          <a:lstStyle/>
          <a:p>
            <a:pPr marL="180000">
              <a:lnSpc>
                <a:spcPct val="80000"/>
              </a:lnSpc>
              <a:spcBef>
                <a:spcPts val="600"/>
              </a:spcBef>
              <a:buNone/>
            </a:pPr>
            <a:r>
              <a:rPr lang="en-US" sz="1000" b="1" dirty="0" err="1" smtClean="0">
                <a:solidFill>
                  <a:srgbClr val="800000"/>
                </a:solidFill>
              </a:rPr>
              <a:t>eval</a:t>
            </a:r>
            <a:r>
              <a:rPr lang="en-US" sz="1000" dirty="0" smtClean="0">
                <a:solidFill>
                  <a:srgbClr val="808030"/>
                </a:solidFill>
              </a:rPr>
              <a:t>-</a:t>
            </a:r>
            <a:r>
              <a:rPr lang="en-US" sz="1000" dirty="0" smtClean="0"/>
              <a:t>lhs</a:t>
            </a:r>
            <a:r>
              <a:rPr lang="en-US" sz="1000" dirty="0" smtClean="0">
                <a:solidFill>
                  <a:srgbClr val="808030"/>
                </a:solidFill>
              </a:rPr>
              <a:t>(</a:t>
            </a:r>
            <a:r>
              <a:rPr lang="en-US" sz="1000" dirty="0" smtClean="0"/>
              <a:t>“x”</a:t>
            </a:r>
            <a:r>
              <a:rPr lang="en-US" sz="1000" dirty="0" smtClean="0">
                <a:solidFill>
                  <a:srgbClr val="808030"/>
                </a:solidFill>
              </a:rPr>
              <a:t>)</a:t>
            </a:r>
            <a:r>
              <a:rPr lang="en-US" sz="1000" dirty="0" smtClean="0"/>
              <a:t> </a:t>
            </a:r>
            <a:r>
              <a:rPr lang="en-US" sz="1000" dirty="0" smtClean="0">
                <a:solidFill>
                  <a:srgbClr val="808030"/>
                </a:solidFill>
              </a:rPr>
              <a:t>=</a:t>
            </a:r>
            <a:r>
              <a:rPr lang="en-US" sz="1000" dirty="0" smtClean="0"/>
              <a:t> </a:t>
            </a:r>
            <a:r>
              <a:rPr lang="en-US" sz="1000" dirty="0" smtClean="0">
                <a:solidFill>
                  <a:srgbClr val="808030"/>
                </a:solidFill>
              </a:rPr>
              <a:t>[</a:t>
            </a:r>
            <a:r>
              <a:rPr lang="en-US" sz="1000" dirty="0" smtClean="0"/>
              <a:t>“x”</a:t>
            </a:r>
            <a:r>
              <a:rPr lang="en-US" sz="1000" dirty="0" smtClean="0">
                <a:solidFill>
                  <a:srgbClr val="808030"/>
                </a:solidFill>
              </a:rPr>
              <a:t>]</a:t>
            </a:r>
            <a:endParaRPr lang="ru-RU" sz="1000" dirty="0" smtClean="0">
              <a:solidFill>
                <a:srgbClr val="808030"/>
              </a:solidFill>
            </a:endParaRPr>
          </a:p>
          <a:p>
            <a:pPr marL="180000">
              <a:lnSpc>
                <a:spcPct val="80000"/>
              </a:lnSpc>
              <a:spcBef>
                <a:spcPts val="600"/>
              </a:spcBef>
              <a:buNone/>
            </a:pPr>
            <a:r>
              <a:rPr lang="en-US" sz="1000" b="1" dirty="0" err="1" smtClean="0">
                <a:solidFill>
                  <a:srgbClr val="800000"/>
                </a:solidFill>
              </a:rPr>
              <a:t>eval</a:t>
            </a:r>
            <a:r>
              <a:rPr lang="en-US" sz="1000" dirty="0" smtClean="0">
                <a:solidFill>
                  <a:srgbClr val="808030"/>
                </a:solidFill>
              </a:rPr>
              <a:t>-</a:t>
            </a:r>
            <a:r>
              <a:rPr lang="en-US" sz="1000" dirty="0" smtClean="0"/>
              <a:t>lhs</a:t>
            </a:r>
            <a:r>
              <a:rPr lang="en-US" sz="1000" dirty="0" smtClean="0">
                <a:solidFill>
                  <a:srgbClr val="808030"/>
                </a:solidFill>
              </a:rPr>
              <a:t>(</a:t>
            </a:r>
            <a:r>
              <a:rPr lang="en-US" sz="1000" dirty="0" smtClean="0"/>
              <a:t>“</a:t>
            </a:r>
            <a:r>
              <a:rPr lang="en-US" sz="1000" dirty="0" smtClean="0">
                <a:solidFill>
                  <a:srgbClr val="808030"/>
                </a:solidFill>
              </a:rPr>
              <a:t>*</a:t>
            </a:r>
            <a:r>
              <a:rPr lang="en-US" sz="1000" dirty="0" smtClean="0"/>
              <a:t>e”</a:t>
            </a:r>
            <a:r>
              <a:rPr lang="en-US" sz="1000" dirty="0" smtClean="0">
                <a:solidFill>
                  <a:srgbClr val="808030"/>
                </a:solidFill>
              </a:rPr>
              <a:t>)</a:t>
            </a:r>
            <a:r>
              <a:rPr lang="en-US" sz="1000" dirty="0" smtClean="0"/>
              <a:t> </a:t>
            </a:r>
            <a:r>
              <a:rPr lang="en-US" sz="1000" dirty="0" smtClean="0">
                <a:solidFill>
                  <a:srgbClr val="808030"/>
                </a:solidFill>
              </a:rPr>
              <a:t>=</a:t>
            </a:r>
            <a:r>
              <a:rPr lang="en-US" sz="1000" dirty="0" smtClean="0"/>
              <a:t> </a:t>
            </a:r>
            <a:r>
              <a:rPr lang="en-US" sz="1000" b="1" dirty="0" err="1" smtClean="0">
                <a:solidFill>
                  <a:srgbClr val="800000"/>
                </a:solidFill>
              </a:rPr>
              <a:t>eval</a:t>
            </a:r>
            <a:r>
              <a:rPr lang="en-US" sz="1000" dirty="0" err="1" smtClean="0">
                <a:solidFill>
                  <a:srgbClr val="808030"/>
                </a:solidFill>
              </a:rPr>
              <a:t>-</a:t>
            </a:r>
            <a:r>
              <a:rPr lang="en-US" sz="1000" dirty="0" err="1" smtClean="0"/>
              <a:t>rhs</a:t>
            </a:r>
            <a:r>
              <a:rPr lang="en-US" sz="1000" dirty="0" smtClean="0">
                <a:solidFill>
                  <a:srgbClr val="808030"/>
                </a:solidFill>
              </a:rPr>
              <a:t>(</a:t>
            </a:r>
            <a:r>
              <a:rPr lang="en-US" sz="1000" dirty="0" smtClean="0"/>
              <a:t>“e”</a:t>
            </a:r>
            <a:r>
              <a:rPr lang="en-US" sz="1000" dirty="0" smtClean="0">
                <a:solidFill>
                  <a:srgbClr val="808030"/>
                </a:solidFill>
              </a:rPr>
              <a:t>)</a:t>
            </a:r>
            <a:r>
              <a:rPr lang="en-US" sz="1000" dirty="0" smtClean="0"/>
              <a:t> </a:t>
            </a:r>
            <a:endParaRPr lang="ru-RU" sz="1000" dirty="0" smtClean="0"/>
          </a:p>
          <a:p>
            <a:pPr marL="180000">
              <a:lnSpc>
                <a:spcPct val="80000"/>
              </a:lnSpc>
              <a:spcBef>
                <a:spcPts val="600"/>
              </a:spcBef>
              <a:buNone/>
            </a:pPr>
            <a:r>
              <a:rPr lang="en-US" sz="1000" b="1" dirty="0" err="1" smtClean="0">
                <a:solidFill>
                  <a:srgbClr val="800000"/>
                </a:solidFill>
              </a:rPr>
              <a:t>eval</a:t>
            </a:r>
            <a:r>
              <a:rPr lang="en-US" sz="1000" dirty="0" err="1" smtClean="0">
                <a:solidFill>
                  <a:srgbClr val="808030"/>
                </a:solidFill>
              </a:rPr>
              <a:t>-</a:t>
            </a:r>
            <a:r>
              <a:rPr lang="en-US" sz="1000" dirty="0" err="1" smtClean="0"/>
              <a:t>rhs</a:t>
            </a:r>
            <a:r>
              <a:rPr lang="en-US" sz="1000" dirty="0" smtClean="0">
                <a:solidFill>
                  <a:srgbClr val="808030"/>
                </a:solidFill>
              </a:rPr>
              <a:t>(</a:t>
            </a:r>
            <a:r>
              <a:rPr lang="en-US" sz="1000" dirty="0" smtClean="0"/>
              <a:t>“</a:t>
            </a:r>
            <a:r>
              <a:rPr lang="en-US" sz="1000" dirty="0" smtClean="0">
                <a:solidFill>
                  <a:srgbClr val="808030"/>
                </a:solidFill>
              </a:rPr>
              <a:t>&amp;</a:t>
            </a:r>
            <a:r>
              <a:rPr lang="en-US" sz="1000" dirty="0" smtClean="0"/>
              <a:t>x”</a:t>
            </a:r>
            <a:r>
              <a:rPr lang="en-US" sz="1000" dirty="0" smtClean="0">
                <a:solidFill>
                  <a:srgbClr val="808030"/>
                </a:solidFill>
              </a:rPr>
              <a:t>)</a:t>
            </a:r>
            <a:r>
              <a:rPr lang="en-US" sz="1000" dirty="0" smtClean="0"/>
              <a:t> </a:t>
            </a:r>
            <a:r>
              <a:rPr lang="en-US" sz="1000" dirty="0" smtClean="0">
                <a:solidFill>
                  <a:srgbClr val="808030"/>
                </a:solidFill>
              </a:rPr>
              <a:t>=</a:t>
            </a:r>
            <a:r>
              <a:rPr lang="en-US" sz="1000" dirty="0" smtClean="0"/>
              <a:t> </a:t>
            </a:r>
            <a:r>
              <a:rPr lang="en-US" sz="1000" dirty="0" smtClean="0">
                <a:solidFill>
                  <a:srgbClr val="808030"/>
                </a:solidFill>
              </a:rPr>
              <a:t>[</a:t>
            </a:r>
            <a:r>
              <a:rPr lang="en-US" sz="1000" dirty="0" smtClean="0"/>
              <a:t>“x”</a:t>
            </a:r>
            <a:r>
              <a:rPr lang="en-US" sz="1000" dirty="0" smtClean="0">
                <a:solidFill>
                  <a:srgbClr val="808030"/>
                </a:solidFill>
              </a:rPr>
              <a:t>]</a:t>
            </a:r>
            <a:endParaRPr lang="ru-RU" sz="1000" dirty="0" smtClean="0">
              <a:solidFill>
                <a:srgbClr val="808030"/>
              </a:solidFill>
            </a:endParaRPr>
          </a:p>
          <a:p>
            <a:pPr marL="180000">
              <a:lnSpc>
                <a:spcPct val="80000"/>
              </a:lnSpc>
              <a:spcBef>
                <a:spcPts val="600"/>
              </a:spcBef>
              <a:buNone/>
            </a:pPr>
            <a:r>
              <a:rPr lang="en-US" sz="1000" b="1" dirty="0" err="1" smtClean="0">
                <a:solidFill>
                  <a:srgbClr val="800000"/>
                </a:solidFill>
              </a:rPr>
              <a:t>eval</a:t>
            </a:r>
            <a:r>
              <a:rPr lang="en-US" sz="1000" dirty="0" err="1" smtClean="0">
                <a:solidFill>
                  <a:srgbClr val="808030"/>
                </a:solidFill>
              </a:rPr>
              <a:t>-</a:t>
            </a:r>
            <a:r>
              <a:rPr lang="en-US" sz="1000" dirty="0" err="1" smtClean="0"/>
              <a:t>rhs</a:t>
            </a:r>
            <a:r>
              <a:rPr lang="en-US" sz="1000" dirty="0" smtClean="0">
                <a:solidFill>
                  <a:srgbClr val="808030"/>
                </a:solidFill>
              </a:rPr>
              <a:t>(</a:t>
            </a:r>
            <a:r>
              <a:rPr lang="en-US" sz="1000" dirty="0" smtClean="0"/>
              <a:t>“x”</a:t>
            </a:r>
            <a:r>
              <a:rPr lang="en-US" sz="1000" dirty="0" smtClean="0">
                <a:solidFill>
                  <a:srgbClr val="808030"/>
                </a:solidFill>
              </a:rPr>
              <a:t>)</a:t>
            </a:r>
            <a:r>
              <a:rPr lang="en-US" sz="1000" dirty="0" smtClean="0"/>
              <a:t> </a:t>
            </a:r>
            <a:r>
              <a:rPr lang="en-US" sz="1000" dirty="0" smtClean="0">
                <a:solidFill>
                  <a:srgbClr val="808030"/>
                </a:solidFill>
              </a:rPr>
              <a:t>=</a:t>
            </a:r>
            <a:r>
              <a:rPr lang="en-US" sz="1000" dirty="0" smtClean="0"/>
              <a:t> PT</a:t>
            </a:r>
            <a:r>
              <a:rPr lang="en-US" sz="1000" dirty="0" smtClean="0">
                <a:solidFill>
                  <a:srgbClr val="808030"/>
                </a:solidFill>
              </a:rPr>
              <a:t>[</a:t>
            </a:r>
            <a:r>
              <a:rPr lang="en-US" sz="1000" dirty="0" smtClean="0"/>
              <a:t>“x”</a:t>
            </a:r>
            <a:r>
              <a:rPr lang="en-US" sz="1000" dirty="0" smtClean="0">
                <a:solidFill>
                  <a:srgbClr val="808030"/>
                </a:solidFill>
              </a:rPr>
              <a:t>]</a:t>
            </a:r>
            <a:endParaRPr lang="ru-RU" sz="1000" dirty="0" smtClean="0">
              <a:solidFill>
                <a:srgbClr val="808030"/>
              </a:solidFill>
            </a:endParaRPr>
          </a:p>
          <a:p>
            <a:pPr marL="180000">
              <a:lnSpc>
                <a:spcPct val="80000"/>
              </a:lnSpc>
              <a:spcBef>
                <a:spcPts val="600"/>
              </a:spcBef>
              <a:buNone/>
            </a:pPr>
            <a:r>
              <a:rPr lang="en-US" sz="1000" b="1" dirty="0" err="1" smtClean="0">
                <a:solidFill>
                  <a:srgbClr val="800000"/>
                </a:solidFill>
              </a:rPr>
              <a:t>eval</a:t>
            </a:r>
            <a:r>
              <a:rPr lang="en-US" sz="1000" dirty="0" err="1" smtClean="0">
                <a:solidFill>
                  <a:srgbClr val="808030"/>
                </a:solidFill>
              </a:rPr>
              <a:t>-</a:t>
            </a:r>
            <a:r>
              <a:rPr lang="en-US" sz="1000" dirty="0" err="1" smtClean="0"/>
              <a:t>rhs</a:t>
            </a:r>
            <a:r>
              <a:rPr lang="en-US" sz="1000" dirty="0" smtClean="0">
                <a:solidFill>
                  <a:srgbClr val="808030"/>
                </a:solidFill>
              </a:rPr>
              <a:t>(</a:t>
            </a:r>
            <a:r>
              <a:rPr lang="en-US" sz="1000" dirty="0" smtClean="0"/>
              <a:t>“</a:t>
            </a:r>
            <a:r>
              <a:rPr lang="en-US" sz="1000" dirty="0" smtClean="0">
                <a:solidFill>
                  <a:srgbClr val="808030"/>
                </a:solidFill>
              </a:rPr>
              <a:t>*</a:t>
            </a:r>
            <a:r>
              <a:rPr lang="en-US" sz="1000" dirty="0" smtClean="0"/>
              <a:t>e”</a:t>
            </a:r>
            <a:r>
              <a:rPr lang="en-US" sz="1000" dirty="0" smtClean="0">
                <a:solidFill>
                  <a:srgbClr val="808030"/>
                </a:solidFill>
              </a:rPr>
              <a:t>)</a:t>
            </a:r>
            <a:r>
              <a:rPr lang="en-US" sz="1000" dirty="0" smtClean="0"/>
              <a:t> </a:t>
            </a:r>
            <a:r>
              <a:rPr lang="en-US" sz="1000" dirty="0" smtClean="0">
                <a:solidFill>
                  <a:srgbClr val="808030"/>
                </a:solidFill>
              </a:rPr>
              <a:t>=</a:t>
            </a:r>
            <a:r>
              <a:rPr lang="en-US" sz="1000" dirty="0" smtClean="0"/>
              <a:t> union</a:t>
            </a:r>
            <a:r>
              <a:rPr lang="en-US" sz="1000" dirty="0" smtClean="0">
                <a:solidFill>
                  <a:srgbClr val="808030"/>
                </a:solidFill>
              </a:rPr>
              <a:t>(</a:t>
            </a:r>
            <a:r>
              <a:rPr lang="en-US" sz="1000" dirty="0" smtClean="0">
                <a:solidFill>
                  <a:srgbClr val="800080"/>
                </a:solidFill>
              </a:rPr>
              <a:t>{</a:t>
            </a:r>
            <a:endParaRPr lang="ru-RU" sz="1000" dirty="0" smtClean="0">
              <a:solidFill>
                <a:srgbClr val="800080"/>
              </a:solidFill>
            </a:endParaRPr>
          </a:p>
          <a:p>
            <a:pPr marL="180000">
              <a:lnSpc>
                <a:spcPct val="80000"/>
              </a:lnSpc>
              <a:spcBef>
                <a:spcPts val="600"/>
              </a:spcBef>
              <a:buNone/>
            </a:pPr>
            <a:r>
              <a:rPr lang="ru-RU" sz="1000" dirty="0" smtClean="0">
                <a:solidFill>
                  <a:srgbClr val="800080"/>
                </a:solidFill>
              </a:rPr>
              <a:t>        </a:t>
            </a:r>
            <a:r>
              <a:rPr lang="en-US" sz="1000" dirty="0" smtClean="0"/>
              <a:t>PT</a:t>
            </a:r>
            <a:r>
              <a:rPr lang="en-US" sz="1000" dirty="0" smtClean="0">
                <a:solidFill>
                  <a:srgbClr val="808030"/>
                </a:solidFill>
              </a:rPr>
              <a:t>[</a:t>
            </a:r>
            <a:r>
              <a:rPr lang="en-US" sz="1000" dirty="0" smtClean="0"/>
              <a:t>p</a:t>
            </a:r>
            <a:r>
              <a:rPr lang="en-US" sz="1000" dirty="0" smtClean="0">
                <a:solidFill>
                  <a:srgbClr val="808030"/>
                </a:solidFill>
              </a:rPr>
              <a:t>]</a:t>
            </a:r>
            <a:r>
              <a:rPr lang="en-US" sz="1000" dirty="0" smtClean="0"/>
              <a:t> </a:t>
            </a:r>
            <a:r>
              <a:rPr lang="en-US" sz="1000" dirty="0" smtClean="0">
                <a:solidFill>
                  <a:srgbClr val="808030"/>
                </a:solidFill>
              </a:rPr>
              <a:t>|</a:t>
            </a:r>
            <a:r>
              <a:rPr lang="en-US" sz="1000" dirty="0" smtClean="0"/>
              <a:t> p in </a:t>
            </a:r>
            <a:r>
              <a:rPr lang="en-US" sz="1000" b="1" dirty="0" err="1" smtClean="0">
                <a:solidFill>
                  <a:srgbClr val="800000"/>
                </a:solidFill>
              </a:rPr>
              <a:t>eval</a:t>
            </a:r>
            <a:r>
              <a:rPr lang="en-US" sz="1000" dirty="0" err="1" smtClean="0">
                <a:solidFill>
                  <a:srgbClr val="808030"/>
                </a:solidFill>
              </a:rPr>
              <a:t>-</a:t>
            </a:r>
            <a:r>
              <a:rPr lang="en-US" sz="1000" dirty="0" err="1" smtClean="0"/>
              <a:t>rhs</a:t>
            </a:r>
            <a:r>
              <a:rPr lang="en-US" sz="1000" dirty="0" smtClean="0">
                <a:solidFill>
                  <a:srgbClr val="808030"/>
                </a:solidFill>
              </a:rPr>
              <a:t>(</a:t>
            </a:r>
            <a:r>
              <a:rPr lang="en-US" sz="1000" dirty="0" smtClean="0"/>
              <a:t>“e”</a:t>
            </a:r>
            <a:r>
              <a:rPr lang="en-US" sz="1000" dirty="0" smtClean="0">
                <a:solidFill>
                  <a:srgbClr val="808030"/>
                </a:solidFill>
              </a:rPr>
              <a:t>)</a:t>
            </a:r>
            <a:r>
              <a:rPr lang="en-US" sz="1000" dirty="0" smtClean="0">
                <a:solidFill>
                  <a:srgbClr val="800080"/>
                </a:solidFill>
              </a:rPr>
              <a:t>}</a:t>
            </a:r>
            <a:r>
              <a:rPr lang="ru-RU" sz="1000" dirty="0" smtClean="0">
                <a:solidFill>
                  <a:srgbClr val="800080"/>
                </a:solidFill>
              </a:rPr>
              <a:t>)</a:t>
            </a:r>
            <a:endParaRPr lang="ru-RU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2716</TotalTime>
  <Words>1258</Words>
  <Application>Microsoft Office PowerPoint</Application>
  <PresentationFormat>Экран (4:3)</PresentationFormat>
  <Paragraphs>240</Paragraphs>
  <Slides>24</Slides>
  <Notes>1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26" baseType="lpstr">
      <vt:lpstr>Тема Office</vt:lpstr>
      <vt:lpstr>Формула</vt:lpstr>
      <vt:lpstr>Статический поиск гонок в программах на языке Си</vt:lpstr>
      <vt:lpstr>Цель и задачи</vt:lpstr>
      <vt:lpstr>Понятие гонки</vt:lpstr>
      <vt:lpstr>Методы поиска гонок</vt:lpstr>
      <vt:lpstr>Метод статического поиска гонок</vt:lpstr>
      <vt:lpstr>Метод статического поиска гонок</vt:lpstr>
      <vt:lpstr>Ограничения метода</vt:lpstr>
      <vt:lpstr>Демонстрационный пример</vt:lpstr>
      <vt:lpstr>Нахождение перекрестных ссылок</vt:lpstr>
      <vt:lpstr>Нахождение перекрестных ссылок</vt:lpstr>
      <vt:lpstr>Формирование относительных множеств блокировок</vt:lpstr>
      <vt:lpstr>Формирование относительных множеств блокировок</vt:lpstr>
      <vt:lpstr>Формирование относительных множеств блокировок</vt:lpstr>
      <vt:lpstr>Формирование относительных множеств блокировок</vt:lpstr>
      <vt:lpstr>Формирование таблиц защищенного доступа</vt:lpstr>
      <vt:lpstr>Формирование таблиц защищённого доступа</vt:lpstr>
      <vt:lpstr>Формирование таблиц защищённого доступа</vt:lpstr>
      <vt:lpstr>Формирование таблиц защищённого доступа</vt:lpstr>
      <vt:lpstr>Формирование таблиц защищённого доступа</vt:lpstr>
      <vt:lpstr>Определение мест возможного возникновения гонок</vt:lpstr>
      <vt:lpstr>Определение мест возможного возникновения гонок</vt:lpstr>
      <vt:lpstr>Структура ПО</vt:lpstr>
      <vt:lpstr>Ограничения реализации</vt:lpstr>
      <vt:lpstr>Результаты исследований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Статический поиск гонок в программах на языке Си</dc:title>
  <dc:creator>alex</dc:creator>
  <cp:lastModifiedBy>alex</cp:lastModifiedBy>
  <cp:revision>166</cp:revision>
  <dcterms:created xsi:type="dcterms:W3CDTF">2014-05-07T18:51:58Z</dcterms:created>
  <dcterms:modified xsi:type="dcterms:W3CDTF">2014-05-18T19:00:00Z</dcterms:modified>
</cp:coreProperties>
</file>