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0" r:id="rId4"/>
    <p:sldId id="273" r:id="rId5"/>
    <p:sldId id="280" r:id="rId6"/>
    <p:sldId id="259" r:id="rId7"/>
    <p:sldId id="258" r:id="rId8"/>
    <p:sldId id="275" r:id="rId9"/>
    <p:sldId id="277" r:id="rId10"/>
    <p:sldId id="276" r:id="rId11"/>
    <p:sldId id="282" r:id="rId12"/>
    <p:sldId id="278" r:id="rId13"/>
    <p:sldId id="281" r:id="rId14"/>
    <p:sldId id="279" r:id="rId15"/>
    <p:sldId id="289" r:id="rId16"/>
    <p:sldId id="283" r:id="rId17"/>
    <p:sldId id="286" r:id="rId18"/>
    <p:sldId id="284" r:id="rId19"/>
    <p:sldId id="285" r:id="rId20"/>
    <p:sldId id="274" r:id="rId21"/>
    <p:sldId id="287" r:id="rId22"/>
    <p:sldId id="271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53" autoAdjust="0"/>
  </p:normalViewPr>
  <p:slideViewPr>
    <p:cSldViewPr>
      <p:cViewPr>
        <p:scale>
          <a:sx n="70" d="100"/>
          <a:sy n="70" d="100"/>
        </p:scale>
        <p:origin x="-9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10AE4-EAD5-4EEF-A945-6FA18B13F5A9}" type="datetimeFigureOut">
              <a:rPr lang="ru-RU" smtClean="0"/>
              <a:pPr/>
              <a:t>18.05.2014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E33B5-A3C2-4F95-8916-EA0ED485151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5AFE-A360-4547-B38E-3C02DAA35D25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B14D-0821-4C2C-82CE-9C65F3F9306A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3966-6DAD-453D-A6D4-80080695084C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BD43-7D16-471D-94F4-C9721BB6CC51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ED18-55C5-47E1-806F-C13AC0AFFCDF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C8BC-60B2-4B6B-9C0B-678A51AE4FEC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B688-547F-429C-B0D6-4A07BC3EE575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AFDB-CCC7-4071-A914-8DA50D8301B3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4B-8C57-4A06-9BCC-88C4FEC9DF22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6FA8-4AF2-436B-B100-EA1CE8823379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6870-1B45-47C5-9E9B-0AB301049281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9713-43BE-464A-99A3-7A440665C9A7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13E02-8A28-4829-8EC3-8D7A05A958CF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CCD26-A6AD-4D04-8A48-0C02F87992A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Статический поиск гонок в программах на языке Си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Студент</a:t>
            </a:r>
            <a:r>
              <a:rPr lang="en-US" dirty="0" smtClean="0"/>
              <a:t>:</a:t>
            </a:r>
            <a:r>
              <a:rPr lang="ru-RU" dirty="0" smtClean="0"/>
              <a:t> Фроловский Алексей Вадимович, ИУ7-47</a:t>
            </a:r>
          </a:p>
          <a:p>
            <a:r>
              <a:rPr lang="ru-RU" dirty="0" smtClean="0"/>
              <a:t>Научный руководитель</a:t>
            </a:r>
            <a:r>
              <a:rPr lang="en-US" dirty="0" smtClean="0"/>
              <a:t>: </a:t>
            </a:r>
            <a:r>
              <a:rPr lang="ru-RU" dirty="0" smtClean="0"/>
              <a:t>Рудаков Игорь Владимирович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Нахождение перекрестных ссылок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3275856" y="1556792"/>
            <a:ext cx="51125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)++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pthread_mutex_unlock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71600" y="2420888"/>
            <a:ext cx="1872208" cy="646331"/>
          </a:xfrm>
          <a:prstGeom prst="rect">
            <a:avLst/>
          </a:prstGeom>
          <a:ln cmpd="sng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smtClean="0"/>
              <a:t>PT[“value”] = []</a:t>
            </a:r>
            <a:br>
              <a:rPr lang="en-US" dirty="0" smtClean="0"/>
            </a:br>
            <a:r>
              <a:rPr lang="en-US" dirty="0" smtClean="0"/>
              <a:t>PT[“mutex”] = []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71600" y="3501008"/>
            <a:ext cx="187220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smtClean="0"/>
              <a:t>PT[“z”] = [“x”]</a:t>
            </a:r>
            <a:br>
              <a:rPr lang="en-US" dirty="0" smtClean="0"/>
            </a:br>
            <a:r>
              <a:rPr lang="en-US" dirty="0" smtClean="0"/>
              <a:t>PT[“x”] = []</a:t>
            </a:r>
            <a:br>
              <a:rPr lang="en-US" dirty="0" smtClean="0"/>
            </a:br>
            <a:r>
              <a:rPr lang="en-US" dirty="0" smtClean="0"/>
              <a:t>PT[“y”] = []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71600" y="4797152"/>
            <a:ext cx="187220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/>
              <a:t>PT[“x”] = []</a:t>
            </a:r>
            <a:br>
              <a:rPr lang="en-US" dirty="0" smtClean="0"/>
            </a:br>
            <a:r>
              <a:rPr lang="en-US" dirty="0" smtClean="0"/>
              <a:t>PT[“z”] = [“y”]</a:t>
            </a:r>
            <a:br>
              <a:rPr lang="en-US" dirty="0" smtClean="0"/>
            </a:br>
            <a:r>
              <a:rPr lang="en-US" dirty="0" smtClean="0"/>
              <a:t>PT[“y”] = []</a:t>
            </a:r>
            <a:endParaRPr lang="ru-RU" dirty="0"/>
          </a:p>
        </p:txBody>
      </p:sp>
      <p:sp>
        <p:nvSpPr>
          <p:cNvPr id="10" name="Левая фигурная скобка 9"/>
          <p:cNvSpPr/>
          <p:nvPr/>
        </p:nvSpPr>
        <p:spPr>
          <a:xfrm>
            <a:off x="2987824" y="2204864"/>
            <a:ext cx="288032" cy="1080120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Левая фигурная скобка 10"/>
          <p:cNvSpPr/>
          <p:nvPr/>
        </p:nvSpPr>
        <p:spPr>
          <a:xfrm>
            <a:off x="2987824" y="3356992"/>
            <a:ext cx="288032" cy="1224136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Левая фигурная скобка 11"/>
          <p:cNvSpPr/>
          <p:nvPr/>
        </p:nvSpPr>
        <p:spPr>
          <a:xfrm>
            <a:off x="2987824" y="4653136"/>
            <a:ext cx="288032" cy="1152128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683568" y="1484784"/>
            <a:ext cx="7787208" cy="8926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Относительное множество блокировок </a:t>
            </a: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ru-RU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пара 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L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блокировок, которые захватываются всегда 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must-set),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блокировок, которые могут быть освобождены 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may-set).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2420888"/>
            <a:ext cx="77768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i="1" dirty="0" smtClean="0"/>
              <a:t>Ядро функции</a:t>
            </a:r>
            <a:r>
              <a:rPr lang="en-US" dirty="0" smtClean="0"/>
              <a:t> </a:t>
            </a:r>
            <a:r>
              <a:rPr lang="ru-RU" dirty="0" smtClean="0"/>
              <a:t>– базовые блоки графа потока управления, которые встречаются на всех путях  выполнения функции.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683568" y="3140968"/>
          <a:ext cx="7776864" cy="406790"/>
        </p:xfrm>
        <a:graphic>
          <a:graphicData uri="http://schemas.openxmlformats.org/presentationml/2006/ole">
            <p:oleObj spid="_x0000_s1027" name="Формула" r:id="rId3" imgW="4127400" imgH="21564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3568" y="3645024"/>
            <a:ext cx="7864158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rebind – </a:t>
            </a:r>
            <a:r>
              <a:rPr lang="ru-RU" dirty="0" smtClean="0"/>
              <a:t>заменяет формальные параметры функции на значения, переданные в неё (это я еще подумаю как описать!)</a:t>
            </a:r>
          </a:p>
          <a:p>
            <a:r>
              <a:rPr lang="en-US" dirty="0" smtClean="0"/>
              <a:t>getNextBlock(</a:t>
            </a:r>
            <a:r>
              <a:rPr lang="en-US" dirty="0" err="1" smtClean="0"/>
              <a:t>instr</a:t>
            </a:r>
            <a:r>
              <a:rPr lang="en-US" dirty="0" smtClean="0"/>
              <a:t>) – </a:t>
            </a:r>
            <a:r>
              <a:rPr lang="ru-RU" dirty="0" smtClean="0"/>
              <a:t> возвращает следующий выполняемый блок</a:t>
            </a:r>
          </a:p>
          <a:p>
            <a:r>
              <a:rPr lang="en-US" dirty="0" smtClean="0"/>
              <a:t>getLeftBlock(</a:t>
            </a:r>
            <a:r>
              <a:rPr lang="en-US" dirty="0" err="1" smtClean="0"/>
              <a:t>instr</a:t>
            </a:r>
            <a:r>
              <a:rPr lang="en-US" dirty="0" smtClean="0"/>
              <a:t>) – </a:t>
            </a:r>
            <a:r>
              <a:rPr lang="ru-RU" dirty="0" smtClean="0"/>
              <a:t>возвращает блок, на который передается выполнение при условном переходе в случае, когда проверяемое условие истинно</a:t>
            </a:r>
          </a:p>
          <a:p>
            <a:r>
              <a:rPr lang="en-US" dirty="0" smtClean="0"/>
              <a:t>getRightBlock(</a:t>
            </a:r>
            <a:r>
              <a:rPr lang="en-US" dirty="0" err="1" smtClean="0"/>
              <a:t>instr</a:t>
            </a:r>
            <a:r>
              <a:rPr lang="en-US" dirty="0" smtClean="0"/>
              <a:t>) – </a:t>
            </a:r>
            <a:r>
              <a:rPr lang="ru-RU" dirty="0" smtClean="0"/>
              <a:t>возвращает блок, на который передается выполнение при условном переходе в случае, когда проверяемое условие ложно</a:t>
            </a:r>
          </a:p>
          <a:p>
            <a:r>
              <a:rPr lang="en-US" dirty="0" err="1" smtClean="0"/>
              <a:t>lockSummary</a:t>
            </a:r>
            <a:r>
              <a:rPr lang="en-US" dirty="0" smtClean="0"/>
              <a:t>(f) – </a:t>
            </a:r>
            <a:r>
              <a:rPr lang="ru-RU" dirty="0" smtClean="0"/>
              <a:t>обобщение относительного множества блокировок для функции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771800" y="3212976"/>
            <a:ext cx="3698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Переделать!!!!!!!!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pic>
        <p:nvPicPr>
          <p:cNvPr id="5" name="Содержимое 4" descr="relative_lockset_analysis_walkBlock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3737" y="1600199"/>
            <a:ext cx="8567333" cy="499715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pic>
        <p:nvPicPr>
          <p:cNvPr id="5" name="Содержимое 4" descr="relative_lockset_analysis_analyzeBlock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24487" y="1484784"/>
            <a:ext cx="7715813" cy="499715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788024" y="1628800"/>
            <a:ext cx="403244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)++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pthread_mutex_unlock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971600" y="2420888"/>
            <a:ext cx="4104456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520" y="2204864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</a:t>
            </a:r>
            <a:endParaRPr lang="ru-RU" sz="1600" dirty="0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4427984" y="2636912"/>
            <a:ext cx="648072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2492896"/>
            <a:ext cx="4038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{mutex},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({mutex}, {}))</a:t>
            </a:r>
            <a:endParaRPr lang="ru-RU" sz="1600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1547664" y="2924944"/>
            <a:ext cx="3528392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1520" y="2780928"/>
            <a:ext cx="118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{mutex}, {})</a:t>
            </a:r>
            <a:endParaRPr lang="ru-RU" sz="1600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4427984" y="3212976"/>
            <a:ext cx="648072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520" y="3068960"/>
            <a:ext cx="4038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(({mutex}, {}), ({}, {mutex}))</a:t>
            </a:r>
            <a:endParaRPr lang="ru-RU" sz="1600" dirty="0"/>
          </a:p>
        </p:txBody>
      </p:sp>
      <p:cxnSp>
        <p:nvCxnSpPr>
          <p:cNvPr id="33" name="Прямая со стрелкой 32"/>
          <p:cNvCxnSpPr/>
          <p:nvPr/>
        </p:nvCxnSpPr>
        <p:spPr>
          <a:xfrm>
            <a:off x="971600" y="3645024"/>
            <a:ext cx="4104456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1520" y="3429000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</a:t>
            </a:r>
            <a:endParaRPr lang="ru-RU" sz="1600" dirty="0"/>
          </a:p>
        </p:txBody>
      </p:sp>
      <p:cxnSp>
        <p:nvCxnSpPr>
          <p:cNvPr id="37" name="Прямая со стрелкой 36"/>
          <p:cNvCxnSpPr/>
          <p:nvPr/>
        </p:nvCxnSpPr>
        <p:spPr>
          <a:xfrm>
            <a:off x="3275856" y="4221088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1520" y="4005064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cxnSp>
        <p:nvCxnSpPr>
          <p:cNvPr id="41" name="Прямая со стрелкой 40"/>
          <p:cNvCxnSpPr/>
          <p:nvPr/>
        </p:nvCxnSpPr>
        <p:spPr>
          <a:xfrm>
            <a:off x="3275856" y="4437112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1520" y="4293096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cxnSp>
        <p:nvCxnSpPr>
          <p:cNvPr id="43" name="Прямая со стрелкой 42"/>
          <p:cNvCxnSpPr/>
          <p:nvPr/>
        </p:nvCxnSpPr>
        <p:spPr>
          <a:xfrm>
            <a:off x="971600" y="4869160"/>
            <a:ext cx="4104456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>
            <a:off x="3419872" y="5373216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1520" y="5157192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cxnSp>
        <p:nvCxnSpPr>
          <p:cNvPr id="48" name="Прямая со стрелкой 47"/>
          <p:cNvCxnSpPr/>
          <p:nvPr/>
        </p:nvCxnSpPr>
        <p:spPr>
          <a:xfrm>
            <a:off x="3419872" y="5661248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51520" y="5445224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251520" y="4653136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</a:t>
            </a:r>
            <a:r>
              <a:rPr lang="ru-RU" dirty="0" smtClean="0"/>
              <a:t>таблиц </a:t>
            </a:r>
            <a:r>
              <a:rPr lang="ru-RU" dirty="0" smtClean="0"/>
              <a:t>защищенного доступа</a:t>
            </a:r>
            <a:endParaRPr lang="ru-RU" dirty="0"/>
          </a:p>
        </p:txBody>
      </p:sp>
      <p:pic>
        <p:nvPicPr>
          <p:cNvPr id="5" name="Содержимое 4" descr="guarded_access_analysis_analyzeFunction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33754" y="1600200"/>
            <a:ext cx="2276491" cy="452596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таблиц защищённого доступа</a:t>
            </a:r>
            <a:endParaRPr lang="ru-RU" dirty="0"/>
          </a:p>
        </p:txBody>
      </p:sp>
      <p:pic>
        <p:nvPicPr>
          <p:cNvPr id="5" name="Содержимое 4" descr="guarded_access_analysis_updateAccessSet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801" y="1662047"/>
            <a:ext cx="8822221" cy="471928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таблиц защищённого доступа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 flipH="1">
            <a:off x="1115616" y="1628800"/>
            <a:ext cx="4032448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Arial Unicode MS" pitchFamily="34" charset="-128"/>
                <a:cs typeface="Arial" pitchFamily="34" charset="0"/>
              </a:rPr>
              <a:t>static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int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=0,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= 0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pthread_mutex_t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m1, m2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void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(int *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value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pthread_mutex_t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* </a:t>
            </a:r>
            <a:r>
              <a:rPr lang="en-US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m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utex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2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в начале функции таблица пустая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   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pthread_mutex_lock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mutex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2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(*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value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)++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2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добавляем в таблицу 2 строки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2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:// (*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value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({mutex}, {}), чтение)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2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(*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value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({mutex}, {}), запись)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pthread_mutex_unlock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mutex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611560" y="3933056"/>
            <a:ext cx="3888432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void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* thread1()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2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в начале функции таблица пустая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2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BB7977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*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z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z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m1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2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подставляем фактические передаваемые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2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значения в таблицу для функции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2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чтение)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2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запись)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2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(&amp;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m2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2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подставляем фактические передаваемые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2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значения в таблицу для функции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2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({m2}, {}), чтение)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2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({m2}, {}), запись)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823520" y="3861048"/>
            <a:ext cx="406896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void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* thread2()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в начале функции таблица пустая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(&amp;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m1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200" dirty="0" smtClean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подставляем фактические передаваемые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2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значения в таблицу для функции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чтение)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2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x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запись)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BB7977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*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z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z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&amp;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m1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803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подставляем фактические передаваемые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2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значения в таблицу для функции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incr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: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чтение)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sz="1200" dirty="0" smtClean="0">
                <a:solidFill>
                  <a:srgbClr val="696969"/>
                </a:solidFill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// (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y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696969"/>
                </a:solidFill>
                <a:effectLst/>
                <a:latin typeface="Arial Unicode MS" pitchFamily="34" charset="-128"/>
                <a:cs typeface="Arial" pitchFamily="34" charset="0"/>
              </a:rPr>
              <a:t>, ({m1}, {}), запись)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мест возможного возникновения гонок</a:t>
            </a:r>
            <a:endParaRPr lang="ru-RU" dirty="0"/>
          </a:p>
        </p:txBody>
      </p:sp>
      <p:pic>
        <p:nvPicPr>
          <p:cNvPr id="5" name="Содержимое 4" descr="generate_warning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844824"/>
            <a:ext cx="8694981" cy="403244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мест возможного возникновения гонок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Тут будет пример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dirty="0" smtClean="0"/>
              <a:t>Цель</a:t>
            </a:r>
            <a:r>
              <a:rPr lang="en-US" dirty="0" smtClean="0"/>
              <a:t>: </a:t>
            </a:r>
            <a:r>
              <a:rPr lang="ru-RU" dirty="0" smtClean="0"/>
              <a:t>разработать метод статического поиска гонок в программах на языке Си</a:t>
            </a:r>
          </a:p>
          <a:p>
            <a:pPr>
              <a:buNone/>
            </a:pPr>
            <a:r>
              <a:rPr lang="ru-RU" b="1" dirty="0" smtClean="0"/>
              <a:t>Задачи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Выполнить анализ методов поиска гонок в программах, выявить их достоинства и недостатки</a:t>
            </a:r>
          </a:p>
          <a:p>
            <a:r>
              <a:rPr lang="ru-RU" dirty="0" smtClean="0"/>
              <a:t>Разработать метод статического поиска гонок при доступе к разделяемой памяти</a:t>
            </a:r>
          </a:p>
          <a:p>
            <a:r>
              <a:rPr lang="ru-RU" dirty="0" smtClean="0"/>
              <a:t>Разработать алгоритм статического поиска гонок на основе предложенного метода</a:t>
            </a:r>
          </a:p>
          <a:p>
            <a:r>
              <a:rPr lang="ru-RU" dirty="0" smtClean="0"/>
              <a:t>Разработать ПО, реализующее предлагаемый метод</a:t>
            </a:r>
          </a:p>
          <a:p>
            <a:r>
              <a:rPr lang="ru-RU" dirty="0" smtClean="0"/>
              <a:t>Провести исследование разработанного метода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Тут будет схема ПО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мьютексов для организации критических секций</a:t>
            </a:r>
          </a:p>
          <a:p>
            <a:r>
              <a:rPr lang="ru-RU" dirty="0" smtClean="0"/>
              <a:t>Использование </a:t>
            </a:r>
            <a:r>
              <a:rPr lang="en-US" dirty="0" smtClean="0"/>
              <a:t>POSIX API</a:t>
            </a:r>
            <a:r>
              <a:rPr lang="ru-RU" dirty="0" smtClean="0"/>
              <a:t> для работы с потоками и объектами взаимоисключения</a:t>
            </a:r>
          </a:p>
          <a:p>
            <a:r>
              <a:rPr lang="ru-RU" dirty="0" smtClean="0"/>
              <a:t>Отсутствие обращений к полям структур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исследований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Надо каким-то образом показать вклад каждого из этапов на итоговый результат…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Понятие гонки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1268760"/>
            <a:ext cx="5472608" cy="48245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static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count </a:t>
            </a:r>
            <a:r>
              <a:rPr lang="en-US" sz="2000" dirty="0" smtClean="0">
                <a:solidFill>
                  <a:srgbClr val="808030"/>
                </a:solidFill>
              </a:rPr>
              <a:t>=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8C00"/>
                </a:solidFill>
              </a:rPr>
              <a:t>0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smtClean="0"/>
              <a:t>count</a:t>
            </a:r>
            <a:r>
              <a:rPr lang="en-US" sz="2000" dirty="0" smtClean="0">
                <a:solidFill>
                  <a:srgbClr val="808030"/>
                </a:solidFill>
              </a:rPr>
              <a:t>++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ru-RU" sz="2000" dirty="0" smtClean="0">
                <a:solidFill>
                  <a:srgbClr val="800080"/>
                </a:solidFill>
              </a:rPr>
              <a:t>   </a:t>
            </a:r>
            <a:r>
              <a:rPr lang="en-US" sz="2000" dirty="0" smtClean="0">
                <a:solidFill>
                  <a:srgbClr val="00B050"/>
                </a:solidFill>
              </a:rPr>
              <a:t>// </a:t>
            </a:r>
            <a:r>
              <a:rPr lang="ru-RU" sz="2000" dirty="0" smtClean="0">
                <a:solidFill>
                  <a:srgbClr val="00B050"/>
                </a:solidFill>
              </a:rPr>
              <a:t>возможно возникновение гонки</a:t>
            </a: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400000"/>
                </a:solidFill>
              </a:rPr>
              <a:t>main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argc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char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argv</a:t>
            </a:r>
            <a:r>
              <a:rPr lang="en-US" sz="2000" dirty="0" smtClean="0">
                <a:solidFill>
                  <a:srgbClr val="808030"/>
                </a:solidFill>
              </a:rPr>
              <a:t>[])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thread1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thread2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en-US" sz="20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11" name="Содержимое 10" descr="method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7162" y="1844824"/>
            <a:ext cx="8210363" cy="34605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pic>
        <p:nvPicPr>
          <p:cNvPr id="5" name="Содержимое 4" descr="idef0-black-box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06084"/>
            <a:ext cx="8229600" cy="4114194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771800" y="3573016"/>
            <a:ext cx="3698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Переделать!!!!!!!!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9" name="Содержимое 8" descr="idef0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6995" y="1628800"/>
            <a:ext cx="8941465" cy="4464496"/>
          </a:xfrm>
        </p:spPr>
      </p:pic>
      <p:sp>
        <p:nvSpPr>
          <p:cNvPr id="5" name="TextBox 4"/>
          <p:cNvSpPr txBox="1"/>
          <p:nvPr/>
        </p:nvSpPr>
        <p:spPr>
          <a:xfrm>
            <a:off x="2987824" y="3212976"/>
            <a:ext cx="3698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Переделать!!!!!!!!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метода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Отсутствие рекурсивных вызовов функций</a:t>
            </a:r>
          </a:p>
          <a:p>
            <a:r>
              <a:rPr lang="ru-RU" dirty="0" smtClean="0"/>
              <a:t>Отсутствие указателей на функции</a:t>
            </a:r>
          </a:p>
          <a:p>
            <a:r>
              <a:rPr lang="ru-RU" dirty="0" smtClean="0"/>
              <a:t>Отсутствие обращений к памяти по заранее заданным адресам</a:t>
            </a:r>
          </a:p>
          <a:p>
            <a:r>
              <a:rPr lang="ru-RU" dirty="0" smtClean="0"/>
              <a:t>Уникальность имён переменных в пределах функции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Демонстрационный 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1556792"/>
            <a:ext cx="5112568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800000"/>
                </a:solidFill>
              </a:rPr>
              <a:t>static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/>
              <a:t> x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>
                <a:solidFill>
                  <a:srgbClr val="008C00"/>
                </a:solidFill>
              </a:rPr>
              <a:t>0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y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8C00"/>
                </a:solidFill>
              </a:rPr>
              <a:t>0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разделяемые переменные</a:t>
            </a:r>
          </a:p>
          <a:p>
            <a:pPr>
              <a:buNone/>
            </a:pPr>
            <a:r>
              <a:rPr lang="en-US" sz="1600" dirty="0" err="1" smtClean="0"/>
              <a:t>pthread_mutex_t</a:t>
            </a:r>
            <a:r>
              <a:rPr lang="en-US" sz="1600" dirty="0" smtClean="0"/>
              <a:t> m1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m2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блокировки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800000"/>
                </a:solidFill>
              </a:rPr>
              <a:t>void</a:t>
            </a:r>
            <a:r>
              <a:rPr lang="en-US" sz="1600" dirty="0" smtClean="0"/>
              <a:t>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value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err="1" smtClean="0"/>
              <a:t>pthread_mutex_t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mutex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0080"/>
                </a:solidFill>
              </a:rPr>
              <a:t>{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/>
              <a:t>        </a:t>
            </a:r>
            <a:r>
              <a:rPr lang="en-US" sz="1600" dirty="0" err="1" smtClean="0"/>
              <a:t>pthread_mutex_lock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err="1" smtClean="0"/>
              <a:t>mutex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smtClean="0">
                <a:solidFill>
                  <a:srgbClr val="808030"/>
                </a:solidFill>
              </a:rPr>
              <a:t>(*</a:t>
            </a:r>
            <a:r>
              <a:rPr lang="en-US" sz="1600" dirty="0" smtClean="0"/>
              <a:t>value</a:t>
            </a:r>
            <a:r>
              <a:rPr lang="en-US" sz="1600" dirty="0" smtClean="0">
                <a:solidFill>
                  <a:srgbClr val="808030"/>
                </a:solidFill>
              </a:rPr>
              <a:t>)++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доступ к разделяемой переменной</a:t>
            </a:r>
          </a:p>
          <a:p>
            <a:pPr>
              <a:buNone/>
            </a:pPr>
            <a:r>
              <a:rPr lang="ru-RU" sz="1600" dirty="0" smtClean="0">
                <a:solidFill>
                  <a:srgbClr val="696969"/>
                </a:solidFill>
              </a:rPr>
              <a:t>   </a:t>
            </a:r>
            <a:r>
              <a:rPr lang="ru-RU" sz="1600" dirty="0" smtClean="0"/>
              <a:t>     </a:t>
            </a:r>
            <a:r>
              <a:rPr lang="en-US" sz="1600" dirty="0" err="1" smtClean="0"/>
              <a:t>pthread_mutex_unlock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err="1" smtClean="0"/>
              <a:t>mutex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800080"/>
                </a:solidFill>
              </a:rPr>
              <a:t>}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800000"/>
                </a:solidFill>
              </a:rPr>
              <a:t>void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thread1</a:t>
            </a:r>
            <a:r>
              <a:rPr lang="en-US" sz="1600" dirty="0" smtClean="0">
                <a:solidFill>
                  <a:srgbClr val="808030"/>
                </a:solidFill>
              </a:rPr>
              <a:t>()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0080"/>
                </a:solidFill>
              </a:rPr>
              <a:t>{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точка входа в 1-й поток</a:t>
            </a:r>
          </a:p>
          <a:p>
            <a:pPr>
              <a:buNone/>
            </a:pPr>
            <a:r>
              <a:rPr lang="ru-RU" sz="1600" dirty="0" smtClean="0">
                <a:solidFill>
                  <a:srgbClr val="696969"/>
                </a:solidFill>
              </a:rPr>
              <a:t>   </a:t>
            </a:r>
            <a:r>
              <a:rPr lang="ru-RU" sz="1600" dirty="0" smtClean="0"/>
              <a:t>     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z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x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smtClean="0"/>
              <a:t>z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m1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(&amp;</a:t>
            </a:r>
            <a:r>
              <a:rPr lang="en-US" sz="1600" dirty="0" smtClean="0"/>
              <a:t>y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m2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endParaRPr lang="ru-RU" sz="1600" dirty="0" smtClean="0"/>
          </a:p>
          <a:p>
            <a:pPr>
              <a:buNone/>
            </a:pPr>
            <a:r>
              <a:rPr lang="en-US" sz="1600" dirty="0" smtClean="0">
                <a:solidFill>
                  <a:srgbClr val="800080"/>
                </a:solidFill>
              </a:rPr>
              <a:t>}</a:t>
            </a:r>
            <a:r>
              <a:rPr lang="en-US" sz="1600" dirty="0" smtClean="0"/>
              <a:t> </a:t>
            </a:r>
            <a:endParaRPr lang="ru-RU" sz="1600" dirty="0" smtClean="0"/>
          </a:p>
          <a:p>
            <a:pPr>
              <a:buNone/>
            </a:pPr>
            <a:r>
              <a:rPr lang="en-US" sz="1600" b="1" dirty="0" smtClean="0">
                <a:solidFill>
                  <a:srgbClr val="800000"/>
                </a:solidFill>
              </a:rPr>
              <a:t>void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thread2</a:t>
            </a:r>
            <a:r>
              <a:rPr lang="en-US" sz="1600" dirty="0" smtClean="0">
                <a:solidFill>
                  <a:srgbClr val="808030"/>
                </a:solidFill>
              </a:rPr>
              <a:t>()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0080"/>
                </a:solidFill>
              </a:rPr>
              <a:t>{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точка входа в 2-ой поток</a:t>
            </a:r>
          </a:p>
          <a:p>
            <a:pPr>
              <a:buNone/>
            </a:pPr>
            <a:r>
              <a:rPr lang="ru-RU" sz="1600" dirty="0" smtClean="0">
                <a:solidFill>
                  <a:srgbClr val="696969"/>
                </a:solidFill>
              </a:rPr>
              <a:t>   </a:t>
            </a:r>
            <a:r>
              <a:rPr lang="ru-RU" sz="1600" dirty="0" smtClean="0"/>
              <a:t> 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(&amp;</a:t>
            </a:r>
            <a:r>
              <a:rPr lang="en-US" sz="1600" dirty="0" smtClean="0"/>
              <a:t>x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m1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z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y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smtClean="0"/>
              <a:t>z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m1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800080"/>
                </a:solidFill>
              </a:rPr>
              <a:t>}</a:t>
            </a:r>
            <a:endParaRPr lang="ru-RU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Нахождение перекрестных ссылок</a:t>
            </a:r>
            <a:endParaRPr lang="ru-RU" dirty="0"/>
          </a:p>
        </p:txBody>
      </p:sp>
      <p:pic>
        <p:nvPicPr>
          <p:cNvPr id="5" name="Содержимое 4" descr="alias_analysi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772816"/>
            <a:ext cx="8646445" cy="416955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372200" y="4941168"/>
            <a:ext cx="2376264" cy="1218795"/>
          </a:xfrm>
          <a:prstGeom prst="rect">
            <a:avLst/>
          </a:prstGeom>
          <a:ln>
            <a:solidFill>
              <a:schemeClr val="tx1"/>
            </a:solidFill>
            <a:prstDash val="lgDash"/>
            <a:bevel/>
          </a:ln>
        </p:spPr>
        <p:txBody>
          <a:bodyPr wrap="square">
            <a:spAutoFit/>
          </a:bodyPr>
          <a:lstStyle/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smtClean="0">
                <a:solidFill>
                  <a:srgbClr val="808030"/>
                </a:solidFill>
              </a:rPr>
              <a:t>-</a:t>
            </a:r>
            <a:r>
              <a:rPr lang="en-US" sz="1000" dirty="0" smtClean="0"/>
              <a:t>lhs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smtClean="0">
                <a:solidFill>
                  <a:srgbClr val="808030"/>
                </a:solidFill>
              </a:rPr>
              <a:t>-</a:t>
            </a:r>
            <a:r>
              <a:rPr lang="en-US" sz="1000" dirty="0" smtClean="0"/>
              <a:t>lhs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*</a:t>
            </a:r>
            <a:r>
              <a:rPr lang="en-US" sz="1000" dirty="0" smtClean="0"/>
              <a:t>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endParaRPr lang="ru-RU" sz="1000" dirty="0" smtClean="0"/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&amp;</a:t>
            </a:r>
            <a:r>
              <a:rPr lang="en-US" sz="1000" dirty="0" smtClean="0"/>
              <a:t>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PT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*</a:t>
            </a:r>
            <a:r>
              <a:rPr lang="en-US" sz="1000" dirty="0" smtClean="0"/>
              <a:t>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union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>
                <a:solidFill>
                  <a:srgbClr val="800080"/>
                </a:solidFill>
              </a:rPr>
              <a:t>{</a:t>
            </a:r>
            <a:endParaRPr lang="ru-RU" sz="1000" dirty="0" smtClean="0">
              <a:solidFill>
                <a:srgbClr val="80008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1000" dirty="0" smtClean="0">
                <a:solidFill>
                  <a:srgbClr val="800080"/>
                </a:solidFill>
              </a:rPr>
              <a:t>        </a:t>
            </a:r>
            <a:r>
              <a:rPr lang="en-US" sz="1000" dirty="0" smtClean="0"/>
              <a:t>PT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p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|</a:t>
            </a:r>
            <a:r>
              <a:rPr lang="en-US" sz="1000" dirty="0" smtClean="0"/>
              <a:t> p in </a:t>
            </a: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>
                <a:solidFill>
                  <a:srgbClr val="800080"/>
                </a:solidFill>
              </a:rPr>
              <a:t>}</a:t>
            </a:r>
            <a:r>
              <a:rPr lang="ru-RU" sz="1000" dirty="0" smtClean="0">
                <a:solidFill>
                  <a:srgbClr val="800080"/>
                </a:solidFill>
              </a:rPr>
              <a:t>)</a:t>
            </a:r>
            <a:endParaRPr lang="ru-RU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2701</TotalTime>
  <Words>1167</Words>
  <Application>Microsoft Office PowerPoint</Application>
  <PresentationFormat>Экран (4:3)</PresentationFormat>
  <Paragraphs>196</Paragraphs>
  <Slides>22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4" baseType="lpstr">
      <vt:lpstr>Тема Office</vt:lpstr>
      <vt:lpstr>Формула</vt:lpstr>
      <vt:lpstr>Статический поиск гонок в программах на языке Си</vt:lpstr>
      <vt:lpstr>Цель и задачи</vt:lpstr>
      <vt:lpstr>Понятие гонки</vt:lpstr>
      <vt:lpstr>Методы поиска гонок</vt:lpstr>
      <vt:lpstr>Метод статического поиска гонок</vt:lpstr>
      <vt:lpstr>Метод статического поиска гонок</vt:lpstr>
      <vt:lpstr>Ограничения метода</vt:lpstr>
      <vt:lpstr>Демонстрационный пример</vt:lpstr>
      <vt:lpstr>Нахождение перекрестных ссылок</vt:lpstr>
      <vt:lpstr>Нахождение перекрестных ссылок</vt:lpstr>
      <vt:lpstr>Формирование относительных множеств блокировок</vt:lpstr>
      <vt:lpstr>Формирование относительных множеств блокировок</vt:lpstr>
      <vt:lpstr>Формирование относительных множеств блокировок</vt:lpstr>
      <vt:lpstr>Формирование относительных множеств блокировок</vt:lpstr>
      <vt:lpstr>Формирование таблиц защищенного доступа</vt:lpstr>
      <vt:lpstr>Формирование таблиц защищённого доступа</vt:lpstr>
      <vt:lpstr>Формирование таблиц защищённого доступа</vt:lpstr>
      <vt:lpstr>Определение мест возможного возникновения гонок</vt:lpstr>
      <vt:lpstr>Определение мест возможного возникновения гонок</vt:lpstr>
      <vt:lpstr>Структура ПО</vt:lpstr>
      <vt:lpstr>Ограничения реализации</vt:lpstr>
      <vt:lpstr>Результаты исследований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Статический поиск гонок в программах на языке Си</dc:title>
  <dc:creator>alex</dc:creator>
  <cp:lastModifiedBy>alex</cp:lastModifiedBy>
  <cp:revision>160</cp:revision>
  <dcterms:created xsi:type="dcterms:W3CDTF">2014-05-07T18:51:58Z</dcterms:created>
  <dcterms:modified xsi:type="dcterms:W3CDTF">2014-05-18T18:45:17Z</dcterms:modified>
</cp:coreProperties>
</file>