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0" r:id="rId4"/>
    <p:sldId id="273" r:id="rId5"/>
    <p:sldId id="280" r:id="rId6"/>
    <p:sldId id="259" r:id="rId7"/>
    <p:sldId id="258" r:id="rId8"/>
    <p:sldId id="275" r:id="rId9"/>
    <p:sldId id="277" r:id="rId10"/>
    <p:sldId id="276" r:id="rId11"/>
    <p:sldId id="282" r:id="rId12"/>
    <p:sldId id="278" r:id="rId13"/>
    <p:sldId id="281" r:id="rId14"/>
    <p:sldId id="279" r:id="rId15"/>
    <p:sldId id="289" r:id="rId16"/>
    <p:sldId id="283" r:id="rId17"/>
    <p:sldId id="286" r:id="rId18"/>
    <p:sldId id="290" r:id="rId19"/>
    <p:sldId id="292" r:id="rId20"/>
    <p:sldId id="284" r:id="rId21"/>
    <p:sldId id="285" r:id="rId22"/>
    <p:sldId id="274" r:id="rId23"/>
    <p:sldId id="287" r:id="rId24"/>
    <p:sldId id="271" r:id="rId25"/>
    <p:sldId id="293" r:id="rId26"/>
    <p:sldId id="294" r:id="rId27"/>
    <p:sldId id="295" r:id="rId28"/>
    <p:sldId id="296" r:id="rId29"/>
    <p:sldId id="297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32" autoAdjust="0"/>
  </p:normalViewPr>
  <p:slideViewPr>
    <p:cSldViewPr>
      <p:cViewPr>
        <p:scale>
          <a:sx n="70" d="100"/>
          <a:sy n="70" d="100"/>
        </p:scale>
        <p:origin x="-900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19.05.2014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</a:t>
            </a:r>
            <a:r>
              <a:rPr lang="ru-RU" baseline="0" dirty="0" smtClean="0"/>
              <a:t> не производить определение перекрестных ссылок, то доступ к </a:t>
            </a:r>
            <a:r>
              <a:rPr lang="en-US" baseline="0" dirty="0" smtClean="0"/>
              <a:t> global </a:t>
            </a:r>
            <a:r>
              <a:rPr lang="ru-RU" baseline="0" dirty="0" smtClean="0"/>
              <a:t>через </a:t>
            </a:r>
            <a:r>
              <a:rPr lang="en-US" baseline="0" dirty="0" err="1" smtClean="0"/>
              <a:t>pglobal</a:t>
            </a:r>
            <a:r>
              <a:rPr lang="ru-RU" baseline="0" dirty="0" smtClean="0"/>
              <a:t> не будет учтен и, соответственно, будет потеряно потенциальное место где могли бы быть обнаружены гонки при соответствующем контексте.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E33B5-A3C2-4F95-8916-EA0ED4851515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Из-за того,</a:t>
            </a:r>
            <a:r>
              <a:rPr lang="ru-RU" baseline="0" dirty="0" smtClean="0"/>
              <a:t> что в </a:t>
            </a:r>
            <a:r>
              <a:rPr lang="en-US" baseline="0" dirty="0" smtClean="0"/>
              <a:t>L+ </a:t>
            </a:r>
            <a:r>
              <a:rPr lang="ru-RU" baseline="0" dirty="0" smtClean="0"/>
              <a:t>попадают блокировки, которые должны быть обязательно захвачены, то </a:t>
            </a:r>
            <a:r>
              <a:rPr lang="en-US" baseline="0" dirty="0" err="1" smtClean="0"/>
              <a:t>flag_mutex</a:t>
            </a:r>
            <a:r>
              <a:rPr lang="en-US" baseline="0" dirty="0" smtClean="0"/>
              <a:t> </a:t>
            </a:r>
            <a:r>
              <a:rPr lang="ru-RU" baseline="0" dirty="0" smtClean="0"/>
              <a:t>не добавится туда, и, следовательно,  будет предупреждение о гонке, которой на самом деле нет.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E33B5-A3C2-4F95-8916-EA0ED4851515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Это исправленная</a:t>
            </a:r>
            <a:r>
              <a:rPr lang="ru-RU" baseline="0" dirty="0" smtClean="0"/>
              <a:t> программа 3, которая </a:t>
            </a:r>
            <a:r>
              <a:rPr lang="ru-RU" baseline="0" dirty="0" err="1" smtClean="0"/>
              <a:t>пр</a:t>
            </a:r>
            <a:r>
              <a:rPr lang="ru-RU" baseline="0" dirty="0" smtClean="0"/>
              <a:t>  анализе не будет содержать гонок.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E33B5-A3C2-4F95-8916-EA0ED4851515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Будет ложное предупреждение</a:t>
            </a:r>
            <a:r>
              <a:rPr lang="ru-RU" baseline="0" dirty="0" smtClean="0"/>
              <a:t> о возникновении гонки при доступе к </a:t>
            </a:r>
            <a:r>
              <a:rPr lang="en-US" baseline="0" dirty="0" err="1" smtClean="0"/>
              <a:t>arr</a:t>
            </a:r>
            <a:r>
              <a:rPr lang="en-US" baseline="0" dirty="0" smtClean="0"/>
              <a:t>, </a:t>
            </a:r>
            <a:r>
              <a:rPr lang="ru-RU" baseline="0" dirty="0" smtClean="0"/>
              <a:t>т.к. </a:t>
            </a:r>
            <a:r>
              <a:rPr lang="en-US" baseline="0" dirty="0" err="1" smtClean="0"/>
              <a:t>arr</a:t>
            </a:r>
            <a:r>
              <a:rPr lang="en-US" baseline="0" dirty="0" smtClean="0"/>
              <a:t> </a:t>
            </a:r>
            <a:r>
              <a:rPr lang="ru-RU" baseline="0" dirty="0" smtClean="0"/>
              <a:t>рассматривается единая область, хотя на самом деле гонки нет, т.к. в </a:t>
            </a:r>
            <a:r>
              <a:rPr lang="en-US" baseline="0" dirty="0" smtClean="0"/>
              <a:t>thread2 </a:t>
            </a:r>
            <a:r>
              <a:rPr lang="ru-RU" baseline="0" dirty="0" smtClean="0"/>
              <a:t>происходит обращение только к первому элементу, а в </a:t>
            </a:r>
            <a:r>
              <a:rPr lang="en-US" baseline="0" dirty="0" smtClean="0"/>
              <a:t>thread1 – </a:t>
            </a:r>
            <a:r>
              <a:rPr lang="ru-RU" baseline="0" dirty="0" smtClean="0"/>
              <a:t>ко всем остальным.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E33B5-A3C2-4F95-8916-EA0ED4851515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Будет ложное срабатывание, т.к. не учитывается могут</a:t>
            </a:r>
            <a:r>
              <a:rPr lang="ru-RU" baseline="0" dirty="0" smtClean="0"/>
              <a:t> ли два потока работать одновременно. В </a:t>
            </a:r>
            <a:r>
              <a:rPr lang="ru-RU" baseline="0" dirty="0" err="1" smtClean="0"/>
              <a:t>представленом</a:t>
            </a:r>
            <a:r>
              <a:rPr lang="ru-RU" baseline="0" dirty="0" smtClean="0"/>
              <a:t> примере потоки не могут работать одновременно, т.к. поток </a:t>
            </a:r>
            <a:r>
              <a:rPr lang="en-US" baseline="0" dirty="0" smtClean="0"/>
              <a:t>thread2 </a:t>
            </a:r>
            <a:r>
              <a:rPr lang="ru-RU" baseline="0" dirty="0" smtClean="0"/>
              <a:t>создается только после окончания потока </a:t>
            </a:r>
            <a:r>
              <a:rPr lang="en-US" baseline="0" dirty="0" smtClean="0"/>
              <a:t>thread1).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E33B5-A3C2-4F95-8916-EA0ED4851515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19.05.2014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19.05.2014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19.05.2014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19.05.2014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19.05.2014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19.05.2014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19.05.2014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19.05.2014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19.05.2014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19.05.2014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19.05.2014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19.05.2014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75856" y="1556792"/>
            <a:ext cx="51125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420888"/>
            <a:ext cx="1872208" cy="646331"/>
          </a:xfrm>
          <a:prstGeom prst="rect">
            <a:avLst/>
          </a:prstGeom>
          <a:ln cmpd="sng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PT[“value”] = []</a:t>
            </a:r>
            <a:br>
              <a:rPr lang="en-US" dirty="0" smtClean="0"/>
            </a:br>
            <a:r>
              <a:rPr lang="en-US" dirty="0" smtClean="0"/>
              <a:t>PT[“mutex”] = []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501008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PT[“z”] = [“x”]</a:t>
            </a:r>
            <a:br>
              <a:rPr lang="en-US" dirty="0" smtClean="0"/>
            </a:b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797152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PT[“z”] = [“y”]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2987824" y="2204864"/>
            <a:ext cx="288032" cy="108012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987824" y="3356992"/>
            <a:ext cx="288032" cy="122413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987824" y="4653136"/>
            <a:ext cx="288032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13" name="Содержимое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87208" cy="25922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365104"/>
            <a:ext cx="77768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Ядро функции</a:t>
            </a:r>
            <a:r>
              <a:rPr lang="en-US" sz="2400" dirty="0" smtClean="0"/>
              <a:t> </a:t>
            </a:r>
            <a:r>
              <a:rPr lang="ru-RU" sz="2400" dirty="0" smtClean="0"/>
              <a:t>– базовые блоки графа потока управления, которые встречаются на всех путях  выполнения функции.</a:t>
            </a:r>
            <a:endParaRPr lang="ru-RU" sz="2400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5445224"/>
          <a:ext cx="7776864" cy="406790"/>
        </p:xfrm>
        <a:graphic>
          <a:graphicData uri="http://schemas.openxmlformats.org/presentationml/2006/ole">
            <p:oleObj spid="_x0000_s1027" name="Формула" r:id="rId3" imgW="4127400" imgH="215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walk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3737" y="1600199"/>
            <a:ext cx="856733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analyze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487" y="1484784"/>
            <a:ext cx="771581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788024" y="1628800"/>
            <a:ext cx="4032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71600" y="2420888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220486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427984" y="2636912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492896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({mutex}, {}))</a:t>
            </a:r>
            <a:endParaRPr lang="ru-RU" sz="16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547664" y="2924944"/>
            <a:ext cx="352839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2780928"/>
            <a:ext cx="118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</a:t>
            </a:r>
            <a:endParaRPr lang="ru-RU" sz="1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427984" y="3212976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3068960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(({mutex}, {}), ({}, {mutex}))</a:t>
            </a:r>
            <a:endParaRPr lang="ru-RU" sz="16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971600" y="3645024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520" y="3429000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3275856" y="422108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520" y="400506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275856" y="4437112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520" y="4293096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971600" y="4869160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419872" y="5373216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5157192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3419872" y="566124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520" y="544522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51520" y="4653136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защищенного доступа</a:t>
            </a:r>
            <a:endParaRPr lang="ru-RU" dirty="0"/>
          </a:p>
        </p:txBody>
      </p:sp>
      <p:pic>
        <p:nvPicPr>
          <p:cNvPr id="5" name="Содержимое 4" descr="guarded_access_analysis_analyzeFunction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36096" y="1700808"/>
            <a:ext cx="2276491" cy="45259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251520" y="1700808"/>
            <a:ext cx="4752528" cy="33123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/>
              <a:t>lvalue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которо</a:t>
            </a:r>
            <a:r>
              <a:rPr lang="ru-RU" sz="2400" dirty="0" err="1" smtClean="0"/>
              <a:t>му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производится 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2400" dirty="0" smtClean="0"/>
              <a:t>а</a:t>
            </a:r>
            <a:r>
              <a:rPr lang="en-US" sz="2400" dirty="0" smtClean="0"/>
              <a:t>: “</a:t>
            </a:r>
            <a:r>
              <a:rPr lang="ru-RU" sz="2400" dirty="0" smtClean="0"/>
              <a:t>чтение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“</a:t>
            </a:r>
            <a:r>
              <a:rPr lang="ru-RU" sz="2400" dirty="0" smtClean="0"/>
              <a:t>запись</a:t>
            </a:r>
            <a:r>
              <a:rPr lang="en-US" sz="2400" dirty="0" smtClean="0"/>
              <a:t>”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pic>
        <p:nvPicPr>
          <p:cNvPr id="5" name="Содержимое 4" descr="guarded_access_analysis_updateAccessSet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802" y="1412776"/>
            <a:ext cx="8838270" cy="493229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 flipH="1">
            <a:off x="395536" y="2924944"/>
            <a:ext cx="4032448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Arial" pitchFamily="34" charset="0"/>
              </a:rPr>
              <a:t>static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int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=0,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 0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m1, m2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(int *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m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pthread_mutex_lock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)++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добавляем в таблицу 2 строки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:// 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({mutex},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({mutex}, {}), запись)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pthread_mutex_unlock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5220072" y="2780928"/>
          <a:ext cx="3600402" cy="1341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({mutex},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*value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({mutex},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Левая фигурная скобка 12"/>
          <p:cNvSpPr/>
          <p:nvPr/>
        </p:nvSpPr>
        <p:spPr>
          <a:xfrm>
            <a:off x="5004048" y="3573016"/>
            <a:ext cx="72008" cy="504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>
            <a:endCxn id="13" idx="1"/>
          </p:cNvCxnSpPr>
          <p:nvPr/>
        </p:nvCxnSpPr>
        <p:spPr>
          <a:xfrm flipV="1">
            <a:off x="1835696" y="3825044"/>
            <a:ext cx="3168352" cy="3960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2545160"/>
            <a:ext cx="446449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thread1()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*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80008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({m2},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({m2}, {}), запись)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220072" y="2348880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Левая фигурная скобка 7"/>
          <p:cNvSpPr/>
          <p:nvPr/>
        </p:nvSpPr>
        <p:spPr>
          <a:xfrm>
            <a:off x="4932040" y="3068960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>
            <a:endCxn id="8" idx="1"/>
          </p:cNvCxnSpPr>
          <p:nvPr/>
        </p:nvCxnSpPr>
        <p:spPr>
          <a:xfrm flipV="1">
            <a:off x="1835696" y="3356992"/>
            <a:ext cx="309634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Левая фигурная скобка 10"/>
          <p:cNvSpPr/>
          <p:nvPr/>
        </p:nvSpPr>
        <p:spPr>
          <a:xfrm>
            <a:off x="4932040" y="3717032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endCxn id="11" idx="1"/>
          </p:cNvCxnSpPr>
          <p:nvPr/>
        </p:nvCxnSpPr>
        <p:spPr>
          <a:xfrm flipV="1">
            <a:off x="1907704" y="4005064"/>
            <a:ext cx="302433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565484"/>
            <a:ext cx="453650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thread2()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*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292080" y="2132856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Левая фигурная скобка 6"/>
          <p:cNvSpPr/>
          <p:nvPr/>
        </p:nvSpPr>
        <p:spPr>
          <a:xfrm>
            <a:off x="5004048" y="2852936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5004048" y="3501008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>
            <a:endCxn id="7" idx="1"/>
          </p:cNvCxnSpPr>
          <p:nvPr/>
        </p:nvCxnSpPr>
        <p:spPr>
          <a:xfrm>
            <a:off x="1907704" y="3140968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endCxn id="8" idx="1"/>
          </p:cNvCxnSpPr>
          <p:nvPr/>
        </p:nvCxnSpPr>
        <p:spPr>
          <a:xfrm flipV="1">
            <a:off x="1835696" y="3789040"/>
            <a:ext cx="316835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21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39552" y="2060848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004048" y="2060848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565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763688" y="16288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thread1</a:t>
            </a:r>
            <a:endParaRPr lang="ru-RU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156176" y="162880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thread2</a:t>
            </a:r>
            <a:endParaRPr lang="ru-RU" b="1" i="1" dirty="0"/>
          </a:p>
        </p:txBody>
      </p:sp>
      <p:sp>
        <p:nvSpPr>
          <p:cNvPr id="11" name="Левая фигурная скобка 10"/>
          <p:cNvSpPr/>
          <p:nvPr/>
        </p:nvSpPr>
        <p:spPr>
          <a:xfrm rot="16200000">
            <a:off x="4301970" y="458670"/>
            <a:ext cx="468052" cy="7992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915816" y="5517232"/>
            <a:ext cx="3257110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Возможны гонки при доступе к</a:t>
            </a:r>
          </a:p>
          <a:p>
            <a:r>
              <a:rPr lang="ru-RU" dirty="0" smtClean="0"/>
              <a:t>Разделяемой переменной </a:t>
            </a:r>
            <a:r>
              <a:rPr lang="en-US" b="1" i="1" dirty="0" smtClean="0"/>
              <a:t>y</a:t>
            </a:r>
            <a:endParaRPr lang="ru-RU" b="1" i="1" dirty="0"/>
          </a:p>
        </p:txBody>
      </p:sp>
      <p:sp>
        <p:nvSpPr>
          <p:cNvPr id="13" name="Стрелка вниз 12"/>
          <p:cNvSpPr/>
          <p:nvPr/>
        </p:nvSpPr>
        <p:spPr>
          <a:xfrm>
            <a:off x="4283968" y="4869160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346" y="1838580"/>
            <a:ext cx="7913308" cy="40492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исследований.</a:t>
            </a:r>
            <a:br>
              <a:rPr lang="ru-RU" dirty="0" smtClean="0"/>
            </a:br>
            <a:r>
              <a:rPr lang="ru-RU" dirty="0" smtClean="0"/>
              <a:t>Программа 2. Потеря возможного места возникновения гонки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9" name="Содержимое 2"/>
          <p:cNvSpPr>
            <a:spLocks noGrp="1"/>
          </p:cNvSpPr>
          <p:nvPr>
            <p:ph idx="1"/>
          </p:nvPr>
        </p:nvSpPr>
        <p:spPr>
          <a:xfrm>
            <a:off x="2267744" y="1772816"/>
            <a:ext cx="5904656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int</a:t>
            </a:r>
            <a:r>
              <a:rPr lang="en-US" dirty="0" smtClean="0"/>
              <a:t> global = 0;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thread1(</a:t>
            </a: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endParaRPr lang="ru-RU" dirty="0" smtClean="0"/>
          </a:p>
          <a:p>
            <a:pPr>
              <a:buNone/>
            </a:pPr>
            <a:r>
              <a:rPr lang="ru-RU" b="1" dirty="0" smtClean="0">
                <a:solidFill>
                  <a:srgbClr val="7F0055"/>
                </a:solidFill>
              </a:rPr>
              <a:t>        </a:t>
            </a:r>
            <a:r>
              <a:rPr lang="en-US" b="1" dirty="0" smtClean="0">
                <a:solidFill>
                  <a:srgbClr val="7F0055"/>
                </a:solidFill>
              </a:rPr>
              <a:t>int</a:t>
            </a:r>
            <a:r>
              <a:rPr lang="en-US" dirty="0" smtClean="0"/>
              <a:t>* </a:t>
            </a:r>
            <a:r>
              <a:rPr lang="en-US" dirty="0" err="1" smtClean="0"/>
              <a:t>pglobal</a:t>
            </a:r>
            <a:r>
              <a:rPr lang="en-US" dirty="0" smtClean="0"/>
              <a:t> = &amp;global;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smtClean="0"/>
              <a:t>(*</a:t>
            </a:r>
            <a:r>
              <a:rPr lang="en-US" dirty="0" err="1" smtClean="0"/>
              <a:t>pglobal</a:t>
            </a:r>
            <a:r>
              <a:rPr lang="en-US" dirty="0" smtClean="0"/>
              <a:t>)++; // </a:t>
            </a:r>
            <a:r>
              <a:rPr lang="ru-RU" dirty="0" smtClean="0"/>
              <a:t>здесь возможна гонка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thread2(</a:t>
            </a: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smtClean="0"/>
              <a:t>global++;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main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7F0055"/>
                </a:solidFill>
              </a:rPr>
              <a:t>int</a:t>
            </a:r>
            <a:r>
              <a:rPr lang="en-US" dirty="0" smtClean="0"/>
              <a:t> arc, </a:t>
            </a:r>
            <a:r>
              <a:rPr lang="en-US" b="1" dirty="0" smtClean="0">
                <a:solidFill>
                  <a:srgbClr val="7F0055"/>
                </a:solidFill>
              </a:rPr>
              <a:t>char</a:t>
            </a:r>
            <a:r>
              <a:rPr lang="en-US" dirty="0" smtClean="0"/>
              <a:t>* </a:t>
            </a:r>
            <a:r>
              <a:rPr lang="en-US" dirty="0" err="1" smtClean="0"/>
              <a:t>argv</a:t>
            </a:r>
            <a:r>
              <a:rPr lang="en-US" dirty="0" smtClean="0"/>
              <a:t>[]) 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smtClean="0"/>
              <a:t>...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err="1" smtClean="0"/>
              <a:t>pthread_create</a:t>
            </a:r>
            <a:r>
              <a:rPr lang="en-US" dirty="0" smtClean="0"/>
              <a:t>(&amp;threads[0], 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, thread1, 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err="1" smtClean="0"/>
              <a:t>pthread_create</a:t>
            </a:r>
            <a:r>
              <a:rPr lang="en-US" dirty="0" smtClean="0"/>
              <a:t>(&amp;threads[1], 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, thread2, 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);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smtClean="0"/>
              <a:t>...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исследований. Программа 3. Ложное место возникновения гонок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27784" y="1700808"/>
            <a:ext cx="5050904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800000"/>
                </a:solidFill>
              </a:rPr>
              <a:t>static</a:t>
            </a:r>
            <a:r>
              <a:rPr lang="en-US" dirty="0" smtClean="0"/>
              <a:t> int flag</a:t>
            </a:r>
            <a:r>
              <a:rPr lang="en-US" dirty="0" smtClean="0">
                <a:solidFill>
                  <a:srgbClr val="808030"/>
                </a:solidFill>
              </a:rPr>
              <a:t>;</a:t>
            </a:r>
            <a:endParaRPr lang="ru-RU" dirty="0" smtClean="0">
              <a:solidFill>
                <a:srgbClr val="80803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800000"/>
                </a:solidFill>
              </a:rPr>
              <a:t>static</a:t>
            </a:r>
            <a:r>
              <a:rPr lang="en-US" dirty="0" smtClean="0"/>
              <a:t> int global</a:t>
            </a:r>
            <a:r>
              <a:rPr lang="en-US" dirty="0" smtClean="0">
                <a:solidFill>
                  <a:srgbClr val="808030"/>
                </a:solidFill>
              </a:rPr>
              <a:t>;</a:t>
            </a:r>
            <a:endParaRPr lang="ru-RU" dirty="0" smtClean="0">
              <a:solidFill>
                <a:srgbClr val="808030"/>
              </a:solidFill>
            </a:endParaRPr>
          </a:p>
          <a:p>
            <a:pPr>
              <a:buNone/>
            </a:pPr>
            <a:r>
              <a:rPr lang="en-US" dirty="0" err="1" smtClean="0"/>
              <a:t>pthread_mutex_t</a:t>
            </a:r>
            <a:r>
              <a:rPr lang="en-US" dirty="0" smtClean="0"/>
              <a:t> </a:t>
            </a:r>
            <a:r>
              <a:rPr lang="en-US" dirty="0" err="1" smtClean="0"/>
              <a:t>flag_mutex</a:t>
            </a:r>
            <a:r>
              <a:rPr lang="en-US" dirty="0" smtClean="0"/>
              <a:t>, </a:t>
            </a:r>
            <a:r>
              <a:rPr lang="en-US" dirty="0" err="1" smtClean="0"/>
              <a:t>global_mutex</a:t>
            </a:r>
            <a:r>
              <a:rPr lang="en-US" dirty="0" smtClean="0">
                <a:solidFill>
                  <a:srgbClr val="808030"/>
                </a:solidFill>
              </a:rPr>
              <a:t>;</a:t>
            </a:r>
            <a:endParaRPr lang="ru-RU" dirty="0" smtClean="0">
              <a:solidFill>
                <a:srgbClr val="808030"/>
              </a:solidFill>
            </a:endParaRPr>
          </a:p>
          <a:p>
            <a:pPr>
              <a:buNone/>
            </a:pPr>
            <a:r>
              <a:rPr lang="en-US" dirty="0" smtClean="0"/>
              <a:t>void* thread1(void*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800080"/>
                </a:solidFill>
              </a:rPr>
              <a:t>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err="1" smtClean="0"/>
              <a:t>pthread_mutex_lock</a:t>
            </a:r>
            <a:r>
              <a:rPr lang="en-US" dirty="0" smtClean="0">
                <a:solidFill>
                  <a:srgbClr val="808030"/>
                </a:solidFill>
              </a:rPr>
              <a:t>(&amp;</a:t>
            </a:r>
            <a:r>
              <a:rPr lang="en-US" dirty="0" err="1" smtClean="0"/>
              <a:t>flag_mutex</a:t>
            </a:r>
            <a:r>
              <a:rPr lang="en-US" dirty="0" smtClean="0">
                <a:solidFill>
                  <a:srgbClr val="808030"/>
                </a:solidFill>
              </a:rPr>
              <a:t>)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       </a:t>
            </a:r>
            <a:r>
              <a:rPr lang="en-US" b="1" dirty="0" smtClean="0">
                <a:solidFill>
                  <a:srgbClr val="80000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08030"/>
                </a:solidFill>
              </a:rPr>
              <a:t>(</a:t>
            </a:r>
            <a:r>
              <a:rPr lang="en-US" dirty="0" smtClean="0"/>
              <a:t>flag</a:t>
            </a:r>
            <a:r>
              <a:rPr lang="en-US" dirty="0" smtClean="0">
                <a:solidFill>
                  <a:srgbClr val="80803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00080"/>
                </a:solidFill>
              </a:rPr>
              <a:t>{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    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800080"/>
                </a:solidFill>
              </a:rPr>
              <a:t>         </a:t>
            </a:r>
            <a:r>
              <a:rPr lang="en-US" dirty="0" err="1" smtClean="0"/>
              <a:t>pthread_mutex_lock</a:t>
            </a:r>
            <a:r>
              <a:rPr lang="en-US" dirty="0" smtClean="0">
                <a:solidFill>
                  <a:srgbClr val="808030"/>
                </a:solidFill>
              </a:rPr>
              <a:t>(&amp;</a:t>
            </a:r>
            <a:r>
              <a:rPr lang="en-US" dirty="0" err="1" smtClean="0"/>
              <a:t>global_mutex</a:t>
            </a:r>
            <a:r>
              <a:rPr lang="en-US" dirty="0" smtClean="0">
                <a:solidFill>
                  <a:srgbClr val="808030"/>
                </a:solidFill>
              </a:rPr>
              <a:t>)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              </a:t>
            </a:r>
            <a:r>
              <a:rPr lang="en-US" dirty="0" smtClean="0"/>
              <a:t> global</a:t>
            </a:r>
            <a:r>
              <a:rPr lang="en-US" dirty="0" smtClean="0">
                <a:solidFill>
                  <a:srgbClr val="808030"/>
                </a:solidFill>
              </a:rPr>
              <a:t>++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r>
              <a:rPr lang="ru-RU" dirty="0" smtClean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// </a:t>
            </a:r>
            <a:r>
              <a:rPr lang="ru-RU" dirty="0" smtClean="0">
                <a:solidFill>
                  <a:srgbClr val="800080"/>
                </a:solidFill>
              </a:rPr>
              <a:t>здесь гонки нет</a:t>
            </a: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              </a:t>
            </a:r>
            <a:r>
              <a:rPr lang="en-US" dirty="0" smtClean="0"/>
              <a:t> </a:t>
            </a:r>
            <a:r>
              <a:rPr lang="en-US" dirty="0" err="1" smtClean="0"/>
              <a:t>pthread_mutex_unlock</a:t>
            </a:r>
            <a:r>
              <a:rPr lang="en-US" dirty="0" smtClean="0">
                <a:solidFill>
                  <a:srgbClr val="808030"/>
                </a:solidFill>
              </a:rPr>
              <a:t>(&amp;</a:t>
            </a:r>
            <a:r>
              <a:rPr lang="en-US" dirty="0" err="1" smtClean="0"/>
              <a:t>global_mutex</a:t>
            </a:r>
            <a:r>
              <a:rPr lang="en-US" dirty="0" smtClean="0">
                <a:solidFill>
                  <a:srgbClr val="808030"/>
                </a:solidFill>
              </a:rPr>
              <a:t>)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       </a:t>
            </a:r>
            <a:r>
              <a:rPr lang="en-US" dirty="0" smtClean="0">
                <a:solidFill>
                  <a:srgbClr val="800080"/>
                </a:solidFill>
              </a:rPr>
              <a:t>}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err="1" smtClean="0"/>
              <a:t>pthread_mutex_unlock</a:t>
            </a:r>
            <a:r>
              <a:rPr lang="en-US" dirty="0" smtClean="0">
                <a:solidFill>
                  <a:srgbClr val="808030"/>
                </a:solidFill>
              </a:rPr>
              <a:t>(&amp;</a:t>
            </a:r>
            <a:r>
              <a:rPr lang="en-US" dirty="0" err="1" smtClean="0"/>
              <a:t>flag_mutex</a:t>
            </a:r>
            <a:r>
              <a:rPr lang="en-US" dirty="0" smtClean="0">
                <a:solidFill>
                  <a:srgbClr val="808030"/>
                </a:solidFill>
              </a:rPr>
              <a:t>)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    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800000"/>
                </a:solidFill>
              </a:rPr>
              <a:t>return</a:t>
            </a:r>
            <a:r>
              <a:rPr lang="en-US" dirty="0" smtClean="0"/>
              <a:t> NULL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800080"/>
                </a:solidFill>
              </a:rPr>
              <a:t>}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dirty="0" smtClean="0"/>
              <a:t>void* thread2(void*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800080"/>
                </a:solidFill>
              </a:rPr>
              <a:t>{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      </a:t>
            </a:r>
            <a:r>
              <a:rPr lang="en-US" dirty="0" smtClean="0"/>
              <a:t> </a:t>
            </a:r>
            <a:r>
              <a:rPr lang="en-US" dirty="0" err="1" smtClean="0"/>
              <a:t>pthread_mutex_lock</a:t>
            </a:r>
            <a:r>
              <a:rPr lang="en-US" dirty="0" smtClean="0">
                <a:solidFill>
                  <a:srgbClr val="808030"/>
                </a:solidFill>
              </a:rPr>
              <a:t>(&amp;</a:t>
            </a:r>
            <a:r>
              <a:rPr lang="en-US" dirty="0" err="1" smtClean="0"/>
              <a:t>global_mutex</a:t>
            </a:r>
            <a:r>
              <a:rPr lang="en-US" dirty="0" smtClean="0">
                <a:solidFill>
                  <a:srgbClr val="808030"/>
                </a:solidFill>
              </a:rPr>
              <a:t>)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      </a:t>
            </a:r>
            <a:r>
              <a:rPr lang="en-US" dirty="0" smtClean="0"/>
              <a:t> </a:t>
            </a:r>
            <a:r>
              <a:rPr lang="en-US" dirty="0" err="1" smtClean="0"/>
              <a:t>global_mutex</a:t>
            </a:r>
            <a:r>
              <a:rPr lang="en-US" dirty="0" smtClean="0">
                <a:solidFill>
                  <a:srgbClr val="808030"/>
                </a:solidFill>
              </a:rPr>
              <a:t>++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      </a:t>
            </a:r>
            <a:r>
              <a:rPr lang="en-US" dirty="0" smtClean="0"/>
              <a:t> </a:t>
            </a:r>
            <a:r>
              <a:rPr lang="en-US" dirty="0" err="1" smtClean="0"/>
              <a:t>pthread_mutex_unlock</a:t>
            </a:r>
            <a:r>
              <a:rPr lang="en-US" dirty="0" smtClean="0">
                <a:solidFill>
                  <a:srgbClr val="808030"/>
                </a:solidFill>
              </a:rPr>
              <a:t>(&amp;</a:t>
            </a:r>
            <a:r>
              <a:rPr lang="en-US" dirty="0" err="1" smtClean="0"/>
              <a:t>global_mutex</a:t>
            </a:r>
            <a:r>
              <a:rPr lang="en-US" dirty="0" smtClean="0">
                <a:solidFill>
                  <a:srgbClr val="808030"/>
                </a:solidFill>
              </a:rPr>
              <a:t>)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    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800000"/>
                </a:solidFill>
              </a:rPr>
              <a:t>return</a:t>
            </a:r>
            <a:r>
              <a:rPr lang="en-US" dirty="0" smtClean="0"/>
              <a:t> NULL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800080"/>
                </a:solidFill>
              </a:rPr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исследований. Программа 4. Отсутствие гонок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051720" y="1556792"/>
            <a:ext cx="5050904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int</a:t>
            </a:r>
            <a:r>
              <a:rPr lang="en-US" dirty="0" smtClean="0"/>
              <a:t> flag;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int</a:t>
            </a:r>
            <a:r>
              <a:rPr lang="en-US" dirty="0" smtClean="0"/>
              <a:t> global;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pthread_mutex_t</a:t>
            </a:r>
            <a:r>
              <a:rPr lang="en-US" dirty="0" smtClean="0"/>
              <a:t> </a:t>
            </a:r>
            <a:r>
              <a:rPr lang="en-US" dirty="0" err="1" smtClean="0"/>
              <a:t>flag_mutex</a:t>
            </a:r>
            <a:r>
              <a:rPr lang="en-US" dirty="0" smtClean="0"/>
              <a:t>, </a:t>
            </a:r>
            <a:r>
              <a:rPr lang="en-US" dirty="0" err="1" smtClean="0"/>
              <a:t>global_mutex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thread1(</a:t>
            </a: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err="1" smtClean="0"/>
              <a:t>pthread_mutex_lock</a:t>
            </a:r>
            <a:r>
              <a:rPr lang="en-US" dirty="0" smtClean="0"/>
              <a:t>(&amp;</a:t>
            </a:r>
            <a:r>
              <a:rPr lang="en-US" dirty="0" err="1" smtClean="0"/>
              <a:t>flag_mutex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err="1" smtClean="0"/>
              <a:t>pthread_mutex_lock</a:t>
            </a:r>
            <a:r>
              <a:rPr lang="en-US" dirty="0" smtClean="0"/>
              <a:t>(&amp;</a:t>
            </a:r>
            <a:r>
              <a:rPr lang="en-US" dirty="0" err="1" smtClean="0"/>
              <a:t>global_mutex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ru-RU" b="1" dirty="0" smtClean="0">
                <a:solidFill>
                  <a:srgbClr val="7F0055"/>
                </a:solidFill>
              </a:rPr>
              <a:t>        </a:t>
            </a:r>
            <a:r>
              <a:rPr lang="en-US" b="1" dirty="0" smtClean="0">
                <a:solidFill>
                  <a:srgbClr val="7F0055"/>
                </a:solidFill>
              </a:rPr>
              <a:t>if</a:t>
            </a:r>
            <a:r>
              <a:rPr lang="en-US" dirty="0" smtClean="0"/>
              <a:t> (flag) 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       </a:t>
            </a:r>
            <a:r>
              <a:rPr lang="en-US" dirty="0" smtClean="0"/>
              <a:t> global++;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       </a:t>
            </a:r>
            <a:r>
              <a:rPr lang="en-US" dirty="0" smtClean="0"/>
              <a:t> </a:t>
            </a:r>
            <a:r>
              <a:rPr lang="en-US" dirty="0" err="1" smtClean="0"/>
              <a:t>pthread_mutex_unlock</a:t>
            </a:r>
            <a:r>
              <a:rPr lang="en-US" dirty="0" smtClean="0"/>
              <a:t>(&amp;</a:t>
            </a:r>
            <a:r>
              <a:rPr lang="en-US" dirty="0" err="1" smtClean="0"/>
              <a:t>global_mutex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err="1" smtClean="0"/>
              <a:t>pthread_mutex_unlock</a:t>
            </a:r>
            <a:r>
              <a:rPr lang="en-US" dirty="0" smtClean="0"/>
              <a:t>(&amp;</a:t>
            </a:r>
            <a:r>
              <a:rPr lang="en-US" dirty="0" err="1" smtClean="0"/>
              <a:t>flag_mutex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thread2(</a:t>
            </a: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err="1" smtClean="0"/>
              <a:t>pthread_mutex_lock</a:t>
            </a:r>
            <a:r>
              <a:rPr lang="en-US" dirty="0" smtClean="0"/>
              <a:t>(&amp;</a:t>
            </a:r>
            <a:r>
              <a:rPr lang="en-US" dirty="0" err="1" smtClean="0"/>
              <a:t>global_mutex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err="1" smtClean="0"/>
              <a:t>global_mutex</a:t>
            </a:r>
            <a:r>
              <a:rPr lang="en-US" dirty="0" smtClean="0"/>
              <a:t>++;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</a:t>
            </a:r>
            <a:r>
              <a:rPr lang="en-US" dirty="0" smtClean="0"/>
              <a:t> </a:t>
            </a:r>
            <a:r>
              <a:rPr lang="en-US" dirty="0" err="1" smtClean="0"/>
              <a:t>pthread_mutex_unlock</a:t>
            </a:r>
            <a:r>
              <a:rPr lang="en-US" dirty="0" smtClean="0"/>
              <a:t>(&amp;</a:t>
            </a:r>
            <a:r>
              <a:rPr lang="en-US" dirty="0" err="1" smtClean="0"/>
              <a:t>global_mutex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ru-RU" b="1" dirty="0" smtClean="0">
                <a:solidFill>
                  <a:srgbClr val="7F0055"/>
                </a:solidFill>
              </a:rPr>
              <a:t>        </a:t>
            </a:r>
            <a:r>
              <a:rPr lang="en-US" b="1" dirty="0" smtClean="0">
                <a:solidFill>
                  <a:srgbClr val="7F0055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исследований. Программа 5. Ложное место возникновения гонок.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772816"/>
            <a:ext cx="4690864" cy="41764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7F0055"/>
                </a:solidFill>
              </a:rPr>
              <a:t>#define LEN 10;</a:t>
            </a:r>
            <a:endParaRPr lang="ru-RU" dirty="0" smtClean="0">
              <a:solidFill>
                <a:srgbClr val="7F0055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int</a:t>
            </a:r>
            <a:r>
              <a:rPr lang="en-US" dirty="0" smtClean="0"/>
              <a:t>* </a:t>
            </a:r>
            <a:r>
              <a:rPr lang="en-US" dirty="0" err="1" smtClean="0"/>
              <a:t>arr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thread1(</a:t>
            </a: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endParaRPr lang="ru-RU" dirty="0" smtClean="0"/>
          </a:p>
          <a:p>
            <a:pPr>
              <a:buNone/>
            </a:pPr>
            <a:r>
              <a:rPr lang="ru-RU" b="1" dirty="0" smtClean="0">
                <a:solidFill>
                  <a:srgbClr val="7F0055"/>
                </a:solidFill>
              </a:rPr>
              <a:t>        </a:t>
            </a:r>
            <a:r>
              <a:rPr lang="en-US" b="1" dirty="0" err="1" smtClean="0">
                <a:solidFill>
                  <a:srgbClr val="7F0055"/>
                </a:solidFill>
              </a:rPr>
              <a:t>srand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7F0055"/>
                </a:solidFill>
              </a:rPr>
              <a:t>time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));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int</a:t>
            </a:r>
            <a:r>
              <a:rPr lang="en-US" dirty="0" smtClean="0"/>
              <a:t> i, </a:t>
            </a:r>
            <a:r>
              <a:rPr lang="en-US" dirty="0" err="1" smtClean="0"/>
              <a:t>idx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for</a:t>
            </a:r>
            <a:r>
              <a:rPr lang="en-US" dirty="0" smtClean="0"/>
              <a:t> (i = 0; i &lt; 3; i++) 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       </a:t>
            </a:r>
            <a:r>
              <a:rPr lang="en-US" dirty="0" smtClean="0"/>
              <a:t> </a:t>
            </a:r>
            <a:r>
              <a:rPr lang="en-US" dirty="0" err="1" smtClean="0"/>
              <a:t>idx</a:t>
            </a:r>
            <a:r>
              <a:rPr lang="en-US" dirty="0" smtClean="0"/>
              <a:t> = 1 + </a:t>
            </a:r>
            <a:r>
              <a:rPr lang="en-US" b="1" dirty="0" smtClean="0">
                <a:solidFill>
                  <a:srgbClr val="7F0055"/>
                </a:solidFill>
              </a:rPr>
              <a:t>rand</a:t>
            </a:r>
            <a:r>
              <a:rPr lang="en-US" dirty="0" smtClean="0"/>
              <a:t>() % (LEN - 1);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       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idx</a:t>
            </a:r>
            <a:r>
              <a:rPr lang="en-US" dirty="0" smtClean="0"/>
              <a:t>]++;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гонки не будет</a:t>
            </a:r>
          </a:p>
          <a:p>
            <a:pPr>
              <a:buNone/>
            </a:pPr>
            <a:r>
              <a:rPr lang="ru-RU" dirty="0" smtClean="0"/>
              <a:t>       </a:t>
            </a:r>
            <a:r>
              <a:rPr lang="en-US" dirty="0" smtClean="0"/>
              <a:t> }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thread2(</a:t>
            </a: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[0] = 100;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исследований. Программа 6. Ложное предупреждение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39752" y="1916832"/>
            <a:ext cx="4258816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b="1" dirty="0" smtClean="0">
                <a:solidFill>
                  <a:srgbClr val="7F0055"/>
                </a:solidFill>
              </a:rPr>
              <a:t>static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7F0055"/>
                </a:solidFill>
              </a:rPr>
              <a:t>int</a:t>
            </a:r>
            <a:r>
              <a:rPr lang="en-US" sz="1050" dirty="0" smtClean="0"/>
              <a:t> x</a:t>
            </a:r>
            <a:r>
              <a:rPr lang="ru-RU" sz="1050" dirty="0" smtClean="0"/>
              <a:t>, </a:t>
            </a:r>
            <a:r>
              <a:rPr lang="en-US" sz="1050" dirty="0" err="1" smtClean="0"/>
              <a:t>running_threads</a:t>
            </a:r>
            <a:r>
              <a:rPr lang="en-US" sz="1050" dirty="0" smtClean="0"/>
              <a:t> = 0;</a:t>
            </a:r>
            <a:endParaRPr lang="ru-RU" sz="1050" dirty="0" smtClean="0"/>
          </a:p>
          <a:p>
            <a:pPr>
              <a:buNone/>
            </a:pPr>
            <a:r>
              <a:rPr lang="en-US" sz="1050" dirty="0" err="1" smtClean="0"/>
              <a:t>pthread_mutex_t</a:t>
            </a:r>
            <a:r>
              <a:rPr lang="en-US" sz="1050" dirty="0" smtClean="0"/>
              <a:t> </a:t>
            </a:r>
            <a:r>
              <a:rPr lang="en-US" sz="1050" dirty="0" err="1" smtClean="0"/>
              <a:t>running_mutex</a:t>
            </a:r>
            <a:r>
              <a:rPr lang="en-US" sz="1050" dirty="0" smtClean="0"/>
              <a:t>, </a:t>
            </a:r>
            <a:r>
              <a:rPr lang="en-US" sz="1050" dirty="0" err="1" smtClean="0"/>
              <a:t>x_mutex</a:t>
            </a:r>
            <a:r>
              <a:rPr lang="en-US" sz="1050" dirty="0" smtClean="0"/>
              <a:t>;</a:t>
            </a:r>
            <a:endParaRPr lang="ru-RU" sz="1050" dirty="0" smtClean="0"/>
          </a:p>
          <a:p>
            <a:pPr>
              <a:buNone/>
            </a:pPr>
            <a:r>
              <a:rPr lang="en-US" sz="1050" dirty="0" err="1" smtClean="0"/>
              <a:t>viod</a:t>
            </a:r>
            <a:r>
              <a:rPr lang="en-US" sz="1050" dirty="0" smtClean="0"/>
              <a:t>* thread1(</a:t>
            </a:r>
            <a:r>
              <a:rPr lang="en-US" sz="1050" b="1" dirty="0" smtClean="0">
                <a:solidFill>
                  <a:srgbClr val="7F0055"/>
                </a:solidFill>
              </a:rPr>
              <a:t>void</a:t>
            </a:r>
            <a:r>
              <a:rPr lang="en-US" sz="1050" dirty="0" smtClean="0"/>
              <a:t>* </a:t>
            </a:r>
            <a:r>
              <a:rPr lang="en-US" sz="1050" dirty="0" err="1" smtClean="0"/>
              <a:t>args</a:t>
            </a:r>
            <a:r>
              <a:rPr lang="en-US" sz="1050" dirty="0" smtClean="0"/>
              <a:t>) {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 </a:t>
            </a:r>
            <a:r>
              <a:rPr lang="en-US" sz="1050" dirty="0" smtClean="0"/>
              <a:t>x++;</a:t>
            </a:r>
            <a:r>
              <a:rPr lang="ru-RU" sz="1050" dirty="0" smtClean="0"/>
              <a:t> </a:t>
            </a:r>
            <a:r>
              <a:rPr lang="en-US" sz="1050" dirty="0" smtClean="0"/>
              <a:t>// </a:t>
            </a:r>
            <a:r>
              <a:rPr lang="ru-RU" sz="1050" dirty="0" smtClean="0"/>
              <a:t>гонки </a:t>
            </a:r>
            <a:r>
              <a:rPr lang="ru-RU" sz="1050" smtClean="0"/>
              <a:t>не будет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</a:t>
            </a:r>
            <a:r>
              <a:rPr lang="en-US" sz="1050" dirty="0" smtClean="0"/>
              <a:t> </a:t>
            </a:r>
            <a:r>
              <a:rPr lang="en-US" sz="1050" dirty="0" err="1" smtClean="0"/>
              <a:t>pthread_mutex_lock</a:t>
            </a:r>
            <a:r>
              <a:rPr lang="en-US" sz="1050" dirty="0" smtClean="0"/>
              <a:t>(&amp;</a:t>
            </a:r>
            <a:r>
              <a:rPr lang="en-US" sz="1050" dirty="0" err="1" smtClean="0"/>
              <a:t>running_mutex</a:t>
            </a:r>
            <a:r>
              <a:rPr lang="en-US" sz="1050" dirty="0" smtClean="0"/>
              <a:t>);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</a:t>
            </a:r>
            <a:r>
              <a:rPr lang="en-US" sz="1050" dirty="0" smtClean="0"/>
              <a:t> </a:t>
            </a:r>
            <a:r>
              <a:rPr lang="en-US" sz="1050" dirty="0" err="1" smtClean="0"/>
              <a:t>running_mutex</a:t>
            </a:r>
            <a:r>
              <a:rPr lang="en-US" sz="1050" dirty="0" smtClean="0"/>
              <a:t>--;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</a:t>
            </a:r>
            <a:r>
              <a:rPr lang="en-US" sz="1050" dirty="0" smtClean="0"/>
              <a:t> </a:t>
            </a:r>
            <a:r>
              <a:rPr lang="en-US" sz="1050" dirty="0" err="1" smtClean="0"/>
              <a:t>pthread_mutex_unlock</a:t>
            </a:r>
            <a:r>
              <a:rPr lang="en-US" sz="1050" dirty="0" smtClean="0"/>
              <a:t>(&amp;</a:t>
            </a:r>
            <a:r>
              <a:rPr lang="en-US" sz="1050" dirty="0" err="1" smtClean="0"/>
              <a:t>running_mutex</a:t>
            </a:r>
            <a:r>
              <a:rPr lang="en-US" sz="1050" dirty="0" smtClean="0"/>
              <a:t>);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7F0055"/>
                </a:solidFill>
              </a:rPr>
              <a:t>return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7F0055"/>
                </a:solidFill>
              </a:rPr>
              <a:t>NULL</a:t>
            </a:r>
            <a:r>
              <a:rPr lang="en-US" sz="1050" dirty="0" smtClean="0"/>
              <a:t>;</a:t>
            </a:r>
            <a:endParaRPr lang="ru-RU" sz="1050" dirty="0" smtClean="0"/>
          </a:p>
          <a:p>
            <a:pPr>
              <a:buNone/>
            </a:pPr>
            <a:r>
              <a:rPr lang="en-US" sz="1050" dirty="0" smtClean="0"/>
              <a:t>}</a:t>
            </a:r>
            <a:endParaRPr lang="ru-RU" sz="1050" dirty="0" smtClean="0"/>
          </a:p>
          <a:p>
            <a:pPr>
              <a:buNone/>
            </a:pPr>
            <a:r>
              <a:rPr lang="en-US" sz="1050" b="1" dirty="0" smtClean="0">
                <a:solidFill>
                  <a:srgbClr val="7F0055"/>
                </a:solidFill>
              </a:rPr>
              <a:t>void</a:t>
            </a:r>
            <a:r>
              <a:rPr lang="en-US" sz="1050" dirty="0" smtClean="0"/>
              <a:t>* thread2(</a:t>
            </a:r>
            <a:r>
              <a:rPr lang="en-US" sz="1050" b="1" dirty="0" smtClean="0">
                <a:solidFill>
                  <a:srgbClr val="7F0055"/>
                </a:solidFill>
              </a:rPr>
              <a:t>void</a:t>
            </a:r>
            <a:r>
              <a:rPr lang="en-US" sz="1050" dirty="0" smtClean="0"/>
              <a:t>* </a:t>
            </a:r>
            <a:r>
              <a:rPr lang="en-US" sz="1050" dirty="0" err="1" smtClean="0"/>
              <a:t>args</a:t>
            </a:r>
            <a:r>
              <a:rPr lang="en-US" sz="1050" dirty="0" smtClean="0"/>
              <a:t>) {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 </a:t>
            </a:r>
            <a:r>
              <a:rPr lang="en-US" sz="1050" dirty="0" err="1" smtClean="0"/>
              <a:t>pthread_mutex_lock</a:t>
            </a:r>
            <a:r>
              <a:rPr lang="en-US" sz="1050" dirty="0" smtClean="0"/>
              <a:t>(&amp;</a:t>
            </a:r>
            <a:r>
              <a:rPr lang="en-US" sz="1050" dirty="0" err="1" smtClean="0"/>
              <a:t>x_mutex</a:t>
            </a:r>
            <a:r>
              <a:rPr lang="en-US" sz="1050" dirty="0" smtClean="0"/>
              <a:t>);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</a:t>
            </a:r>
            <a:r>
              <a:rPr lang="en-US" sz="1050" dirty="0" smtClean="0"/>
              <a:t> x++;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</a:t>
            </a:r>
            <a:r>
              <a:rPr lang="en-US" sz="1050" dirty="0" smtClean="0"/>
              <a:t> </a:t>
            </a:r>
            <a:r>
              <a:rPr lang="en-US" sz="1050" dirty="0" err="1" smtClean="0"/>
              <a:t>pthread_mutex_unlock</a:t>
            </a:r>
            <a:r>
              <a:rPr lang="en-US" sz="1050" dirty="0" smtClean="0"/>
              <a:t>(&amp;</a:t>
            </a:r>
            <a:r>
              <a:rPr lang="en-US" sz="1050" dirty="0" err="1" smtClean="0"/>
              <a:t>x_mutex</a:t>
            </a:r>
            <a:r>
              <a:rPr lang="en-US" sz="1050" dirty="0" smtClean="0"/>
              <a:t>);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7F0055"/>
                </a:solidFill>
              </a:rPr>
              <a:t>return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7F0055"/>
                </a:solidFill>
              </a:rPr>
              <a:t>NULL</a:t>
            </a:r>
            <a:r>
              <a:rPr lang="en-US" sz="1050" dirty="0" smtClean="0"/>
              <a:t>;</a:t>
            </a:r>
            <a:endParaRPr lang="ru-RU" sz="1050" dirty="0" smtClean="0"/>
          </a:p>
          <a:p>
            <a:pPr>
              <a:buNone/>
            </a:pPr>
            <a:r>
              <a:rPr lang="en-US" sz="1050" dirty="0" smtClean="0"/>
              <a:t>}</a:t>
            </a:r>
            <a:endParaRPr lang="ru-RU" sz="1050" dirty="0" smtClean="0"/>
          </a:p>
          <a:p>
            <a:pPr>
              <a:buNone/>
            </a:pPr>
            <a:r>
              <a:rPr lang="en-US" sz="1050" b="1" dirty="0" smtClean="0">
                <a:solidFill>
                  <a:srgbClr val="7F0055"/>
                </a:solidFill>
              </a:rPr>
              <a:t>void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7F0055"/>
                </a:solidFill>
              </a:rPr>
              <a:t>main</a:t>
            </a:r>
            <a:r>
              <a:rPr lang="en-US" sz="1050" dirty="0" smtClean="0"/>
              <a:t>(</a:t>
            </a:r>
            <a:r>
              <a:rPr lang="en-US" sz="1050" b="1" dirty="0" smtClean="0">
                <a:solidFill>
                  <a:srgbClr val="7F0055"/>
                </a:solidFill>
              </a:rPr>
              <a:t>int</a:t>
            </a:r>
            <a:r>
              <a:rPr lang="en-US" sz="1050" dirty="0" smtClean="0"/>
              <a:t> </a:t>
            </a:r>
            <a:r>
              <a:rPr lang="en-US" sz="1050" dirty="0" err="1" smtClean="0"/>
              <a:t>argc</a:t>
            </a:r>
            <a:r>
              <a:rPr lang="en-US" sz="1050" dirty="0" smtClean="0"/>
              <a:t>, </a:t>
            </a:r>
            <a:r>
              <a:rPr lang="en-US" sz="1050" b="1" dirty="0" smtClean="0">
                <a:solidFill>
                  <a:srgbClr val="7F0055"/>
                </a:solidFill>
              </a:rPr>
              <a:t>char</a:t>
            </a:r>
            <a:r>
              <a:rPr lang="en-US" sz="1050" dirty="0" smtClean="0"/>
              <a:t>* </a:t>
            </a:r>
            <a:r>
              <a:rPr lang="en-US" sz="1050" dirty="0" err="1" smtClean="0"/>
              <a:t>argv</a:t>
            </a:r>
            <a:r>
              <a:rPr lang="en-US" sz="1050" dirty="0" smtClean="0"/>
              <a:t>[]) {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 </a:t>
            </a:r>
            <a:r>
              <a:rPr lang="en-US" sz="1050" dirty="0" err="1" smtClean="0"/>
              <a:t>pthread_mutex_lock</a:t>
            </a:r>
            <a:r>
              <a:rPr lang="en-US" sz="1050" dirty="0" smtClean="0"/>
              <a:t>(&amp;</a:t>
            </a:r>
            <a:r>
              <a:rPr lang="en-US" sz="1050" dirty="0" err="1" smtClean="0"/>
              <a:t>running_mutex</a:t>
            </a:r>
            <a:r>
              <a:rPr lang="en-US" sz="1050" dirty="0" smtClean="0"/>
              <a:t>);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 </a:t>
            </a:r>
            <a:r>
              <a:rPr lang="en-US" sz="1050" dirty="0" err="1" smtClean="0"/>
              <a:t>running_threads</a:t>
            </a:r>
            <a:r>
              <a:rPr lang="en-US" sz="1050" dirty="0" smtClean="0"/>
              <a:t>++;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</a:t>
            </a:r>
            <a:r>
              <a:rPr lang="en-US" sz="1050" dirty="0" err="1" smtClean="0"/>
              <a:t>pthread_mutex_unlock</a:t>
            </a:r>
            <a:r>
              <a:rPr lang="en-US" sz="1050" dirty="0" smtClean="0"/>
              <a:t>(&amp;</a:t>
            </a:r>
            <a:r>
              <a:rPr lang="en-US" sz="1050" dirty="0" err="1" smtClean="0"/>
              <a:t>running_mutex</a:t>
            </a:r>
            <a:r>
              <a:rPr lang="en-US" sz="1050" dirty="0" smtClean="0"/>
              <a:t>);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</a:t>
            </a:r>
            <a:r>
              <a:rPr lang="en-US" sz="1050" dirty="0" smtClean="0"/>
              <a:t> </a:t>
            </a:r>
            <a:r>
              <a:rPr lang="en-US" sz="1050" dirty="0" err="1" smtClean="0"/>
              <a:t>pthread_create</a:t>
            </a:r>
            <a:r>
              <a:rPr lang="en-US" sz="1050" dirty="0" smtClean="0"/>
              <a:t>(&amp;threads[0], </a:t>
            </a:r>
            <a:r>
              <a:rPr lang="en-US" sz="1050" b="1" dirty="0" smtClean="0">
                <a:solidFill>
                  <a:srgbClr val="7F0055"/>
                </a:solidFill>
              </a:rPr>
              <a:t>NULL</a:t>
            </a:r>
            <a:r>
              <a:rPr lang="en-US" sz="1050" dirty="0" smtClean="0"/>
              <a:t>, thread1, </a:t>
            </a:r>
            <a:r>
              <a:rPr lang="en-US" sz="1050" b="1" dirty="0" smtClean="0">
                <a:solidFill>
                  <a:srgbClr val="7F0055"/>
                </a:solidFill>
              </a:rPr>
              <a:t>NULL</a:t>
            </a:r>
            <a:r>
              <a:rPr lang="en-US" sz="1050" dirty="0" smtClean="0"/>
              <a:t>);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7F0055"/>
                </a:solidFill>
              </a:rPr>
              <a:t>while</a:t>
            </a:r>
            <a:r>
              <a:rPr lang="en-US" sz="1050" dirty="0" smtClean="0"/>
              <a:t> (</a:t>
            </a:r>
            <a:r>
              <a:rPr lang="en-US" sz="1050" dirty="0" err="1" smtClean="0"/>
              <a:t>running_threads</a:t>
            </a:r>
            <a:r>
              <a:rPr lang="en-US" sz="1050" dirty="0" smtClean="0"/>
              <a:t> &gt; 0) 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       </a:t>
            </a:r>
            <a:r>
              <a:rPr lang="en-US" sz="1050" dirty="0" smtClean="0"/>
              <a:t> sleep(1);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 </a:t>
            </a:r>
            <a:r>
              <a:rPr lang="en-US" sz="1050" dirty="0" err="1" smtClean="0"/>
              <a:t>pthread_create</a:t>
            </a:r>
            <a:r>
              <a:rPr lang="en-US" sz="1050" dirty="0" smtClean="0"/>
              <a:t>(&amp;threads[1], </a:t>
            </a:r>
            <a:r>
              <a:rPr lang="en-US" sz="1050" b="1" dirty="0" smtClean="0">
                <a:solidFill>
                  <a:srgbClr val="7F0055"/>
                </a:solidFill>
              </a:rPr>
              <a:t>NULL</a:t>
            </a:r>
            <a:r>
              <a:rPr lang="en-US" sz="1050" dirty="0" smtClean="0"/>
              <a:t>, thread2, </a:t>
            </a:r>
            <a:r>
              <a:rPr lang="en-US" sz="1050" b="1" dirty="0" smtClean="0">
                <a:solidFill>
                  <a:srgbClr val="7F0055"/>
                </a:solidFill>
              </a:rPr>
              <a:t>NULL</a:t>
            </a:r>
            <a:r>
              <a:rPr lang="en-US" sz="1050" dirty="0" smtClean="0"/>
              <a:t>); 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 </a:t>
            </a:r>
            <a:r>
              <a:rPr lang="en-US" sz="1050" dirty="0" smtClean="0"/>
              <a:t>…</a:t>
            </a:r>
            <a:r>
              <a:rPr lang="ru-RU" sz="1050" dirty="0" smtClean="0"/>
              <a:t>.</a:t>
            </a:r>
          </a:p>
          <a:p>
            <a:pPr>
              <a:buNone/>
            </a:pPr>
            <a:r>
              <a:rPr lang="en-US" sz="1050" dirty="0" smtClean="0"/>
              <a:t>}</a:t>
            </a:r>
            <a:endParaRPr 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Выполнил классификацию существующих методов поиска гонок в программах</a:t>
            </a:r>
            <a:endParaRPr lang="ru-RU" dirty="0" smtClean="0"/>
          </a:p>
          <a:p>
            <a:r>
              <a:rPr lang="ru-RU" dirty="0" smtClean="0"/>
              <a:t>Разработал метод статического поиска гонок</a:t>
            </a:r>
            <a:endParaRPr lang="ru-RU" dirty="0" smtClean="0"/>
          </a:p>
          <a:p>
            <a:r>
              <a:rPr lang="ru-RU" dirty="0" smtClean="0"/>
              <a:t>Разработал алгоритм на основе предложенного метода</a:t>
            </a:r>
            <a:endParaRPr lang="ru-RU" dirty="0" smtClean="0"/>
          </a:p>
          <a:p>
            <a:r>
              <a:rPr lang="ru-RU" dirty="0" smtClean="0"/>
              <a:t>Разработал ПО, реализующее разработанный  алгоритм статического поиска гонок</a:t>
            </a:r>
            <a:endParaRPr lang="ru-RU" dirty="0" smtClean="0"/>
          </a:p>
          <a:p>
            <a:r>
              <a:rPr lang="ru-RU" dirty="0" smtClean="0"/>
              <a:t>Провел исследование разработанного алгоритма. В качестве улучшений алгоритма поиска гонок можно выполнить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Выделение временных фаз работы </a:t>
            </a:r>
            <a:r>
              <a:rPr lang="ru-RU" dirty="0" smtClean="0"/>
              <a:t>программы</a:t>
            </a:r>
          </a:p>
          <a:p>
            <a:pPr lvl="1"/>
            <a:r>
              <a:rPr lang="ru-RU" dirty="0" smtClean="0"/>
              <a:t>Обработку обращений к полям структур</a:t>
            </a:r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85646"/>
            <a:ext cx="8229600" cy="295507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995" y="2106242"/>
            <a:ext cx="8941465" cy="35096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Программа1. Возникновение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556792"/>
            <a:ext cx="5112568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static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x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y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разделяемые переменные</a:t>
            </a:r>
          </a:p>
          <a:p>
            <a:pPr>
              <a:buNone/>
            </a:pPr>
            <a:r>
              <a:rPr lang="en-US" sz="1600" dirty="0" err="1" smtClean="0"/>
              <a:t>pthread_mutex_t</a:t>
            </a:r>
            <a:r>
              <a:rPr lang="en-US" sz="1600" dirty="0" smtClean="0"/>
              <a:t> m1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m2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блокировки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value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pthread_mutex_t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/>
              <a:t>        </a:t>
            </a:r>
            <a:r>
              <a:rPr lang="en-US" sz="1600" dirty="0" err="1" smtClean="0"/>
              <a:t>pthread_mutex_lock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smtClean="0">
                <a:solidFill>
                  <a:srgbClr val="808030"/>
                </a:solidFill>
              </a:rPr>
              <a:t>(*</a:t>
            </a:r>
            <a:r>
              <a:rPr lang="en-US" sz="1600" dirty="0" smtClean="0"/>
              <a:t>value</a:t>
            </a:r>
            <a:r>
              <a:rPr lang="en-US" sz="1600" dirty="0" smtClean="0">
                <a:solidFill>
                  <a:srgbClr val="808030"/>
                </a:solidFill>
              </a:rPr>
              <a:t>)++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доступ к разделяемой переменной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pthread_mutex_unlock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thread1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1-й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m2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thread2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2-ой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pic>
        <p:nvPicPr>
          <p:cNvPr id="5" name="Содержимое 4" descr="alias_analysi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46445" cy="416955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4941168"/>
            <a:ext cx="2376264" cy="1218795"/>
          </a:xfrm>
          <a:prstGeom prst="rect">
            <a:avLst/>
          </a:prstGeom>
          <a:ln>
            <a:solidFill>
              <a:schemeClr val="tx1"/>
            </a:solidFill>
            <a:prstDash val="lgDash"/>
            <a:bevel/>
          </a:ln>
        </p:spPr>
        <p:txBody>
          <a:bodyPr wrap="square">
            <a:spAutoFit/>
          </a:bodyPr>
          <a:lstStyle/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endParaRPr lang="ru-RU" sz="1000" dirty="0" smtClean="0"/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&amp;</a:t>
            </a:r>
            <a:r>
              <a:rPr lang="en-US" sz="1000" dirty="0" smtClean="0"/>
              <a:t>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union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>
                <a:solidFill>
                  <a:srgbClr val="800080"/>
                </a:solidFill>
              </a:rPr>
              <a:t>{</a:t>
            </a:r>
            <a:endParaRPr lang="ru-RU" sz="1000" dirty="0" smtClean="0">
              <a:solidFill>
                <a:srgbClr val="80008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000" dirty="0" smtClean="0">
                <a:solidFill>
                  <a:srgbClr val="800080"/>
                </a:solidFill>
              </a:rPr>
              <a:t>        </a:t>
            </a:r>
            <a:r>
              <a:rPr lang="en-US" sz="1000" dirty="0" smtClean="0"/>
              <a:t>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p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|</a:t>
            </a:r>
            <a:r>
              <a:rPr lang="en-US" sz="1000" dirty="0" smtClean="0"/>
              <a:t> p in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>
                <a:solidFill>
                  <a:srgbClr val="800080"/>
                </a:solidFill>
              </a:rPr>
              <a:t>}</a:t>
            </a:r>
            <a:r>
              <a:rPr lang="ru-RU" sz="1000" dirty="0" smtClean="0">
                <a:solidFill>
                  <a:srgbClr val="800080"/>
                </a:solidFill>
              </a:rPr>
              <a:t>)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</TotalTime>
  <Words>1991</Words>
  <Application>Microsoft Office PowerPoint</Application>
  <PresentationFormat>Экран (4:3)</PresentationFormat>
  <Paragraphs>386</Paragraphs>
  <Slides>29</Slides>
  <Notes>6</Notes>
  <HiddenSlides>1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1" baseType="lpstr">
      <vt:lpstr>Тема Office</vt:lpstr>
      <vt:lpstr>Формула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Ограничения метода</vt:lpstr>
      <vt:lpstr>Программа1. Возникновение гонки</vt:lpstr>
      <vt:lpstr>Нахождение перекрестных ссылок</vt:lpstr>
      <vt:lpstr>Нахождение перекрестных ссылок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таблиц защищенного доступа</vt:lpstr>
      <vt:lpstr>Формирование таблиц защищённого доступа</vt:lpstr>
      <vt:lpstr>Формирование таблиц защищённого доступа</vt:lpstr>
      <vt:lpstr>Формирование таблиц защищённого доступа</vt:lpstr>
      <vt:lpstr>Формирование таблиц защищённого доступа</vt:lpstr>
      <vt:lpstr>Определение мест возможного возникновения гонок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исследований. Программа 2. Потеря возможного места возникновения гонки</vt:lpstr>
      <vt:lpstr>Результаты исследований. Программа 3. Ложное место возникновения гонок</vt:lpstr>
      <vt:lpstr>Результаты исследований. Программа 4. Отсутствие гонок</vt:lpstr>
      <vt:lpstr>Результаты исследований. Программа 5. Ложное место возникновения гонок.</vt:lpstr>
      <vt:lpstr>Результаты исследований. Программа 6. Ложное предупреждение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202</cp:revision>
  <dcterms:created xsi:type="dcterms:W3CDTF">2014-05-07T18:51:58Z</dcterms:created>
  <dcterms:modified xsi:type="dcterms:W3CDTF">2014-05-19T08:48:36Z</dcterms:modified>
</cp:coreProperties>
</file>