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73" r:id="rId5"/>
    <p:sldId id="280" r:id="rId6"/>
    <p:sldId id="259" r:id="rId7"/>
    <p:sldId id="300" r:id="rId8"/>
    <p:sldId id="258" r:id="rId9"/>
    <p:sldId id="299" r:id="rId10"/>
    <p:sldId id="301" r:id="rId11"/>
    <p:sldId id="282" r:id="rId12"/>
    <p:sldId id="289" r:id="rId13"/>
    <p:sldId id="284" r:id="rId14"/>
    <p:sldId id="274" r:id="rId15"/>
    <p:sldId id="287" r:id="rId16"/>
    <p:sldId id="298" r:id="rId17"/>
    <p:sldId id="29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9" autoAdjust="0"/>
  </p:normalViewPr>
  <p:slideViewPr>
    <p:cSldViewPr>
      <p:cViewPr>
        <p:scale>
          <a:sx n="90" d="100"/>
          <a:sy n="90" d="100"/>
        </p:scale>
        <p:origin x="-3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26.05.2014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Обновление </a:t>
            </a:r>
            <a:r>
              <a:rPr lang="ru-RU" dirty="0" smtClean="0"/>
              <a:t>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Рисунок 5" descr="aliases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7" y="3356991"/>
            <a:ext cx="1368152" cy="403975"/>
          </a:xfrm>
          <a:prstGeom prst="rect">
            <a:avLst/>
          </a:prstGeom>
        </p:spPr>
      </p:pic>
      <p:pic>
        <p:nvPicPr>
          <p:cNvPr id="7" name="Рисунок 6" descr="aliases3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3728" y="4797152"/>
            <a:ext cx="2395867" cy="1008110"/>
          </a:xfrm>
          <a:prstGeom prst="rect">
            <a:avLst/>
          </a:prstGeom>
        </p:spPr>
      </p:pic>
      <p:pic>
        <p:nvPicPr>
          <p:cNvPr id="8" name="Рисунок 7" descr="aliases4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2160" y="1844824"/>
            <a:ext cx="1368152" cy="1173345"/>
          </a:xfrm>
          <a:prstGeom prst="rect">
            <a:avLst/>
          </a:prstGeom>
        </p:spPr>
      </p:pic>
      <p:pic>
        <p:nvPicPr>
          <p:cNvPr id="9" name="Рисунок 8" descr="aliases5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84168" y="3429000"/>
            <a:ext cx="1343412" cy="1152128"/>
          </a:xfrm>
          <a:prstGeom prst="rect">
            <a:avLst/>
          </a:prstGeom>
        </p:spPr>
      </p:pic>
      <p:pic>
        <p:nvPicPr>
          <p:cNvPr id="10" name="Рисунок 9" descr="aliases6.e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84168" y="4797152"/>
            <a:ext cx="2376264" cy="1195890"/>
          </a:xfrm>
          <a:prstGeom prst="rect">
            <a:avLst/>
          </a:prstGeom>
        </p:spPr>
      </p:pic>
      <p:pic>
        <p:nvPicPr>
          <p:cNvPr id="13" name="Содержимое 4" descr="aliases1.e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95736" y="1844822"/>
            <a:ext cx="1427376" cy="12241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31640" y="184482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p=q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331640" y="328498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p=&amp;q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331640" y="472514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p=*q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48064" y="184482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*p=q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48064" y="335699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*p=&amp;q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48064" y="472514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*p=*q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Относительное множество </a:t>
            </a:r>
            <a:r>
              <a:rPr lang="ru-RU" dirty="0" smtClean="0"/>
              <a:t>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7776864" cy="1944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захваченных блокировок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освобожденных блокировок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683568" y="5373216"/>
            <a:ext cx="7776864" cy="504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lock(l) = ({l},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{}),  unlock(l) = ({}, {l})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683568" y="3717032"/>
            <a:ext cx="7776864" cy="5760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lock_update((L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),(L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’,L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’))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((L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’)-L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’,(L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’)-L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683568" y="4509120"/>
            <a:ext cx="7776864" cy="5760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lock_</a:t>
            </a:r>
            <a:r>
              <a:rPr lang="en-US" sz="2400" noProof="0" dirty="0" err="1" smtClean="0"/>
              <a:t>summary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…,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(∩L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</a:t>
            </a:r>
            <a:r>
              <a:rPr kumimoji="0" lang="en-US" sz="2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[1])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5949280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Формулы надо перерисовать через редактор формул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Таблица </a:t>
            </a:r>
            <a:r>
              <a:rPr lang="ru-RU" dirty="0" smtClean="0"/>
              <a:t>защищенного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611560" y="1556792"/>
            <a:ext cx="3816424" cy="46805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Защищенный доступ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тройка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o, L, 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sz="2400" noProof="0" dirty="0" smtClean="0"/>
              <a:t>область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 которо</a:t>
            </a:r>
            <a:r>
              <a:rPr lang="ru-RU" sz="2400" noProof="0" dirty="0" smtClean="0"/>
              <a:t>й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производится доступ,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блокировок на момент доступа,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вид доступ</a:t>
            </a:r>
            <a:r>
              <a:rPr lang="ru-RU" sz="2400" dirty="0" smtClean="0"/>
              <a:t>а</a:t>
            </a:r>
            <a:r>
              <a:rPr lang="en-US" sz="2400" dirty="0" smtClean="0"/>
              <a:t>: “</a:t>
            </a:r>
            <a:r>
              <a:rPr lang="ru-RU" sz="2400" dirty="0" smtClean="0"/>
              <a:t>чтение</a:t>
            </a:r>
            <a:r>
              <a:rPr lang="en-US" sz="2400" dirty="0" smtClean="0"/>
              <a:t>”</a:t>
            </a:r>
            <a:r>
              <a:rPr lang="ru-RU" sz="2400" dirty="0" smtClean="0"/>
              <a:t>, </a:t>
            </a:r>
            <a:r>
              <a:rPr lang="en-US" sz="2400" dirty="0" smtClean="0"/>
              <a:t>“</a:t>
            </a:r>
            <a:r>
              <a:rPr lang="ru-RU" sz="2400" dirty="0" smtClean="0"/>
              <a:t>запись</a:t>
            </a:r>
            <a:r>
              <a:rPr lang="en-US" sz="2400" dirty="0" smtClean="0"/>
              <a:t>”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2420888"/>
            <a:ext cx="19442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 нарисовал еще алгоритм</a:t>
            </a:r>
          </a:p>
          <a:p>
            <a:r>
              <a:rPr lang="ru-RU" dirty="0" smtClean="0"/>
              <a:t>Добавления записей из таблицы для вызываемой функции.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pic>
        <p:nvPicPr>
          <p:cNvPr id="5" name="Содержимое 4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694981" cy="40324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51520" y="17008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Перерисовать!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6" name="Содержимое 5" descr="programm_structur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5346" y="1838580"/>
            <a:ext cx="7913308" cy="4049202"/>
          </a:xfrm>
        </p:spPr>
      </p:pic>
      <p:sp>
        <p:nvSpPr>
          <p:cNvPr id="5" name="TextBox 4"/>
          <p:cNvSpPr txBox="1"/>
          <p:nvPr/>
        </p:nvSpPr>
        <p:spPr>
          <a:xfrm>
            <a:off x="683568" y="1340768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Переделать на </a:t>
            </a:r>
            <a:r>
              <a:rPr lang="ru-RU" dirty="0" err="1" smtClean="0">
                <a:solidFill>
                  <a:srgbClr val="FF0000"/>
                </a:solidFill>
              </a:rPr>
              <a:t>диаграму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компонентов,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Еще не знаю как это делать(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мьютексов для организации критических секций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  <a:r>
              <a:rPr lang="ru-RU" dirty="0" smtClean="0"/>
              <a:t> для работы с потоками и объектами взаимоисключения</a:t>
            </a:r>
          </a:p>
          <a:p>
            <a:r>
              <a:rPr lang="ru-RU" dirty="0" smtClean="0"/>
              <a:t>Отсутствие обращений к полям структур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Исследование времени анализа в зависимости от количества потоков, функций, ветвлений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Исследование количества ошибок 1 и 2 рода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Был проведен анализ существующих методов поиска гонок, выявлены их достоинства и недостатки.</a:t>
            </a:r>
          </a:p>
          <a:p>
            <a:r>
              <a:rPr lang="ru-RU" dirty="0" smtClean="0"/>
              <a:t>На основе проведенного анализа был разработан  метод статического поиска гонок на основе относительных множеств блокировок.</a:t>
            </a:r>
          </a:p>
          <a:p>
            <a:r>
              <a:rPr lang="ru-RU" dirty="0" smtClean="0"/>
              <a:t>На основе разработанного метода был предложен алгоритм статического поиска </a:t>
            </a:r>
            <a:r>
              <a:rPr lang="ru-RU" dirty="0" smtClean="0"/>
              <a:t>гонок.</a:t>
            </a:r>
          </a:p>
          <a:p>
            <a:r>
              <a:rPr lang="ru-RU" dirty="0" smtClean="0"/>
              <a:t>Предложенный алгоритм был реализован в виде </a:t>
            </a:r>
            <a:r>
              <a:rPr lang="ru-RU" dirty="0" err="1" smtClean="0"/>
              <a:t>плагина</a:t>
            </a:r>
            <a:r>
              <a:rPr lang="ru-RU" dirty="0" smtClean="0"/>
              <a:t> к компилятору </a:t>
            </a:r>
            <a:r>
              <a:rPr lang="en-US" dirty="0" err="1" smtClean="0"/>
              <a:t>gcc</a:t>
            </a:r>
            <a:r>
              <a:rPr lang="en-US" dirty="0" smtClean="0"/>
              <a:t>. </a:t>
            </a:r>
          </a:p>
          <a:p>
            <a:r>
              <a:rPr lang="ru-RU" dirty="0" smtClean="0"/>
              <a:t>Было проведено исследование с использование разработанного ПО.</a:t>
            </a:r>
            <a:endParaRPr lang="ru-RU" dirty="0" smtClean="0"/>
          </a:p>
          <a:p>
            <a:r>
              <a:rPr lang="ru-RU" dirty="0" smtClean="0"/>
              <a:t>Недостатками разработанного метода </a:t>
            </a:r>
            <a:r>
              <a:rPr lang="ru-RU" dirty="0" smtClean="0"/>
              <a:t>являются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Предположение о параллельном выполнении всех потоков</a:t>
            </a:r>
          </a:p>
          <a:p>
            <a:pPr lvl="1"/>
            <a:r>
              <a:rPr lang="ru-RU" dirty="0" smtClean="0"/>
              <a:t>При </a:t>
            </a:r>
            <a:r>
              <a:rPr lang="ru-RU" dirty="0" smtClean="0"/>
              <a:t>определении </a:t>
            </a:r>
            <a:r>
              <a:rPr lang="ru-RU" dirty="0" smtClean="0"/>
              <a:t>перекрестных ссылок не учитываются влияние указателей, возвращаемых из функций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23528" y="1052736"/>
            <a:ext cx="391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Не знаю, как хорошо </a:t>
            </a:r>
            <a:r>
              <a:rPr lang="ru-RU" dirty="0" err="1" smtClean="0">
                <a:solidFill>
                  <a:srgbClr val="FF0000"/>
                </a:solidFill>
              </a:rPr>
              <a:t>стурктурировать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>
                <a:solidFill>
                  <a:srgbClr val="FF0000"/>
                </a:solidFill>
              </a:rPr>
              <a:t>И здесь отразить выводы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</a:t>
            </a:r>
            <a:r>
              <a:rPr lang="ru-RU" dirty="0" smtClean="0"/>
              <a:t>поиска гонок при доступе к разделяемой памяти</a:t>
            </a:r>
          </a:p>
          <a:p>
            <a:r>
              <a:rPr lang="ru-RU" dirty="0" smtClean="0"/>
              <a:t>Разработать </a:t>
            </a:r>
            <a:r>
              <a:rPr lang="ru-RU" dirty="0" smtClean="0"/>
              <a:t>алгоритмы, входящие в состав предложенного </a:t>
            </a:r>
            <a:r>
              <a:rPr lang="ru-RU" dirty="0" smtClean="0"/>
              <a:t>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907" y="2132855"/>
            <a:ext cx="6370494" cy="352839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6215" y="1747954"/>
            <a:ext cx="8270241" cy="4417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таблиц </a:t>
            </a:r>
            <a:r>
              <a:rPr lang="ru-RU" dirty="0" smtClean="0"/>
              <a:t>защищённого доступа </a:t>
            </a:r>
            <a:r>
              <a:rPr lang="ru-RU" dirty="0" smtClean="0"/>
              <a:t>для потоков</a:t>
            </a:r>
            <a:endParaRPr lang="ru-RU" dirty="0"/>
          </a:p>
        </p:txBody>
      </p:sp>
      <p:pic>
        <p:nvPicPr>
          <p:cNvPr id="5" name="Содержимое 4" descr="form_tabl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436" y="1916833"/>
            <a:ext cx="8796052" cy="376039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Отсутствие динамического выделения памяти</a:t>
            </a:r>
          </a:p>
          <a:p>
            <a:r>
              <a:rPr lang="ru-RU" dirty="0" smtClean="0"/>
              <a:t>Отсутствие арифметики указателей</a:t>
            </a:r>
          </a:p>
          <a:p>
            <a:r>
              <a:rPr lang="ru-RU" dirty="0" smtClean="0"/>
              <a:t>Отсутствие </a:t>
            </a:r>
            <a:r>
              <a:rPr lang="ru-RU" dirty="0" smtClean="0"/>
              <a:t>обращений к элементам массива</a:t>
            </a:r>
            <a:endParaRPr lang="ru-RU" dirty="0" smtClean="0"/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путей выполнения</a:t>
            </a:r>
            <a:endParaRPr lang="ru-RU" dirty="0"/>
          </a:p>
        </p:txBody>
      </p:sp>
      <p:pic>
        <p:nvPicPr>
          <p:cNvPr id="5" name="Содержимое 4" descr="build_path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1340768"/>
            <a:ext cx="4459409" cy="523713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7504" y="2996952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Спросить про правильность у Татьяны Николаевны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3770</TotalTime>
  <Words>545</Words>
  <Application>Microsoft Office PowerPoint</Application>
  <PresentationFormat>Экран (4:3)</PresentationFormat>
  <Paragraphs>101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Построение таблиц защищённого доступа для потоков</vt:lpstr>
      <vt:lpstr>Ограничения метода</vt:lpstr>
      <vt:lpstr>Построение путей выполнения</vt:lpstr>
      <vt:lpstr>Обновление перекрестных ссылок</vt:lpstr>
      <vt:lpstr>Относительное множество блокировок</vt:lpstr>
      <vt:lpstr>Таблица защищенного доступа</vt:lpstr>
      <vt:lpstr>Определение мест возможного возникновения гонок</vt:lpstr>
      <vt:lpstr>Структура ПО</vt:lpstr>
      <vt:lpstr>Ограничения реализации</vt:lpstr>
      <vt:lpstr>Результаты исследований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266</cp:revision>
  <dcterms:created xsi:type="dcterms:W3CDTF">2014-05-07T18:51:58Z</dcterms:created>
  <dcterms:modified xsi:type="dcterms:W3CDTF">2014-05-26T12:54:13Z</dcterms:modified>
</cp:coreProperties>
</file>