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73" r:id="rId5"/>
    <p:sldId id="280" r:id="rId6"/>
    <p:sldId id="259" r:id="rId7"/>
    <p:sldId id="300" r:id="rId8"/>
    <p:sldId id="258" r:id="rId9"/>
    <p:sldId id="299" r:id="rId10"/>
    <p:sldId id="301" r:id="rId11"/>
    <p:sldId id="282" r:id="rId12"/>
    <p:sldId id="289" r:id="rId13"/>
    <p:sldId id="284" r:id="rId14"/>
    <p:sldId id="274" r:id="rId15"/>
    <p:sldId id="287" r:id="rId16"/>
    <p:sldId id="298" r:id="rId17"/>
    <p:sldId id="297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512" autoAdjust="0"/>
  </p:normalViewPr>
  <p:slideViewPr>
    <p:cSldViewPr>
      <p:cViewPr>
        <p:scale>
          <a:sx n="70" d="100"/>
          <a:sy n="70" d="100"/>
        </p:scale>
        <p:origin x="-9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0AE4-EAD5-4EEF-A945-6FA18B13F5A9}" type="datetimeFigureOut">
              <a:rPr lang="ru-RU" smtClean="0"/>
              <a:pPr/>
              <a:t>25.05.2014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E33B5-A3C2-4F95-8916-EA0ED485151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5AFE-A360-4547-B38E-3C02DAA35D2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14D-0821-4C2C-82CE-9C65F3F9306A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966-6DAD-453D-A6D4-80080695084C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D43-7D16-471D-94F4-C9721BB6CC51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ED18-55C5-47E1-806F-C13AC0AFFCDF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C8BC-60B2-4B6B-9C0B-678A51AE4FEC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B688-547F-429C-B0D6-4A07BC3EE575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FDB-CCC7-4071-A914-8DA50D8301B3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4B-8C57-4A06-9BCC-88C4FEC9DF22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FA8-4AF2-436B-B100-EA1CE8823379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6870-1B45-47C5-9E9B-0AB301049281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713-43BE-464A-99A3-7A440665C9A7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3E02-8A28-4829-8EC3-8D7A05A958CF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CD26-A6AD-4D04-8A48-0C02F87992A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Статический поиск гонок в программах на языке 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Фроловский Алексей Вадимович, ИУ7-47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Рудаков Игорь Владимирович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6" name="Рисунок 5" descr="aliases2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3" y="3356993"/>
            <a:ext cx="1368152" cy="403975"/>
          </a:xfrm>
          <a:prstGeom prst="rect">
            <a:avLst/>
          </a:prstGeom>
        </p:spPr>
      </p:pic>
      <p:pic>
        <p:nvPicPr>
          <p:cNvPr id="7" name="Рисунок 6" descr="aliases3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4797154"/>
            <a:ext cx="2395867" cy="1008110"/>
          </a:xfrm>
          <a:prstGeom prst="rect">
            <a:avLst/>
          </a:prstGeom>
        </p:spPr>
      </p:pic>
      <p:pic>
        <p:nvPicPr>
          <p:cNvPr id="8" name="Рисунок 7" descr="aliases4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2160" y="1844824"/>
            <a:ext cx="1368152" cy="1173345"/>
          </a:xfrm>
          <a:prstGeom prst="rect">
            <a:avLst/>
          </a:prstGeom>
        </p:spPr>
      </p:pic>
      <p:pic>
        <p:nvPicPr>
          <p:cNvPr id="9" name="Рисунок 8" descr="aliases5.em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84168" y="3429000"/>
            <a:ext cx="1343412" cy="1152128"/>
          </a:xfrm>
          <a:prstGeom prst="rect">
            <a:avLst/>
          </a:prstGeom>
        </p:spPr>
      </p:pic>
      <p:pic>
        <p:nvPicPr>
          <p:cNvPr id="10" name="Рисунок 9" descr="aliases6.em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84168" y="4797152"/>
            <a:ext cx="2376264" cy="1195890"/>
          </a:xfrm>
          <a:prstGeom prst="rect">
            <a:avLst/>
          </a:prstGeom>
        </p:spPr>
      </p:pic>
      <p:pic>
        <p:nvPicPr>
          <p:cNvPr id="13" name="Содержимое 4" descr="aliases1.em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39752" y="1844824"/>
            <a:ext cx="1427376" cy="122413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75656" y="184482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p=q</a:t>
            </a:r>
            <a:endParaRPr lang="ru-R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475656" y="328498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p=&amp;q</a:t>
            </a:r>
            <a:endParaRPr lang="ru-R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475656" y="472514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p=*q</a:t>
            </a:r>
            <a:endParaRPr lang="ru-R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148064" y="184482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*p=q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148064" y="335699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*p=&amp;q</a:t>
            </a:r>
            <a:endParaRPr lang="ru-R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148064" y="472514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*p=*q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83568" y="1484784"/>
            <a:ext cx="4392488" cy="32403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пара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захватываются всегда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must-set),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могут быть освобождены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may-set).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683568" y="4941168"/>
            <a:ext cx="4392488" cy="5040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lock(l) = ({l},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{}),  unlock(l) = ({}, {l})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Содержимое 2"/>
          <p:cNvSpPr txBox="1">
            <a:spLocks/>
          </p:cNvSpPr>
          <p:nvPr/>
        </p:nvSpPr>
        <p:spPr>
          <a:xfrm>
            <a:off x="683568" y="5661248"/>
            <a:ext cx="4392488" cy="8640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lock_update((L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),(L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’,L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’) = ((L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’)-L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’,(L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’)-L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’) 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защищенного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323528" y="1556792"/>
            <a:ext cx="4392488" cy="3600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Защищенный доступ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тройка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o, L, 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ru-RU" sz="2400" noProof="0" dirty="0" smtClean="0"/>
              <a:t>область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которо</a:t>
            </a:r>
            <a:r>
              <a:rPr lang="ru-RU" sz="2400" noProof="0" dirty="0" smtClean="0"/>
              <a:t>й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производится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доступ,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вид доступ</a:t>
            </a:r>
            <a:r>
              <a:rPr lang="ru-RU" sz="2400" dirty="0" smtClean="0"/>
              <a:t>а</a:t>
            </a:r>
            <a:r>
              <a:rPr lang="en-US" sz="2400" dirty="0" smtClean="0"/>
              <a:t>: “</a:t>
            </a:r>
            <a:r>
              <a:rPr lang="ru-RU" sz="2400" dirty="0" smtClean="0"/>
              <a:t>чтение</a:t>
            </a:r>
            <a:r>
              <a:rPr lang="en-US" sz="2400" dirty="0" smtClean="0"/>
              <a:t>”</a:t>
            </a:r>
            <a:r>
              <a:rPr lang="ru-RU" sz="2400" dirty="0" smtClean="0"/>
              <a:t>, </a:t>
            </a:r>
            <a:r>
              <a:rPr lang="en-US" sz="2400" dirty="0" smtClean="0"/>
              <a:t>“</a:t>
            </a:r>
            <a:r>
              <a:rPr lang="ru-RU" sz="2400" dirty="0" smtClean="0"/>
              <a:t>запись</a:t>
            </a:r>
            <a:r>
              <a:rPr lang="en-US" sz="2400" dirty="0" smtClean="0"/>
              <a:t>”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pic>
        <p:nvPicPr>
          <p:cNvPr id="5" name="Содержимое 4" descr="generate_warning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844824"/>
            <a:ext cx="8694981" cy="403244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51520" y="17008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Перерисовать!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6" name="Содержимое 5" descr="programm_structure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5346" y="1838580"/>
            <a:ext cx="7913308" cy="4049202"/>
          </a:xfrm>
        </p:spPr>
      </p:pic>
      <p:sp>
        <p:nvSpPr>
          <p:cNvPr id="5" name="TextBox 4"/>
          <p:cNvSpPr txBox="1"/>
          <p:nvPr/>
        </p:nvSpPr>
        <p:spPr>
          <a:xfrm>
            <a:off x="683568" y="1340768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Переделать на </a:t>
            </a:r>
            <a:r>
              <a:rPr lang="ru-RU" dirty="0" err="1" smtClean="0">
                <a:solidFill>
                  <a:srgbClr val="FF0000"/>
                </a:solidFill>
              </a:rPr>
              <a:t>диаграму</a:t>
            </a:r>
            <a:r>
              <a:rPr lang="ru-RU" dirty="0" smtClean="0">
                <a:solidFill>
                  <a:srgbClr val="FF0000"/>
                </a:solidFill>
              </a:rPr>
              <a:t> компонентов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мьютексов для организации критических секций</a:t>
            </a:r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POSIX API</a:t>
            </a:r>
            <a:r>
              <a:rPr lang="ru-RU" dirty="0" smtClean="0"/>
              <a:t> для работы с потоками и объектами взаимоисключения</a:t>
            </a:r>
          </a:p>
          <a:p>
            <a:r>
              <a:rPr lang="ru-RU" dirty="0" smtClean="0"/>
              <a:t>Отсутствие обращений к полям структур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Исследование времени анализа в зависимости от количества потоков, функций, ветвлений</a:t>
            </a:r>
          </a:p>
          <a:p>
            <a:r>
              <a:rPr lang="ru-RU" dirty="0" smtClean="0"/>
              <a:t>Исследование количества ошибок 1 и 2 рода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Недостатки метода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Предположение о параллельном выполнении всех потоков</a:t>
            </a:r>
          </a:p>
          <a:p>
            <a:pPr lvl="1"/>
            <a:r>
              <a:rPr lang="ru-RU" dirty="0" smtClean="0"/>
              <a:t>Не учитываются ссылки, возвращаемые из функций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67544" y="33265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Переделать!!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разработать метод статического поиска гонок в программах на языке Си</a:t>
            </a:r>
          </a:p>
          <a:p>
            <a:pPr>
              <a:buNone/>
            </a:pPr>
            <a:r>
              <a:rPr lang="ru-RU" b="1" dirty="0" smtClean="0"/>
              <a:t>Задачи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Выполнить анализ методов поиска гонок в программах, выявить их достоинства и недостатки</a:t>
            </a:r>
          </a:p>
          <a:p>
            <a:r>
              <a:rPr lang="ru-RU" dirty="0" smtClean="0"/>
              <a:t>Разработать метод статического поиска гонок при доступе к разделяемой памяти</a:t>
            </a:r>
          </a:p>
          <a:p>
            <a:r>
              <a:rPr lang="ru-RU" dirty="0" smtClean="0"/>
              <a:t>Разработать алгоритм статического поиска гонок на основе предложенного метода</a:t>
            </a:r>
          </a:p>
          <a:p>
            <a:r>
              <a:rPr lang="ru-RU" dirty="0" smtClean="0"/>
              <a:t>Разработать ПО, реализующее предлагаемый метод</a:t>
            </a:r>
          </a:p>
          <a:p>
            <a:r>
              <a:rPr lang="ru-RU" dirty="0" smtClean="0"/>
              <a:t>Провести исследование разработанного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268760"/>
            <a:ext cx="5472608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count </a:t>
            </a:r>
            <a:r>
              <a:rPr lang="en-US" sz="2000" dirty="0" smtClean="0">
                <a:solidFill>
                  <a:srgbClr val="80803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8C00"/>
                </a:solidFill>
              </a:rPr>
              <a:t>0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count</a:t>
            </a:r>
            <a:r>
              <a:rPr lang="en-US" sz="2000" dirty="0" smtClean="0">
                <a:solidFill>
                  <a:srgbClr val="808030"/>
                </a:solidFill>
              </a:rPr>
              <a:t>++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ru-RU" sz="2000" dirty="0" smtClean="0">
                <a:solidFill>
                  <a:srgbClr val="800080"/>
                </a:solidFill>
              </a:rPr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ru-RU" sz="2000" dirty="0" smtClean="0">
                <a:solidFill>
                  <a:srgbClr val="00B050"/>
                </a:solidFill>
              </a:rPr>
              <a:t>возможно возникновение гонки</a:t>
            </a: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400000"/>
                </a:solidFill>
              </a:rPr>
              <a:t>main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char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argv</a:t>
            </a:r>
            <a:r>
              <a:rPr lang="en-US" sz="2000" dirty="0" smtClean="0">
                <a:solidFill>
                  <a:srgbClr val="808030"/>
                </a:solidFill>
              </a:rPr>
              <a:t>[])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thread1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thread2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1" name="Содержимое 10" descr="method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162" y="1844824"/>
            <a:ext cx="8210363" cy="3460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pic>
        <p:nvPicPr>
          <p:cNvPr id="5" name="Содержимое 4" descr="idef0-black-box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1" y="2540992"/>
            <a:ext cx="8229597" cy="264437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9" name="Содержимое 8" descr="idef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8445" y="2106242"/>
            <a:ext cx="7978565" cy="35096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таблиц доступа для потоков</a:t>
            </a:r>
            <a:endParaRPr lang="ru-RU" dirty="0"/>
          </a:p>
        </p:txBody>
      </p:sp>
      <p:pic>
        <p:nvPicPr>
          <p:cNvPr id="5" name="Содержимое 4" descr="form_table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8436" y="1916832"/>
            <a:ext cx="8796052" cy="3760397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Отсутствие рекурсивных вызовов функций</a:t>
            </a:r>
          </a:p>
          <a:p>
            <a:r>
              <a:rPr lang="ru-RU" dirty="0" smtClean="0"/>
              <a:t>Отсутствие указателей на функции</a:t>
            </a:r>
          </a:p>
          <a:p>
            <a:r>
              <a:rPr lang="ru-RU" dirty="0" smtClean="0"/>
              <a:t>Отсутствие обращений к памяти по заранее заданным адресам</a:t>
            </a:r>
          </a:p>
          <a:p>
            <a:r>
              <a:rPr lang="ru-RU" dirty="0" smtClean="0"/>
              <a:t>Отсутствие динамического выделения </a:t>
            </a:r>
            <a:r>
              <a:rPr lang="ru-RU" dirty="0" smtClean="0"/>
              <a:t>памяти</a:t>
            </a:r>
          </a:p>
          <a:p>
            <a:r>
              <a:rPr lang="ru-RU" dirty="0" smtClean="0"/>
              <a:t>Отсутствие арифметики указателей</a:t>
            </a:r>
          </a:p>
          <a:p>
            <a:r>
              <a:rPr lang="ru-RU" dirty="0" smtClean="0"/>
              <a:t>Отсутствие </a:t>
            </a:r>
            <a:r>
              <a:rPr lang="ru-RU" dirty="0" smtClean="0"/>
              <a:t>обращений к массивам</a:t>
            </a:r>
            <a:endParaRPr lang="ru-RU" dirty="0" smtClean="0"/>
          </a:p>
          <a:p>
            <a:r>
              <a:rPr lang="ru-RU" dirty="0" smtClean="0"/>
              <a:t>Уникальность имён переменных в пределах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путей выполнения</a:t>
            </a:r>
            <a:endParaRPr lang="ru-RU" dirty="0"/>
          </a:p>
        </p:txBody>
      </p:sp>
      <p:pic>
        <p:nvPicPr>
          <p:cNvPr id="5" name="Содержимое 4" descr="build_pathe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67744" y="1340768"/>
            <a:ext cx="4459409" cy="5237137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3545</TotalTime>
  <Words>435</Words>
  <Application>Microsoft Office PowerPoint</Application>
  <PresentationFormat>Экран (4:3)</PresentationFormat>
  <Paragraphs>89</Paragraphs>
  <Slides>17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Статический поиск гонок в программах на языке Си</vt:lpstr>
      <vt:lpstr>Цель и задачи</vt:lpstr>
      <vt:lpstr>Понятие гонки</vt:lpstr>
      <vt:lpstr>Методы поиска гонок</vt:lpstr>
      <vt:lpstr>Метод статического поиска гонок</vt:lpstr>
      <vt:lpstr>Метод статического поиска гонок</vt:lpstr>
      <vt:lpstr>Построение таблиц доступа для потоков</vt:lpstr>
      <vt:lpstr>Ограничения метода</vt:lpstr>
      <vt:lpstr>Построение путей выполнения</vt:lpstr>
      <vt:lpstr>Нахождение перекрестных ссылок</vt:lpstr>
      <vt:lpstr>Формирование относительных множеств блокировок</vt:lpstr>
      <vt:lpstr>Формирование таблиц защищенного доступа</vt:lpstr>
      <vt:lpstr>Определение мест возможного возникновения гонок</vt:lpstr>
      <vt:lpstr>Структура ПО</vt:lpstr>
      <vt:lpstr>Ограничения реализации</vt:lpstr>
      <vt:lpstr>Результаты исследований</vt:lpstr>
      <vt:lpstr>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Статический поиск гонок в программах на языке Си</dc:title>
  <dc:creator>alex</dc:creator>
  <cp:lastModifiedBy>alex</cp:lastModifiedBy>
  <cp:revision>240</cp:revision>
  <dcterms:created xsi:type="dcterms:W3CDTF">2014-05-07T18:51:58Z</dcterms:created>
  <dcterms:modified xsi:type="dcterms:W3CDTF">2014-05-25T18:38:27Z</dcterms:modified>
</cp:coreProperties>
</file>