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9" r:id="rId16"/>
    <p:sldId id="283" r:id="rId17"/>
    <p:sldId id="286" r:id="rId18"/>
    <p:sldId id="290" r:id="rId19"/>
    <p:sldId id="292" r:id="rId20"/>
    <p:sldId id="284" r:id="rId21"/>
    <p:sldId id="285" r:id="rId22"/>
    <p:sldId id="274" r:id="rId23"/>
    <p:sldId id="287" r:id="rId24"/>
    <p:sldId id="271" r:id="rId25"/>
    <p:sldId id="293" r:id="rId26"/>
    <p:sldId id="294" r:id="rId27"/>
    <p:sldId id="295" r:id="rId28"/>
    <p:sldId id="296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32" autoAdjust="0"/>
  </p:normalViewPr>
  <p:slideViewPr>
    <p:cSldViewPr>
      <p:cViewPr>
        <p:scale>
          <a:sx n="70" d="100"/>
          <a:sy n="70" d="100"/>
        </p:scale>
        <p:origin x="-900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не производить определение перекрестных ссылок, то доступ к </a:t>
            </a:r>
            <a:r>
              <a:rPr lang="en-US" baseline="0" dirty="0" smtClean="0"/>
              <a:t> global </a:t>
            </a:r>
            <a:r>
              <a:rPr lang="ru-RU" baseline="0" dirty="0" smtClean="0"/>
              <a:t>через </a:t>
            </a:r>
            <a:r>
              <a:rPr lang="en-US" baseline="0" dirty="0" err="1" smtClean="0"/>
              <a:t>pglobal</a:t>
            </a:r>
            <a:r>
              <a:rPr lang="ru-RU" baseline="0" dirty="0" smtClean="0"/>
              <a:t> не будет учтен и, соответственно, будет потеряно потенциальное место где могли бы быть обнаружены гонки при соответствующем контексте.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Из-за того,</a:t>
            </a:r>
            <a:r>
              <a:rPr lang="ru-RU" baseline="0" dirty="0" smtClean="0"/>
              <a:t> что в </a:t>
            </a:r>
            <a:r>
              <a:rPr lang="en-US" baseline="0" dirty="0" smtClean="0"/>
              <a:t>L+ </a:t>
            </a:r>
            <a:r>
              <a:rPr lang="ru-RU" baseline="0" dirty="0" smtClean="0"/>
              <a:t>попадают блокировки, которые должны быть обязательно захвачены, то </a:t>
            </a:r>
            <a:r>
              <a:rPr lang="en-US" baseline="0" dirty="0" err="1" smtClean="0"/>
              <a:t>flag_mutex</a:t>
            </a:r>
            <a:r>
              <a:rPr lang="en-US" baseline="0" dirty="0" smtClean="0"/>
              <a:t> </a:t>
            </a:r>
            <a:r>
              <a:rPr lang="ru-RU" baseline="0" dirty="0" smtClean="0"/>
              <a:t>не добавится туда, и, следовательно,  будет предупреждение о гонке, которой на самом деле нет.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Это исправленная</a:t>
            </a:r>
            <a:r>
              <a:rPr lang="ru-RU" baseline="0" dirty="0" smtClean="0"/>
              <a:t> программа 3, которая </a:t>
            </a:r>
            <a:r>
              <a:rPr lang="ru-RU" baseline="0" dirty="0" err="1" smtClean="0"/>
              <a:t>пр</a:t>
            </a:r>
            <a:r>
              <a:rPr lang="ru-RU" baseline="0" dirty="0" smtClean="0"/>
              <a:t>  анализе не будет содержать гонок.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Будет ложное предупреждение</a:t>
            </a:r>
            <a:r>
              <a:rPr lang="ru-RU" baseline="0" dirty="0" smtClean="0"/>
              <a:t> о возникновении гонки при доступе к </a:t>
            </a:r>
            <a:r>
              <a:rPr lang="en-US" baseline="0" dirty="0" err="1" smtClean="0"/>
              <a:t>arr</a:t>
            </a:r>
            <a:r>
              <a:rPr lang="en-US" baseline="0" dirty="0" smtClean="0"/>
              <a:t>, </a:t>
            </a:r>
            <a:r>
              <a:rPr lang="ru-RU" baseline="0" dirty="0" smtClean="0"/>
              <a:t>т.к. </a:t>
            </a:r>
            <a:r>
              <a:rPr lang="en-US" baseline="0" dirty="0" err="1" smtClean="0"/>
              <a:t>arr</a:t>
            </a:r>
            <a:r>
              <a:rPr lang="en-US" baseline="0" dirty="0" smtClean="0"/>
              <a:t> </a:t>
            </a:r>
            <a:r>
              <a:rPr lang="ru-RU" baseline="0" dirty="0" smtClean="0"/>
              <a:t>рассматривается единая область, хотя на самом деле гонки нет, т.к. в </a:t>
            </a:r>
            <a:r>
              <a:rPr lang="en-US" baseline="0" dirty="0" smtClean="0"/>
              <a:t>thread2 </a:t>
            </a:r>
            <a:r>
              <a:rPr lang="ru-RU" baseline="0" dirty="0" smtClean="0"/>
              <a:t>происходит обращение только к первому элементу, а в </a:t>
            </a:r>
            <a:r>
              <a:rPr lang="en-US" baseline="0" dirty="0" smtClean="0"/>
              <a:t>thread1 – </a:t>
            </a:r>
            <a:r>
              <a:rPr lang="ru-RU" baseline="0" dirty="0" smtClean="0"/>
              <a:t>ко всем остальным.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Будет ложное срабатывание, т.к. не учитывается могут</a:t>
            </a:r>
            <a:r>
              <a:rPr lang="ru-RU" baseline="0" dirty="0" smtClean="0"/>
              <a:t> ли два потока работать одновременно. В </a:t>
            </a:r>
            <a:r>
              <a:rPr lang="ru-RU" baseline="0" dirty="0" err="1" smtClean="0"/>
              <a:t>представленом</a:t>
            </a:r>
            <a:r>
              <a:rPr lang="ru-RU" baseline="0" dirty="0" smtClean="0"/>
              <a:t> примере потоки не могут работать одновременно, т.к. поток </a:t>
            </a:r>
            <a:r>
              <a:rPr lang="en-US" baseline="0" dirty="0" smtClean="0"/>
              <a:t>thread2 </a:t>
            </a:r>
            <a:r>
              <a:rPr lang="ru-RU" baseline="0" dirty="0" smtClean="0"/>
              <a:t>создается только после окончания потока </a:t>
            </a:r>
            <a:r>
              <a:rPr lang="en-US" baseline="0" dirty="0" smtClean="0"/>
              <a:t>thread1).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13" name="Содержимое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2592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7768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Ядро функции</a:t>
            </a:r>
            <a:r>
              <a:rPr lang="en-US" sz="2400" dirty="0" smtClean="0"/>
              <a:t> </a:t>
            </a:r>
            <a:r>
              <a:rPr lang="ru-RU" sz="2400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sz="24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5445224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 smtClean="0"/>
              <a:t>таблиц </a:t>
            </a:r>
            <a:r>
              <a:rPr lang="ru-RU" dirty="0" smtClean="0"/>
              <a:t>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36096" y="1700808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1700808"/>
            <a:ext cx="4752528" cy="33123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lvalue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которо</a:t>
            </a:r>
            <a:r>
              <a:rPr lang="ru-RU" sz="2400" dirty="0" err="1" smtClean="0"/>
              <a:t>му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pic>
        <p:nvPicPr>
          <p:cNvPr id="5" name="Содержимое 4" descr="guarded_access_analysis_updateAccessSet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02" y="1412776"/>
            <a:ext cx="8838270" cy="49322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 flipH="1">
            <a:off x="395536" y="2924944"/>
            <a:ext cx="403244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int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=0,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m1, 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(int *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m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)++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добавляем в таблицу 2 строки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pthread_mutex_unlock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220072" y="2780928"/>
          <a:ext cx="3600402" cy="1341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*value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Левая фигурная скобка 12"/>
          <p:cNvSpPr/>
          <p:nvPr/>
        </p:nvSpPr>
        <p:spPr>
          <a:xfrm>
            <a:off x="5004048" y="3573016"/>
            <a:ext cx="72008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3" idx="1"/>
          </p:cNvCxnSpPr>
          <p:nvPr/>
        </p:nvCxnSpPr>
        <p:spPr>
          <a:xfrm flipV="1">
            <a:off x="1835696" y="3825044"/>
            <a:ext cx="3168352" cy="3960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545160"/>
            <a:ext cx="4464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thread1()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220072" y="2348880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Левая фигурная скобка 7"/>
          <p:cNvSpPr/>
          <p:nvPr/>
        </p:nvSpPr>
        <p:spPr>
          <a:xfrm>
            <a:off x="4932040" y="3068960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8" idx="1"/>
          </p:cNvCxnSpPr>
          <p:nvPr/>
        </p:nvCxnSpPr>
        <p:spPr>
          <a:xfrm flipV="1">
            <a:off x="1835696" y="3356992"/>
            <a:ext cx="30963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/>
          <p:cNvSpPr/>
          <p:nvPr/>
        </p:nvSpPr>
        <p:spPr>
          <a:xfrm>
            <a:off x="4932040" y="3717032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endCxn id="11" idx="1"/>
          </p:cNvCxnSpPr>
          <p:nvPr/>
        </p:nvCxnSpPr>
        <p:spPr>
          <a:xfrm flipV="1">
            <a:off x="1907704" y="4005064"/>
            <a:ext cx="302433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565484"/>
            <a:ext cx="453650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thread2()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292080" y="2132856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Левая фигурная скобка 6"/>
          <p:cNvSpPr/>
          <p:nvPr/>
        </p:nvSpPr>
        <p:spPr>
          <a:xfrm>
            <a:off x="5004048" y="2852936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5004048" y="3501008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7" idx="1"/>
          </p:cNvCxnSpPr>
          <p:nvPr/>
        </p:nvCxnSpPr>
        <p:spPr>
          <a:xfrm>
            <a:off x="1907704" y="3140968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endCxn id="8" idx="1"/>
          </p:cNvCxnSpPr>
          <p:nvPr/>
        </p:nvCxnSpPr>
        <p:spPr>
          <a:xfrm flipV="1">
            <a:off x="1835696" y="3789040"/>
            <a:ext cx="31683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39552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04048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16288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thread1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1628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thread2</a:t>
            </a:r>
            <a:endParaRPr lang="ru-RU" b="1" i="1" dirty="0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4301970" y="458670"/>
            <a:ext cx="468052" cy="7992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5517232"/>
            <a:ext cx="3257110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Возможны гонки при доступе к</a:t>
            </a:r>
          </a:p>
          <a:p>
            <a:r>
              <a:rPr lang="ru-RU" dirty="0" smtClean="0"/>
              <a:t>Разделяемой переменной </a:t>
            </a:r>
            <a:r>
              <a:rPr lang="en-US" b="1" i="1" dirty="0" smtClean="0"/>
              <a:t>y</a:t>
            </a:r>
            <a:endParaRPr lang="ru-RU" b="1" i="1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4283968" y="4869160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</a:t>
            </a:r>
            <a:r>
              <a:rPr lang="ru-RU" dirty="0" smtClean="0"/>
              <a:t>исследований.</a:t>
            </a:r>
            <a:br>
              <a:rPr lang="ru-RU" dirty="0" smtClean="0"/>
            </a:br>
            <a:r>
              <a:rPr lang="ru-RU" dirty="0" smtClean="0"/>
              <a:t>Программа 2. Потеря возможного места возникновения гонки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2267744" y="1772816"/>
            <a:ext cx="5904656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global = 0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thread1(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</a:rPr>
              <a:t>       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* </a:t>
            </a:r>
            <a:r>
              <a:rPr lang="en-US" dirty="0" err="1" smtClean="0"/>
              <a:t>pglobal</a:t>
            </a:r>
            <a:r>
              <a:rPr lang="en-US" dirty="0" smtClean="0"/>
              <a:t> = &amp;global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(*</a:t>
            </a:r>
            <a:r>
              <a:rPr lang="en-US" dirty="0" err="1" smtClean="0"/>
              <a:t>pglobal</a:t>
            </a:r>
            <a:r>
              <a:rPr lang="en-US" dirty="0" smtClean="0"/>
              <a:t>)++; // </a:t>
            </a:r>
            <a:r>
              <a:rPr lang="ru-RU" dirty="0" smtClean="0"/>
              <a:t>здесь возможна гонка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thread2(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global++;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main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arc, </a:t>
            </a:r>
            <a:r>
              <a:rPr lang="en-US" b="1" dirty="0" smtClean="0">
                <a:solidFill>
                  <a:srgbClr val="7F0055"/>
                </a:solidFill>
              </a:rPr>
              <a:t>char</a:t>
            </a:r>
            <a:r>
              <a:rPr lang="en-US" dirty="0" smtClean="0"/>
              <a:t>* </a:t>
            </a:r>
            <a:r>
              <a:rPr lang="en-US" dirty="0" err="1" smtClean="0"/>
              <a:t>argv</a:t>
            </a:r>
            <a:r>
              <a:rPr lang="en-US" dirty="0" smtClean="0"/>
              <a:t>[])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...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pthread_create</a:t>
            </a:r>
            <a:r>
              <a:rPr lang="en-US" dirty="0" smtClean="0"/>
              <a:t>(&amp;threads[0],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, thread1,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pthread_create</a:t>
            </a:r>
            <a:r>
              <a:rPr lang="en-US" dirty="0" smtClean="0"/>
              <a:t>(&amp;threads[1],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, thread2,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);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...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исследований. Программа 3. Ложное место возникновения гонок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27784" y="1700808"/>
            <a:ext cx="5050904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800000"/>
                </a:solidFill>
              </a:rPr>
              <a:t>static</a:t>
            </a:r>
            <a:r>
              <a:rPr lang="en-US" dirty="0" smtClean="0"/>
              <a:t> int flag</a:t>
            </a:r>
            <a:r>
              <a:rPr lang="en-US" dirty="0" smtClean="0">
                <a:solidFill>
                  <a:srgbClr val="808030"/>
                </a:solidFill>
              </a:rPr>
              <a:t>;</a:t>
            </a:r>
            <a:endParaRPr lang="ru-RU" dirty="0" smtClean="0">
              <a:solidFill>
                <a:srgbClr val="80803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800000"/>
                </a:solidFill>
              </a:rPr>
              <a:t>static</a:t>
            </a:r>
            <a:r>
              <a:rPr lang="en-US" dirty="0" smtClean="0"/>
              <a:t> int global</a:t>
            </a:r>
            <a:r>
              <a:rPr lang="en-US" dirty="0" smtClean="0">
                <a:solidFill>
                  <a:srgbClr val="808030"/>
                </a:solidFill>
              </a:rPr>
              <a:t>;</a:t>
            </a:r>
            <a:endParaRPr lang="ru-RU" dirty="0" smtClean="0">
              <a:solidFill>
                <a:srgbClr val="808030"/>
              </a:solidFill>
            </a:endParaRPr>
          </a:p>
          <a:p>
            <a:pPr>
              <a:buNone/>
            </a:pPr>
            <a:r>
              <a:rPr lang="en-US" dirty="0" err="1" smtClean="0"/>
              <a:t>pthread_mutex_t</a:t>
            </a:r>
            <a:r>
              <a:rPr lang="en-US" dirty="0" smtClean="0"/>
              <a:t> </a:t>
            </a:r>
            <a:r>
              <a:rPr lang="en-US" dirty="0" err="1" smtClean="0"/>
              <a:t>flag_mutex</a:t>
            </a:r>
            <a:r>
              <a:rPr lang="en-US" dirty="0" smtClean="0"/>
              <a:t>, 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;</a:t>
            </a:r>
            <a:endParaRPr lang="ru-RU" dirty="0" smtClean="0">
              <a:solidFill>
                <a:srgbClr val="808030"/>
              </a:solidFill>
            </a:endParaRPr>
          </a:p>
          <a:p>
            <a:pPr>
              <a:buNone/>
            </a:pPr>
            <a:r>
              <a:rPr lang="en-US" dirty="0" smtClean="0"/>
              <a:t>void* thread1(void*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800080"/>
                </a:solidFill>
              </a:rPr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flag_mutex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  </a:t>
            </a:r>
            <a:r>
              <a:rPr lang="en-US" b="1" dirty="0" smtClean="0">
                <a:solidFill>
                  <a:srgbClr val="80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8030"/>
                </a:solidFill>
              </a:rPr>
              <a:t>(</a:t>
            </a:r>
            <a:r>
              <a:rPr lang="en-US" dirty="0" smtClean="0"/>
              <a:t>flag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0080"/>
                </a:solidFill>
              </a:rPr>
              <a:t>{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800080"/>
                </a:solidFill>
              </a:rPr>
              <a:t>         </a:t>
            </a:r>
            <a:r>
              <a:rPr lang="en-US" dirty="0" err="1" smtClean="0"/>
              <a:t>pthread_mutex_lock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        </a:t>
            </a:r>
            <a:r>
              <a:rPr lang="en-US" dirty="0" smtClean="0"/>
              <a:t> global</a:t>
            </a:r>
            <a:r>
              <a:rPr lang="en-US" dirty="0" smtClean="0">
                <a:solidFill>
                  <a:srgbClr val="808030"/>
                </a:solidFill>
              </a:rPr>
              <a:t>++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// </a:t>
            </a:r>
            <a:r>
              <a:rPr lang="ru-RU" dirty="0" smtClean="0">
                <a:solidFill>
                  <a:srgbClr val="800080"/>
                </a:solidFill>
              </a:rPr>
              <a:t>здесь гонки нет</a:t>
            </a: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        </a:t>
            </a:r>
            <a:r>
              <a:rPr lang="en-US" dirty="0" smtClean="0"/>
              <a:t> </a:t>
            </a:r>
            <a:r>
              <a:rPr lang="en-US" dirty="0" err="1" smtClean="0"/>
              <a:t>pthread_mutex_unlock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  </a:t>
            </a:r>
            <a:r>
              <a:rPr lang="en-US" dirty="0" smtClean="0">
                <a:solidFill>
                  <a:srgbClr val="800080"/>
                </a:solidFill>
              </a:rPr>
              <a:t>}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pthread_mutex_unlock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flag_mutex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800000"/>
                </a:solidFill>
              </a:rPr>
              <a:t>return</a:t>
            </a:r>
            <a:r>
              <a:rPr lang="en-US" dirty="0" smtClean="0"/>
              <a:t> NULL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800080"/>
                </a:solidFill>
              </a:rPr>
              <a:t>}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dirty="0" smtClean="0"/>
              <a:t>void* thread2(void*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800080"/>
                </a:solidFill>
              </a:rPr>
              <a:t>{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pthread_mutex_lock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++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pthread_mutex_unlock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800000"/>
                </a:solidFill>
              </a:rPr>
              <a:t>return</a:t>
            </a:r>
            <a:r>
              <a:rPr lang="en-US" dirty="0" smtClean="0"/>
              <a:t> NULL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800080"/>
                </a:solidFill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исследований. Программа 4. Отсутствие гонок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51720" y="1556792"/>
            <a:ext cx="5050904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flag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global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pthread_mutex_t</a:t>
            </a:r>
            <a:r>
              <a:rPr lang="en-US" dirty="0" smtClean="0"/>
              <a:t> </a:t>
            </a:r>
            <a:r>
              <a:rPr lang="en-US" dirty="0" err="1" smtClean="0"/>
              <a:t>flag_mutex</a:t>
            </a:r>
            <a:r>
              <a:rPr lang="en-US" dirty="0" smtClean="0"/>
              <a:t>, </a:t>
            </a:r>
            <a:r>
              <a:rPr lang="en-US" dirty="0" err="1" smtClean="0"/>
              <a:t>global_mutex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thread1(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</a:t>
            </a:r>
            <a:r>
              <a:rPr lang="en-US" dirty="0" err="1" smtClean="0"/>
              <a:t>flag_mutex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</a:t>
            </a:r>
            <a:r>
              <a:rPr lang="en-US" dirty="0" err="1" smtClean="0"/>
              <a:t>global_mutex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</a:rPr>
              <a:t>        </a:t>
            </a:r>
            <a:r>
              <a:rPr lang="en-US" b="1" dirty="0" smtClean="0">
                <a:solidFill>
                  <a:srgbClr val="7F0055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/>
              <a:t>(flag)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       </a:t>
            </a:r>
            <a:r>
              <a:rPr lang="en-US" dirty="0" smtClean="0"/>
              <a:t> </a:t>
            </a:r>
            <a:r>
              <a:rPr lang="en-US" dirty="0" smtClean="0"/>
              <a:t>global</a:t>
            </a:r>
            <a:r>
              <a:rPr lang="en-US" dirty="0" smtClean="0"/>
              <a:t>++;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       </a:t>
            </a:r>
            <a:r>
              <a:rPr lang="en-US" dirty="0" smtClean="0"/>
              <a:t> </a:t>
            </a:r>
            <a:r>
              <a:rPr lang="en-US" dirty="0" err="1" smtClean="0"/>
              <a:t>pthread_mutex_unlock</a:t>
            </a:r>
            <a:r>
              <a:rPr lang="en-US" dirty="0" smtClean="0"/>
              <a:t>(&amp;</a:t>
            </a:r>
            <a:r>
              <a:rPr lang="en-US" dirty="0" err="1" smtClean="0"/>
              <a:t>global_mutex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</a:t>
            </a:r>
            <a:r>
              <a:rPr lang="en-US" dirty="0" err="1" smtClean="0"/>
              <a:t>flag_mutex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thread2(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</a:t>
            </a:r>
            <a:r>
              <a:rPr lang="en-US" dirty="0" err="1" smtClean="0"/>
              <a:t>global_mutex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global_mutex</a:t>
            </a:r>
            <a:r>
              <a:rPr lang="en-US" dirty="0" smtClean="0"/>
              <a:t>++;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pthread_mutex_unlock</a:t>
            </a:r>
            <a:r>
              <a:rPr lang="en-US" dirty="0" smtClean="0"/>
              <a:t>(&amp;</a:t>
            </a:r>
            <a:r>
              <a:rPr lang="en-US" dirty="0" err="1" smtClean="0"/>
              <a:t>global_mutex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</a:rPr>
              <a:t>        </a:t>
            </a:r>
            <a:r>
              <a:rPr lang="en-US" b="1" dirty="0" smtClean="0">
                <a:solidFill>
                  <a:srgbClr val="7F0055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исследований. Программа 5. Ложное место возникновения гонок.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772816"/>
            <a:ext cx="4690864" cy="41764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7F0055"/>
                </a:solidFill>
              </a:rPr>
              <a:t>#define LEN 10</a:t>
            </a:r>
            <a:r>
              <a:rPr lang="en-US" dirty="0" smtClean="0">
                <a:solidFill>
                  <a:srgbClr val="7F0055"/>
                </a:solidFill>
              </a:rPr>
              <a:t>;</a:t>
            </a:r>
            <a:endParaRPr lang="ru-RU" dirty="0" smtClean="0">
              <a:solidFill>
                <a:srgbClr val="7F0055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*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thread1(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</a:rPr>
              <a:t>        </a:t>
            </a:r>
            <a:r>
              <a:rPr lang="en-US" b="1" dirty="0" err="1" smtClean="0">
                <a:solidFill>
                  <a:srgbClr val="7F0055"/>
                </a:solidFill>
              </a:rPr>
              <a:t>srand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7F0055"/>
                </a:solidFill>
              </a:rPr>
              <a:t>time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));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i, </a:t>
            </a:r>
            <a:r>
              <a:rPr lang="en-US" dirty="0" err="1" smtClean="0"/>
              <a:t>idx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for</a:t>
            </a:r>
            <a:r>
              <a:rPr lang="en-US" dirty="0" smtClean="0"/>
              <a:t> (i = 0; i &lt; 3; i++)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       </a:t>
            </a:r>
            <a:r>
              <a:rPr lang="en-US" dirty="0" smtClean="0"/>
              <a:t> </a:t>
            </a:r>
            <a:r>
              <a:rPr lang="en-US" dirty="0" err="1" smtClean="0"/>
              <a:t>idx</a:t>
            </a:r>
            <a:r>
              <a:rPr lang="en-US" dirty="0" smtClean="0"/>
              <a:t> = 1 + </a:t>
            </a:r>
            <a:r>
              <a:rPr lang="en-US" b="1" dirty="0" smtClean="0">
                <a:solidFill>
                  <a:srgbClr val="7F0055"/>
                </a:solidFill>
              </a:rPr>
              <a:t>rand</a:t>
            </a:r>
            <a:r>
              <a:rPr lang="en-US" dirty="0" smtClean="0"/>
              <a:t>() % (LEN - 1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       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idx</a:t>
            </a:r>
            <a:r>
              <a:rPr lang="en-US" dirty="0" smtClean="0"/>
              <a:t>]++;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гонки не будет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thread2(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[0] = 100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исследований. Программа 6. Ложное предупреждение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39752" y="1916832"/>
            <a:ext cx="4258816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7F0055"/>
                </a:solidFill>
              </a:rPr>
              <a:t>static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int</a:t>
            </a:r>
            <a:r>
              <a:rPr lang="en-US" sz="1050" dirty="0" smtClean="0"/>
              <a:t> </a:t>
            </a:r>
            <a:r>
              <a:rPr lang="en-US" sz="1050" dirty="0" smtClean="0"/>
              <a:t>x</a:t>
            </a:r>
            <a:r>
              <a:rPr lang="ru-RU" sz="1050" dirty="0" smtClean="0"/>
              <a:t>, </a:t>
            </a:r>
            <a:r>
              <a:rPr lang="en-US" sz="1050" dirty="0" err="1" smtClean="0"/>
              <a:t>running_threads</a:t>
            </a:r>
            <a:r>
              <a:rPr lang="en-US" sz="1050" dirty="0" smtClean="0"/>
              <a:t> </a:t>
            </a:r>
            <a:r>
              <a:rPr lang="en-US" sz="1050" dirty="0" smtClean="0"/>
              <a:t>= 0</a:t>
            </a:r>
            <a:r>
              <a:rPr lang="en-US" sz="1050" dirty="0" smtClean="0"/>
              <a:t>;</a:t>
            </a:r>
            <a:endParaRPr lang="ru-RU" sz="1050" dirty="0" smtClean="0"/>
          </a:p>
          <a:p>
            <a:pPr>
              <a:buNone/>
            </a:pPr>
            <a:r>
              <a:rPr lang="en-US" sz="1050" dirty="0" err="1" smtClean="0"/>
              <a:t>pthread_mutex_t</a:t>
            </a:r>
            <a:r>
              <a:rPr lang="en-US" sz="1050" dirty="0" smtClean="0"/>
              <a:t> 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, </a:t>
            </a:r>
            <a:r>
              <a:rPr lang="en-US" sz="1050" dirty="0" err="1" smtClean="0"/>
              <a:t>x_mutex</a:t>
            </a:r>
            <a:r>
              <a:rPr lang="en-US" sz="1050" dirty="0" smtClean="0"/>
              <a:t>;</a:t>
            </a:r>
            <a:endParaRPr lang="ru-RU" sz="1050" dirty="0" smtClean="0"/>
          </a:p>
          <a:p>
            <a:pPr>
              <a:buNone/>
            </a:pPr>
            <a:r>
              <a:rPr lang="en-US" sz="1050" dirty="0" err="1" smtClean="0"/>
              <a:t>viod</a:t>
            </a:r>
            <a:r>
              <a:rPr lang="en-US" sz="1050" dirty="0" smtClean="0"/>
              <a:t>* thread1(</a:t>
            </a:r>
            <a:r>
              <a:rPr lang="en-US" sz="1050" b="1" dirty="0" smtClean="0">
                <a:solidFill>
                  <a:srgbClr val="7F0055"/>
                </a:solidFill>
              </a:rPr>
              <a:t>void</a:t>
            </a:r>
            <a:r>
              <a:rPr lang="en-US" sz="1050" dirty="0" smtClean="0"/>
              <a:t>* </a:t>
            </a:r>
            <a:r>
              <a:rPr lang="en-US" sz="1050" dirty="0" err="1" smtClean="0"/>
              <a:t>args</a:t>
            </a:r>
            <a:r>
              <a:rPr lang="en-US" sz="1050" dirty="0" smtClean="0"/>
              <a:t>) </a:t>
            </a:r>
            <a:r>
              <a:rPr lang="en-US" sz="1050" dirty="0" smtClean="0"/>
              <a:t>{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smtClean="0"/>
              <a:t>x++;</a:t>
            </a:r>
            <a:r>
              <a:rPr lang="ru-RU" sz="1050" dirty="0" smtClean="0"/>
              <a:t> </a:t>
            </a:r>
            <a:r>
              <a:rPr lang="en-US" sz="1050" dirty="0" smtClean="0"/>
              <a:t>// </a:t>
            </a:r>
            <a:r>
              <a:rPr lang="ru-RU" sz="1050" dirty="0" smtClean="0"/>
              <a:t>гонки </a:t>
            </a:r>
            <a:r>
              <a:rPr lang="ru-RU" sz="1050" smtClean="0"/>
              <a:t>не будет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dirty="0" err="1" smtClean="0"/>
              <a:t>pthread_mutex_lock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-</a:t>
            </a:r>
            <a:r>
              <a:rPr lang="en-US" sz="1050" dirty="0" smtClean="0"/>
              <a:t>-;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dirty="0" err="1" smtClean="0"/>
              <a:t>pthread_mutex_unlock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return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;</a:t>
            </a:r>
            <a:endParaRPr lang="ru-RU" sz="1050" dirty="0" smtClean="0"/>
          </a:p>
          <a:p>
            <a:pPr>
              <a:buNone/>
            </a:pPr>
            <a:r>
              <a:rPr lang="en-US" sz="1050" dirty="0" smtClean="0"/>
              <a:t>}</a:t>
            </a:r>
            <a:endParaRPr lang="ru-RU" sz="1050" dirty="0" smtClean="0"/>
          </a:p>
          <a:p>
            <a:pPr>
              <a:buNone/>
            </a:pPr>
            <a:r>
              <a:rPr lang="en-US" sz="1050" b="1" dirty="0" smtClean="0">
                <a:solidFill>
                  <a:srgbClr val="7F0055"/>
                </a:solidFill>
              </a:rPr>
              <a:t>void</a:t>
            </a:r>
            <a:r>
              <a:rPr lang="en-US" sz="1050" dirty="0" smtClean="0"/>
              <a:t>* thread2(</a:t>
            </a:r>
            <a:r>
              <a:rPr lang="en-US" sz="1050" b="1" dirty="0" smtClean="0">
                <a:solidFill>
                  <a:srgbClr val="7F0055"/>
                </a:solidFill>
              </a:rPr>
              <a:t>void</a:t>
            </a:r>
            <a:r>
              <a:rPr lang="en-US" sz="1050" dirty="0" smtClean="0"/>
              <a:t>* </a:t>
            </a:r>
            <a:r>
              <a:rPr lang="en-US" sz="1050" dirty="0" err="1" smtClean="0"/>
              <a:t>args</a:t>
            </a:r>
            <a:r>
              <a:rPr lang="en-US" sz="1050" dirty="0" smtClean="0"/>
              <a:t>) </a:t>
            </a:r>
            <a:r>
              <a:rPr lang="en-US" sz="1050" dirty="0" smtClean="0"/>
              <a:t>{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err="1" smtClean="0"/>
              <a:t>pthread_mutex_lock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x_mutex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dirty="0" smtClean="0"/>
              <a:t>x</a:t>
            </a:r>
            <a:r>
              <a:rPr lang="en-US" sz="1050" dirty="0" smtClean="0"/>
              <a:t>++;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dirty="0" err="1" smtClean="0"/>
              <a:t>pthread_mutex_unlock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x_mutex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return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;</a:t>
            </a:r>
            <a:endParaRPr lang="ru-RU" sz="1050" dirty="0" smtClean="0"/>
          </a:p>
          <a:p>
            <a:pPr>
              <a:buNone/>
            </a:pPr>
            <a:r>
              <a:rPr lang="en-US" sz="1050" dirty="0" smtClean="0"/>
              <a:t>}</a:t>
            </a:r>
            <a:endParaRPr lang="ru-RU" sz="1050" dirty="0" smtClean="0"/>
          </a:p>
          <a:p>
            <a:pPr>
              <a:buNone/>
            </a:pPr>
            <a:r>
              <a:rPr lang="en-US" sz="1050" b="1" dirty="0" smtClean="0">
                <a:solidFill>
                  <a:srgbClr val="7F0055"/>
                </a:solidFill>
              </a:rPr>
              <a:t>void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main</a:t>
            </a:r>
            <a:r>
              <a:rPr lang="en-US" sz="1050" dirty="0" smtClean="0"/>
              <a:t>(</a:t>
            </a:r>
            <a:r>
              <a:rPr lang="en-US" sz="1050" b="1" dirty="0" smtClean="0">
                <a:solidFill>
                  <a:srgbClr val="7F0055"/>
                </a:solidFill>
              </a:rPr>
              <a:t>int</a:t>
            </a:r>
            <a:r>
              <a:rPr lang="en-US" sz="1050" dirty="0" smtClean="0"/>
              <a:t> </a:t>
            </a:r>
            <a:r>
              <a:rPr lang="en-US" sz="1050" dirty="0" err="1" smtClean="0"/>
              <a:t>argc</a:t>
            </a:r>
            <a:r>
              <a:rPr lang="en-US" sz="1050" dirty="0" smtClean="0"/>
              <a:t>, </a:t>
            </a:r>
            <a:r>
              <a:rPr lang="en-US" sz="1050" b="1" dirty="0" smtClean="0">
                <a:solidFill>
                  <a:srgbClr val="7F0055"/>
                </a:solidFill>
              </a:rPr>
              <a:t>char</a:t>
            </a:r>
            <a:r>
              <a:rPr lang="en-US" sz="1050" dirty="0" smtClean="0"/>
              <a:t>* </a:t>
            </a:r>
            <a:r>
              <a:rPr lang="en-US" sz="1050" dirty="0" err="1" smtClean="0"/>
              <a:t>argv</a:t>
            </a:r>
            <a:r>
              <a:rPr lang="en-US" sz="1050" dirty="0" smtClean="0"/>
              <a:t>[]) </a:t>
            </a:r>
            <a:r>
              <a:rPr lang="en-US" sz="1050" dirty="0" smtClean="0"/>
              <a:t>{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err="1" smtClean="0"/>
              <a:t>pthread_mutex_lock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err="1" smtClean="0"/>
              <a:t>running_threads</a:t>
            </a:r>
            <a:r>
              <a:rPr lang="en-US" sz="1050" dirty="0" smtClean="0"/>
              <a:t>++;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</a:t>
            </a:r>
            <a:r>
              <a:rPr lang="en-US" sz="1050" dirty="0" err="1" smtClean="0"/>
              <a:t>pthread_mutex_unlock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</a:t>
            </a:r>
            <a:r>
              <a:rPr lang="en-US" sz="1050" dirty="0" smtClean="0"/>
              <a:t> </a:t>
            </a:r>
            <a:r>
              <a:rPr lang="en-US" sz="1050" dirty="0" err="1" smtClean="0"/>
              <a:t>pthread_create</a:t>
            </a:r>
            <a:r>
              <a:rPr lang="en-US" sz="1050" dirty="0" smtClean="0"/>
              <a:t>(&amp;threads[0],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, thread1,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while</a:t>
            </a:r>
            <a:r>
              <a:rPr lang="en-US" sz="1050" dirty="0" smtClean="0"/>
              <a:t> (</a:t>
            </a:r>
            <a:r>
              <a:rPr lang="en-US" sz="1050" dirty="0" err="1" smtClean="0"/>
              <a:t>running_threads</a:t>
            </a:r>
            <a:r>
              <a:rPr lang="en-US" sz="1050" dirty="0" smtClean="0"/>
              <a:t> &gt; 0) 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       </a:t>
            </a:r>
            <a:r>
              <a:rPr lang="en-US" sz="1050" dirty="0" smtClean="0"/>
              <a:t> </a:t>
            </a:r>
            <a:r>
              <a:rPr lang="en-US" sz="1050" dirty="0" smtClean="0"/>
              <a:t>sleep(1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err="1" smtClean="0"/>
              <a:t>pthread_create</a:t>
            </a:r>
            <a:r>
              <a:rPr lang="en-US" sz="1050" dirty="0" smtClean="0"/>
              <a:t>(&amp;threads[1],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, thread2,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); 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 </a:t>
            </a:r>
            <a:r>
              <a:rPr lang="en-US" sz="1050" dirty="0" smtClean="0"/>
              <a:t>…</a:t>
            </a:r>
            <a:r>
              <a:rPr lang="ru-RU" sz="1050" dirty="0" smtClean="0"/>
              <a:t>.</a:t>
            </a:r>
          </a:p>
          <a:p>
            <a:pPr>
              <a:buNone/>
            </a:pPr>
            <a:r>
              <a:rPr lang="en-US" sz="1050" dirty="0" smtClean="0"/>
              <a:t>}</a:t>
            </a:r>
            <a:endParaRPr 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5646"/>
            <a:ext cx="8229600" cy="295507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2106242"/>
            <a:ext cx="89414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Программа1. Возникновение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1937</Words>
  <Application>Microsoft Office PowerPoint</Application>
  <PresentationFormat>Экран (4:3)</PresentationFormat>
  <Paragraphs>377</Paragraphs>
  <Slides>28</Slides>
  <Notes>6</Notes>
  <HiddenSlides>1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Программа1. Возникновение гонки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защищенного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исследований. Программа 2. Потеря возможного места возникновения гонки</vt:lpstr>
      <vt:lpstr>Результаты исследований. Программа 3. Ложное место возникновения гонок</vt:lpstr>
      <vt:lpstr>Результаты исследований. Программа 4. Отсутствие гонок</vt:lpstr>
      <vt:lpstr>Результаты исследований. Программа 5. Ложное место возникновения гонок.</vt:lpstr>
      <vt:lpstr>Результаты исследований. Программа 6. Ложное предупреждение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199</cp:revision>
  <dcterms:created xsi:type="dcterms:W3CDTF">2014-05-07T18:51:58Z</dcterms:created>
  <dcterms:modified xsi:type="dcterms:W3CDTF">2014-05-18T22:43:21Z</dcterms:modified>
</cp:coreProperties>
</file>