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bin" ContentType="application/vnd.openxmlformats-officedocument.oleObject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60" r:id="rId4"/>
    <p:sldId id="273" r:id="rId5"/>
    <p:sldId id="280" r:id="rId6"/>
    <p:sldId id="259" r:id="rId7"/>
    <p:sldId id="300" r:id="rId8"/>
    <p:sldId id="258" r:id="rId9"/>
    <p:sldId id="299" r:id="rId10"/>
    <p:sldId id="301" r:id="rId11"/>
    <p:sldId id="282" r:id="rId12"/>
    <p:sldId id="289" r:id="rId13"/>
    <p:sldId id="284" r:id="rId14"/>
    <p:sldId id="274" r:id="rId15"/>
    <p:sldId id="298" r:id="rId16"/>
    <p:sldId id="303" r:id="rId17"/>
    <p:sldId id="297" r:id="rId1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959" autoAdjust="0"/>
  </p:normalViewPr>
  <p:slideViewPr>
    <p:cSldViewPr>
      <p:cViewPr>
        <p:scale>
          <a:sx n="50" d="100"/>
          <a:sy n="50" d="100"/>
        </p:scale>
        <p:origin x="-1470" y="-60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4" Type="http://schemas.openxmlformats.org/officeDocument/2006/relationships/image" Target="../media/image1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010AE4-EAD5-4EEF-A945-6FA18B13F5A9}" type="datetimeFigureOut">
              <a:rPr lang="ru-RU" smtClean="0"/>
              <a:pPr/>
              <a:t>31.05.2014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2E33B5-A3C2-4F95-8916-EA0ED4851515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9C5AFE-A360-4547-B38E-3C02DAA35D25}" type="slidenum">
              <a:rPr lang="ru-RU" smtClean="0"/>
              <a:pPr/>
              <a:t>3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6B14D-0821-4C2C-82CE-9C65F3F9306A}" type="datetime1">
              <a:rPr lang="ru-RU" smtClean="0"/>
              <a:pPr/>
              <a:t>31.05.2014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73966-6DAD-453D-A6D4-80080695084C}" type="datetime1">
              <a:rPr lang="ru-RU" smtClean="0"/>
              <a:pPr/>
              <a:t>31.05.2014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2BD43-7D16-471D-94F4-C9721BB6CC51}" type="datetime1">
              <a:rPr lang="ru-RU" smtClean="0"/>
              <a:pPr/>
              <a:t>31.05.2014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1ED18-55C5-47E1-806F-C13AC0AFFCDF}" type="datetime1">
              <a:rPr lang="ru-RU" smtClean="0"/>
              <a:pPr/>
              <a:t>31.05.2014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FC8BC-60B2-4B6B-9C0B-678A51AE4FEC}" type="datetime1">
              <a:rPr lang="ru-RU" smtClean="0"/>
              <a:pPr/>
              <a:t>31.05.2014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3B688-547F-429C-B0D6-4A07BC3EE575}" type="datetime1">
              <a:rPr lang="ru-RU" smtClean="0"/>
              <a:pPr/>
              <a:t>31.05.2014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FAFDB-CCC7-4071-A914-8DA50D8301B3}" type="datetime1">
              <a:rPr lang="ru-RU" smtClean="0"/>
              <a:pPr/>
              <a:t>31.05.2014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05F4B-8C57-4A06-9BCC-88C4FEC9DF22}" type="datetime1">
              <a:rPr lang="ru-RU" smtClean="0"/>
              <a:pPr/>
              <a:t>31.05.2014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A6FA8-4AF2-436B-B100-EA1CE8823379}" type="datetime1">
              <a:rPr lang="ru-RU" smtClean="0"/>
              <a:pPr/>
              <a:t>31.05.2014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F6870-1B45-47C5-9E9B-0AB301049281}" type="datetime1">
              <a:rPr lang="ru-RU" smtClean="0"/>
              <a:pPr/>
              <a:t>31.05.2014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49713-43BE-464A-99A3-7A440665C9A7}" type="datetime1">
              <a:rPr lang="ru-RU" smtClean="0"/>
              <a:pPr/>
              <a:t>31.05.2014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113E02-8A28-4829-8EC3-8D7A05A958CF}" type="datetime1">
              <a:rPr lang="ru-RU" smtClean="0"/>
              <a:pPr/>
              <a:t>31.05.2014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CCCD26-A6AD-4D04-8A48-0C02F87992A0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7" Type="http://schemas.openxmlformats.org/officeDocument/2006/relationships/image" Target="../media/image11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emf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Статический поиск гонок в программах на языке Си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Студент</a:t>
            </a:r>
            <a:r>
              <a:rPr lang="en-US" dirty="0" smtClean="0"/>
              <a:t>:</a:t>
            </a:r>
            <a:r>
              <a:rPr lang="ru-RU" dirty="0" smtClean="0"/>
              <a:t> Фроловский Алексей Вадимович, ИУ7-47</a:t>
            </a:r>
          </a:p>
          <a:p>
            <a:r>
              <a:rPr lang="ru-RU" dirty="0" smtClean="0"/>
              <a:t>Научный руководитель</a:t>
            </a:r>
            <a:r>
              <a:rPr lang="en-US" dirty="0" smtClean="0"/>
              <a:t>: </a:t>
            </a:r>
            <a:r>
              <a:rPr lang="ru-RU" dirty="0" smtClean="0"/>
              <a:t>Рудаков Игорь Владимирович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Таблица 19"/>
          <p:cNvGraphicFramePr>
            <a:graphicFrameLocks noGrp="1"/>
          </p:cNvGraphicFramePr>
          <p:nvPr/>
        </p:nvGraphicFramePr>
        <p:xfrm>
          <a:off x="251520" y="1844824"/>
          <a:ext cx="4176464" cy="45365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232"/>
                <a:gridCol w="2088232"/>
              </a:tblGrid>
              <a:tr h="422190">
                <a:tc>
                  <a:txBody>
                    <a:bodyPr/>
                    <a:lstStyle/>
                    <a:p>
                      <a:pPr algn="ctr"/>
                      <a:r>
                        <a:rPr lang="ru-RU" b="1" i="0" u="sng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Инструкция</a:t>
                      </a:r>
                      <a:endParaRPr lang="ru-RU" b="1" i="0" u="sng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i="0" u="sng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Пример</a:t>
                      </a:r>
                      <a:endParaRPr lang="ru-RU" b="1" i="0" u="sng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71438"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p = q</a:t>
                      </a:r>
                      <a:endParaRPr lang="ru-RU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7143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p = &amp;q</a:t>
                      </a:r>
                      <a:endParaRPr lang="ru-RU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7143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p = *q</a:t>
                      </a:r>
                      <a:endParaRPr lang="ru-RU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Обновление перекрестных ссылок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10</a:t>
            </a:fld>
            <a:endParaRPr lang="ru-RU"/>
          </a:p>
        </p:txBody>
      </p:sp>
      <p:pic>
        <p:nvPicPr>
          <p:cNvPr id="6" name="Рисунок 5" descr="aliases2.em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771800" y="4077072"/>
            <a:ext cx="1080120" cy="318927"/>
          </a:xfrm>
          <a:prstGeom prst="rect">
            <a:avLst/>
          </a:prstGeom>
        </p:spPr>
      </p:pic>
      <p:pic>
        <p:nvPicPr>
          <p:cNvPr id="7" name="Рисунок 6" descr="aliases3.em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411760" y="5229200"/>
            <a:ext cx="1944216" cy="818069"/>
          </a:xfrm>
          <a:prstGeom prst="rect">
            <a:avLst/>
          </a:prstGeom>
        </p:spPr>
      </p:pic>
      <p:pic>
        <p:nvPicPr>
          <p:cNvPr id="8" name="Рисунок 7" descr="aliases4.em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380312" y="2492896"/>
            <a:ext cx="1091521" cy="936103"/>
          </a:xfrm>
          <a:prstGeom prst="rect">
            <a:avLst/>
          </a:prstGeom>
        </p:spPr>
      </p:pic>
      <p:pic>
        <p:nvPicPr>
          <p:cNvPr id="9" name="Рисунок 8" descr="aliases5.emf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380312" y="3789040"/>
            <a:ext cx="1080120" cy="926325"/>
          </a:xfrm>
          <a:prstGeom prst="rect">
            <a:avLst/>
          </a:prstGeom>
        </p:spPr>
      </p:pic>
      <p:pic>
        <p:nvPicPr>
          <p:cNvPr id="10" name="Рисунок 9" descr="aliases6.emf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948263" y="5229200"/>
            <a:ext cx="1872209" cy="942217"/>
          </a:xfrm>
          <a:prstGeom prst="rect">
            <a:avLst/>
          </a:prstGeom>
        </p:spPr>
      </p:pic>
      <p:graphicFrame>
        <p:nvGraphicFramePr>
          <p:cNvPr id="21" name="Таблица 20"/>
          <p:cNvGraphicFramePr>
            <a:graphicFrameLocks noGrp="1"/>
          </p:cNvGraphicFramePr>
          <p:nvPr/>
        </p:nvGraphicFramePr>
        <p:xfrm>
          <a:off x="4716016" y="1844824"/>
          <a:ext cx="4176464" cy="45365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232"/>
                <a:gridCol w="2088232"/>
              </a:tblGrid>
              <a:tr h="422190">
                <a:tc>
                  <a:txBody>
                    <a:bodyPr/>
                    <a:lstStyle/>
                    <a:p>
                      <a:pPr algn="ctr"/>
                      <a:r>
                        <a:rPr lang="ru-RU" u="sng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Инструкция</a:t>
                      </a:r>
                      <a:endParaRPr lang="ru-RU" u="sng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u="sng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Пример</a:t>
                      </a:r>
                      <a:endParaRPr lang="ru-RU" u="sng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7143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*p = q</a:t>
                      </a:r>
                      <a:endParaRPr lang="ru-RU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7143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*p = &amp;q</a:t>
                      </a:r>
                      <a:endParaRPr lang="ru-RU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7143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*p = *q</a:t>
                      </a:r>
                      <a:endParaRPr lang="ru-RU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22" name="Содержимое 4" descr="aliases1.emf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771800" y="2492896"/>
            <a:ext cx="1080120" cy="926325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3131840" y="1268760"/>
            <a:ext cx="2878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i="1" dirty="0" smtClean="0"/>
              <a:t>Анализируемые ситуации</a:t>
            </a:r>
            <a:endParaRPr lang="ru-RU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Относительное множество блокировок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11</a:t>
            </a:fld>
            <a:endParaRPr lang="ru-RU"/>
          </a:p>
        </p:txBody>
      </p:sp>
      <p:sp>
        <p:nvSpPr>
          <p:cNvPr id="5" name="Содержимое 2"/>
          <p:cNvSpPr txBox="1">
            <a:spLocks/>
          </p:cNvSpPr>
          <p:nvPr/>
        </p:nvSpPr>
        <p:spPr>
          <a:xfrm>
            <a:off x="683568" y="1412776"/>
            <a:ext cx="7776864" cy="122413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20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Относительное множество блокировок </a:t>
            </a:r>
            <a:r>
              <a:rPr kumimoji="0" lang="en-US" sz="20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</a:t>
            </a:r>
            <a:r>
              <a:rPr kumimoji="0" lang="ru-RU" sz="20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ru-RU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–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ru-RU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пара (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</a:t>
            </a:r>
            <a:r>
              <a:rPr kumimoji="0" lang="en-US" sz="20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L</a:t>
            </a:r>
            <a:r>
              <a:rPr kumimoji="0" lang="en-US" sz="20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),  </a:t>
            </a:r>
            <a:r>
              <a:rPr kumimoji="0" lang="ru-RU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где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</a:t>
            </a:r>
            <a:r>
              <a:rPr kumimoji="0" lang="en-US" sz="20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- </a:t>
            </a:r>
            <a:r>
              <a:rPr kumimoji="0" lang="ru-RU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множество захваченных блокировок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endParaRPr kumimoji="0" lang="ru-RU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</a:t>
            </a:r>
            <a:r>
              <a:rPr kumimoji="0" lang="en-US" sz="20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 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 </a:t>
            </a:r>
            <a:r>
              <a:rPr kumimoji="0" lang="ru-RU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множество освобожденных блокировок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endParaRPr kumimoji="0" lang="ru-RU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Содержимое 2"/>
          <p:cNvSpPr txBox="1">
            <a:spLocks/>
          </p:cNvSpPr>
          <p:nvPr/>
        </p:nvSpPr>
        <p:spPr>
          <a:xfrm>
            <a:off x="683568" y="5877272"/>
            <a:ext cx="7776864" cy="50405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Содержимое 2"/>
          <p:cNvSpPr txBox="1">
            <a:spLocks/>
          </p:cNvSpPr>
          <p:nvPr/>
        </p:nvSpPr>
        <p:spPr>
          <a:xfrm>
            <a:off x="683568" y="2708920"/>
            <a:ext cx="7776864" cy="187220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Содержимое 2"/>
          <p:cNvSpPr txBox="1">
            <a:spLocks/>
          </p:cNvSpPr>
          <p:nvPr/>
        </p:nvSpPr>
        <p:spPr>
          <a:xfrm>
            <a:off x="683568" y="4653136"/>
            <a:ext cx="7776864" cy="115212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0" name="Объект 9"/>
          <p:cNvGraphicFramePr>
            <a:graphicFrameLocks noChangeAspect="1"/>
          </p:cNvGraphicFramePr>
          <p:nvPr/>
        </p:nvGraphicFramePr>
        <p:xfrm>
          <a:off x="683568" y="2708920"/>
          <a:ext cx="7920880" cy="432048"/>
        </p:xfrm>
        <a:graphic>
          <a:graphicData uri="http://schemas.openxmlformats.org/presentationml/2006/ole">
            <p:oleObj spid="_x0000_s1026" name="Формула" r:id="rId3" imgW="4089240" imgH="215640" progId="Equation.3">
              <p:embed/>
            </p:oleObj>
          </a:graphicData>
        </a:graphic>
      </p:graphicFrame>
      <p:graphicFrame>
        <p:nvGraphicFramePr>
          <p:cNvPr id="12" name="Объект 11"/>
          <p:cNvGraphicFramePr>
            <a:graphicFrameLocks noChangeAspect="1"/>
          </p:cNvGraphicFramePr>
          <p:nvPr/>
        </p:nvGraphicFramePr>
        <p:xfrm>
          <a:off x="683569" y="4653136"/>
          <a:ext cx="5256583" cy="432048"/>
        </p:xfrm>
        <a:graphic>
          <a:graphicData uri="http://schemas.openxmlformats.org/presentationml/2006/ole">
            <p:oleObj spid="_x0000_s1027" name="Формула" r:id="rId4" imgW="2781000" imgH="215640" progId="Equation.3">
              <p:embed/>
            </p:oleObj>
          </a:graphicData>
        </a:graphic>
      </p:graphicFrame>
      <p:graphicFrame>
        <p:nvGraphicFramePr>
          <p:cNvPr id="13" name="Объект 12"/>
          <p:cNvGraphicFramePr>
            <a:graphicFrameLocks noChangeAspect="1"/>
          </p:cNvGraphicFramePr>
          <p:nvPr/>
        </p:nvGraphicFramePr>
        <p:xfrm>
          <a:off x="683568" y="5877272"/>
          <a:ext cx="3680055" cy="360040"/>
        </p:xfrm>
        <a:graphic>
          <a:graphicData uri="http://schemas.openxmlformats.org/presentationml/2006/ole">
            <p:oleObj spid="_x0000_s1028" name="Формула" r:id="rId5" imgW="2070000" imgH="203040" progId="Equation.3">
              <p:embed/>
            </p:oleObj>
          </a:graphicData>
        </a:graphic>
      </p:graphicFrame>
      <p:graphicFrame>
        <p:nvGraphicFramePr>
          <p:cNvPr id="14" name="Объект 13"/>
          <p:cNvGraphicFramePr>
            <a:graphicFrameLocks noChangeAspect="1"/>
          </p:cNvGraphicFramePr>
          <p:nvPr/>
        </p:nvGraphicFramePr>
        <p:xfrm>
          <a:off x="4427984" y="5877272"/>
          <a:ext cx="4010596" cy="365334"/>
        </p:xfrm>
        <a:graphic>
          <a:graphicData uri="http://schemas.openxmlformats.org/presentationml/2006/ole">
            <p:oleObj spid="_x0000_s1029" name="Формула" r:id="rId6" imgW="2222280" imgH="203040" progId="Equation.3">
              <p:embed/>
            </p:oleObj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827584" y="2996952"/>
            <a:ext cx="748883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где</a:t>
            </a:r>
            <a:r>
              <a:rPr lang="en-US" sz="2000" dirty="0" smtClean="0"/>
              <a:t>:</a:t>
            </a:r>
            <a:endParaRPr lang="ru-RU" sz="2000" dirty="0" smtClean="0"/>
          </a:p>
          <a:p>
            <a:pPr>
              <a:buFont typeface="Wingdings" pitchFamily="2" charset="2"/>
              <a:buChar char="§"/>
            </a:pPr>
            <a:r>
              <a:rPr lang="ru-RU" sz="2000" dirty="0" smtClean="0"/>
              <a:t>(</a:t>
            </a:r>
            <a:r>
              <a:rPr lang="en-US" sz="2000" dirty="0" smtClean="0"/>
              <a:t>L</a:t>
            </a:r>
            <a:r>
              <a:rPr lang="ru-RU" sz="2000" baseline="-25000" dirty="0" smtClean="0"/>
              <a:t>+</a:t>
            </a:r>
            <a:r>
              <a:rPr lang="ru-RU" sz="2000" dirty="0" smtClean="0"/>
              <a:t>, </a:t>
            </a:r>
            <a:r>
              <a:rPr lang="en-US" sz="2000" dirty="0" smtClean="0"/>
              <a:t>L</a:t>
            </a:r>
            <a:r>
              <a:rPr lang="en-US" sz="2000" baseline="-25000" dirty="0" smtClean="0"/>
              <a:t>-</a:t>
            </a:r>
            <a:r>
              <a:rPr lang="en-US" sz="2000" dirty="0" smtClean="0"/>
              <a:t>) – </a:t>
            </a:r>
            <a:r>
              <a:rPr lang="ru-RU" sz="2000" dirty="0" smtClean="0"/>
              <a:t>текущее состояние относительного множества блокировок,</a:t>
            </a:r>
          </a:p>
          <a:p>
            <a:pPr>
              <a:buFont typeface="Wingdings" pitchFamily="2" charset="2"/>
              <a:buChar char="§"/>
            </a:pPr>
            <a:r>
              <a:rPr lang="ru-RU" sz="2000" dirty="0" smtClean="0"/>
              <a:t>(</a:t>
            </a:r>
            <a:r>
              <a:rPr lang="en-US" sz="2000" dirty="0" smtClean="0"/>
              <a:t>L</a:t>
            </a:r>
            <a:r>
              <a:rPr lang="en-US" sz="2000" baseline="-25000" dirty="0" smtClean="0"/>
              <a:t>+</a:t>
            </a:r>
            <a:r>
              <a:rPr lang="en-US" sz="2000" dirty="0" smtClean="0"/>
              <a:t>’, L</a:t>
            </a:r>
            <a:r>
              <a:rPr lang="en-US" sz="2000" baseline="-25000" dirty="0" smtClean="0"/>
              <a:t>-</a:t>
            </a:r>
            <a:r>
              <a:rPr lang="en-US" sz="2000" dirty="0" smtClean="0"/>
              <a:t>’) – </a:t>
            </a:r>
            <a:r>
              <a:rPr lang="ru-RU" sz="2000" dirty="0" smtClean="0"/>
              <a:t>конкретизованное относительное множество блокировок для вызываемой функции</a:t>
            </a:r>
            <a:endParaRPr lang="ru-RU" sz="2000" dirty="0"/>
          </a:p>
        </p:txBody>
      </p:sp>
      <p:sp>
        <p:nvSpPr>
          <p:cNvPr id="16" name="TextBox 15"/>
          <p:cNvSpPr txBox="1"/>
          <p:nvPr/>
        </p:nvSpPr>
        <p:spPr>
          <a:xfrm>
            <a:off x="827584" y="4941168"/>
            <a:ext cx="68898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где</a:t>
            </a:r>
            <a:r>
              <a:rPr lang="en-US" dirty="0" smtClean="0"/>
              <a:t>: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L</a:t>
            </a:r>
            <a:r>
              <a:rPr lang="en-US" baseline="-25000" dirty="0" smtClean="0"/>
              <a:t>i</a:t>
            </a:r>
            <a:r>
              <a:rPr lang="en-US" dirty="0" smtClean="0"/>
              <a:t> – </a:t>
            </a:r>
            <a:r>
              <a:rPr lang="ru-RU" dirty="0" smtClean="0"/>
              <a:t>относительное множество блокировок, полученное на </a:t>
            </a:r>
            <a:r>
              <a:rPr lang="en-US" dirty="0" smtClean="0"/>
              <a:t>i-</a:t>
            </a:r>
            <a:r>
              <a:rPr lang="ru-RU" dirty="0" smtClean="0"/>
              <a:t>м пути,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n – </a:t>
            </a:r>
            <a:r>
              <a:rPr lang="ru-RU" dirty="0" smtClean="0"/>
              <a:t>количество анализируемых путей выполнения функции</a:t>
            </a:r>
            <a:endParaRPr lang="ru-RU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Таблица защищенного доступа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12</a:t>
            </a:fld>
            <a:endParaRPr lang="ru-RU"/>
          </a:p>
        </p:txBody>
      </p:sp>
      <p:sp>
        <p:nvSpPr>
          <p:cNvPr id="6" name="Содержимое 2"/>
          <p:cNvSpPr txBox="1">
            <a:spLocks/>
          </p:cNvSpPr>
          <p:nvPr/>
        </p:nvSpPr>
        <p:spPr>
          <a:xfrm>
            <a:off x="179512" y="1340768"/>
            <a:ext cx="3384376" cy="374441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2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Защищенный доступ</a:t>
            </a:r>
            <a:r>
              <a:rPr kumimoji="0" lang="en-US" sz="2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– тройка (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o, L, k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), 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где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  <a:endParaRPr kumimoji="0" lang="ru-RU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–</a:t>
            </a:r>
            <a:r>
              <a:rPr kumimoji="0" lang="ru-RU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ru-RU" sz="2400" noProof="0" dirty="0" smtClean="0"/>
              <a:t>область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к которо</a:t>
            </a:r>
            <a:r>
              <a:rPr lang="ru-RU" sz="2400" noProof="0" dirty="0" smtClean="0"/>
              <a:t>й 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производится доступ,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- 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относительное множество блокировок на момент доступа,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– 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вид доступ</a:t>
            </a:r>
            <a:r>
              <a:rPr lang="ru-RU" sz="2400" dirty="0" smtClean="0"/>
              <a:t>а</a:t>
            </a:r>
            <a:r>
              <a:rPr lang="en-US" sz="2400" dirty="0" smtClean="0"/>
              <a:t>: “</a:t>
            </a:r>
            <a:r>
              <a:rPr lang="ru-RU" sz="2400" dirty="0" smtClean="0"/>
              <a:t>чтение</a:t>
            </a:r>
            <a:r>
              <a:rPr lang="en-US" sz="2400" dirty="0" smtClean="0"/>
              <a:t>”</a:t>
            </a:r>
            <a:r>
              <a:rPr lang="ru-RU" sz="2400" dirty="0" smtClean="0"/>
              <a:t>, </a:t>
            </a:r>
            <a:r>
              <a:rPr lang="en-US" sz="2400" dirty="0" smtClean="0"/>
              <a:t>“</a:t>
            </a:r>
            <a:r>
              <a:rPr lang="ru-RU" sz="2400" dirty="0" smtClean="0"/>
              <a:t>запись</a:t>
            </a:r>
            <a:r>
              <a:rPr lang="en-US" sz="2400" dirty="0" smtClean="0"/>
              <a:t>”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Рисунок 7" descr="update_access.em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41216" y="1412775"/>
            <a:ext cx="4969472" cy="46318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Определение мест возможного возникновения гонок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13</a:t>
            </a:fld>
            <a:endParaRPr lang="ru-RU"/>
          </a:p>
        </p:txBody>
      </p:sp>
      <p:pic>
        <p:nvPicPr>
          <p:cNvPr id="8" name="Содержимое 7" descr="generate_warnings.em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986009"/>
            <a:ext cx="8229600" cy="375434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Структура </a:t>
            </a:r>
            <a:r>
              <a:rPr lang="ru-RU" dirty="0" smtClean="0"/>
              <a:t>ПО. Ограничения реализации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14</a:t>
            </a:fld>
            <a:endParaRPr lang="ru-RU"/>
          </a:p>
        </p:txBody>
      </p:sp>
      <p:pic>
        <p:nvPicPr>
          <p:cNvPr id="6" name="Содержимое 5" descr="programm_structure.em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91680" y="1772816"/>
            <a:ext cx="5400600" cy="1873518"/>
          </a:xfrm>
        </p:spPr>
      </p:pic>
      <p:sp>
        <p:nvSpPr>
          <p:cNvPr id="5" name="Прямоугольник 4"/>
          <p:cNvSpPr/>
          <p:nvPr/>
        </p:nvSpPr>
        <p:spPr>
          <a:xfrm>
            <a:off x="1547664" y="3933056"/>
            <a:ext cx="655272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ru-RU" sz="2400" dirty="0" smtClean="0"/>
              <a:t>Использование </a:t>
            </a:r>
            <a:r>
              <a:rPr lang="en-US" sz="2400" dirty="0" smtClean="0"/>
              <a:t>POSIX API</a:t>
            </a:r>
            <a:r>
              <a:rPr lang="ru-RU" sz="2400" dirty="0" smtClean="0"/>
              <a:t> для работы с потоками и объектами взаимоисключения</a:t>
            </a:r>
          </a:p>
          <a:p>
            <a:pPr>
              <a:buFont typeface="Arial" pitchFamily="34" charset="0"/>
              <a:buChar char="•"/>
            </a:pPr>
            <a:r>
              <a:rPr lang="ru-RU" sz="2400" dirty="0" smtClean="0"/>
              <a:t>Отсутствие обращений к полям структур</a:t>
            </a:r>
          </a:p>
          <a:p>
            <a:pPr>
              <a:buFont typeface="Arial" pitchFamily="34" charset="0"/>
              <a:buChar char="•"/>
            </a:pPr>
            <a:r>
              <a:rPr lang="ru-RU" sz="2400" dirty="0" smtClean="0"/>
              <a:t>Уникальность имён переменных в пределах функции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Результаты исследований</a:t>
            </a:r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idx="1"/>
          </p:nvPr>
        </p:nvSpPr>
        <p:spPr>
          <a:xfrm>
            <a:off x="4644008" y="1412776"/>
            <a:ext cx="3312368" cy="576064"/>
          </a:xfrm>
        </p:spPr>
        <p:txBody>
          <a:bodyPr>
            <a:normAutofit fontScale="55000" lnSpcReduction="20000"/>
          </a:bodyPr>
          <a:lstStyle/>
          <a:p>
            <a:pPr algn="ctr"/>
            <a:r>
              <a:rPr lang="ru-RU" dirty="0" smtClean="0"/>
              <a:t>Зависимость количества анализируемых инструкций от максимального количества вхождений базового блока в путь</a:t>
            </a:r>
            <a:endParaRPr lang="ru-RU" dirty="0"/>
          </a:p>
        </p:txBody>
      </p:sp>
      <p:pic>
        <p:nvPicPr>
          <p:cNvPr id="17" name="Содержимое 16" descr="graphic2.pn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5004048" y="2204863"/>
            <a:ext cx="2304256" cy="1737055"/>
          </a:xfrm>
          <a:prstGeom prst="rect">
            <a:avLst/>
          </a:prstGeom>
        </p:spPr>
      </p:pic>
      <p:pic>
        <p:nvPicPr>
          <p:cNvPr id="18" name="Содержимое 17" descr="graphic1.png"/>
          <p:cNvPicPr>
            <a:picLocks noGrp="1" noChangeAspect="1"/>
          </p:cNvPicPr>
          <p:nvPr>
            <p:ph sz="quarter" idx="4"/>
          </p:nvPr>
        </p:nvPicPr>
        <p:blipFill>
          <a:blip r:embed="rId3" cstate="print"/>
          <a:stretch>
            <a:fillRect/>
          </a:stretch>
        </p:blipFill>
        <p:spPr>
          <a:xfrm>
            <a:off x="683568" y="2204864"/>
            <a:ext cx="2388020" cy="1800200"/>
          </a:xfrm>
          <a:prstGeom prst="rect">
            <a:avLst/>
          </a:prstGeo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15</a:t>
            </a:fld>
            <a:endParaRPr lang="ru-RU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"/>
          </p:nvPr>
        </p:nvSpPr>
        <p:spPr>
          <a:xfrm>
            <a:off x="539552" y="1412776"/>
            <a:ext cx="3276873" cy="576064"/>
          </a:xfrm>
        </p:spPr>
        <p:txBody>
          <a:bodyPr>
            <a:normAutofit fontScale="55000" lnSpcReduction="20000"/>
          </a:bodyPr>
          <a:lstStyle/>
          <a:p>
            <a:pPr algn="ctr"/>
            <a:r>
              <a:rPr lang="ru-RU" dirty="0" smtClean="0"/>
              <a:t>Зависимость количества анализируемых путей от максимального количества вхождений базового блока в путь</a:t>
            </a:r>
          </a:p>
        </p:txBody>
      </p:sp>
      <p:sp>
        <p:nvSpPr>
          <p:cNvPr id="9" name="Текст 5"/>
          <p:cNvSpPr txBox="1">
            <a:spLocks/>
          </p:cNvSpPr>
          <p:nvPr/>
        </p:nvSpPr>
        <p:spPr>
          <a:xfrm>
            <a:off x="4716016" y="3861048"/>
            <a:ext cx="3176092" cy="59774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Зависимость времени анализа от количества анализируемых инструкций</a:t>
            </a:r>
            <a:endParaRPr kumimoji="0" lang="ru-RU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" name="Содержимое 11" descr="graphic4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004048" y="4653136"/>
            <a:ext cx="2304256" cy="1737054"/>
          </a:xfrm>
          <a:prstGeom prst="rect">
            <a:avLst/>
          </a:prstGeom>
        </p:spPr>
      </p:pic>
      <p:sp>
        <p:nvSpPr>
          <p:cNvPr id="11" name="Текст 6"/>
          <p:cNvSpPr txBox="1">
            <a:spLocks/>
          </p:cNvSpPr>
          <p:nvPr/>
        </p:nvSpPr>
        <p:spPr>
          <a:xfrm>
            <a:off x="539552" y="4005064"/>
            <a:ext cx="3096343" cy="43204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Зависимость времени анализа от количества анализируемых путей</a:t>
            </a:r>
          </a:p>
        </p:txBody>
      </p:sp>
      <p:pic>
        <p:nvPicPr>
          <p:cNvPr id="12" name="Содержимое 12" descr="graphic3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3567" y="4653135"/>
            <a:ext cx="2292501" cy="172819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Результаты исследований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16</a:t>
            </a:fld>
            <a:endParaRPr lang="ru-RU"/>
          </a:p>
        </p:txBody>
      </p:sp>
      <p:pic>
        <p:nvPicPr>
          <p:cNvPr id="4" name="Рисунок 3" descr="graphic5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844823"/>
            <a:ext cx="9144000" cy="413041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79712" y="1412776"/>
            <a:ext cx="52736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 smtClean="0"/>
              <a:t>Зависимость времени анализа от количества </a:t>
            </a:r>
          </a:p>
          <a:p>
            <a:pPr algn="ctr"/>
            <a:r>
              <a:rPr lang="ru-RU" sz="2000" b="1" dirty="0" smtClean="0"/>
              <a:t>анализируемых потоков</a:t>
            </a:r>
            <a:endParaRPr lang="ru-RU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267744" y="5949280"/>
            <a:ext cx="50862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K – </a:t>
            </a:r>
            <a:r>
              <a:rPr lang="ru-RU" sz="1400" dirty="0" smtClean="0"/>
              <a:t>максимальное количество вхождений базового блока в путь</a:t>
            </a:r>
            <a:endParaRPr lang="ru-RU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 smtClean="0"/>
              <a:t>Проведен </a:t>
            </a:r>
            <a:r>
              <a:rPr lang="ru-RU" dirty="0" smtClean="0"/>
              <a:t>анализ существующих методов поиска гонок, выявлены их достоинства и недостатки.</a:t>
            </a:r>
          </a:p>
          <a:p>
            <a:r>
              <a:rPr lang="ru-RU" dirty="0" smtClean="0"/>
              <a:t>Разработан  </a:t>
            </a:r>
            <a:r>
              <a:rPr lang="ru-RU" dirty="0" smtClean="0"/>
              <a:t>метод статического поиска гонок на основе относительных множеств блокировок.</a:t>
            </a:r>
          </a:p>
          <a:p>
            <a:r>
              <a:rPr lang="ru-RU" dirty="0" smtClean="0"/>
              <a:t>Предложены </a:t>
            </a:r>
            <a:r>
              <a:rPr lang="ru-RU" dirty="0" smtClean="0"/>
              <a:t>алгоритмы, входящие в состав разработанного  метода.</a:t>
            </a:r>
          </a:p>
          <a:p>
            <a:r>
              <a:rPr lang="ru-RU" dirty="0" smtClean="0"/>
              <a:t>Предложенные алгоритмы </a:t>
            </a:r>
            <a:r>
              <a:rPr lang="ru-RU" dirty="0" smtClean="0"/>
              <a:t>р</a:t>
            </a:r>
            <a:r>
              <a:rPr lang="ru-RU" dirty="0" smtClean="0"/>
              <a:t>еализованы </a:t>
            </a:r>
            <a:r>
              <a:rPr lang="ru-RU" dirty="0" smtClean="0"/>
              <a:t>в виде </a:t>
            </a:r>
            <a:r>
              <a:rPr lang="ru-RU" dirty="0" smtClean="0"/>
              <a:t>загружаемого модуля </a:t>
            </a:r>
            <a:r>
              <a:rPr lang="ru-RU" dirty="0" smtClean="0"/>
              <a:t>к компилятору </a:t>
            </a:r>
            <a:r>
              <a:rPr lang="en-US" dirty="0" err="1" smtClean="0"/>
              <a:t>gcc</a:t>
            </a:r>
            <a:r>
              <a:rPr lang="en-US" dirty="0" smtClean="0"/>
              <a:t>. </a:t>
            </a:r>
          </a:p>
          <a:p>
            <a:r>
              <a:rPr lang="ru-RU" dirty="0" smtClean="0"/>
              <a:t>Проведено </a:t>
            </a:r>
            <a:r>
              <a:rPr lang="ru-RU" dirty="0" smtClean="0"/>
              <a:t>исследование </a:t>
            </a:r>
            <a:r>
              <a:rPr lang="ru-RU" dirty="0" smtClean="0"/>
              <a:t>с использованием разработанного </a:t>
            </a:r>
            <a:r>
              <a:rPr lang="ru-RU" dirty="0" smtClean="0"/>
              <a:t>ПО.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17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 и задачи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ru-RU" b="1" dirty="0" smtClean="0"/>
              <a:t>Цель</a:t>
            </a:r>
            <a:r>
              <a:rPr lang="en-US" dirty="0" smtClean="0"/>
              <a:t>: </a:t>
            </a:r>
            <a:r>
              <a:rPr lang="ru-RU" dirty="0" smtClean="0"/>
              <a:t>разработать метод статического поиска гонок в программах на языке Си</a:t>
            </a:r>
          </a:p>
          <a:p>
            <a:pPr>
              <a:buNone/>
            </a:pPr>
            <a:r>
              <a:rPr lang="ru-RU" b="1" dirty="0" smtClean="0"/>
              <a:t>Задачи</a:t>
            </a:r>
            <a:r>
              <a:rPr lang="en-US" dirty="0" smtClean="0"/>
              <a:t>:</a:t>
            </a:r>
          </a:p>
          <a:p>
            <a:r>
              <a:rPr lang="ru-RU" dirty="0" smtClean="0"/>
              <a:t>Выполнить анализ методов поиска гонок в программах, выявить их достоинства и недостатки</a:t>
            </a:r>
          </a:p>
          <a:p>
            <a:r>
              <a:rPr lang="ru-RU" dirty="0" smtClean="0"/>
              <a:t>Разработать метод статического поиска гонок при доступе к разделяемой памяти</a:t>
            </a:r>
          </a:p>
          <a:p>
            <a:r>
              <a:rPr lang="ru-RU" dirty="0" smtClean="0"/>
              <a:t>Разработать алгоритмы, входящие в состав предложенного метода</a:t>
            </a:r>
          </a:p>
          <a:p>
            <a:r>
              <a:rPr lang="ru-RU" dirty="0" smtClean="0"/>
              <a:t>Разработать ПО, реализующее предлагаемый метод</a:t>
            </a:r>
          </a:p>
          <a:p>
            <a:r>
              <a:rPr lang="ru-RU" dirty="0" smtClean="0"/>
              <a:t>Провести исследование разработанного метода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2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Понятие гонки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267744" y="1268760"/>
            <a:ext cx="5472608" cy="4824536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b="1" dirty="0" smtClean="0">
                <a:solidFill>
                  <a:srgbClr val="800000"/>
                </a:solidFill>
              </a:rPr>
              <a:t>static</a:t>
            </a:r>
            <a:r>
              <a:rPr lang="en-US" sz="2000" dirty="0" smtClean="0"/>
              <a:t> </a:t>
            </a:r>
            <a:r>
              <a:rPr lang="en-US" sz="2000" b="1" dirty="0" smtClean="0">
                <a:solidFill>
                  <a:srgbClr val="800000"/>
                </a:solidFill>
              </a:rPr>
              <a:t>int</a:t>
            </a:r>
            <a:r>
              <a:rPr lang="en-US" sz="2000" dirty="0" smtClean="0"/>
              <a:t> count </a:t>
            </a:r>
            <a:r>
              <a:rPr lang="en-US" sz="2000" dirty="0" smtClean="0">
                <a:solidFill>
                  <a:srgbClr val="808030"/>
                </a:solidFill>
              </a:rPr>
              <a:t>=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008C00"/>
                </a:solidFill>
              </a:rPr>
              <a:t>0</a:t>
            </a:r>
            <a:r>
              <a:rPr lang="en-US" sz="2000" dirty="0" smtClean="0">
                <a:solidFill>
                  <a:srgbClr val="800080"/>
                </a:solidFill>
              </a:rPr>
              <a:t>;</a:t>
            </a:r>
            <a:r>
              <a:rPr lang="en-US" sz="2000" dirty="0" smtClean="0"/>
              <a:t> </a:t>
            </a:r>
            <a:endParaRPr lang="ru-RU" sz="2000" dirty="0" smtClean="0"/>
          </a:p>
          <a:p>
            <a:pPr>
              <a:buNone/>
            </a:pPr>
            <a:r>
              <a:rPr lang="en-US" sz="2000" b="1" dirty="0" smtClean="0">
                <a:solidFill>
                  <a:srgbClr val="800000"/>
                </a:solidFill>
              </a:rPr>
              <a:t>void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808030"/>
                </a:solidFill>
              </a:rPr>
              <a:t>*</a:t>
            </a:r>
            <a:r>
              <a:rPr lang="en-US" sz="2000" dirty="0" err="1" smtClean="0"/>
              <a:t>foo</a:t>
            </a:r>
            <a:r>
              <a:rPr lang="en-US" sz="2000" dirty="0" smtClean="0">
                <a:solidFill>
                  <a:srgbClr val="808030"/>
                </a:solidFill>
              </a:rPr>
              <a:t>(</a:t>
            </a:r>
            <a:r>
              <a:rPr lang="en-US" sz="2000" b="1" dirty="0" smtClean="0">
                <a:solidFill>
                  <a:srgbClr val="800000"/>
                </a:solidFill>
              </a:rPr>
              <a:t>void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808030"/>
                </a:solidFill>
              </a:rPr>
              <a:t>*</a:t>
            </a:r>
            <a:r>
              <a:rPr lang="en-US" sz="2000" dirty="0" err="1" smtClean="0"/>
              <a:t>arg</a:t>
            </a:r>
            <a:r>
              <a:rPr lang="en-US" sz="2000" dirty="0" smtClean="0">
                <a:solidFill>
                  <a:srgbClr val="808030"/>
                </a:solidFill>
              </a:rPr>
              <a:t>)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800080"/>
                </a:solidFill>
              </a:rPr>
              <a:t>{</a:t>
            </a:r>
            <a:endParaRPr lang="ru-RU" sz="2000" dirty="0" smtClean="0">
              <a:solidFill>
                <a:srgbClr val="800080"/>
              </a:solidFill>
            </a:endParaRPr>
          </a:p>
          <a:p>
            <a:pPr>
              <a:buNone/>
            </a:pPr>
            <a:r>
              <a:rPr lang="ru-RU" sz="2000" dirty="0" smtClean="0">
                <a:solidFill>
                  <a:srgbClr val="800080"/>
                </a:solidFill>
              </a:rPr>
              <a:t>    </a:t>
            </a:r>
            <a:r>
              <a:rPr lang="en-US" sz="2000" dirty="0" smtClean="0"/>
              <a:t>…</a:t>
            </a:r>
            <a:endParaRPr lang="ru-RU" sz="2000" dirty="0" smtClean="0"/>
          </a:p>
          <a:p>
            <a:pPr>
              <a:buNone/>
            </a:pPr>
            <a:r>
              <a:rPr lang="ru-RU" sz="2000" dirty="0" smtClean="0"/>
              <a:t>    </a:t>
            </a:r>
            <a:r>
              <a:rPr lang="en-US" sz="2000" dirty="0" smtClean="0"/>
              <a:t>count</a:t>
            </a:r>
            <a:r>
              <a:rPr lang="en-US" sz="2000" dirty="0" smtClean="0">
                <a:solidFill>
                  <a:srgbClr val="808030"/>
                </a:solidFill>
              </a:rPr>
              <a:t>++</a:t>
            </a:r>
            <a:r>
              <a:rPr lang="en-US" sz="2000" dirty="0" smtClean="0">
                <a:solidFill>
                  <a:srgbClr val="800080"/>
                </a:solidFill>
              </a:rPr>
              <a:t>;</a:t>
            </a:r>
            <a:r>
              <a:rPr lang="ru-RU" sz="2000" dirty="0" smtClean="0">
                <a:solidFill>
                  <a:srgbClr val="800080"/>
                </a:solidFill>
              </a:rPr>
              <a:t>   </a:t>
            </a:r>
            <a:r>
              <a:rPr lang="en-US" sz="2000" dirty="0" smtClean="0">
                <a:solidFill>
                  <a:srgbClr val="00B050"/>
                </a:solidFill>
              </a:rPr>
              <a:t>// </a:t>
            </a:r>
            <a:r>
              <a:rPr lang="ru-RU" sz="2000" dirty="0" smtClean="0">
                <a:solidFill>
                  <a:srgbClr val="00B050"/>
                </a:solidFill>
              </a:rPr>
              <a:t>возможно возникновение гонки</a:t>
            </a:r>
          </a:p>
          <a:p>
            <a:pPr>
              <a:buNone/>
            </a:pPr>
            <a:r>
              <a:rPr lang="ru-RU" sz="2000" dirty="0" smtClean="0">
                <a:solidFill>
                  <a:srgbClr val="800080"/>
                </a:solidFill>
              </a:rPr>
              <a:t>    </a:t>
            </a:r>
            <a:r>
              <a:rPr lang="en-US" sz="2000" dirty="0" smtClean="0"/>
              <a:t>…</a:t>
            </a:r>
            <a:endParaRPr lang="ru-RU" sz="2000" dirty="0" smtClean="0"/>
          </a:p>
          <a:p>
            <a:pPr>
              <a:buNone/>
            </a:pPr>
            <a:r>
              <a:rPr lang="en-US" sz="2000" dirty="0" smtClean="0">
                <a:solidFill>
                  <a:srgbClr val="800080"/>
                </a:solidFill>
              </a:rPr>
              <a:t>}</a:t>
            </a:r>
            <a:endParaRPr lang="ru-RU" sz="2000" dirty="0" smtClean="0">
              <a:solidFill>
                <a:srgbClr val="800080"/>
              </a:solidFill>
            </a:endParaRPr>
          </a:p>
          <a:p>
            <a:pPr>
              <a:buNone/>
            </a:pPr>
            <a:r>
              <a:rPr lang="en-US" sz="2000" b="1" dirty="0" smtClean="0">
                <a:solidFill>
                  <a:srgbClr val="800000"/>
                </a:solidFill>
              </a:rPr>
              <a:t>int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400000"/>
                </a:solidFill>
              </a:rPr>
              <a:t>main</a:t>
            </a:r>
            <a:r>
              <a:rPr lang="en-US" sz="2000" dirty="0" smtClean="0">
                <a:solidFill>
                  <a:srgbClr val="808030"/>
                </a:solidFill>
              </a:rPr>
              <a:t>(</a:t>
            </a:r>
            <a:r>
              <a:rPr lang="en-US" sz="2000" b="1" dirty="0" smtClean="0">
                <a:solidFill>
                  <a:srgbClr val="800000"/>
                </a:solidFill>
              </a:rPr>
              <a:t>int</a:t>
            </a:r>
            <a:r>
              <a:rPr lang="en-US" sz="2000" dirty="0" smtClean="0"/>
              <a:t> </a:t>
            </a:r>
            <a:r>
              <a:rPr lang="en-US" sz="2000" dirty="0" err="1" smtClean="0"/>
              <a:t>argc</a:t>
            </a:r>
            <a:r>
              <a:rPr lang="en-US" sz="2000" dirty="0" smtClean="0">
                <a:solidFill>
                  <a:srgbClr val="808030"/>
                </a:solidFill>
              </a:rPr>
              <a:t>,</a:t>
            </a:r>
            <a:r>
              <a:rPr lang="en-US" sz="2000" dirty="0" smtClean="0"/>
              <a:t> </a:t>
            </a:r>
            <a:r>
              <a:rPr lang="en-US" sz="2000" b="1" dirty="0" smtClean="0">
                <a:solidFill>
                  <a:srgbClr val="800000"/>
                </a:solidFill>
              </a:rPr>
              <a:t>char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808030"/>
                </a:solidFill>
              </a:rPr>
              <a:t>*</a:t>
            </a:r>
            <a:r>
              <a:rPr lang="en-US" sz="2000" dirty="0" err="1" smtClean="0"/>
              <a:t>argv</a:t>
            </a:r>
            <a:r>
              <a:rPr lang="en-US" sz="2000" dirty="0" smtClean="0">
                <a:solidFill>
                  <a:srgbClr val="808030"/>
                </a:solidFill>
              </a:rPr>
              <a:t>[])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800080"/>
                </a:solidFill>
              </a:rPr>
              <a:t>{</a:t>
            </a:r>
            <a:endParaRPr lang="ru-RU" sz="2000" dirty="0" smtClean="0">
              <a:solidFill>
                <a:srgbClr val="800080"/>
              </a:solidFill>
            </a:endParaRPr>
          </a:p>
          <a:p>
            <a:pPr>
              <a:buNone/>
            </a:pPr>
            <a:r>
              <a:rPr lang="ru-RU" sz="2000" dirty="0" smtClean="0">
                <a:solidFill>
                  <a:srgbClr val="800080"/>
                </a:solidFill>
              </a:rPr>
              <a:t>    </a:t>
            </a:r>
            <a:r>
              <a:rPr lang="en-US" sz="2000" dirty="0" smtClean="0"/>
              <a:t>…</a:t>
            </a:r>
            <a:endParaRPr lang="ru-RU" sz="2000" dirty="0" smtClean="0"/>
          </a:p>
          <a:p>
            <a:pPr>
              <a:buNone/>
            </a:pPr>
            <a:r>
              <a:rPr lang="ru-RU" sz="2000" dirty="0" smtClean="0"/>
              <a:t> </a:t>
            </a:r>
            <a:r>
              <a:rPr lang="en-US" sz="2000" dirty="0" smtClean="0"/>
              <a:t> </a:t>
            </a:r>
            <a:r>
              <a:rPr lang="ru-RU" sz="2000" dirty="0" smtClean="0"/>
              <a:t>  </a:t>
            </a:r>
            <a:r>
              <a:rPr lang="en-US" sz="2000" dirty="0" err="1" smtClean="0"/>
              <a:t>pthread_create</a:t>
            </a:r>
            <a:r>
              <a:rPr lang="en-US" sz="2000" dirty="0" smtClean="0">
                <a:solidFill>
                  <a:srgbClr val="808030"/>
                </a:solidFill>
              </a:rPr>
              <a:t>(&amp;</a:t>
            </a:r>
            <a:r>
              <a:rPr lang="en-US" sz="2000" dirty="0" smtClean="0"/>
              <a:t>thread1</a:t>
            </a:r>
            <a:r>
              <a:rPr lang="en-US" sz="2000" dirty="0" smtClean="0">
                <a:solidFill>
                  <a:srgbClr val="808030"/>
                </a:solidFill>
              </a:rPr>
              <a:t>,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7D0045"/>
                </a:solidFill>
              </a:rPr>
              <a:t>NULL</a:t>
            </a:r>
            <a:r>
              <a:rPr lang="en-US" sz="2000" dirty="0" smtClean="0">
                <a:solidFill>
                  <a:srgbClr val="808030"/>
                </a:solidFill>
              </a:rPr>
              <a:t>,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808030"/>
                </a:solidFill>
              </a:rPr>
              <a:t>&amp;</a:t>
            </a:r>
            <a:r>
              <a:rPr lang="en-US" sz="2000" dirty="0" err="1" smtClean="0"/>
              <a:t>foo</a:t>
            </a:r>
            <a:r>
              <a:rPr lang="en-US" sz="2000" dirty="0" smtClean="0">
                <a:solidFill>
                  <a:srgbClr val="808030"/>
                </a:solidFill>
              </a:rPr>
              <a:t>,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7D0045"/>
                </a:solidFill>
              </a:rPr>
              <a:t>NULL</a:t>
            </a:r>
            <a:r>
              <a:rPr lang="en-US" sz="2000" dirty="0" smtClean="0">
                <a:solidFill>
                  <a:srgbClr val="808030"/>
                </a:solidFill>
              </a:rPr>
              <a:t>)</a:t>
            </a:r>
            <a:r>
              <a:rPr lang="en-US" sz="2000" dirty="0" smtClean="0">
                <a:solidFill>
                  <a:srgbClr val="800080"/>
                </a:solidFill>
              </a:rPr>
              <a:t>;</a:t>
            </a:r>
            <a:r>
              <a:rPr lang="en-US" sz="2000" dirty="0" smtClean="0"/>
              <a:t> </a:t>
            </a:r>
            <a:endParaRPr lang="ru-RU" sz="2000" dirty="0" smtClean="0"/>
          </a:p>
          <a:p>
            <a:pPr>
              <a:buNone/>
            </a:pPr>
            <a:r>
              <a:rPr lang="ru-RU" sz="2000" dirty="0" smtClean="0"/>
              <a:t>    </a:t>
            </a:r>
            <a:r>
              <a:rPr lang="en-US" sz="2000" dirty="0" err="1" smtClean="0"/>
              <a:t>pthread_create</a:t>
            </a:r>
            <a:r>
              <a:rPr lang="en-US" sz="2000" dirty="0" smtClean="0">
                <a:solidFill>
                  <a:srgbClr val="808030"/>
                </a:solidFill>
              </a:rPr>
              <a:t>(&amp;</a:t>
            </a:r>
            <a:r>
              <a:rPr lang="en-US" sz="2000" dirty="0" smtClean="0"/>
              <a:t>thread2</a:t>
            </a:r>
            <a:r>
              <a:rPr lang="en-US" sz="2000" dirty="0" smtClean="0">
                <a:solidFill>
                  <a:srgbClr val="808030"/>
                </a:solidFill>
              </a:rPr>
              <a:t>,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7D0045"/>
                </a:solidFill>
              </a:rPr>
              <a:t>NULL</a:t>
            </a:r>
            <a:r>
              <a:rPr lang="en-US" sz="2000" dirty="0" smtClean="0">
                <a:solidFill>
                  <a:srgbClr val="808030"/>
                </a:solidFill>
              </a:rPr>
              <a:t>,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808030"/>
                </a:solidFill>
              </a:rPr>
              <a:t>&amp;</a:t>
            </a:r>
            <a:r>
              <a:rPr lang="en-US" sz="2000" dirty="0" err="1" smtClean="0"/>
              <a:t>foo</a:t>
            </a:r>
            <a:r>
              <a:rPr lang="en-US" sz="2000" dirty="0" smtClean="0">
                <a:solidFill>
                  <a:srgbClr val="808030"/>
                </a:solidFill>
              </a:rPr>
              <a:t>,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7D0045"/>
                </a:solidFill>
              </a:rPr>
              <a:t>NULL</a:t>
            </a:r>
            <a:r>
              <a:rPr lang="en-US" sz="2000" dirty="0" smtClean="0">
                <a:solidFill>
                  <a:srgbClr val="808030"/>
                </a:solidFill>
              </a:rPr>
              <a:t>)</a:t>
            </a:r>
            <a:r>
              <a:rPr lang="en-US" sz="2000" dirty="0" smtClean="0">
                <a:solidFill>
                  <a:srgbClr val="800080"/>
                </a:solidFill>
              </a:rPr>
              <a:t>;</a:t>
            </a:r>
            <a:endParaRPr lang="ru-RU" sz="2000" dirty="0" smtClean="0">
              <a:solidFill>
                <a:srgbClr val="800080"/>
              </a:solidFill>
            </a:endParaRPr>
          </a:p>
          <a:p>
            <a:pPr>
              <a:buNone/>
            </a:pPr>
            <a:r>
              <a:rPr lang="ru-RU" sz="2000" dirty="0" smtClean="0">
                <a:solidFill>
                  <a:srgbClr val="800080"/>
                </a:solidFill>
              </a:rPr>
              <a:t>  </a:t>
            </a:r>
            <a:r>
              <a:rPr lang="en-US" sz="2000" dirty="0" smtClean="0"/>
              <a:t> </a:t>
            </a:r>
            <a:r>
              <a:rPr lang="ru-RU" sz="2000" dirty="0" smtClean="0"/>
              <a:t>  </a:t>
            </a:r>
            <a:r>
              <a:rPr lang="en-US" sz="2000" dirty="0" smtClean="0"/>
              <a:t>…</a:t>
            </a:r>
            <a:endParaRPr lang="ru-RU" sz="2000" dirty="0" smtClean="0"/>
          </a:p>
          <a:p>
            <a:pPr>
              <a:buNone/>
            </a:pPr>
            <a:r>
              <a:rPr lang="en-US" sz="2000" dirty="0" smtClean="0">
                <a:solidFill>
                  <a:srgbClr val="800080"/>
                </a:solidFill>
              </a:rPr>
              <a:t>}</a:t>
            </a:r>
            <a:endParaRPr lang="en-US" sz="2000" dirty="0" smtClean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3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Методы поиска гонок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4</a:t>
            </a:fld>
            <a:endParaRPr lang="ru-RU"/>
          </a:p>
        </p:txBody>
      </p:sp>
      <p:pic>
        <p:nvPicPr>
          <p:cNvPr id="11" name="Содержимое 10" descr="methods.em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77162" y="1844824"/>
            <a:ext cx="8210363" cy="3460531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 статического поиска гонок</a:t>
            </a:r>
            <a:endParaRPr lang="ru-RU" dirty="0"/>
          </a:p>
        </p:txBody>
      </p:sp>
      <p:pic>
        <p:nvPicPr>
          <p:cNvPr id="5" name="Содержимое 4" descr="idef0-black-box.em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447906" y="2301382"/>
            <a:ext cx="6994389" cy="3503882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5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 статического поиска гонок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6</a:t>
            </a:fld>
            <a:endParaRPr lang="ru-RU"/>
          </a:p>
        </p:txBody>
      </p:sp>
      <p:pic>
        <p:nvPicPr>
          <p:cNvPr id="9" name="Содержимое 8" descr="idef0.em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06215" y="1844321"/>
            <a:ext cx="8270241" cy="422461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Построение таблиц защищённого доступа для потоков</a:t>
            </a:r>
            <a:endParaRPr lang="ru-RU" dirty="0"/>
          </a:p>
        </p:txBody>
      </p:sp>
      <p:pic>
        <p:nvPicPr>
          <p:cNvPr id="5" name="Содержимое 4" descr="form_tables.em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8436" y="1918206"/>
            <a:ext cx="8796052" cy="3757649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7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Ограничения метода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 smtClean="0"/>
              <a:t>Отсутствие рекурсивных вызовов функций</a:t>
            </a:r>
          </a:p>
          <a:p>
            <a:r>
              <a:rPr lang="ru-RU" dirty="0" smtClean="0"/>
              <a:t>Отсутствие указателей на функции</a:t>
            </a:r>
          </a:p>
          <a:p>
            <a:r>
              <a:rPr lang="ru-RU" dirty="0" smtClean="0"/>
              <a:t>Отсутствие обращений к памяти по заранее заданным адресам</a:t>
            </a:r>
          </a:p>
          <a:p>
            <a:r>
              <a:rPr lang="ru-RU" dirty="0" smtClean="0"/>
              <a:t>Отсутствие динамического выделения памяти</a:t>
            </a:r>
          </a:p>
          <a:p>
            <a:r>
              <a:rPr lang="ru-RU" dirty="0" smtClean="0"/>
              <a:t>Отсутствие арифметики указателей</a:t>
            </a:r>
          </a:p>
          <a:p>
            <a:r>
              <a:rPr lang="ru-RU" dirty="0" smtClean="0"/>
              <a:t>Отсутствие обращений к элементам массива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8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Построение путей выполнения</a:t>
            </a:r>
            <a:endParaRPr lang="ru-RU" dirty="0"/>
          </a:p>
        </p:txBody>
      </p:sp>
      <p:pic>
        <p:nvPicPr>
          <p:cNvPr id="5" name="Содержимое 4" descr="build_pathes.em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051720" y="1448663"/>
            <a:ext cx="4824536" cy="4952649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9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4094</TotalTime>
  <Words>513</Words>
  <Application>Microsoft Office PowerPoint</Application>
  <PresentationFormat>Экран (4:3)</PresentationFormat>
  <Paragraphs>100</Paragraphs>
  <Slides>17</Slides>
  <Notes>1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2</vt:i4>
      </vt:variant>
      <vt:variant>
        <vt:lpstr>Заголовки слайдов</vt:lpstr>
      </vt:variant>
      <vt:variant>
        <vt:i4>17</vt:i4>
      </vt:variant>
    </vt:vector>
  </HeadingPairs>
  <TitlesOfParts>
    <vt:vector size="20" baseType="lpstr">
      <vt:lpstr>Тема Office</vt:lpstr>
      <vt:lpstr>Формула</vt:lpstr>
      <vt:lpstr>Microsoft Equation 3.0</vt:lpstr>
      <vt:lpstr>Статический поиск гонок в программах на языке Си</vt:lpstr>
      <vt:lpstr>Цель и задачи</vt:lpstr>
      <vt:lpstr>Понятие гонки</vt:lpstr>
      <vt:lpstr>Методы поиска гонок</vt:lpstr>
      <vt:lpstr>Метод статического поиска гонок</vt:lpstr>
      <vt:lpstr>Метод статического поиска гонок</vt:lpstr>
      <vt:lpstr>Построение таблиц защищённого доступа для потоков</vt:lpstr>
      <vt:lpstr>Ограничения метода</vt:lpstr>
      <vt:lpstr>Построение путей выполнения</vt:lpstr>
      <vt:lpstr>Обновление перекрестных ссылок</vt:lpstr>
      <vt:lpstr>Относительное множество блокировок</vt:lpstr>
      <vt:lpstr>Таблица защищенного доступа</vt:lpstr>
      <vt:lpstr>Определение мест возможного возникновения гонок</vt:lpstr>
      <vt:lpstr>Структура ПО. Ограничения реализации</vt:lpstr>
      <vt:lpstr>Результаты исследований</vt:lpstr>
      <vt:lpstr>Результаты исследований</vt:lpstr>
      <vt:lpstr>Заключение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Статический поиск гонок в программах на языке Си</dc:title>
  <dc:creator>alex</dc:creator>
  <cp:lastModifiedBy>alex</cp:lastModifiedBy>
  <cp:revision>301</cp:revision>
  <dcterms:created xsi:type="dcterms:W3CDTF">2014-05-07T18:51:58Z</dcterms:created>
  <dcterms:modified xsi:type="dcterms:W3CDTF">2014-05-31T18:08:59Z</dcterms:modified>
</cp:coreProperties>
</file>