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60" r:id="rId4"/>
    <p:sldId id="273" r:id="rId5"/>
    <p:sldId id="280" r:id="rId6"/>
    <p:sldId id="259" r:id="rId7"/>
    <p:sldId id="300" r:id="rId8"/>
    <p:sldId id="258" r:id="rId9"/>
    <p:sldId id="299" r:id="rId10"/>
    <p:sldId id="301" r:id="rId11"/>
    <p:sldId id="282" r:id="rId12"/>
    <p:sldId id="289" r:id="rId13"/>
    <p:sldId id="284" r:id="rId14"/>
    <p:sldId id="274" r:id="rId15"/>
    <p:sldId id="287" r:id="rId16"/>
    <p:sldId id="298" r:id="rId17"/>
    <p:sldId id="297" r:id="rId1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512" autoAdjust="0"/>
  </p:normalViewPr>
  <p:slideViewPr>
    <p:cSldViewPr>
      <p:cViewPr>
        <p:scale>
          <a:sx n="70" d="100"/>
          <a:sy n="70" d="100"/>
        </p:scale>
        <p:origin x="-900" y="-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010AE4-EAD5-4EEF-A945-6FA18B13F5A9}" type="datetimeFigureOut">
              <a:rPr lang="ru-RU" smtClean="0"/>
              <a:pPr/>
              <a:t>26.05.2014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2E33B5-A3C2-4F95-8916-EA0ED4851515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9C5AFE-A360-4547-B38E-3C02DAA35D25}" type="slidenum">
              <a:rPr lang="ru-RU" smtClean="0"/>
              <a:pPr/>
              <a:t>3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6B14D-0821-4C2C-82CE-9C65F3F9306A}" type="datetime1">
              <a:rPr lang="ru-RU" smtClean="0"/>
              <a:pPr/>
              <a:t>26.05.2014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73966-6DAD-453D-A6D4-80080695084C}" type="datetime1">
              <a:rPr lang="ru-RU" smtClean="0"/>
              <a:pPr/>
              <a:t>26.05.2014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2BD43-7D16-471D-94F4-C9721BB6CC51}" type="datetime1">
              <a:rPr lang="ru-RU" smtClean="0"/>
              <a:pPr/>
              <a:t>26.05.2014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1ED18-55C5-47E1-806F-C13AC0AFFCDF}" type="datetime1">
              <a:rPr lang="ru-RU" smtClean="0"/>
              <a:pPr/>
              <a:t>26.05.2014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FC8BC-60B2-4B6B-9C0B-678A51AE4FEC}" type="datetime1">
              <a:rPr lang="ru-RU" smtClean="0"/>
              <a:pPr/>
              <a:t>26.05.2014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3B688-547F-429C-B0D6-4A07BC3EE575}" type="datetime1">
              <a:rPr lang="ru-RU" smtClean="0"/>
              <a:pPr/>
              <a:t>26.05.2014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FAFDB-CCC7-4071-A914-8DA50D8301B3}" type="datetime1">
              <a:rPr lang="ru-RU" smtClean="0"/>
              <a:pPr/>
              <a:t>26.05.2014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05F4B-8C57-4A06-9BCC-88C4FEC9DF22}" type="datetime1">
              <a:rPr lang="ru-RU" smtClean="0"/>
              <a:pPr/>
              <a:t>26.05.2014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A6FA8-4AF2-436B-B100-EA1CE8823379}" type="datetime1">
              <a:rPr lang="ru-RU" smtClean="0"/>
              <a:pPr/>
              <a:t>26.05.2014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F6870-1B45-47C5-9E9B-0AB301049281}" type="datetime1">
              <a:rPr lang="ru-RU" smtClean="0"/>
              <a:pPr/>
              <a:t>26.05.2014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49713-43BE-464A-99A3-7A440665C9A7}" type="datetime1">
              <a:rPr lang="ru-RU" smtClean="0"/>
              <a:pPr/>
              <a:t>26.05.2014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113E02-8A28-4829-8EC3-8D7A05A958CF}" type="datetime1">
              <a:rPr lang="ru-RU" smtClean="0"/>
              <a:pPr/>
              <a:t>26.05.2014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CCCD26-A6AD-4D04-8A48-0C02F87992A0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7" Type="http://schemas.openxmlformats.org/officeDocument/2006/relationships/image" Target="../media/image11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emf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Статический поиск гонок в программах на языке Си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Студент</a:t>
            </a:r>
            <a:r>
              <a:rPr lang="en-US" dirty="0" smtClean="0"/>
              <a:t>:</a:t>
            </a:r>
            <a:r>
              <a:rPr lang="ru-RU" dirty="0" smtClean="0"/>
              <a:t> Фроловский Алексей Вадимович, ИУ7-47</a:t>
            </a:r>
          </a:p>
          <a:p>
            <a:r>
              <a:rPr lang="ru-RU" dirty="0" smtClean="0"/>
              <a:t>Научный руководитель</a:t>
            </a:r>
            <a:r>
              <a:rPr lang="en-US" dirty="0" smtClean="0"/>
              <a:t>: </a:t>
            </a:r>
            <a:r>
              <a:rPr lang="ru-RU" dirty="0" smtClean="0"/>
              <a:t>Рудаков Игорь Владимирович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Нахождение перекрестных ссылок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10</a:t>
            </a:fld>
            <a:endParaRPr lang="ru-RU"/>
          </a:p>
        </p:txBody>
      </p:sp>
      <p:pic>
        <p:nvPicPr>
          <p:cNvPr id="6" name="Рисунок 5" descr="aliases2.em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95737" y="3356991"/>
            <a:ext cx="1368152" cy="403975"/>
          </a:xfrm>
          <a:prstGeom prst="rect">
            <a:avLst/>
          </a:prstGeom>
        </p:spPr>
      </p:pic>
      <p:pic>
        <p:nvPicPr>
          <p:cNvPr id="7" name="Рисунок 6" descr="aliases3.em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23728" y="4797152"/>
            <a:ext cx="2395867" cy="1008110"/>
          </a:xfrm>
          <a:prstGeom prst="rect">
            <a:avLst/>
          </a:prstGeom>
        </p:spPr>
      </p:pic>
      <p:pic>
        <p:nvPicPr>
          <p:cNvPr id="8" name="Рисунок 7" descr="aliases4.em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012160" y="1844824"/>
            <a:ext cx="1368152" cy="1173345"/>
          </a:xfrm>
          <a:prstGeom prst="rect">
            <a:avLst/>
          </a:prstGeom>
        </p:spPr>
      </p:pic>
      <p:pic>
        <p:nvPicPr>
          <p:cNvPr id="9" name="Рисунок 8" descr="aliases5.emf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084168" y="3429000"/>
            <a:ext cx="1343412" cy="1152128"/>
          </a:xfrm>
          <a:prstGeom prst="rect">
            <a:avLst/>
          </a:prstGeom>
        </p:spPr>
      </p:pic>
      <p:pic>
        <p:nvPicPr>
          <p:cNvPr id="10" name="Рисунок 9" descr="aliases6.emf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084168" y="4797152"/>
            <a:ext cx="2376264" cy="1195890"/>
          </a:xfrm>
          <a:prstGeom prst="rect">
            <a:avLst/>
          </a:prstGeom>
        </p:spPr>
      </p:pic>
      <p:pic>
        <p:nvPicPr>
          <p:cNvPr id="13" name="Содержимое 4" descr="aliases1.emf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195736" y="1844822"/>
            <a:ext cx="1427376" cy="1224136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331640" y="1844822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p=q</a:t>
            </a:r>
            <a:endParaRPr lang="ru-RU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1331640" y="3284982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p=&amp;q</a:t>
            </a:r>
            <a:endParaRPr lang="ru-RU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1331640" y="4725142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p=*q</a:t>
            </a:r>
            <a:endParaRPr lang="ru-RU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5148064" y="1844824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*p=q</a:t>
            </a:r>
            <a:endParaRPr lang="ru-RU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5148064" y="3356992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*p=&amp;q</a:t>
            </a:r>
            <a:endParaRPr lang="ru-RU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5148064" y="4725144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*p=*q</a:t>
            </a:r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mtClean="0"/>
              <a:t>Формирование относительных множеств блокировок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11</a:t>
            </a:fld>
            <a:endParaRPr lang="ru-RU"/>
          </a:p>
        </p:txBody>
      </p:sp>
      <p:sp>
        <p:nvSpPr>
          <p:cNvPr id="5" name="Содержимое 2"/>
          <p:cNvSpPr txBox="1">
            <a:spLocks/>
          </p:cNvSpPr>
          <p:nvPr/>
        </p:nvSpPr>
        <p:spPr>
          <a:xfrm>
            <a:off x="683568" y="1484784"/>
            <a:ext cx="4392488" cy="324036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2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Относительное множество блокировок </a:t>
            </a:r>
            <a:r>
              <a:rPr kumimoji="0" lang="en-US" sz="2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</a:t>
            </a:r>
            <a:r>
              <a:rPr kumimoji="0" lang="ru-RU" sz="2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–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пара (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</a:t>
            </a:r>
            <a:r>
              <a:rPr kumimoji="0" lang="en-US" sz="24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L</a:t>
            </a:r>
            <a:r>
              <a:rPr kumimoji="0" lang="en-US" sz="24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),  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где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</a:t>
            </a:r>
            <a:r>
              <a:rPr kumimoji="0" lang="en-US" sz="24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- 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множество блокировок, которые захватываются всегда (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must-set),</a:t>
            </a:r>
            <a:endParaRPr kumimoji="0" lang="ru-RU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</a:t>
            </a:r>
            <a:r>
              <a:rPr kumimoji="0" lang="en-US" sz="24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 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 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множество блокировок, которые могут быть освобождены (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may-set).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Содержимое 2"/>
          <p:cNvSpPr txBox="1">
            <a:spLocks/>
          </p:cNvSpPr>
          <p:nvPr/>
        </p:nvSpPr>
        <p:spPr>
          <a:xfrm>
            <a:off x="683568" y="4941168"/>
            <a:ext cx="4392488" cy="50405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lock(l) = ({l},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{}),  unlock(l) = ({}, {l})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Содержимое 2"/>
          <p:cNvSpPr txBox="1">
            <a:spLocks/>
          </p:cNvSpPr>
          <p:nvPr/>
        </p:nvSpPr>
        <p:spPr>
          <a:xfrm>
            <a:off x="683568" y="5661248"/>
            <a:ext cx="4392488" cy="86409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lock_update((L</a:t>
            </a:r>
            <a:r>
              <a:rPr kumimoji="0" lang="en-US" sz="24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L</a:t>
            </a:r>
            <a:r>
              <a:rPr kumimoji="0" lang="en-US" sz="24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),(L</a:t>
            </a:r>
            <a:r>
              <a:rPr kumimoji="0" lang="en-US" sz="24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’,L</a:t>
            </a:r>
            <a:r>
              <a:rPr kumimoji="0" lang="en-US" sz="24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’) = ((L</a:t>
            </a:r>
            <a:r>
              <a:rPr kumimoji="0" lang="en-US" sz="24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UL</a:t>
            </a:r>
            <a:r>
              <a:rPr kumimoji="0" lang="en-US" sz="24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’)-L</a:t>
            </a:r>
            <a:r>
              <a:rPr kumimoji="0" lang="en-US" sz="24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’,(L</a:t>
            </a:r>
            <a:r>
              <a:rPr kumimoji="0" lang="en-US" sz="24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UL</a:t>
            </a:r>
            <a:r>
              <a:rPr kumimoji="0" lang="en-US" sz="24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’)-L</a:t>
            </a:r>
            <a:r>
              <a:rPr kumimoji="0" lang="en-US" sz="24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’) 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Формирование таблиц защищенного доступа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12</a:t>
            </a:fld>
            <a:endParaRPr lang="ru-RU"/>
          </a:p>
        </p:txBody>
      </p:sp>
      <p:sp>
        <p:nvSpPr>
          <p:cNvPr id="6" name="Содержимое 2"/>
          <p:cNvSpPr txBox="1">
            <a:spLocks/>
          </p:cNvSpPr>
          <p:nvPr/>
        </p:nvSpPr>
        <p:spPr>
          <a:xfrm>
            <a:off x="611560" y="1556792"/>
            <a:ext cx="4392488" cy="36004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2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Защищенный доступ</a:t>
            </a:r>
            <a:r>
              <a:rPr kumimoji="0" lang="en-US" sz="2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– тройка (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o, L, k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), 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где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  <a:endParaRPr kumimoji="0" lang="ru-RU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–</a:t>
            </a:r>
            <a:r>
              <a:rPr kumimoji="0" lang="ru-RU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ru-RU" sz="2400" noProof="0" dirty="0" smtClean="0"/>
              <a:t>область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к которо</a:t>
            </a:r>
            <a:r>
              <a:rPr lang="ru-RU" sz="2400" noProof="0" dirty="0" smtClean="0"/>
              <a:t>й 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производится доступ,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- 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относительное множество блокировок,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– 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вид доступ</a:t>
            </a:r>
            <a:r>
              <a:rPr lang="ru-RU" sz="2400" dirty="0" smtClean="0"/>
              <a:t>а</a:t>
            </a:r>
            <a:r>
              <a:rPr lang="en-US" sz="2400" dirty="0" smtClean="0"/>
              <a:t>: “</a:t>
            </a:r>
            <a:r>
              <a:rPr lang="ru-RU" sz="2400" dirty="0" smtClean="0"/>
              <a:t>чтение</a:t>
            </a:r>
            <a:r>
              <a:rPr lang="en-US" sz="2400" dirty="0" smtClean="0"/>
              <a:t>”</a:t>
            </a:r>
            <a:r>
              <a:rPr lang="ru-RU" sz="2400" dirty="0" smtClean="0"/>
              <a:t>, </a:t>
            </a:r>
            <a:r>
              <a:rPr lang="en-US" sz="2400" dirty="0" smtClean="0"/>
              <a:t>“</a:t>
            </a:r>
            <a:r>
              <a:rPr lang="ru-RU" sz="2400" dirty="0" smtClean="0"/>
              <a:t>запись</a:t>
            </a:r>
            <a:r>
              <a:rPr lang="en-US" sz="2400" dirty="0" smtClean="0"/>
              <a:t>”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Определение мест возможного возникновения гонок</a:t>
            </a:r>
            <a:endParaRPr lang="ru-RU" dirty="0"/>
          </a:p>
        </p:txBody>
      </p:sp>
      <p:pic>
        <p:nvPicPr>
          <p:cNvPr id="5" name="Содержимое 4" descr="generate_warnings.em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79512" y="1844824"/>
            <a:ext cx="8694981" cy="4032448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13</a:t>
            </a:fld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251520" y="1700808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Перерисовать!</a:t>
            </a:r>
            <a:endParaRPr lang="ru-RU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ПО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14</a:t>
            </a:fld>
            <a:endParaRPr lang="ru-RU"/>
          </a:p>
        </p:txBody>
      </p:sp>
      <p:pic>
        <p:nvPicPr>
          <p:cNvPr id="6" name="Содержимое 5" descr="programm_structure.em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15346" y="1838580"/>
            <a:ext cx="7913308" cy="4049202"/>
          </a:xfrm>
        </p:spPr>
      </p:pic>
      <p:sp>
        <p:nvSpPr>
          <p:cNvPr id="5" name="TextBox 4"/>
          <p:cNvSpPr txBox="1"/>
          <p:nvPr/>
        </p:nvSpPr>
        <p:spPr>
          <a:xfrm>
            <a:off x="683568" y="1340768"/>
            <a:ext cx="17281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Переделать на </a:t>
            </a:r>
            <a:r>
              <a:rPr lang="ru-RU" dirty="0" err="1" smtClean="0">
                <a:solidFill>
                  <a:srgbClr val="FF0000"/>
                </a:solidFill>
              </a:rPr>
              <a:t>диаграму</a:t>
            </a:r>
            <a:r>
              <a:rPr lang="ru-RU" dirty="0" smtClean="0">
                <a:solidFill>
                  <a:srgbClr val="FF0000"/>
                </a:solidFill>
              </a:rPr>
              <a:t> </a:t>
            </a:r>
            <a:r>
              <a:rPr lang="ru-RU" dirty="0" smtClean="0">
                <a:solidFill>
                  <a:srgbClr val="FF0000"/>
                </a:solidFill>
              </a:rPr>
              <a:t>компонентов,</a:t>
            </a:r>
          </a:p>
          <a:p>
            <a:r>
              <a:rPr lang="ru-RU" dirty="0" smtClean="0">
                <a:solidFill>
                  <a:srgbClr val="FF0000"/>
                </a:solidFill>
              </a:rPr>
              <a:t>Еще не знаю как это делать(</a:t>
            </a:r>
            <a:endParaRPr lang="ru-RU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Ограничения реализации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Использование мьютексов для организации критических секций</a:t>
            </a:r>
          </a:p>
          <a:p>
            <a:r>
              <a:rPr lang="ru-RU" dirty="0" smtClean="0"/>
              <a:t>Использование </a:t>
            </a:r>
            <a:r>
              <a:rPr lang="en-US" dirty="0" smtClean="0"/>
              <a:t>POSIX API</a:t>
            </a:r>
            <a:r>
              <a:rPr lang="ru-RU" dirty="0" smtClean="0"/>
              <a:t> для работы с потоками и объектами взаимоисключения</a:t>
            </a:r>
          </a:p>
          <a:p>
            <a:r>
              <a:rPr lang="ru-RU" dirty="0" smtClean="0"/>
              <a:t>Отсутствие обращений к полям структур</a:t>
            </a:r>
          </a:p>
          <a:p>
            <a:endParaRPr lang="ru-RU" dirty="0" smtClean="0"/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15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Результаты исследований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FF0000"/>
                </a:solidFill>
              </a:rPr>
              <a:t>Исследование времени анализа в зависимости от количества потоков, функций, ветвлений</a:t>
            </a:r>
          </a:p>
          <a:p>
            <a:r>
              <a:rPr lang="ru-RU" dirty="0" smtClean="0">
                <a:solidFill>
                  <a:srgbClr val="FF0000"/>
                </a:solidFill>
              </a:rPr>
              <a:t>Исследование количества ошибок 1 и 2 рода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16</a:t>
            </a:fld>
            <a:endParaRPr lang="ru-RU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 smtClean="0"/>
              <a:t>Был проведен анализ существующих методов поиска гонок, выявлены их достоинства и недостатки.</a:t>
            </a:r>
          </a:p>
          <a:p>
            <a:r>
              <a:rPr lang="ru-RU" dirty="0" smtClean="0"/>
              <a:t>На основе проведенного анализа был разработан  метод статического поиска гонок на основе относительных множеств блокировок.</a:t>
            </a:r>
          </a:p>
          <a:p>
            <a:r>
              <a:rPr lang="ru-RU" dirty="0" smtClean="0"/>
              <a:t>На основе разработанного метода был предложен алгоритм статического поиска </a:t>
            </a:r>
            <a:r>
              <a:rPr lang="ru-RU" dirty="0" smtClean="0"/>
              <a:t>гонок.</a:t>
            </a:r>
          </a:p>
          <a:p>
            <a:r>
              <a:rPr lang="ru-RU" dirty="0" smtClean="0"/>
              <a:t>Предложенный алгоритм был реализован в виде </a:t>
            </a:r>
            <a:r>
              <a:rPr lang="ru-RU" dirty="0" err="1" smtClean="0"/>
              <a:t>плагина</a:t>
            </a:r>
            <a:r>
              <a:rPr lang="ru-RU" dirty="0" smtClean="0"/>
              <a:t> к компилятору </a:t>
            </a:r>
            <a:r>
              <a:rPr lang="en-US" dirty="0" err="1" smtClean="0"/>
              <a:t>gcc</a:t>
            </a:r>
            <a:r>
              <a:rPr lang="en-US" dirty="0" smtClean="0"/>
              <a:t>. </a:t>
            </a:r>
          </a:p>
          <a:p>
            <a:r>
              <a:rPr lang="ru-RU" dirty="0" smtClean="0"/>
              <a:t>Было проведено исследование с использование разработанного ПО.</a:t>
            </a:r>
            <a:endParaRPr lang="ru-RU" dirty="0" smtClean="0"/>
          </a:p>
          <a:p>
            <a:r>
              <a:rPr lang="ru-RU" dirty="0" smtClean="0"/>
              <a:t>Недостатками разработанного метода </a:t>
            </a:r>
            <a:r>
              <a:rPr lang="ru-RU" dirty="0" smtClean="0"/>
              <a:t>являются</a:t>
            </a:r>
            <a:r>
              <a:rPr lang="en-US" dirty="0" smtClean="0"/>
              <a:t>:</a:t>
            </a:r>
          </a:p>
          <a:p>
            <a:pPr lvl="1"/>
            <a:r>
              <a:rPr lang="ru-RU" dirty="0" smtClean="0"/>
              <a:t>Предположение о параллельном выполнении всех потоков</a:t>
            </a:r>
          </a:p>
          <a:p>
            <a:pPr lvl="1"/>
            <a:r>
              <a:rPr lang="ru-RU" dirty="0" smtClean="0"/>
              <a:t>При </a:t>
            </a:r>
            <a:r>
              <a:rPr lang="ru-RU" dirty="0" smtClean="0"/>
              <a:t>определении </a:t>
            </a:r>
            <a:r>
              <a:rPr lang="ru-RU" dirty="0" smtClean="0"/>
              <a:t>перекрестных ссылок не учитываются влияние указателей, возвращаемых из функций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17</a:t>
            </a:fld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323528" y="1052736"/>
            <a:ext cx="39103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Не знаю, как хорошо </a:t>
            </a:r>
            <a:r>
              <a:rPr lang="ru-RU" dirty="0" err="1" smtClean="0">
                <a:solidFill>
                  <a:srgbClr val="FF0000"/>
                </a:solidFill>
              </a:rPr>
              <a:t>стурктурировать</a:t>
            </a:r>
            <a:endParaRPr lang="ru-RU" dirty="0" smtClean="0">
              <a:solidFill>
                <a:srgbClr val="FF0000"/>
              </a:solidFill>
            </a:endParaRPr>
          </a:p>
          <a:p>
            <a:r>
              <a:rPr lang="ru-RU" dirty="0" smtClean="0">
                <a:solidFill>
                  <a:srgbClr val="FF0000"/>
                </a:solidFill>
              </a:rPr>
              <a:t>И здесь отразить выводы</a:t>
            </a:r>
            <a:endParaRPr lang="ru-RU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 и задачи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ru-RU" b="1" dirty="0" smtClean="0"/>
              <a:t>Цель</a:t>
            </a:r>
            <a:r>
              <a:rPr lang="en-US" dirty="0" smtClean="0"/>
              <a:t>: </a:t>
            </a:r>
            <a:r>
              <a:rPr lang="ru-RU" dirty="0" smtClean="0"/>
              <a:t>разработать метод статического поиска гонок в программах на языке Си</a:t>
            </a:r>
          </a:p>
          <a:p>
            <a:pPr>
              <a:buNone/>
            </a:pPr>
            <a:r>
              <a:rPr lang="ru-RU" b="1" dirty="0" smtClean="0"/>
              <a:t>Задачи</a:t>
            </a:r>
            <a:r>
              <a:rPr lang="en-US" dirty="0" smtClean="0"/>
              <a:t>:</a:t>
            </a:r>
          </a:p>
          <a:p>
            <a:r>
              <a:rPr lang="ru-RU" dirty="0" smtClean="0"/>
              <a:t>Выполнить анализ методов поиска гонок в программах, выявить их достоинства и недостатки</a:t>
            </a:r>
          </a:p>
          <a:p>
            <a:r>
              <a:rPr lang="ru-RU" dirty="0" smtClean="0"/>
              <a:t>Разработать метод статического поиска гонок при доступе к разделяемой памяти</a:t>
            </a:r>
          </a:p>
          <a:p>
            <a:r>
              <a:rPr lang="ru-RU" dirty="0" smtClean="0"/>
              <a:t>Разработать алгоритм статического поиска гонок на основе предложенного метода</a:t>
            </a:r>
          </a:p>
          <a:p>
            <a:r>
              <a:rPr lang="ru-RU" dirty="0" smtClean="0"/>
              <a:t>Разработать ПО, реализующее предлагаемый метод</a:t>
            </a:r>
          </a:p>
          <a:p>
            <a:r>
              <a:rPr lang="ru-RU" dirty="0" smtClean="0"/>
              <a:t>Провести исследование разработанного метода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2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Понятие гонки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267744" y="1268760"/>
            <a:ext cx="5472608" cy="4824536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b="1" dirty="0" smtClean="0">
                <a:solidFill>
                  <a:srgbClr val="800000"/>
                </a:solidFill>
              </a:rPr>
              <a:t>static</a:t>
            </a:r>
            <a:r>
              <a:rPr lang="en-US" sz="2000" dirty="0" smtClean="0"/>
              <a:t> </a:t>
            </a:r>
            <a:r>
              <a:rPr lang="en-US" sz="2000" b="1" dirty="0" smtClean="0">
                <a:solidFill>
                  <a:srgbClr val="800000"/>
                </a:solidFill>
              </a:rPr>
              <a:t>int</a:t>
            </a:r>
            <a:r>
              <a:rPr lang="en-US" sz="2000" dirty="0" smtClean="0"/>
              <a:t> count </a:t>
            </a:r>
            <a:r>
              <a:rPr lang="en-US" sz="2000" dirty="0" smtClean="0">
                <a:solidFill>
                  <a:srgbClr val="808030"/>
                </a:solidFill>
              </a:rPr>
              <a:t>=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008C00"/>
                </a:solidFill>
              </a:rPr>
              <a:t>0</a:t>
            </a:r>
            <a:r>
              <a:rPr lang="en-US" sz="2000" dirty="0" smtClean="0">
                <a:solidFill>
                  <a:srgbClr val="800080"/>
                </a:solidFill>
              </a:rPr>
              <a:t>;</a:t>
            </a:r>
            <a:r>
              <a:rPr lang="en-US" sz="2000" dirty="0" smtClean="0"/>
              <a:t> </a:t>
            </a:r>
            <a:endParaRPr lang="ru-RU" sz="2000" dirty="0" smtClean="0"/>
          </a:p>
          <a:p>
            <a:pPr>
              <a:buNone/>
            </a:pPr>
            <a:r>
              <a:rPr lang="en-US" sz="2000" b="1" dirty="0" smtClean="0">
                <a:solidFill>
                  <a:srgbClr val="800000"/>
                </a:solidFill>
              </a:rPr>
              <a:t>void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808030"/>
                </a:solidFill>
              </a:rPr>
              <a:t>*</a:t>
            </a:r>
            <a:r>
              <a:rPr lang="en-US" sz="2000" dirty="0" err="1" smtClean="0"/>
              <a:t>foo</a:t>
            </a:r>
            <a:r>
              <a:rPr lang="en-US" sz="2000" dirty="0" smtClean="0">
                <a:solidFill>
                  <a:srgbClr val="808030"/>
                </a:solidFill>
              </a:rPr>
              <a:t>(</a:t>
            </a:r>
            <a:r>
              <a:rPr lang="en-US" sz="2000" b="1" dirty="0" smtClean="0">
                <a:solidFill>
                  <a:srgbClr val="800000"/>
                </a:solidFill>
              </a:rPr>
              <a:t>void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808030"/>
                </a:solidFill>
              </a:rPr>
              <a:t>*</a:t>
            </a:r>
            <a:r>
              <a:rPr lang="en-US" sz="2000" dirty="0" err="1" smtClean="0"/>
              <a:t>arg</a:t>
            </a:r>
            <a:r>
              <a:rPr lang="en-US" sz="2000" dirty="0" smtClean="0">
                <a:solidFill>
                  <a:srgbClr val="808030"/>
                </a:solidFill>
              </a:rPr>
              <a:t>)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800080"/>
                </a:solidFill>
              </a:rPr>
              <a:t>{</a:t>
            </a:r>
            <a:endParaRPr lang="ru-RU" sz="2000" dirty="0" smtClean="0">
              <a:solidFill>
                <a:srgbClr val="800080"/>
              </a:solidFill>
            </a:endParaRPr>
          </a:p>
          <a:p>
            <a:pPr>
              <a:buNone/>
            </a:pPr>
            <a:r>
              <a:rPr lang="ru-RU" sz="2000" dirty="0" smtClean="0">
                <a:solidFill>
                  <a:srgbClr val="800080"/>
                </a:solidFill>
              </a:rPr>
              <a:t>    </a:t>
            </a:r>
            <a:r>
              <a:rPr lang="en-US" sz="2000" dirty="0" smtClean="0"/>
              <a:t>…</a:t>
            </a:r>
            <a:endParaRPr lang="ru-RU" sz="2000" dirty="0" smtClean="0"/>
          </a:p>
          <a:p>
            <a:pPr>
              <a:buNone/>
            </a:pPr>
            <a:r>
              <a:rPr lang="ru-RU" sz="2000" dirty="0" smtClean="0"/>
              <a:t>    </a:t>
            </a:r>
            <a:r>
              <a:rPr lang="en-US" sz="2000" dirty="0" smtClean="0"/>
              <a:t>count</a:t>
            </a:r>
            <a:r>
              <a:rPr lang="en-US" sz="2000" dirty="0" smtClean="0">
                <a:solidFill>
                  <a:srgbClr val="808030"/>
                </a:solidFill>
              </a:rPr>
              <a:t>++</a:t>
            </a:r>
            <a:r>
              <a:rPr lang="en-US" sz="2000" dirty="0" smtClean="0">
                <a:solidFill>
                  <a:srgbClr val="800080"/>
                </a:solidFill>
              </a:rPr>
              <a:t>;</a:t>
            </a:r>
            <a:r>
              <a:rPr lang="ru-RU" sz="2000" dirty="0" smtClean="0">
                <a:solidFill>
                  <a:srgbClr val="800080"/>
                </a:solidFill>
              </a:rPr>
              <a:t>   </a:t>
            </a:r>
            <a:r>
              <a:rPr lang="en-US" sz="2000" dirty="0" smtClean="0">
                <a:solidFill>
                  <a:srgbClr val="00B050"/>
                </a:solidFill>
              </a:rPr>
              <a:t>// </a:t>
            </a:r>
            <a:r>
              <a:rPr lang="ru-RU" sz="2000" dirty="0" smtClean="0">
                <a:solidFill>
                  <a:srgbClr val="00B050"/>
                </a:solidFill>
              </a:rPr>
              <a:t>возможно возникновение гонки</a:t>
            </a:r>
          </a:p>
          <a:p>
            <a:pPr>
              <a:buNone/>
            </a:pPr>
            <a:r>
              <a:rPr lang="ru-RU" sz="2000" dirty="0" smtClean="0">
                <a:solidFill>
                  <a:srgbClr val="800080"/>
                </a:solidFill>
              </a:rPr>
              <a:t>    </a:t>
            </a:r>
            <a:r>
              <a:rPr lang="en-US" sz="2000" dirty="0" smtClean="0"/>
              <a:t>…</a:t>
            </a:r>
            <a:endParaRPr lang="ru-RU" sz="2000" dirty="0" smtClean="0"/>
          </a:p>
          <a:p>
            <a:pPr>
              <a:buNone/>
            </a:pPr>
            <a:r>
              <a:rPr lang="en-US" sz="2000" dirty="0" smtClean="0">
                <a:solidFill>
                  <a:srgbClr val="800080"/>
                </a:solidFill>
              </a:rPr>
              <a:t>}</a:t>
            </a:r>
            <a:endParaRPr lang="ru-RU" sz="2000" dirty="0" smtClean="0">
              <a:solidFill>
                <a:srgbClr val="800080"/>
              </a:solidFill>
            </a:endParaRPr>
          </a:p>
          <a:p>
            <a:pPr>
              <a:buNone/>
            </a:pPr>
            <a:r>
              <a:rPr lang="en-US" sz="2000" b="1" dirty="0" smtClean="0">
                <a:solidFill>
                  <a:srgbClr val="800000"/>
                </a:solidFill>
              </a:rPr>
              <a:t>int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400000"/>
                </a:solidFill>
              </a:rPr>
              <a:t>main</a:t>
            </a:r>
            <a:r>
              <a:rPr lang="en-US" sz="2000" dirty="0" smtClean="0">
                <a:solidFill>
                  <a:srgbClr val="808030"/>
                </a:solidFill>
              </a:rPr>
              <a:t>(</a:t>
            </a:r>
            <a:r>
              <a:rPr lang="en-US" sz="2000" b="1" dirty="0" smtClean="0">
                <a:solidFill>
                  <a:srgbClr val="800000"/>
                </a:solidFill>
              </a:rPr>
              <a:t>int</a:t>
            </a:r>
            <a:r>
              <a:rPr lang="en-US" sz="2000" dirty="0" smtClean="0"/>
              <a:t> </a:t>
            </a:r>
            <a:r>
              <a:rPr lang="en-US" sz="2000" dirty="0" err="1" smtClean="0"/>
              <a:t>argc</a:t>
            </a:r>
            <a:r>
              <a:rPr lang="en-US" sz="2000" dirty="0" smtClean="0">
                <a:solidFill>
                  <a:srgbClr val="808030"/>
                </a:solidFill>
              </a:rPr>
              <a:t>,</a:t>
            </a:r>
            <a:r>
              <a:rPr lang="en-US" sz="2000" dirty="0" smtClean="0"/>
              <a:t> </a:t>
            </a:r>
            <a:r>
              <a:rPr lang="en-US" sz="2000" b="1" dirty="0" smtClean="0">
                <a:solidFill>
                  <a:srgbClr val="800000"/>
                </a:solidFill>
              </a:rPr>
              <a:t>char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808030"/>
                </a:solidFill>
              </a:rPr>
              <a:t>*</a:t>
            </a:r>
            <a:r>
              <a:rPr lang="en-US" sz="2000" dirty="0" err="1" smtClean="0"/>
              <a:t>argv</a:t>
            </a:r>
            <a:r>
              <a:rPr lang="en-US" sz="2000" dirty="0" smtClean="0">
                <a:solidFill>
                  <a:srgbClr val="808030"/>
                </a:solidFill>
              </a:rPr>
              <a:t>[])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800080"/>
                </a:solidFill>
              </a:rPr>
              <a:t>{</a:t>
            </a:r>
            <a:endParaRPr lang="ru-RU" sz="2000" dirty="0" smtClean="0">
              <a:solidFill>
                <a:srgbClr val="800080"/>
              </a:solidFill>
            </a:endParaRPr>
          </a:p>
          <a:p>
            <a:pPr>
              <a:buNone/>
            </a:pPr>
            <a:r>
              <a:rPr lang="ru-RU" sz="2000" dirty="0" smtClean="0">
                <a:solidFill>
                  <a:srgbClr val="800080"/>
                </a:solidFill>
              </a:rPr>
              <a:t>    </a:t>
            </a:r>
            <a:r>
              <a:rPr lang="en-US" sz="2000" dirty="0" smtClean="0"/>
              <a:t>…</a:t>
            </a:r>
            <a:endParaRPr lang="ru-RU" sz="2000" dirty="0" smtClean="0"/>
          </a:p>
          <a:p>
            <a:pPr>
              <a:buNone/>
            </a:pPr>
            <a:r>
              <a:rPr lang="ru-RU" sz="2000" dirty="0" smtClean="0"/>
              <a:t> </a:t>
            </a:r>
            <a:r>
              <a:rPr lang="en-US" sz="2000" dirty="0" smtClean="0"/>
              <a:t> </a:t>
            </a:r>
            <a:r>
              <a:rPr lang="ru-RU" sz="2000" dirty="0" smtClean="0"/>
              <a:t>  </a:t>
            </a:r>
            <a:r>
              <a:rPr lang="en-US" sz="2000" dirty="0" err="1" smtClean="0"/>
              <a:t>pthread_create</a:t>
            </a:r>
            <a:r>
              <a:rPr lang="en-US" sz="2000" dirty="0" smtClean="0">
                <a:solidFill>
                  <a:srgbClr val="808030"/>
                </a:solidFill>
              </a:rPr>
              <a:t>(&amp;</a:t>
            </a:r>
            <a:r>
              <a:rPr lang="en-US" sz="2000" dirty="0" smtClean="0"/>
              <a:t>thread1</a:t>
            </a:r>
            <a:r>
              <a:rPr lang="en-US" sz="2000" dirty="0" smtClean="0">
                <a:solidFill>
                  <a:srgbClr val="808030"/>
                </a:solidFill>
              </a:rPr>
              <a:t>,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7D0045"/>
                </a:solidFill>
              </a:rPr>
              <a:t>NULL</a:t>
            </a:r>
            <a:r>
              <a:rPr lang="en-US" sz="2000" dirty="0" smtClean="0">
                <a:solidFill>
                  <a:srgbClr val="808030"/>
                </a:solidFill>
              </a:rPr>
              <a:t>,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808030"/>
                </a:solidFill>
              </a:rPr>
              <a:t>&amp;</a:t>
            </a:r>
            <a:r>
              <a:rPr lang="en-US" sz="2000" dirty="0" err="1" smtClean="0"/>
              <a:t>foo</a:t>
            </a:r>
            <a:r>
              <a:rPr lang="en-US" sz="2000" dirty="0" smtClean="0">
                <a:solidFill>
                  <a:srgbClr val="808030"/>
                </a:solidFill>
              </a:rPr>
              <a:t>,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7D0045"/>
                </a:solidFill>
              </a:rPr>
              <a:t>NULL</a:t>
            </a:r>
            <a:r>
              <a:rPr lang="en-US" sz="2000" dirty="0" smtClean="0">
                <a:solidFill>
                  <a:srgbClr val="808030"/>
                </a:solidFill>
              </a:rPr>
              <a:t>)</a:t>
            </a:r>
            <a:r>
              <a:rPr lang="en-US" sz="2000" dirty="0" smtClean="0">
                <a:solidFill>
                  <a:srgbClr val="800080"/>
                </a:solidFill>
              </a:rPr>
              <a:t>;</a:t>
            </a:r>
            <a:r>
              <a:rPr lang="en-US" sz="2000" dirty="0" smtClean="0"/>
              <a:t> </a:t>
            </a:r>
            <a:endParaRPr lang="ru-RU" sz="2000" dirty="0" smtClean="0"/>
          </a:p>
          <a:p>
            <a:pPr>
              <a:buNone/>
            </a:pPr>
            <a:r>
              <a:rPr lang="ru-RU" sz="2000" dirty="0" smtClean="0"/>
              <a:t>    </a:t>
            </a:r>
            <a:r>
              <a:rPr lang="en-US" sz="2000" dirty="0" err="1" smtClean="0"/>
              <a:t>pthread_create</a:t>
            </a:r>
            <a:r>
              <a:rPr lang="en-US" sz="2000" dirty="0" smtClean="0">
                <a:solidFill>
                  <a:srgbClr val="808030"/>
                </a:solidFill>
              </a:rPr>
              <a:t>(&amp;</a:t>
            </a:r>
            <a:r>
              <a:rPr lang="en-US" sz="2000" dirty="0" smtClean="0"/>
              <a:t>thread2</a:t>
            </a:r>
            <a:r>
              <a:rPr lang="en-US" sz="2000" dirty="0" smtClean="0">
                <a:solidFill>
                  <a:srgbClr val="808030"/>
                </a:solidFill>
              </a:rPr>
              <a:t>,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7D0045"/>
                </a:solidFill>
              </a:rPr>
              <a:t>NULL</a:t>
            </a:r>
            <a:r>
              <a:rPr lang="en-US" sz="2000" dirty="0" smtClean="0">
                <a:solidFill>
                  <a:srgbClr val="808030"/>
                </a:solidFill>
              </a:rPr>
              <a:t>,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808030"/>
                </a:solidFill>
              </a:rPr>
              <a:t>&amp;</a:t>
            </a:r>
            <a:r>
              <a:rPr lang="en-US" sz="2000" dirty="0" err="1" smtClean="0"/>
              <a:t>foo</a:t>
            </a:r>
            <a:r>
              <a:rPr lang="en-US" sz="2000" dirty="0" smtClean="0">
                <a:solidFill>
                  <a:srgbClr val="808030"/>
                </a:solidFill>
              </a:rPr>
              <a:t>,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7D0045"/>
                </a:solidFill>
              </a:rPr>
              <a:t>NULL</a:t>
            </a:r>
            <a:r>
              <a:rPr lang="en-US" sz="2000" dirty="0" smtClean="0">
                <a:solidFill>
                  <a:srgbClr val="808030"/>
                </a:solidFill>
              </a:rPr>
              <a:t>)</a:t>
            </a:r>
            <a:r>
              <a:rPr lang="en-US" sz="2000" dirty="0" smtClean="0">
                <a:solidFill>
                  <a:srgbClr val="800080"/>
                </a:solidFill>
              </a:rPr>
              <a:t>;</a:t>
            </a:r>
            <a:endParaRPr lang="ru-RU" sz="2000" dirty="0" smtClean="0">
              <a:solidFill>
                <a:srgbClr val="800080"/>
              </a:solidFill>
            </a:endParaRPr>
          </a:p>
          <a:p>
            <a:pPr>
              <a:buNone/>
            </a:pPr>
            <a:r>
              <a:rPr lang="ru-RU" sz="2000" dirty="0" smtClean="0">
                <a:solidFill>
                  <a:srgbClr val="800080"/>
                </a:solidFill>
              </a:rPr>
              <a:t>  </a:t>
            </a:r>
            <a:r>
              <a:rPr lang="en-US" sz="2000" dirty="0" smtClean="0"/>
              <a:t> </a:t>
            </a:r>
            <a:r>
              <a:rPr lang="ru-RU" sz="2000" dirty="0" smtClean="0"/>
              <a:t>  </a:t>
            </a:r>
            <a:r>
              <a:rPr lang="en-US" sz="2000" dirty="0" smtClean="0"/>
              <a:t>…</a:t>
            </a:r>
            <a:endParaRPr lang="ru-RU" sz="2000" dirty="0" smtClean="0"/>
          </a:p>
          <a:p>
            <a:pPr>
              <a:buNone/>
            </a:pPr>
            <a:r>
              <a:rPr lang="en-US" sz="2000" dirty="0" smtClean="0">
                <a:solidFill>
                  <a:srgbClr val="800080"/>
                </a:solidFill>
              </a:rPr>
              <a:t>}</a:t>
            </a:r>
            <a:endParaRPr lang="en-US" sz="2000" dirty="0" smtClean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3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Методы поиска гонок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4</a:t>
            </a:fld>
            <a:endParaRPr lang="ru-RU"/>
          </a:p>
        </p:txBody>
      </p:sp>
      <p:pic>
        <p:nvPicPr>
          <p:cNvPr id="11" name="Содержимое 10" descr="methods.em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77162" y="1844824"/>
            <a:ext cx="8210363" cy="3460531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 статического поиска гонок</a:t>
            </a:r>
            <a:endParaRPr lang="ru-RU" dirty="0"/>
          </a:p>
        </p:txBody>
      </p:sp>
      <p:pic>
        <p:nvPicPr>
          <p:cNvPr id="5" name="Содержимое 4" descr="idef0-black-box.em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1" y="2540992"/>
            <a:ext cx="8229597" cy="2644378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5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 статического поиска гонок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6</a:t>
            </a:fld>
            <a:endParaRPr lang="ru-RU"/>
          </a:p>
        </p:txBody>
      </p:sp>
      <p:pic>
        <p:nvPicPr>
          <p:cNvPr id="9" name="Содержимое 8" descr="idef0.em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78445" y="2106242"/>
            <a:ext cx="7978565" cy="350961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Построение таблиц доступа для потоков</a:t>
            </a:r>
            <a:endParaRPr lang="ru-RU" dirty="0"/>
          </a:p>
        </p:txBody>
      </p:sp>
      <p:pic>
        <p:nvPicPr>
          <p:cNvPr id="5" name="Содержимое 4" descr="form_tables.em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8436" y="1916832"/>
            <a:ext cx="8796052" cy="3760397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7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Ограничения метода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Отсутствие рекурсивных вызовов функций</a:t>
            </a:r>
          </a:p>
          <a:p>
            <a:r>
              <a:rPr lang="ru-RU" dirty="0" smtClean="0"/>
              <a:t>Отсутствие указателей на функции</a:t>
            </a:r>
          </a:p>
          <a:p>
            <a:r>
              <a:rPr lang="ru-RU" dirty="0" smtClean="0"/>
              <a:t>Отсутствие обращений к памяти по заранее заданным адресам</a:t>
            </a:r>
          </a:p>
          <a:p>
            <a:r>
              <a:rPr lang="ru-RU" dirty="0" smtClean="0"/>
              <a:t>Отсутствие динамического выделения памяти</a:t>
            </a:r>
          </a:p>
          <a:p>
            <a:r>
              <a:rPr lang="ru-RU" dirty="0" smtClean="0"/>
              <a:t>Отсутствие арифметики указателей</a:t>
            </a:r>
          </a:p>
          <a:p>
            <a:r>
              <a:rPr lang="ru-RU" dirty="0" smtClean="0"/>
              <a:t>Отсутствие </a:t>
            </a:r>
            <a:r>
              <a:rPr lang="ru-RU" dirty="0" smtClean="0"/>
              <a:t>массивов</a:t>
            </a:r>
            <a:endParaRPr lang="ru-RU" dirty="0" smtClean="0"/>
          </a:p>
          <a:p>
            <a:r>
              <a:rPr lang="ru-RU" dirty="0" smtClean="0"/>
              <a:t>Уникальность имён переменных в пределах функции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8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Построение путей выполнения</a:t>
            </a:r>
            <a:endParaRPr lang="ru-RU" dirty="0"/>
          </a:p>
        </p:txBody>
      </p:sp>
      <p:pic>
        <p:nvPicPr>
          <p:cNvPr id="5" name="Содержимое 4" descr="build_pathes.em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267744" y="1340768"/>
            <a:ext cx="4459409" cy="5237137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9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3561</TotalTime>
  <Words>516</Words>
  <Application>Microsoft Office PowerPoint</Application>
  <PresentationFormat>Экран (4:3)</PresentationFormat>
  <Paragraphs>96</Paragraphs>
  <Slides>17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18" baseType="lpstr">
      <vt:lpstr>Тема Office</vt:lpstr>
      <vt:lpstr>Статический поиск гонок в программах на языке Си</vt:lpstr>
      <vt:lpstr>Цель и задачи</vt:lpstr>
      <vt:lpstr>Понятие гонки</vt:lpstr>
      <vt:lpstr>Методы поиска гонок</vt:lpstr>
      <vt:lpstr>Метод статического поиска гонок</vt:lpstr>
      <vt:lpstr>Метод статического поиска гонок</vt:lpstr>
      <vt:lpstr>Построение таблиц доступа для потоков</vt:lpstr>
      <vt:lpstr>Ограничения метода</vt:lpstr>
      <vt:lpstr>Построение путей выполнения</vt:lpstr>
      <vt:lpstr>Нахождение перекрестных ссылок</vt:lpstr>
      <vt:lpstr>Формирование относительных множеств блокировок</vt:lpstr>
      <vt:lpstr>Формирование таблиц защищенного доступа</vt:lpstr>
      <vt:lpstr>Определение мест возможного возникновения гонок</vt:lpstr>
      <vt:lpstr>Структура ПО</vt:lpstr>
      <vt:lpstr>Ограничения реализации</vt:lpstr>
      <vt:lpstr>Результаты исследований</vt:lpstr>
      <vt:lpstr>Заключение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Статический поиск гонок в программах на языке Си</dc:title>
  <dc:creator>alex</dc:creator>
  <cp:lastModifiedBy>alex</cp:lastModifiedBy>
  <cp:revision>250</cp:revision>
  <dcterms:created xsi:type="dcterms:W3CDTF">2014-05-07T18:51:58Z</dcterms:created>
  <dcterms:modified xsi:type="dcterms:W3CDTF">2014-05-26T09:25:50Z</dcterms:modified>
</cp:coreProperties>
</file>