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0" r:id="rId4"/>
    <p:sldId id="273" r:id="rId5"/>
    <p:sldId id="280" r:id="rId6"/>
    <p:sldId id="259" r:id="rId7"/>
    <p:sldId id="300" r:id="rId8"/>
    <p:sldId id="258" r:id="rId9"/>
    <p:sldId id="299" r:id="rId10"/>
    <p:sldId id="301" r:id="rId11"/>
    <p:sldId id="282" r:id="rId12"/>
    <p:sldId id="289" r:id="rId13"/>
    <p:sldId id="284" r:id="rId14"/>
    <p:sldId id="274" r:id="rId15"/>
    <p:sldId id="287" r:id="rId16"/>
    <p:sldId id="298" r:id="rId17"/>
    <p:sldId id="302" r:id="rId18"/>
    <p:sldId id="303" r:id="rId19"/>
    <p:sldId id="297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59" autoAdjust="0"/>
  </p:normalViewPr>
  <p:slideViewPr>
    <p:cSldViewPr>
      <p:cViewPr>
        <p:scale>
          <a:sx n="50" d="100"/>
          <a:sy n="50" d="100"/>
        </p:scale>
        <p:origin x="-78" y="-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10AE4-EAD5-4EEF-A945-6FA18B13F5A9}" type="datetimeFigureOut">
              <a:rPr lang="ru-RU" smtClean="0"/>
              <a:pPr/>
              <a:t>29.05.2014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E33B5-A3C2-4F95-8916-EA0ED485151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5AFE-A360-4547-B38E-3C02DAA35D25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B14D-0821-4C2C-82CE-9C65F3F9306A}" type="datetime1">
              <a:rPr lang="ru-RU" smtClean="0"/>
              <a:pPr/>
              <a:t>29.05.2014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3966-6DAD-453D-A6D4-80080695084C}" type="datetime1">
              <a:rPr lang="ru-RU" smtClean="0"/>
              <a:pPr/>
              <a:t>29.05.2014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BD43-7D16-471D-94F4-C9721BB6CC51}" type="datetime1">
              <a:rPr lang="ru-RU" smtClean="0"/>
              <a:pPr/>
              <a:t>29.05.2014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ED18-55C5-47E1-806F-C13AC0AFFCDF}" type="datetime1">
              <a:rPr lang="ru-RU" smtClean="0"/>
              <a:pPr/>
              <a:t>29.05.2014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C8BC-60B2-4B6B-9C0B-678A51AE4FEC}" type="datetime1">
              <a:rPr lang="ru-RU" smtClean="0"/>
              <a:pPr/>
              <a:t>29.05.2014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B688-547F-429C-B0D6-4A07BC3EE575}" type="datetime1">
              <a:rPr lang="ru-RU" smtClean="0"/>
              <a:pPr/>
              <a:t>29.05.2014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AFDB-CCC7-4071-A914-8DA50D8301B3}" type="datetime1">
              <a:rPr lang="ru-RU" smtClean="0"/>
              <a:pPr/>
              <a:t>29.05.2014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4B-8C57-4A06-9BCC-88C4FEC9DF22}" type="datetime1">
              <a:rPr lang="ru-RU" smtClean="0"/>
              <a:pPr/>
              <a:t>29.05.2014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6FA8-4AF2-436B-B100-EA1CE8823379}" type="datetime1">
              <a:rPr lang="ru-RU" smtClean="0"/>
              <a:pPr/>
              <a:t>29.05.2014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6870-1B45-47C5-9E9B-0AB301049281}" type="datetime1">
              <a:rPr lang="ru-RU" smtClean="0"/>
              <a:pPr/>
              <a:t>29.05.2014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9713-43BE-464A-99A3-7A440665C9A7}" type="datetime1">
              <a:rPr lang="ru-RU" smtClean="0"/>
              <a:pPr/>
              <a:t>29.05.2014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13E02-8A28-4829-8EC3-8D7A05A958CF}" type="datetime1">
              <a:rPr lang="ru-RU" smtClean="0"/>
              <a:pPr/>
              <a:t>29.05.2014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CCD26-A6AD-4D04-8A48-0C02F87992A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Статический поиск гонок в программах на языке Си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Студент</a:t>
            </a:r>
            <a:r>
              <a:rPr lang="en-US" dirty="0" smtClean="0"/>
              <a:t>:</a:t>
            </a:r>
            <a:r>
              <a:rPr lang="ru-RU" dirty="0" smtClean="0"/>
              <a:t> Фроловский Алексей Вадимович, ИУ7-47</a:t>
            </a:r>
          </a:p>
          <a:p>
            <a:r>
              <a:rPr lang="ru-RU" dirty="0" smtClean="0"/>
              <a:t>Научный руководитель</a:t>
            </a:r>
            <a:r>
              <a:rPr lang="en-US" dirty="0" smtClean="0"/>
              <a:t>: </a:t>
            </a:r>
            <a:r>
              <a:rPr lang="ru-RU" dirty="0" smtClean="0"/>
              <a:t>Рудаков Игорь Владимирович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Таблица 19"/>
          <p:cNvGraphicFramePr>
            <a:graphicFrameLocks noGrp="1"/>
          </p:cNvGraphicFramePr>
          <p:nvPr/>
        </p:nvGraphicFramePr>
        <p:xfrm>
          <a:off x="251520" y="1844824"/>
          <a:ext cx="4176464" cy="453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2088232"/>
              </a:tblGrid>
              <a:tr h="422190">
                <a:tc>
                  <a:txBody>
                    <a:bodyPr/>
                    <a:lstStyle/>
                    <a:p>
                      <a:pPr algn="ctr"/>
                      <a:r>
                        <a:rPr lang="ru-RU" b="1" i="0" u="sng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Инструкция</a:t>
                      </a:r>
                      <a:endParaRPr lang="ru-RU" b="1" i="0" u="sng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0" u="sng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Пример</a:t>
                      </a:r>
                      <a:endParaRPr lang="ru-RU" b="1" i="0" u="sng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p = 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p = &amp;q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p = *q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Обновление перекрестных ссылок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6" name="Рисунок 5" descr="aliases2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1800" y="4077072"/>
            <a:ext cx="1080120" cy="318927"/>
          </a:xfrm>
          <a:prstGeom prst="rect">
            <a:avLst/>
          </a:prstGeom>
        </p:spPr>
      </p:pic>
      <p:pic>
        <p:nvPicPr>
          <p:cNvPr id="7" name="Рисунок 6" descr="aliases3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11760" y="5229200"/>
            <a:ext cx="1944216" cy="818069"/>
          </a:xfrm>
          <a:prstGeom prst="rect">
            <a:avLst/>
          </a:prstGeom>
        </p:spPr>
      </p:pic>
      <p:pic>
        <p:nvPicPr>
          <p:cNvPr id="8" name="Рисунок 7" descr="aliases4.e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80312" y="2492896"/>
            <a:ext cx="1091521" cy="936103"/>
          </a:xfrm>
          <a:prstGeom prst="rect">
            <a:avLst/>
          </a:prstGeom>
        </p:spPr>
      </p:pic>
      <p:pic>
        <p:nvPicPr>
          <p:cNvPr id="9" name="Рисунок 8" descr="aliases5.em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80312" y="3789040"/>
            <a:ext cx="1080120" cy="926325"/>
          </a:xfrm>
          <a:prstGeom prst="rect">
            <a:avLst/>
          </a:prstGeom>
        </p:spPr>
      </p:pic>
      <p:pic>
        <p:nvPicPr>
          <p:cNvPr id="10" name="Рисунок 9" descr="aliases6.em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48263" y="5229200"/>
            <a:ext cx="1872209" cy="942217"/>
          </a:xfrm>
          <a:prstGeom prst="rect">
            <a:avLst/>
          </a:prstGeom>
        </p:spPr>
      </p:pic>
      <p:graphicFrame>
        <p:nvGraphicFramePr>
          <p:cNvPr id="21" name="Таблица 20"/>
          <p:cNvGraphicFramePr>
            <a:graphicFrameLocks noGrp="1"/>
          </p:cNvGraphicFramePr>
          <p:nvPr/>
        </p:nvGraphicFramePr>
        <p:xfrm>
          <a:off x="4716016" y="1844824"/>
          <a:ext cx="4176464" cy="453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2088232"/>
              </a:tblGrid>
              <a:tr h="422190">
                <a:tc>
                  <a:txBody>
                    <a:bodyPr/>
                    <a:lstStyle/>
                    <a:p>
                      <a:pPr algn="ctr"/>
                      <a:r>
                        <a:rPr lang="ru-RU" u="sng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Инструкция</a:t>
                      </a:r>
                      <a:endParaRPr lang="ru-RU" u="sng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u="sng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Пример</a:t>
                      </a:r>
                      <a:endParaRPr lang="ru-RU" u="sng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*p = 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*p = &amp;q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*p = *q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2" name="Содержимое 4" descr="aliases1.em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71800" y="2492896"/>
            <a:ext cx="1080120" cy="92632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131840" y="1268760"/>
            <a:ext cx="287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 smtClean="0"/>
              <a:t>Анализируемые ситуации</a:t>
            </a:r>
            <a:endParaRPr lang="ru-RU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Относительное множество блокировок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683568" y="1412776"/>
            <a:ext cx="7776864" cy="12241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Относительное множество блокировок </a:t>
            </a: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ru-RU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пара (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L</a:t>
            </a:r>
            <a:r>
              <a:rPr kumimoji="0" 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 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захваченных блокировок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освобожденных блокировок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683568" y="5805264"/>
            <a:ext cx="7776864" cy="5040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Содержимое 2"/>
          <p:cNvSpPr txBox="1">
            <a:spLocks/>
          </p:cNvSpPr>
          <p:nvPr/>
        </p:nvSpPr>
        <p:spPr>
          <a:xfrm>
            <a:off x="683568" y="2708920"/>
            <a:ext cx="7776864" cy="1800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683568" y="4581128"/>
            <a:ext cx="7776864" cy="11521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683568" y="2708920"/>
          <a:ext cx="7920880" cy="432048"/>
        </p:xfrm>
        <a:graphic>
          <a:graphicData uri="http://schemas.openxmlformats.org/presentationml/2006/ole">
            <p:oleObj spid="_x0000_s1026" name="Формула" r:id="rId3" imgW="4089240" imgH="21564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683568" y="4581128"/>
          <a:ext cx="5565795" cy="432048"/>
        </p:xfrm>
        <a:graphic>
          <a:graphicData uri="http://schemas.openxmlformats.org/presentationml/2006/ole">
            <p:oleObj spid="_x0000_s1027" name="Формула" r:id="rId4" imgW="2781000" imgH="215640" progId="Equation.3">
              <p:embed/>
            </p:oleObj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763688" y="5877272"/>
          <a:ext cx="1912713" cy="360040"/>
        </p:xfrm>
        <a:graphic>
          <a:graphicData uri="http://schemas.openxmlformats.org/presentationml/2006/ole">
            <p:oleObj spid="_x0000_s1028" name="Формула" r:id="rId5" imgW="1079280" imgH="203040" progId="Equation.3">
              <p:embed/>
            </p:oleObj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4932040" y="5877272"/>
          <a:ext cx="2182743" cy="360040"/>
        </p:xfrm>
        <a:graphic>
          <a:graphicData uri="http://schemas.openxmlformats.org/presentationml/2006/ole">
            <p:oleObj spid="_x0000_s1029" name="Формула" r:id="rId6" imgW="1231560" imgH="203040" progId="Equation.3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27584" y="2996952"/>
            <a:ext cx="74888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где</a:t>
            </a:r>
            <a:r>
              <a:rPr lang="en-US" sz="2000" dirty="0" smtClean="0"/>
              <a:t>:</a:t>
            </a:r>
            <a:endParaRPr lang="ru-RU" sz="2000" dirty="0" smtClean="0"/>
          </a:p>
          <a:p>
            <a:pPr>
              <a:buFont typeface="Wingdings" pitchFamily="2" charset="2"/>
              <a:buChar char="§"/>
            </a:pPr>
            <a:r>
              <a:rPr lang="ru-RU" sz="2000" dirty="0" smtClean="0"/>
              <a:t>(</a:t>
            </a:r>
            <a:r>
              <a:rPr lang="en-US" sz="2000" dirty="0" smtClean="0"/>
              <a:t>L</a:t>
            </a:r>
            <a:r>
              <a:rPr lang="ru-RU" sz="2000" baseline="-25000" dirty="0" smtClean="0"/>
              <a:t>+</a:t>
            </a:r>
            <a:r>
              <a:rPr lang="ru-RU" sz="2000" dirty="0" smtClean="0"/>
              <a:t>, </a:t>
            </a:r>
            <a:r>
              <a:rPr lang="en-US" sz="2000" dirty="0" smtClean="0"/>
              <a:t>L</a:t>
            </a:r>
            <a:r>
              <a:rPr lang="en-US" sz="2000" baseline="-25000" dirty="0" smtClean="0"/>
              <a:t>-</a:t>
            </a:r>
            <a:r>
              <a:rPr lang="en-US" sz="2000" dirty="0" smtClean="0"/>
              <a:t>) – </a:t>
            </a:r>
            <a:r>
              <a:rPr lang="ru-RU" sz="2000" dirty="0" smtClean="0"/>
              <a:t>текущее состояние относительного множества блокировок,</a:t>
            </a:r>
          </a:p>
          <a:p>
            <a:pPr>
              <a:buFont typeface="Wingdings" pitchFamily="2" charset="2"/>
              <a:buChar char="§"/>
            </a:pPr>
            <a:r>
              <a:rPr lang="ru-RU" sz="2000" dirty="0" smtClean="0"/>
              <a:t>(</a:t>
            </a:r>
            <a:r>
              <a:rPr lang="en-US" sz="2000" dirty="0" smtClean="0"/>
              <a:t>L</a:t>
            </a:r>
            <a:r>
              <a:rPr lang="en-US" sz="2000" baseline="-25000" dirty="0" smtClean="0"/>
              <a:t>+</a:t>
            </a:r>
            <a:r>
              <a:rPr lang="en-US" sz="2000" dirty="0" smtClean="0"/>
              <a:t>’, L</a:t>
            </a:r>
            <a:r>
              <a:rPr lang="en-US" sz="2000" baseline="-25000" dirty="0" smtClean="0"/>
              <a:t>-</a:t>
            </a:r>
            <a:r>
              <a:rPr lang="en-US" sz="2000" dirty="0" smtClean="0"/>
              <a:t>’) – </a:t>
            </a:r>
            <a:r>
              <a:rPr lang="ru-RU" sz="2000" dirty="0" smtClean="0"/>
              <a:t>конкретизованное относительное множество блокировок для вызываемой функции</a:t>
            </a:r>
            <a:endParaRPr lang="ru-RU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827584" y="4869160"/>
            <a:ext cx="68898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где</a:t>
            </a:r>
            <a:r>
              <a:rPr lang="en-US" dirty="0" smtClean="0"/>
              <a:t>: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L</a:t>
            </a:r>
            <a:r>
              <a:rPr lang="en-US" baseline="-25000" dirty="0" smtClean="0"/>
              <a:t>i</a:t>
            </a:r>
            <a:r>
              <a:rPr lang="en-US" dirty="0" smtClean="0"/>
              <a:t> – </a:t>
            </a:r>
            <a:r>
              <a:rPr lang="ru-RU" dirty="0" smtClean="0"/>
              <a:t>относительное множество блокировок, полученное на </a:t>
            </a:r>
            <a:r>
              <a:rPr lang="en-US" dirty="0" smtClean="0"/>
              <a:t>i-</a:t>
            </a:r>
            <a:r>
              <a:rPr lang="ru-RU" dirty="0" smtClean="0"/>
              <a:t>м пути,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n</a:t>
            </a:r>
            <a:r>
              <a:rPr lang="en-US" dirty="0" smtClean="0"/>
              <a:t> – </a:t>
            </a:r>
            <a:r>
              <a:rPr lang="ru-RU" dirty="0" smtClean="0"/>
              <a:t>количество анализируемых путей выполнения функции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Таблица защищенного доступа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179512" y="1340768"/>
            <a:ext cx="3384376" cy="37444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Защищенный доступ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тройка 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o, L, 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ru-RU" sz="2400" noProof="0" dirty="0" smtClean="0"/>
              <a:t>область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 которо</a:t>
            </a:r>
            <a:r>
              <a:rPr lang="ru-RU" sz="2400" noProof="0" dirty="0" smtClean="0"/>
              <a:t>й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производится доступ,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относительное множество блокировок на момент доступа,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вид доступ</a:t>
            </a:r>
            <a:r>
              <a:rPr lang="ru-RU" sz="2400" dirty="0" smtClean="0"/>
              <a:t>а</a:t>
            </a:r>
            <a:r>
              <a:rPr lang="en-US" sz="2400" dirty="0" smtClean="0"/>
              <a:t>: “</a:t>
            </a:r>
            <a:r>
              <a:rPr lang="ru-RU" sz="2400" dirty="0" smtClean="0"/>
              <a:t>чтение</a:t>
            </a:r>
            <a:r>
              <a:rPr lang="en-US" sz="2400" dirty="0" smtClean="0"/>
              <a:t>”</a:t>
            </a:r>
            <a:r>
              <a:rPr lang="ru-RU" sz="2400" dirty="0" smtClean="0"/>
              <a:t>, </a:t>
            </a:r>
            <a:r>
              <a:rPr lang="en-US" sz="2400" dirty="0" smtClean="0"/>
              <a:t>“</a:t>
            </a:r>
            <a:r>
              <a:rPr lang="ru-RU" sz="2400" dirty="0" smtClean="0"/>
              <a:t>запись</a:t>
            </a:r>
            <a:r>
              <a:rPr lang="en-US" sz="2400" dirty="0" smtClean="0"/>
              <a:t>”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Рисунок 7" descr="update_access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1216" y="1412775"/>
            <a:ext cx="4969472" cy="46318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мест возможного возникновения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8" name="Содержимое 7" descr="generate_warning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42793"/>
            <a:ext cx="8229600" cy="384077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6" name="Содержимое 5" descr="programm_structure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5346" y="2490581"/>
            <a:ext cx="7913308" cy="2745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smtClean="0"/>
              <a:t>POSIX API</a:t>
            </a:r>
            <a:r>
              <a:rPr lang="ru-RU" dirty="0" smtClean="0"/>
              <a:t> для работы с потоками и объектами взаимоисключения</a:t>
            </a:r>
          </a:p>
          <a:p>
            <a:r>
              <a:rPr lang="ru-RU" dirty="0" smtClean="0"/>
              <a:t>Отсутствие обращений к полям структур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исследований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17" name="Содержимое 16" descr="graphic2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40940"/>
            <a:ext cx="4038600" cy="3044483"/>
          </a:xfrm>
          <a:prstGeom prst="rect">
            <a:avLst/>
          </a:prstGeom>
        </p:spPr>
      </p:pic>
      <p:pic>
        <p:nvPicPr>
          <p:cNvPr id="18" name="Содержимое 17" descr="graphic1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340940"/>
            <a:ext cx="4038600" cy="304448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исследований</a:t>
            </a:r>
            <a:endParaRPr lang="ru-RU" dirty="0"/>
          </a:p>
        </p:txBody>
      </p:sp>
      <p:pic>
        <p:nvPicPr>
          <p:cNvPr id="12" name="Содержимое 11" descr="graphic4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40940"/>
            <a:ext cx="4038600" cy="3044483"/>
          </a:xfrm>
          <a:prstGeom prst="rect">
            <a:avLst/>
          </a:prstGeom>
        </p:spPr>
      </p:pic>
      <p:pic>
        <p:nvPicPr>
          <p:cNvPr id="13" name="Содержимое 12" descr="graphic3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340940"/>
            <a:ext cx="4038600" cy="3044483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исследований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18</a:t>
            </a:fld>
            <a:endParaRPr lang="ru-RU"/>
          </a:p>
        </p:txBody>
      </p:sp>
      <p:pic>
        <p:nvPicPr>
          <p:cNvPr id="4" name="Рисунок 3" descr="graphic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1772816"/>
            <a:ext cx="5760640" cy="4342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Был проведен анализ существующих методов поиска гонок, выявлены их достоинства и недостатки.</a:t>
            </a:r>
          </a:p>
          <a:p>
            <a:r>
              <a:rPr lang="ru-RU" dirty="0" smtClean="0"/>
              <a:t>На основе проведенного анализа был разработан  метод статического поиска гонок на основе относительных множеств блокировок.</a:t>
            </a:r>
          </a:p>
          <a:p>
            <a:r>
              <a:rPr lang="ru-RU" dirty="0" smtClean="0"/>
              <a:t>Были предложены алгоритмы, входящие в состав разработанного  метода.</a:t>
            </a:r>
            <a:endParaRPr lang="ru-RU" dirty="0" smtClean="0"/>
          </a:p>
          <a:p>
            <a:r>
              <a:rPr lang="ru-RU" dirty="0" smtClean="0"/>
              <a:t>Предложенный алгоритм был реализован в виде </a:t>
            </a:r>
            <a:r>
              <a:rPr lang="ru-RU" dirty="0" err="1" smtClean="0"/>
              <a:t>плагина</a:t>
            </a:r>
            <a:r>
              <a:rPr lang="ru-RU" dirty="0" smtClean="0"/>
              <a:t> к компилятору </a:t>
            </a:r>
            <a:r>
              <a:rPr lang="en-US" dirty="0" err="1" smtClean="0"/>
              <a:t>gcc</a:t>
            </a:r>
            <a:r>
              <a:rPr lang="en-US" dirty="0" smtClean="0"/>
              <a:t>. </a:t>
            </a:r>
          </a:p>
          <a:p>
            <a:r>
              <a:rPr lang="ru-RU" dirty="0" smtClean="0"/>
              <a:t>Было проведено исследование с использование разработанного ПО</a:t>
            </a:r>
            <a:r>
              <a:rPr lang="ru-RU" dirty="0" smtClean="0"/>
              <a:t>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dirty="0" smtClean="0"/>
              <a:t>Цель</a:t>
            </a:r>
            <a:r>
              <a:rPr lang="en-US" dirty="0" smtClean="0"/>
              <a:t>: </a:t>
            </a:r>
            <a:r>
              <a:rPr lang="ru-RU" dirty="0" smtClean="0"/>
              <a:t>разработать метод статического поиска гонок в программах на языке Си</a:t>
            </a:r>
          </a:p>
          <a:p>
            <a:pPr>
              <a:buNone/>
            </a:pPr>
            <a:r>
              <a:rPr lang="ru-RU" b="1" dirty="0" smtClean="0"/>
              <a:t>Задачи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Выполнить анализ методов поиска гонок в программах, выявить их достоинства и недостатки</a:t>
            </a:r>
          </a:p>
          <a:p>
            <a:r>
              <a:rPr lang="ru-RU" dirty="0" smtClean="0"/>
              <a:t>Разработать метод статического поиска гонок при доступе к разделяемой памяти</a:t>
            </a:r>
          </a:p>
          <a:p>
            <a:r>
              <a:rPr lang="ru-RU" dirty="0" smtClean="0"/>
              <a:t>Разработать алгоритмы, входящие в состав предложенного метода</a:t>
            </a:r>
          </a:p>
          <a:p>
            <a:r>
              <a:rPr lang="ru-RU" dirty="0" smtClean="0"/>
              <a:t>Разработать ПО, реализующее предлагаемый метод</a:t>
            </a:r>
          </a:p>
          <a:p>
            <a:r>
              <a:rPr lang="ru-RU" dirty="0" smtClean="0"/>
              <a:t>Провести исследование разработанного метода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Понятие гонки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1268760"/>
            <a:ext cx="5472608" cy="48245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static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count </a:t>
            </a:r>
            <a:r>
              <a:rPr lang="en-US" sz="2000" dirty="0" smtClean="0">
                <a:solidFill>
                  <a:srgbClr val="808030"/>
                </a:solidFill>
              </a:rPr>
              <a:t>=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8C00"/>
                </a:solidFill>
              </a:rPr>
              <a:t>0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smtClean="0"/>
              <a:t>count</a:t>
            </a:r>
            <a:r>
              <a:rPr lang="en-US" sz="2000" dirty="0" smtClean="0">
                <a:solidFill>
                  <a:srgbClr val="808030"/>
                </a:solidFill>
              </a:rPr>
              <a:t>++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ru-RU" sz="2000" dirty="0" smtClean="0">
                <a:solidFill>
                  <a:srgbClr val="800080"/>
                </a:solidFill>
              </a:rPr>
              <a:t>   </a:t>
            </a:r>
            <a:r>
              <a:rPr lang="en-US" sz="2000" dirty="0" smtClean="0">
                <a:solidFill>
                  <a:srgbClr val="00B050"/>
                </a:solidFill>
              </a:rPr>
              <a:t>// </a:t>
            </a:r>
            <a:r>
              <a:rPr lang="ru-RU" sz="2000" dirty="0" smtClean="0">
                <a:solidFill>
                  <a:srgbClr val="00B050"/>
                </a:solidFill>
              </a:rPr>
              <a:t>возможно возникновение гонки</a:t>
            </a: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400000"/>
                </a:solidFill>
              </a:rPr>
              <a:t>main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argc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char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argv</a:t>
            </a:r>
            <a:r>
              <a:rPr lang="en-US" sz="2000" dirty="0" smtClean="0">
                <a:solidFill>
                  <a:srgbClr val="808030"/>
                </a:solidFill>
              </a:rPr>
              <a:t>[])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thread1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thread2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en-US" sz="20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11" name="Содержимое 10" descr="method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7162" y="1844824"/>
            <a:ext cx="8210363" cy="34605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pic>
        <p:nvPicPr>
          <p:cNvPr id="5" name="Содержимое 4" descr="idef0-black-box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907" y="2234468"/>
            <a:ext cx="6370494" cy="3325167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9" name="Содержимое 8" descr="idef0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06215" y="1807103"/>
            <a:ext cx="8270241" cy="429905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Построение таблиц защищённого доступа для потоков</a:t>
            </a:r>
            <a:endParaRPr lang="ru-RU" dirty="0"/>
          </a:p>
        </p:txBody>
      </p:sp>
      <p:pic>
        <p:nvPicPr>
          <p:cNvPr id="5" name="Содержимое 4" descr="form_table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8436" y="1918206"/>
            <a:ext cx="8796052" cy="3757649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метода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Отсутствие рекурсивных вызовов функций</a:t>
            </a:r>
          </a:p>
          <a:p>
            <a:r>
              <a:rPr lang="ru-RU" dirty="0" smtClean="0"/>
              <a:t>Отсутствие указателей на функции</a:t>
            </a:r>
          </a:p>
          <a:p>
            <a:r>
              <a:rPr lang="ru-RU" dirty="0" smtClean="0"/>
              <a:t>Отсутствие обращений к памяти по заранее заданным адресам</a:t>
            </a:r>
          </a:p>
          <a:p>
            <a:r>
              <a:rPr lang="ru-RU" dirty="0" smtClean="0"/>
              <a:t>Отсутствие динамического выделения памяти</a:t>
            </a:r>
          </a:p>
          <a:p>
            <a:r>
              <a:rPr lang="ru-RU" dirty="0" smtClean="0"/>
              <a:t>Отсутствие арифметики указателей</a:t>
            </a:r>
          </a:p>
          <a:p>
            <a:r>
              <a:rPr lang="ru-RU" dirty="0" smtClean="0"/>
              <a:t>Отсутствие обращений к элементам массива</a:t>
            </a:r>
          </a:p>
          <a:p>
            <a:r>
              <a:rPr lang="ru-RU" dirty="0" smtClean="0"/>
              <a:t>Уникальность имён переменных в пределах функции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путей выполнения</a:t>
            </a:r>
            <a:endParaRPr lang="ru-RU" dirty="0"/>
          </a:p>
        </p:txBody>
      </p:sp>
      <p:pic>
        <p:nvPicPr>
          <p:cNvPr id="5" name="Содержимое 4" descr="build_pathe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1720" y="1448663"/>
            <a:ext cx="4824536" cy="4952649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187624" y="710140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Спросить про правильность у Татьяны Николаевны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3941</TotalTime>
  <Words>476</Words>
  <Application>Microsoft Office PowerPoint</Application>
  <PresentationFormat>Экран (4:3)</PresentationFormat>
  <Paragraphs>99</Paragraphs>
  <Slides>19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1" baseType="lpstr">
      <vt:lpstr>Тема Office</vt:lpstr>
      <vt:lpstr>Формула</vt:lpstr>
      <vt:lpstr>Статический поиск гонок в программах на языке Си</vt:lpstr>
      <vt:lpstr>Цель и задачи</vt:lpstr>
      <vt:lpstr>Понятие гонки</vt:lpstr>
      <vt:lpstr>Методы поиска гонок</vt:lpstr>
      <vt:lpstr>Метод статического поиска гонок</vt:lpstr>
      <vt:lpstr>Метод статического поиска гонок</vt:lpstr>
      <vt:lpstr>Построение таблиц защищённого доступа для потоков</vt:lpstr>
      <vt:lpstr>Ограничения метода</vt:lpstr>
      <vt:lpstr>Построение путей выполнения</vt:lpstr>
      <vt:lpstr>Обновление перекрестных ссылок</vt:lpstr>
      <vt:lpstr>Относительное множество блокировок</vt:lpstr>
      <vt:lpstr>Таблица защищенного доступа</vt:lpstr>
      <vt:lpstr>Определение мест возможного возникновения гонок</vt:lpstr>
      <vt:lpstr>Структура ПО</vt:lpstr>
      <vt:lpstr>Ограничения реализации</vt:lpstr>
      <vt:lpstr>Результаты исследований</vt:lpstr>
      <vt:lpstr>Результаты исследований</vt:lpstr>
      <vt:lpstr>Результаты исследований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Статический поиск гонок в программах на языке Си</dc:title>
  <dc:creator>alex</dc:creator>
  <cp:lastModifiedBy>alex</cp:lastModifiedBy>
  <cp:revision>284</cp:revision>
  <dcterms:created xsi:type="dcterms:W3CDTF">2014-05-07T18:51:58Z</dcterms:created>
  <dcterms:modified xsi:type="dcterms:W3CDTF">2014-05-29T13:20:56Z</dcterms:modified>
</cp:coreProperties>
</file>