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D3585E-47B2-40FF-B4C3-F318AFDEEA5A}">
          <p14:sldIdLst>
            <p14:sldId id="256"/>
            <p14:sldId id="257"/>
            <p14:sldId id="258"/>
            <p14:sldId id="259"/>
            <p14:sldId id="260"/>
          </p14:sldIdLst>
        </p14:section>
        <p14:section name="Untitled Section" id="{CF411CF1-8FF6-4D3D-8FC2-851E9FB7A514}">
          <p14:sldIdLst>
            <p14:sldId id="262"/>
            <p14:sldId id="263"/>
            <p14:sldId id="264"/>
            <p14:sldId id="265"/>
            <p14:sldId id="266"/>
            <p14:sldId id="267"/>
            <p14:sldId id="268"/>
            <p14:sldId id="269"/>
            <p14:sldId id="270"/>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24" autoAdjust="0"/>
  </p:normalViewPr>
  <p:slideViewPr>
    <p:cSldViewPr>
      <p:cViewPr varScale="1">
        <p:scale>
          <a:sx n="38" d="100"/>
          <a:sy n="38" d="100"/>
        </p:scale>
        <p:origin x="-1228"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1B871A-2FB0-4AFF-B417-0D44EFEF059C}"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B871A-2FB0-4AFF-B417-0D44EFEF059C}"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21B871A-2FB0-4AFF-B417-0D44EFEF059C}"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7DBBB-F85C-4EB6-8111-E5AA4B315224}"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1B871A-2FB0-4AFF-B417-0D44EFEF059C}"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7DBBB-F85C-4EB6-8111-E5AA4B315224}"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1B871A-2FB0-4AFF-B417-0D44EFEF059C}"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21B871A-2FB0-4AFF-B417-0D44EFEF059C}"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7DBBB-F85C-4EB6-8111-E5AA4B315224}"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1B871A-2FB0-4AFF-B417-0D44EFEF059C}"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1B871A-2FB0-4AFF-B417-0D44EFEF059C}"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821B871A-2FB0-4AFF-B417-0D44EFEF059C}"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27DBBB-F85C-4EB6-8111-E5AA4B31522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21B871A-2FB0-4AFF-B417-0D44EFEF059C}"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7DBBB-F85C-4EB6-8111-E5AA4B315224}"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1B871A-2FB0-4AFF-B417-0D44EFEF059C}"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27DBBB-F85C-4EB6-8111-E5AA4B315224}"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21B871A-2FB0-4AFF-B417-0D44EFEF059C}" type="datetimeFigureOut">
              <a:rPr lang="en-IN" smtClean="0"/>
              <a:t>18-06-2024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D27DBBB-F85C-4EB6-8111-E5AA4B315224}"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nowbe4.com/phishing?hsLang=en&amp;__hstc=59035826.4411f2e860a1748497318da4207cd172.1718551452168.1718551452168.1718551452168.1&amp;__hssc=59035826.1.1718551452168&amp;__hsfp=156693996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hishing.org/phishing-security-test?hsLang=en" TargetMode="External"/><Relationship Id="rId2" Type="http://schemas.openxmlformats.org/officeDocument/2006/relationships/hyperlink" Target="https://www.knowbe4.com/?hsLang=en&amp;__hstc=59035826.4411f2e860a1748497318da4207cd172.1718551452168.1718551452168.1718551452168.1&amp;__hssc=59035826.1.1718551452168&amp;__hsfp=1566939966"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PHISHING AWARENESS TRANING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5564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687" y="2204864"/>
            <a:ext cx="8748464" cy="4093428"/>
          </a:xfrm>
          <a:prstGeom prst="rect">
            <a:avLst/>
          </a:prstGeom>
        </p:spPr>
        <p:txBody>
          <a:bodyPr wrap="square">
            <a:spAutoFit/>
          </a:bodyPr>
          <a:lstStyle/>
          <a:p>
            <a:r>
              <a:rPr lang="en-GB" sz="2000" b="1" dirty="0"/>
              <a:t>10. Use Antivirus Software</a:t>
            </a:r>
            <a:r>
              <a:rPr lang="en-GB" sz="2000" dirty="0"/>
              <a:t> – There are plenty of reasons to use antivirus software. Special signatures that are included with antivirus software guard against known technology workarounds and loopholes. Just be sure to keep your software up to date. New definitions are added all the time because new scams are also being dreamed up all the time. Anti-spyware and firewall settings should be used to prevent phishing attacks and users should update the programs regularly. Firewall protection prevents access to malicious files by blocking the attacks. Antivirus software scans every file which comes through the Internet to your computer. It helps to prevent damage to your </a:t>
            </a:r>
            <a:r>
              <a:rPr lang="en-GB" sz="2000" dirty="0" err="1"/>
              <a:t>system.You</a:t>
            </a:r>
            <a:r>
              <a:rPr lang="en-GB" sz="2000" dirty="0"/>
              <a:t> don’t have to live in fear of phishing scams. By keeping the preceding tips in mind, you should be able to enjoy a worry-free online experience.</a:t>
            </a:r>
          </a:p>
          <a:p>
            <a:r>
              <a:rPr lang="en-GB" sz="2000" dirty="0" smtClean="0"/>
              <a:t/>
            </a:r>
            <a:br>
              <a:rPr lang="en-GB" sz="2000" dirty="0" smtClean="0"/>
            </a:br>
            <a:endParaRPr lang="en-IN" sz="2000" dirty="0"/>
          </a:p>
        </p:txBody>
      </p:sp>
    </p:spTree>
    <p:extLst>
      <p:ext uri="{BB962C8B-B14F-4D97-AF65-F5344CB8AC3E}">
        <p14:creationId xmlns:p14="http://schemas.microsoft.com/office/powerpoint/2010/main" val="401113111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512" y="1556793"/>
            <a:ext cx="856895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To specifically avoid phishing emails:</a:t>
            </a: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chemeClr val="tx1"/>
                </a:solidFill>
                <a:effectLst/>
                <a:latin typeface="Arial" charset="0"/>
                <a:cs typeface="Arial" charset="0"/>
              </a:rPr>
              <a:t>Check the Sender’s Email Address</a:t>
            </a:r>
            <a:r>
              <a:rPr kumimoji="0" lang="en-US" sz="1600" b="0" i="0" u="none" strike="noStrike" cap="none" normalizeH="0" baseline="0" dirty="0" smtClean="0">
                <a:ln>
                  <a:noFill/>
                </a:ln>
                <a:solidFill>
                  <a:schemeClr val="tx1"/>
                </a:solidFill>
                <a:effectLst/>
                <a:latin typeface="Arial" charset="0"/>
                <a:cs typeface="Arial" charset="0"/>
              </a:rPr>
              <a:t>: Be cautious of emails from unknown senders or with odd-looking email addresses.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chemeClr val="tx1"/>
                </a:solidFill>
                <a:effectLst/>
                <a:latin typeface="Arial" charset="0"/>
                <a:cs typeface="Arial" charset="0"/>
              </a:rPr>
              <a:t>Look for Generic Greetings</a:t>
            </a:r>
            <a:r>
              <a:rPr kumimoji="0" lang="en-US" sz="1600" b="0" i="0" u="none" strike="noStrike" cap="none" normalizeH="0" baseline="0" dirty="0" smtClean="0">
                <a:ln>
                  <a:noFill/>
                </a:ln>
                <a:solidFill>
                  <a:schemeClr val="tx1"/>
                </a:solidFill>
                <a:effectLst/>
                <a:latin typeface="Arial" charset="0"/>
                <a:cs typeface="Arial" charset="0"/>
              </a:rPr>
              <a:t>: Phishing emails often use generic greetings like “Dear Customer” instead of your name.</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chemeClr val="tx1"/>
                </a:solidFill>
                <a:effectLst/>
                <a:latin typeface="Arial" charset="0"/>
                <a:cs typeface="Arial" charset="0"/>
              </a:rPr>
              <a:t>Inspect Links Carefully</a:t>
            </a:r>
            <a:r>
              <a:rPr kumimoji="0" lang="en-US" sz="1600" b="0" i="0" u="none" strike="noStrike" cap="none" normalizeH="0" baseline="0" dirty="0" smtClean="0">
                <a:ln>
                  <a:noFill/>
                </a:ln>
                <a:solidFill>
                  <a:schemeClr val="tx1"/>
                </a:solidFill>
                <a:effectLst/>
                <a:latin typeface="Arial" charset="0"/>
                <a:cs typeface="Arial" charset="0"/>
              </a:rPr>
              <a:t>: Hover over any links without clicking to see if the URL looks legitimate.</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sz="1600" b="1" i="0" u="none" strike="noStrike" cap="none" normalizeH="0" baseline="0" dirty="0" smtClean="0">
                <a:ln>
                  <a:noFill/>
                </a:ln>
                <a:solidFill>
                  <a:schemeClr val="tx1"/>
                </a:solidFill>
                <a:effectLst/>
                <a:latin typeface="Arial" charset="0"/>
                <a:cs typeface="Arial" charset="0"/>
              </a:rPr>
              <a:t>Beware of Urgent or Threatening Language</a:t>
            </a:r>
            <a:r>
              <a:rPr kumimoji="0" lang="en-US" sz="1600" b="0" i="0" u="none" strike="noStrike" cap="none" normalizeH="0" baseline="0" dirty="0" smtClean="0">
                <a:ln>
                  <a:noFill/>
                </a:ln>
                <a:solidFill>
                  <a:schemeClr val="tx1"/>
                </a:solidFill>
                <a:effectLst/>
                <a:latin typeface="Arial" charset="0"/>
                <a:cs typeface="Arial" charset="0"/>
              </a:rPr>
              <a:t>: Phishing attempts often create a sense of urgency to trick you into providing sensitive information.</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sz="1600" b="1" i="0" u="none" strike="noStrike" cap="none" normalizeH="0" baseline="0" dirty="0" smtClean="0">
                <a:ln>
                  <a:noFill/>
                </a:ln>
                <a:solidFill>
                  <a:schemeClr val="tx1"/>
                </a:solidFill>
                <a:effectLst/>
                <a:latin typeface="Arial" charset="0"/>
                <a:cs typeface="Arial" charset="0"/>
              </a:rPr>
              <a:t>Don’t Open Attachments from Unknown Senders</a:t>
            </a:r>
            <a:r>
              <a:rPr kumimoji="0" lang="en-US" sz="1600" b="0" i="0" u="none" strike="noStrike" cap="none" normalizeH="0" baseline="0" dirty="0" smtClean="0">
                <a:ln>
                  <a:noFill/>
                </a:ln>
                <a:solidFill>
                  <a:schemeClr val="tx1"/>
                </a:solidFill>
                <a:effectLst/>
                <a:latin typeface="Arial" charset="0"/>
                <a:cs typeface="Arial" charset="0"/>
              </a:rPr>
              <a:t>: Attachments can contain malware or viruses.</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sz="1600" b="1" i="0" u="none" strike="noStrike" cap="none" normalizeH="0" baseline="0" dirty="0" smtClean="0">
                <a:ln>
                  <a:noFill/>
                </a:ln>
                <a:solidFill>
                  <a:schemeClr val="tx1"/>
                </a:solidFill>
                <a:effectLst/>
                <a:latin typeface="Arial" charset="0"/>
                <a:cs typeface="Arial" charset="0"/>
              </a:rPr>
              <a:t>Use Email Filters</a:t>
            </a:r>
            <a:r>
              <a:rPr kumimoji="0" lang="en-US" sz="1600" b="0" i="0" u="none" strike="noStrike" cap="none" normalizeH="0" baseline="0" dirty="0" smtClean="0">
                <a:ln>
                  <a:noFill/>
                </a:ln>
                <a:solidFill>
                  <a:schemeClr val="tx1"/>
                </a:solidFill>
                <a:effectLst/>
                <a:latin typeface="Arial" charset="0"/>
                <a:cs typeface="Arial" charset="0"/>
              </a:rPr>
              <a:t>: Most email services have built-in spam filters that help catch phishing emails.</a:t>
            </a:r>
          </a:p>
          <a:p>
            <a:pPr marL="0" marR="0" lvl="0" indent="0" defTabSz="914400" rtl="0" eaLnBrk="0" fontAlgn="base" latinLnBrk="0" hangingPunct="0">
              <a:lnSpc>
                <a:spcPct val="100000"/>
              </a:lnSpc>
              <a:spcBef>
                <a:spcPct val="0"/>
              </a:spcBef>
              <a:spcAft>
                <a:spcPct val="0"/>
              </a:spcAft>
              <a:buClrTx/>
              <a:buSzTx/>
              <a:buFontTx/>
              <a:buAutoNum type="arabicPeriod" startAt="7"/>
              <a:tabLst/>
            </a:pPr>
            <a:r>
              <a:rPr kumimoji="0" lang="en-US" sz="1600" b="1" i="0" u="none" strike="noStrike" cap="none" normalizeH="0" baseline="0" dirty="0" smtClean="0">
                <a:ln>
                  <a:noFill/>
                </a:ln>
                <a:solidFill>
                  <a:schemeClr val="tx1"/>
                </a:solidFill>
                <a:effectLst/>
                <a:latin typeface="Arial" charset="0"/>
                <a:cs typeface="Arial" charset="0"/>
              </a:rPr>
              <a:t>Keep Your Computer and Software Updated</a:t>
            </a:r>
            <a:r>
              <a:rPr kumimoji="0" lang="en-US" sz="1600" b="0" i="0" u="none" strike="noStrike" cap="none" normalizeH="0" baseline="0" dirty="0" smtClean="0">
                <a:ln>
                  <a:noFill/>
                </a:ln>
                <a:solidFill>
                  <a:schemeClr val="tx1"/>
                </a:solidFill>
                <a:effectLst/>
                <a:latin typeface="Arial" charset="0"/>
                <a:cs typeface="Arial" charset="0"/>
              </a:rPr>
              <a:t>: Security patches can help protect against phishing attacks.</a:t>
            </a:r>
          </a:p>
          <a:p>
            <a:pPr marL="0" marR="0" lvl="0" indent="0" defTabSz="914400" rtl="0" eaLnBrk="0" fontAlgn="base" latinLnBrk="0" hangingPunct="0">
              <a:lnSpc>
                <a:spcPct val="100000"/>
              </a:lnSpc>
              <a:spcBef>
                <a:spcPct val="0"/>
              </a:spcBef>
              <a:spcAft>
                <a:spcPct val="0"/>
              </a:spcAft>
              <a:buClrTx/>
              <a:buSzTx/>
              <a:buFontTx/>
              <a:buAutoNum type="arabicPeriod" startAt="8"/>
              <a:tabLst/>
            </a:pPr>
            <a:r>
              <a:rPr kumimoji="0" lang="en-US" sz="1600" b="1" i="0" u="none" strike="noStrike" cap="none" normalizeH="0" baseline="0" dirty="0" smtClean="0">
                <a:ln>
                  <a:noFill/>
                </a:ln>
                <a:solidFill>
                  <a:schemeClr val="tx1"/>
                </a:solidFill>
                <a:effectLst/>
                <a:latin typeface="Arial" charset="0"/>
                <a:cs typeface="Arial" charset="0"/>
              </a:rPr>
              <a:t>Report Phishing Emails</a:t>
            </a:r>
            <a:r>
              <a:rPr kumimoji="0" lang="en-US" sz="1600" b="0" i="0" u="none" strike="noStrike" cap="none" normalizeH="0" baseline="0" dirty="0" smtClean="0">
                <a:ln>
                  <a:noFill/>
                </a:ln>
                <a:solidFill>
                  <a:schemeClr val="tx1"/>
                </a:solidFill>
                <a:effectLst/>
                <a:latin typeface="Arial" charset="0"/>
                <a:cs typeface="Arial" charset="0"/>
              </a:rPr>
              <a:t>: If you receive a phishing email, report it to your email provider or the Anti-Phishing Working Group at reportphishing@apwg.org.</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By being vigilant and cautious with your emails, you can greatly reduce the risk of falling victim to phishing.</a:t>
            </a:r>
          </a:p>
        </p:txBody>
      </p:sp>
    </p:spTree>
    <p:extLst>
      <p:ext uri="{BB962C8B-B14F-4D97-AF65-F5344CB8AC3E}">
        <p14:creationId xmlns:p14="http://schemas.microsoft.com/office/powerpoint/2010/main" val="289501343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132857"/>
            <a:ext cx="8280920" cy="4154984"/>
          </a:xfrm>
          <a:prstGeom prst="rect">
            <a:avLst/>
          </a:prstGeom>
        </p:spPr>
        <p:txBody>
          <a:bodyPr wrap="square">
            <a:spAutoFit/>
          </a:bodyPr>
          <a:lstStyle/>
          <a:p>
            <a:pPr algn="just"/>
            <a:r>
              <a:rPr lang="en-GB" sz="2400" dirty="0"/>
              <a:t>Here are some key tips to avoid phishing websites in </a:t>
            </a:r>
            <a:r>
              <a:rPr lang="en-GB" sz="2400" dirty="0" err="1"/>
              <a:t>cybersecurity</a:t>
            </a:r>
            <a:r>
              <a:rPr lang="en-GB" sz="2400" dirty="0" smtClean="0"/>
              <a:t>:</a:t>
            </a:r>
          </a:p>
          <a:p>
            <a:pPr algn="just"/>
            <a:endParaRPr lang="en-GB" sz="2400" dirty="0"/>
          </a:p>
          <a:p>
            <a:pPr algn="just"/>
            <a:r>
              <a:rPr lang="en-GB" sz="2400" b="1" dirty="0"/>
              <a:t>Recognize the signs</a:t>
            </a:r>
            <a:r>
              <a:rPr lang="en-GB" sz="2400" dirty="0"/>
              <a:t> of phishing, like urgent language or unfamiliar sender addresses.</a:t>
            </a:r>
          </a:p>
          <a:p>
            <a:pPr algn="just"/>
            <a:r>
              <a:rPr lang="en-GB" sz="2400" b="1" dirty="0"/>
              <a:t>Verify links</a:t>
            </a:r>
            <a:r>
              <a:rPr lang="en-GB" sz="2400" dirty="0"/>
              <a:t> before clicking by hovering over them to see the actual URL.</a:t>
            </a:r>
          </a:p>
          <a:p>
            <a:pPr algn="just"/>
            <a:r>
              <a:rPr lang="en-GB" sz="2400" b="1" dirty="0"/>
              <a:t>Use strong passwords</a:t>
            </a:r>
            <a:r>
              <a:rPr lang="en-GB" sz="2400" dirty="0"/>
              <a:t> and enable two-factor authentication.</a:t>
            </a:r>
          </a:p>
          <a:p>
            <a:pPr algn="just"/>
            <a:r>
              <a:rPr lang="en-GB" sz="2400" b="1" dirty="0"/>
              <a:t>Keep your systems updated</a:t>
            </a:r>
            <a:r>
              <a:rPr lang="en-GB" sz="2400" dirty="0"/>
              <a:t> with the latest security patches.</a:t>
            </a:r>
          </a:p>
          <a:p>
            <a:pPr algn="just"/>
            <a:r>
              <a:rPr lang="en-GB" sz="2400" b="1" dirty="0"/>
              <a:t>Back up your information</a:t>
            </a:r>
            <a:r>
              <a:rPr lang="en-GB" sz="2400" dirty="0"/>
              <a:t> regularly.</a:t>
            </a:r>
          </a:p>
          <a:p>
            <a:pPr algn="just"/>
            <a:r>
              <a:rPr lang="en-GB" sz="2400" b="1" dirty="0"/>
              <a:t>Avoid sharing personal information</a:t>
            </a:r>
            <a:r>
              <a:rPr lang="en-GB" sz="2400" dirty="0"/>
              <a:t> over email or texts.</a:t>
            </a:r>
          </a:p>
        </p:txBody>
      </p:sp>
    </p:spTree>
    <p:extLst>
      <p:ext uri="{BB962C8B-B14F-4D97-AF65-F5344CB8AC3E}">
        <p14:creationId xmlns:p14="http://schemas.microsoft.com/office/powerpoint/2010/main" val="82985898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5496" y="2204865"/>
            <a:ext cx="9001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To avoid phishing through social engineering tactics, consider the following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chemeClr val="tx1"/>
                </a:solidFill>
                <a:effectLst/>
                <a:latin typeface="Arial" charset="0"/>
                <a:cs typeface="Arial" charset="0"/>
              </a:rPr>
              <a:t>Be skeptical</a:t>
            </a:r>
            <a:r>
              <a:rPr kumimoji="0" lang="en-US" sz="2000" b="0" i="0" u="none" strike="noStrike" cap="none" normalizeH="0" baseline="0" dirty="0" smtClean="0">
                <a:ln>
                  <a:noFill/>
                </a:ln>
                <a:solidFill>
                  <a:schemeClr val="tx1"/>
                </a:solidFill>
                <a:effectLst/>
                <a:latin typeface="Arial" charset="0"/>
                <a:cs typeface="Arial" charset="0"/>
              </a:rPr>
              <a:t> of unsolicited contact. Phishers often pose as trusted entities.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chemeClr val="tx1"/>
                </a:solidFill>
                <a:effectLst/>
                <a:latin typeface="Arial" charset="0"/>
                <a:cs typeface="Arial" charset="0"/>
              </a:rPr>
              <a:t>Educate yourself and others</a:t>
            </a:r>
            <a:r>
              <a:rPr kumimoji="0" lang="en-US" sz="2000" b="0" i="0" u="none" strike="noStrike" cap="none" normalizeH="0" baseline="0" dirty="0" smtClean="0">
                <a:ln>
                  <a:noFill/>
                </a:ln>
                <a:solidFill>
                  <a:schemeClr val="tx1"/>
                </a:solidFill>
                <a:effectLst/>
                <a:latin typeface="Arial" charset="0"/>
                <a:cs typeface="Arial" charset="0"/>
              </a:rPr>
              <a:t> about common social engineering tactics.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chemeClr val="tx1"/>
                </a:solidFill>
                <a:effectLst/>
                <a:latin typeface="Arial" charset="0"/>
                <a:cs typeface="Arial" charset="0"/>
              </a:rPr>
              <a:t>Protect sensitive information</a:t>
            </a:r>
            <a:r>
              <a:rPr kumimoji="0" lang="en-US" sz="2000" b="0" i="0" u="none" strike="noStrike" cap="none" normalizeH="0" baseline="0" dirty="0" smtClean="0">
                <a:ln>
                  <a:noFill/>
                </a:ln>
                <a:solidFill>
                  <a:schemeClr val="tx1"/>
                </a:solidFill>
                <a:effectLst/>
                <a:latin typeface="Arial" charset="0"/>
                <a:cs typeface="Arial" charset="0"/>
              </a:rPr>
              <a:t> and be cautious about sharing 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chemeClr val="tx1"/>
                </a:solidFill>
                <a:effectLst/>
                <a:latin typeface="Arial" charset="0"/>
                <a:cs typeface="Arial" charset="0"/>
              </a:rPr>
              <a:t>Verify the identity</a:t>
            </a:r>
            <a:r>
              <a:rPr kumimoji="0" lang="en-US" sz="2000" b="0" i="0" u="none" strike="noStrike" cap="none" normalizeH="0" baseline="0" dirty="0" smtClean="0">
                <a:ln>
                  <a:noFill/>
                </a:ln>
                <a:solidFill>
                  <a:schemeClr val="tx1"/>
                </a:solidFill>
                <a:effectLst/>
                <a:latin typeface="Arial" charset="0"/>
                <a:cs typeface="Arial" charset="0"/>
              </a:rPr>
              <a:t> of the contact through an independent channel.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chemeClr val="tx1"/>
                </a:solidFill>
                <a:effectLst/>
                <a:latin typeface="Arial" charset="0"/>
                <a:cs typeface="Arial" charset="0"/>
              </a:rPr>
              <a:t>Don’t click on links or download files</a:t>
            </a:r>
            <a:r>
              <a:rPr kumimoji="0" lang="en-US" sz="2000" b="0" i="0" u="none" strike="noStrike" cap="none" normalizeH="0" baseline="0" dirty="0" smtClean="0">
                <a:ln>
                  <a:noFill/>
                </a:ln>
                <a:solidFill>
                  <a:schemeClr val="tx1"/>
                </a:solidFill>
                <a:effectLst/>
                <a:latin typeface="Arial" charset="0"/>
                <a:cs typeface="Arial" charset="0"/>
              </a:rPr>
              <a:t> from unknown sources.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000" b="1" i="0" u="none" strike="noStrike" cap="none" normalizeH="0" baseline="0" dirty="0" smtClean="0">
                <a:ln>
                  <a:noFill/>
                </a:ln>
                <a:solidFill>
                  <a:schemeClr val="tx1"/>
                </a:solidFill>
                <a:effectLst/>
                <a:latin typeface="Arial" charset="0"/>
                <a:cs typeface="Arial" charset="0"/>
              </a:rPr>
              <a:t>Use security software</a:t>
            </a:r>
            <a:r>
              <a:rPr kumimoji="0" lang="en-US" sz="2000" b="0" i="0" u="none" strike="noStrike" cap="none" normalizeH="0" baseline="0" dirty="0" smtClean="0">
                <a:ln>
                  <a:noFill/>
                </a:ln>
                <a:solidFill>
                  <a:schemeClr val="tx1"/>
                </a:solidFill>
                <a:effectLst/>
                <a:latin typeface="Arial" charset="0"/>
                <a:cs typeface="Arial" charset="0"/>
              </a:rPr>
              <a:t> that offers email scanning and web protection.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Remember, social engineering relies on manipulating human psychology, so always think critically and question the legitimacy of unexpected requests for information.</a:t>
            </a:r>
          </a:p>
        </p:txBody>
      </p:sp>
    </p:spTree>
    <p:extLst>
      <p:ext uri="{BB962C8B-B14F-4D97-AF65-F5344CB8AC3E}">
        <p14:creationId xmlns:p14="http://schemas.microsoft.com/office/powerpoint/2010/main" val="366224412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628801"/>
            <a:ext cx="5814392" cy="5262979"/>
          </a:xfrm>
          <a:prstGeom prst="rect">
            <a:avLst/>
          </a:prstGeom>
        </p:spPr>
        <p:txBody>
          <a:bodyPr wrap="square">
            <a:spAutoFit/>
          </a:bodyPr>
          <a:lstStyle/>
          <a:p>
            <a:r>
              <a:rPr lang="en-GB" sz="2800" b="1" dirty="0"/>
              <a:t>Conclusion</a:t>
            </a:r>
          </a:p>
          <a:p>
            <a:r>
              <a:rPr lang="en-GB" sz="2800" dirty="0" smtClean="0">
                <a:effectLst/>
              </a:rPr>
              <a:t>Phishing campaigns can be difficult spot. Cyber criminals have become experts at using sophisticated techniques to trick victims into sharing personal or financial information.</a:t>
            </a:r>
          </a:p>
          <a:p>
            <a:r>
              <a:rPr lang="en-GB" sz="2800" dirty="0" smtClean="0">
                <a:effectLst/>
              </a:rPr>
              <a:t>But the best way to protect yourself is to learn how to spot a phishing scam before you take the bait.</a:t>
            </a:r>
          </a:p>
          <a:p>
            <a:r>
              <a:rPr lang="en-GB" sz="2800" dirty="0"/>
              <a:t/>
            </a:r>
            <a:br>
              <a:rPr lang="en-GB" sz="2800" dirty="0"/>
            </a:br>
            <a:endParaRPr lang="en-IN" sz="2800" dirty="0"/>
          </a:p>
        </p:txBody>
      </p:sp>
    </p:spTree>
    <p:extLst>
      <p:ext uri="{BB962C8B-B14F-4D97-AF65-F5344CB8AC3E}">
        <p14:creationId xmlns:p14="http://schemas.microsoft.com/office/powerpoint/2010/main" val="188787081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800" dirty="0" smtClean="0"/>
              <a:t>THE END</a:t>
            </a:r>
            <a:endParaRPr lang="en-IN" sz="8800" dirty="0"/>
          </a:p>
        </p:txBody>
      </p:sp>
      <p:sp>
        <p:nvSpPr>
          <p:cNvPr id="3" name="Subtitle 2"/>
          <p:cNvSpPr>
            <a:spLocks noGrp="1"/>
          </p:cNvSpPr>
          <p:nvPr>
            <p:ph type="subTitle" idx="1"/>
          </p:nvPr>
        </p:nvSpPr>
        <p:spPr/>
        <p:txBody>
          <a:bodyPr/>
          <a:lstStyle/>
          <a:p>
            <a:r>
              <a:rPr lang="en-IN" dirty="0" smtClean="0"/>
              <a:t>Presentation By  </a:t>
            </a:r>
          </a:p>
          <a:p>
            <a:r>
              <a:rPr lang="en-IN" dirty="0" smtClean="0"/>
              <a:t>- </a:t>
            </a:r>
            <a:r>
              <a:rPr lang="en-IN" sz="2800" dirty="0" smtClean="0">
                <a:latin typeface="Arial Rounded MT Bold" pitchFamily="34" charset="0"/>
              </a:rPr>
              <a:t>A.AFROZ BASHA</a:t>
            </a:r>
            <a:endParaRPr lang="en-IN" sz="2800" dirty="0">
              <a:latin typeface="Arial Rounded MT Bold" pitchFamily="34" charset="0"/>
            </a:endParaRPr>
          </a:p>
        </p:txBody>
      </p:sp>
    </p:spTree>
    <p:extLst>
      <p:ext uri="{BB962C8B-B14F-4D97-AF65-F5344CB8AC3E}">
        <p14:creationId xmlns:p14="http://schemas.microsoft.com/office/powerpoint/2010/main" val="370615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420888"/>
            <a:ext cx="7408333" cy="3888432"/>
          </a:xfrm>
        </p:spPr>
        <p:txBody>
          <a:bodyPr>
            <a:normAutofit fontScale="85000" lnSpcReduction="20000"/>
          </a:bodyPr>
          <a:lstStyle/>
          <a:p>
            <a:pPr marL="0" indent="0">
              <a:buNone/>
            </a:pPr>
            <a:endParaRPr lang="en-GB" dirty="0"/>
          </a:p>
          <a:p>
            <a:r>
              <a:rPr lang="en-GB" dirty="0"/>
              <a:t>Phishing is a type of </a:t>
            </a:r>
            <a:r>
              <a:rPr lang="en-GB" dirty="0" err="1"/>
              <a:t>cybersecurity</a:t>
            </a:r>
            <a:r>
              <a:rPr lang="en-GB" dirty="0"/>
              <a:t> attack during which malicious actors send messages pretending to be a trusted person or entity. Phishing messages manipulate a user, causing them to perform actions like installing a malicious file, clicking a malicious link, or divulging sensitive information such as access credentials.</a:t>
            </a:r>
          </a:p>
          <a:p>
            <a:r>
              <a:rPr lang="en-GB" dirty="0"/>
              <a:t>Phishing is the most common type of social engineering, which is a general term describing attempts to manipulate or trick computer users. Social engineering is an increasingly common threat vector used in almost all security incidents. Social engineering attacks, like phishing, are often combined with other threats, such as malware, code injection, and network attacks.</a:t>
            </a:r>
          </a:p>
          <a:p>
            <a:endParaRPr lang="en-IN" dirty="0"/>
          </a:p>
        </p:txBody>
      </p:sp>
      <p:sp>
        <p:nvSpPr>
          <p:cNvPr id="3" name="Title 2"/>
          <p:cNvSpPr>
            <a:spLocks noGrp="1"/>
          </p:cNvSpPr>
          <p:nvPr>
            <p:ph type="title"/>
          </p:nvPr>
        </p:nvSpPr>
        <p:spPr/>
        <p:txBody>
          <a:bodyPr/>
          <a:lstStyle/>
          <a:p>
            <a:r>
              <a:rPr lang="en-IN" dirty="0" smtClean="0"/>
              <a:t>WHAT IS PHISHING ?</a:t>
            </a:r>
            <a:endParaRPr lang="en-IN" dirty="0"/>
          </a:p>
        </p:txBody>
      </p:sp>
    </p:spTree>
    <p:extLst>
      <p:ext uri="{BB962C8B-B14F-4D97-AF65-F5344CB8AC3E}">
        <p14:creationId xmlns:p14="http://schemas.microsoft.com/office/powerpoint/2010/main" val="260193282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2276872"/>
            <a:ext cx="8784976" cy="4320480"/>
          </a:xfrm>
        </p:spPr>
        <p:txBody>
          <a:bodyPr>
            <a:normAutofit fontScale="70000" lnSpcReduction="20000"/>
          </a:bodyPr>
          <a:lstStyle/>
          <a:p>
            <a:pPr marL="0" indent="0">
              <a:buNone/>
            </a:pPr>
            <a:endParaRPr lang="en-GB" dirty="0"/>
          </a:p>
          <a:p>
            <a:r>
              <a:rPr lang="en-GB" dirty="0"/>
              <a:t>The basic element of a phishing attack is a message sent by email, social media, or other electronic communication means.</a:t>
            </a:r>
          </a:p>
          <a:p>
            <a:r>
              <a:rPr lang="en-GB" dirty="0"/>
              <a:t>A phisher may use public resources, especially social networks, to collect background information about the personal and work experience of their victim. These sources are used to gather information such as the potential victim’s name, job title, and email address, as well as interests and activities. The phisher can then use this information to create a reliable fake message.</a:t>
            </a:r>
          </a:p>
          <a:p>
            <a:r>
              <a:rPr lang="en-GB" dirty="0"/>
              <a:t>Typically, the emails the victim receives appear to come from a known contact or organization. Attacks are carried out through malicious attachments or links to malicious websites. Attackers often set up fake websites, which appear to be owned by a trusted entity like the victim’s bank, workplace, or university. Via these websites, attackers attempt to collect private information like usernames and passwords or payment information.</a:t>
            </a:r>
          </a:p>
          <a:p>
            <a:r>
              <a:rPr lang="en-GB" dirty="0"/>
              <a:t>Some phishing emails can be identified due to poor copywriting and improper use of fonts, logos, and layouts. However, many cybercriminals are becoming more sophisticated at creating authentic-looking messages and are using professional marketing techniques to test and improve the effectiveness of their emails.</a:t>
            </a:r>
          </a:p>
          <a:p>
            <a:pPr marL="0" indent="0">
              <a:buNone/>
            </a:pPr>
            <a:endParaRPr lang="en-IN" dirty="0"/>
          </a:p>
        </p:txBody>
      </p:sp>
      <p:sp>
        <p:nvSpPr>
          <p:cNvPr id="3" name="Title 2"/>
          <p:cNvSpPr>
            <a:spLocks noGrp="1"/>
          </p:cNvSpPr>
          <p:nvPr>
            <p:ph type="title"/>
          </p:nvPr>
        </p:nvSpPr>
        <p:spPr/>
        <p:txBody>
          <a:bodyPr/>
          <a:lstStyle/>
          <a:p>
            <a:r>
              <a:rPr lang="en-IN" dirty="0" smtClean="0"/>
              <a:t>HOW PHISHING WORKS ?</a:t>
            </a:r>
            <a:endParaRPr lang="en-IN" dirty="0"/>
          </a:p>
        </p:txBody>
      </p:sp>
    </p:spTree>
    <p:extLst>
      <p:ext uri="{BB962C8B-B14F-4D97-AF65-F5344CB8AC3E}">
        <p14:creationId xmlns:p14="http://schemas.microsoft.com/office/powerpoint/2010/main" val="296308762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0" y="2492896"/>
            <a:ext cx="8964488" cy="4509120"/>
          </a:xfrm>
        </p:spPr>
        <p:txBody>
          <a:bodyPr>
            <a:normAutofit fontScale="70000" lnSpcReduction="20000"/>
          </a:bodyPr>
          <a:lstStyle/>
          <a:p>
            <a:r>
              <a:rPr lang="en-GB" dirty="0"/>
              <a:t>Scammers use email or text messages to try to steal your passwords, account numbers, or Social Security numbers. If they get that information, they could get access to your email, bank, or other accounts. Or they could sell your information to other scammers. Scammers launch thousands of phishing attacks like these every day — and they’re often successful.</a:t>
            </a:r>
          </a:p>
          <a:p>
            <a:r>
              <a:rPr lang="en-GB" dirty="0"/>
              <a:t>Scammers often update their tactics to keep up with the latest news or trends, but here are some common tactics used in phishing emails or text messages:</a:t>
            </a:r>
          </a:p>
          <a:p>
            <a:r>
              <a:rPr lang="en-GB" dirty="0"/>
              <a:t>Phishing emails and text messages often tell a story to trick you into clicking on a link or opening an attachment. You might get an unexpected email or text message that looks like it’s from a company you know or trust, like a bank or a credit card or utility company. Or maybe it’s from an online payment website or app. The message could be from a scammer, who might</a:t>
            </a:r>
          </a:p>
          <a:p>
            <a:r>
              <a:rPr lang="en-GB" dirty="0"/>
              <a:t>say they’ve noticed some suspicious activity or log-in attempts — they haven’t</a:t>
            </a:r>
          </a:p>
          <a:p>
            <a:r>
              <a:rPr lang="en-GB" dirty="0"/>
              <a:t>claim there’s a problem with your account or your payment information — there isn’t</a:t>
            </a:r>
          </a:p>
          <a:p>
            <a:r>
              <a:rPr lang="en-GB" dirty="0"/>
              <a:t>say you need to confirm some personal or financial information — you don’t</a:t>
            </a:r>
          </a:p>
          <a:p>
            <a:r>
              <a:rPr lang="en-GB" dirty="0"/>
              <a:t>include an invoice you don’t recognize — it’s fake</a:t>
            </a:r>
          </a:p>
          <a:p>
            <a:r>
              <a:rPr lang="en-GB" dirty="0"/>
              <a:t>want you to click on a link to make a payment — but the link has malware</a:t>
            </a:r>
          </a:p>
          <a:p>
            <a:r>
              <a:rPr lang="en-GB" dirty="0"/>
              <a:t>say you’re eligible to register for a government refund — it’s a scam</a:t>
            </a:r>
          </a:p>
          <a:p>
            <a:r>
              <a:rPr lang="en-GB" dirty="0"/>
              <a:t>offer a coupon for free stuff — it’s not </a:t>
            </a:r>
            <a:r>
              <a:rPr lang="en-GB" dirty="0" smtClean="0"/>
              <a:t>real .</a:t>
            </a:r>
          </a:p>
        </p:txBody>
      </p:sp>
      <p:sp>
        <p:nvSpPr>
          <p:cNvPr id="3" name="Title 2"/>
          <p:cNvSpPr>
            <a:spLocks noGrp="1"/>
          </p:cNvSpPr>
          <p:nvPr>
            <p:ph type="title"/>
          </p:nvPr>
        </p:nvSpPr>
        <p:spPr/>
        <p:txBody>
          <a:bodyPr/>
          <a:lstStyle/>
          <a:p>
            <a:r>
              <a:rPr lang="en-IN" dirty="0" smtClean="0"/>
              <a:t>HOW TO RECOGNIZE PHISHING ?</a:t>
            </a:r>
            <a:endParaRPr lang="en-IN" dirty="0"/>
          </a:p>
        </p:txBody>
      </p:sp>
    </p:spTree>
    <p:extLst>
      <p:ext uri="{BB962C8B-B14F-4D97-AF65-F5344CB8AC3E}">
        <p14:creationId xmlns:p14="http://schemas.microsoft.com/office/powerpoint/2010/main" val="381711298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636913"/>
            <a:ext cx="8280920" cy="3816424"/>
          </a:xfrm>
        </p:spPr>
        <p:txBody>
          <a:bodyPr>
            <a:normAutofit/>
          </a:bodyPr>
          <a:lstStyle/>
          <a:p>
            <a:r>
              <a:rPr lang="en-GB" dirty="0"/>
              <a:t>Nobody wants to fall prey to a phishing scam. There’s a good reason that such scams will continue, though: They are successful enough for cybercriminals to make massive profits. </a:t>
            </a:r>
            <a:r>
              <a:rPr lang="en-GB" dirty="0">
                <a:hlinkClick r:id="rId2"/>
              </a:rPr>
              <a:t>Phishing</a:t>
            </a:r>
            <a:r>
              <a:rPr lang="en-GB" dirty="0"/>
              <a:t> scams have been around practically since the inception of the Internet, and they will not go away any time soon. Fortunately, there are ways to avoid becoming a victim yourself. Here are 10 basic guidelines in keeping yourself safe:</a:t>
            </a:r>
          </a:p>
          <a:p>
            <a:pPr marL="0" indent="0">
              <a:buNone/>
            </a:pPr>
            <a:endParaRPr lang="en-IN" dirty="0"/>
          </a:p>
        </p:txBody>
      </p:sp>
      <p:sp>
        <p:nvSpPr>
          <p:cNvPr id="3" name="Title 2"/>
          <p:cNvSpPr>
            <a:spLocks noGrp="1"/>
          </p:cNvSpPr>
          <p:nvPr>
            <p:ph type="title"/>
          </p:nvPr>
        </p:nvSpPr>
        <p:spPr/>
        <p:txBody>
          <a:bodyPr/>
          <a:lstStyle/>
          <a:p>
            <a:r>
              <a:rPr lang="en-IN" dirty="0" smtClean="0"/>
              <a:t>HOW TO AVOID PHISHING ?</a:t>
            </a:r>
            <a:endParaRPr lang="en-IN" dirty="0"/>
          </a:p>
        </p:txBody>
      </p:sp>
    </p:spTree>
    <p:extLst>
      <p:ext uri="{BB962C8B-B14F-4D97-AF65-F5344CB8AC3E}">
        <p14:creationId xmlns:p14="http://schemas.microsoft.com/office/powerpoint/2010/main" val="1442595087"/>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556792"/>
            <a:ext cx="7920880" cy="5632311"/>
          </a:xfrm>
          <a:prstGeom prst="rect">
            <a:avLst/>
          </a:prstGeom>
        </p:spPr>
        <p:txBody>
          <a:bodyPr wrap="square">
            <a:spAutoFit/>
          </a:bodyPr>
          <a:lstStyle/>
          <a:p>
            <a:r>
              <a:rPr lang="en-GB" b="1" dirty="0"/>
              <a:t>1. Keep Informed About Phishing Techniques</a:t>
            </a:r>
            <a:r>
              <a:rPr lang="en-GB" dirty="0"/>
              <a:t> – New phishing scams are being developed all the time. Without staying on top of these new phishing techniques, you could inadvertently fall prey to one. Keep your eyes peeled for news about new phishing scams. By finding out about them as early as possible, you will be at much lower risk of getting snared by one. For IT administrators, </a:t>
            </a:r>
            <a:r>
              <a:rPr lang="en-GB" dirty="0" err="1"/>
              <a:t>ongoing</a:t>
            </a:r>
            <a:r>
              <a:rPr lang="en-GB" dirty="0"/>
              <a:t> </a:t>
            </a:r>
            <a:r>
              <a:rPr lang="en-GB" dirty="0">
                <a:hlinkClick r:id="rId2"/>
              </a:rPr>
              <a:t>security awareness training</a:t>
            </a:r>
            <a:r>
              <a:rPr lang="en-GB" dirty="0"/>
              <a:t> and </a:t>
            </a:r>
            <a:r>
              <a:rPr lang="en-GB" dirty="0">
                <a:hlinkClick r:id="rId3"/>
              </a:rPr>
              <a:t>simulated phishing</a:t>
            </a:r>
            <a:r>
              <a:rPr lang="en-GB" dirty="0"/>
              <a:t> for all users is highly recommended in keeping security top of mind throughout the organization.</a:t>
            </a:r>
            <a:br>
              <a:rPr lang="en-GB" dirty="0"/>
            </a:br>
            <a:r>
              <a:rPr lang="en-GB" dirty="0"/>
              <a:t/>
            </a:r>
            <a:br>
              <a:rPr lang="en-GB" dirty="0"/>
            </a:br>
            <a:r>
              <a:rPr lang="en-GB" b="1" dirty="0"/>
              <a:t>2. Think Before You Click!</a:t>
            </a:r>
            <a:r>
              <a:rPr lang="en-GB" dirty="0"/>
              <a:t> – It’s fine to click on links when you’re on trusted sites. Clicking on links that appear in random emails and instant messages, however, isn’t such a smart move. Hover over links that you are unsure of before clicking on them. Do they lead where they are supposed to lead? A phishing email may claim to be from a legitimate company and when you click the link to the website, it may look exactly like the real website. The email may ask you to fill in the information but the email may not contain your name. Most phishing emails will start with “Dear Customer” so you should be alert when you come across these emails. When in doubt, go directly to the source rather than clicking a potentially </a:t>
            </a:r>
            <a:r>
              <a:rPr lang="en-GB" dirty="0" smtClean="0"/>
              <a:t>dangerous.</a:t>
            </a:r>
            <a:endParaRPr lang="en-GB" dirty="0"/>
          </a:p>
          <a:p>
            <a:r>
              <a:rPr lang="en-GB" dirty="0" smtClean="0"/>
              <a:t/>
            </a:r>
            <a:br>
              <a:rPr lang="en-GB" dirty="0" smtClean="0"/>
            </a:br>
            <a:endParaRPr lang="en-IN" dirty="0"/>
          </a:p>
        </p:txBody>
      </p:sp>
    </p:spTree>
    <p:extLst>
      <p:ext uri="{BB962C8B-B14F-4D97-AF65-F5344CB8AC3E}">
        <p14:creationId xmlns:p14="http://schemas.microsoft.com/office/powerpoint/2010/main" val="35237514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596" y="1700808"/>
            <a:ext cx="8568952" cy="4801314"/>
          </a:xfrm>
          <a:prstGeom prst="rect">
            <a:avLst/>
          </a:prstGeom>
        </p:spPr>
        <p:txBody>
          <a:bodyPr wrap="square">
            <a:spAutoFit/>
          </a:bodyPr>
          <a:lstStyle/>
          <a:p>
            <a:r>
              <a:rPr lang="en-GB" b="1" dirty="0"/>
              <a:t>3. Install an Anti-Phishing Toolbar</a:t>
            </a:r>
            <a:r>
              <a:rPr lang="en-GB" dirty="0"/>
              <a:t> – Most popular Internet browsers can be customized with anti-phishing toolbars. Such toolbars run quick checks on the sites that you are visiting and compare them to lists of known phishing sites. If you stumble upon a malicious site, the toolbar will alert you about it. This is just one more layer of protection against phishing scams, and it is completely free.</a:t>
            </a:r>
            <a:r>
              <a:rPr lang="en-GB" dirty="0" smtClean="0"/>
              <a:t/>
            </a:r>
            <a:br>
              <a:rPr lang="en-GB" dirty="0" smtClean="0"/>
            </a:br>
            <a:r>
              <a:rPr lang="en-GB" dirty="0" smtClean="0"/>
              <a:t/>
            </a:r>
            <a:br>
              <a:rPr lang="en-GB" dirty="0" smtClean="0"/>
            </a:br>
            <a:r>
              <a:rPr lang="en-GB" b="1" dirty="0"/>
              <a:t>4. Verify a Site’s Security – </a:t>
            </a:r>
            <a:r>
              <a:rPr lang="en-GB" dirty="0"/>
              <a:t>It’s natural to be a little wary about supplying sensitive financial information online. As long as you are on a secure website, however, you shouldn’t run into any trouble. Before submitting any information, make sure the site’s URL begins with “https” and there should be a closed lock icon near the address bar. Check for the site’s security certificate as well. If you get a message stating a certain website may contain malicious files, do not open the website. Never download files from suspicious emails or websites. Even search engines may show certain links which may lead users to a phishing webpage which offers low cost products. If the user makes purchases at such a website, the credit card details will be accessed by cybercriminals. </a:t>
            </a:r>
            <a:r>
              <a:rPr lang="en-GB" dirty="0" smtClean="0"/>
              <a:t/>
            </a:r>
            <a:br>
              <a:rPr lang="en-GB" dirty="0" smtClean="0"/>
            </a:br>
            <a:endParaRPr lang="en-IN" dirty="0"/>
          </a:p>
        </p:txBody>
      </p:sp>
    </p:spTree>
    <p:extLst>
      <p:ext uri="{BB962C8B-B14F-4D97-AF65-F5344CB8AC3E}">
        <p14:creationId xmlns:p14="http://schemas.microsoft.com/office/powerpoint/2010/main" val="384414275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628801"/>
            <a:ext cx="8820472" cy="5078313"/>
          </a:xfrm>
          <a:prstGeom prst="rect">
            <a:avLst/>
          </a:prstGeom>
        </p:spPr>
        <p:txBody>
          <a:bodyPr wrap="square">
            <a:spAutoFit/>
          </a:bodyPr>
          <a:lstStyle/>
          <a:p>
            <a:r>
              <a:rPr lang="en-GB" b="1" dirty="0"/>
              <a:t>5. Check Your Online Accounts Regularly</a:t>
            </a:r>
            <a:r>
              <a:rPr lang="en-GB" dirty="0"/>
              <a:t> – If you don’t visit an online account for a while, someone could be having a field day with it. Even if you don’t technically need to, check in with each of your online accounts on a regular basis. Get into the habit of changing your passwords regularly too. To prevent bank phishing and credit card phishing scams, you should personally check your statements regularly. Get monthly statements for your financial accounts and check each and every entry carefully to ensure no fraudulent transactions have been made without your knowledge.</a:t>
            </a:r>
            <a:r>
              <a:rPr lang="en-GB" dirty="0" smtClean="0"/>
              <a:t/>
            </a:r>
            <a:br>
              <a:rPr lang="en-GB" dirty="0" smtClean="0"/>
            </a:br>
            <a:r>
              <a:rPr lang="en-GB" dirty="0" smtClean="0"/>
              <a:t/>
            </a:r>
            <a:br>
              <a:rPr lang="en-GB" dirty="0" smtClean="0"/>
            </a:br>
            <a:r>
              <a:rPr lang="en-GB" b="1" dirty="0"/>
              <a:t>6. Keep Your Browser Up to Date</a:t>
            </a:r>
            <a:r>
              <a:rPr lang="en-GB" dirty="0"/>
              <a:t> – Security patches are released for popular browsers all the time. They are released in response to the security loopholes that phishers and other hackers inevitably discover and exploit. If you typically ignore messages about updating your browsers, stop. The minute an update is available, download and install it</a:t>
            </a:r>
            <a:r>
              <a:rPr lang="en-GB" dirty="0" smtClean="0"/>
              <a:t>.</a:t>
            </a:r>
          </a:p>
          <a:p>
            <a:endParaRPr lang="en-GB" dirty="0"/>
          </a:p>
          <a:p>
            <a:r>
              <a:rPr lang="en-GB" b="1" dirty="0"/>
              <a:t>7. Use Firewalls</a:t>
            </a:r>
            <a:r>
              <a:rPr lang="en-GB" dirty="0"/>
              <a:t> – High-quality firewalls act as buffers between you, your computer and outside intruders. You should use two different kinds: a desktop firewall and a network firewall. The first option is a type of software, and the second option is a type of hardware. When used together, they drastically reduce the odds of hackers and phishers infiltrating your computer or your network.</a:t>
            </a:r>
            <a:endParaRPr lang="en-IN" dirty="0"/>
          </a:p>
        </p:txBody>
      </p:sp>
    </p:spTree>
    <p:extLst>
      <p:ext uri="{BB962C8B-B14F-4D97-AF65-F5344CB8AC3E}">
        <p14:creationId xmlns:p14="http://schemas.microsoft.com/office/powerpoint/2010/main" val="219672170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484785"/>
            <a:ext cx="8568952" cy="5078313"/>
          </a:xfrm>
          <a:prstGeom prst="rect">
            <a:avLst/>
          </a:prstGeom>
        </p:spPr>
        <p:txBody>
          <a:bodyPr wrap="square">
            <a:spAutoFit/>
          </a:bodyPr>
          <a:lstStyle/>
          <a:p>
            <a:r>
              <a:rPr lang="en-GB" b="1" dirty="0"/>
              <a:t>8. Be Wary of Pop-Ups</a:t>
            </a:r>
            <a:r>
              <a:rPr lang="en-GB" dirty="0"/>
              <a:t> – Pop-up windows often masquerade as legitimate components of a website. All too often, though, they are phishing attempts. Many popular browsers allow you to block pop-ups; you can allow them on a case-by-case basis. If one manages to slip through the cracks, don’t click on the “cancel” button; such buttons often lead to phishing sites. Instead, click the small “x” in the upper corner of the window.</a:t>
            </a:r>
            <a:r>
              <a:rPr lang="en-GB" dirty="0" smtClean="0"/>
              <a:t/>
            </a:r>
            <a:br>
              <a:rPr lang="en-GB" dirty="0" smtClean="0"/>
            </a:br>
            <a:r>
              <a:rPr lang="en-GB" dirty="0" smtClean="0"/>
              <a:t/>
            </a:r>
            <a:br>
              <a:rPr lang="en-GB" dirty="0" smtClean="0"/>
            </a:br>
            <a:r>
              <a:rPr lang="en-GB" b="1" dirty="0"/>
              <a:t>9. Never Give Out Personal Information</a:t>
            </a:r>
            <a:r>
              <a:rPr lang="en-GB" dirty="0"/>
              <a:t> – As a general rule, you should never share personal or financially sensitive information over the Internet. This rule spans all the way back to the days of America Online, when users had to be warned constantly due to the success of early phishing scams. When in doubt, go visit the main website of the company in question, get their number and give them a call. Most of the phishing emails will direct you to pages where entries for financial or personal information are required. An Internet user should never make confidential entries through the links provided in the emails. Never send an email with sensitive information to anyone. Make it a habit to check the address of the website. A secure website always starts with “https”.</a:t>
            </a:r>
            <a:r>
              <a:rPr lang="en-GB" dirty="0" smtClean="0"/>
              <a:t/>
            </a:r>
            <a:br>
              <a:rPr lang="en-GB" dirty="0" smtClean="0"/>
            </a:br>
            <a:endParaRPr lang="en-IN" dirty="0"/>
          </a:p>
        </p:txBody>
      </p:sp>
    </p:spTree>
    <p:extLst>
      <p:ext uri="{BB962C8B-B14F-4D97-AF65-F5344CB8AC3E}">
        <p14:creationId xmlns:p14="http://schemas.microsoft.com/office/powerpoint/2010/main" val="1618896835"/>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1802</TotalTime>
  <Words>887</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PHISHING AWARENESS TRANING</vt:lpstr>
      <vt:lpstr>WHAT IS PHISHING ?</vt:lpstr>
      <vt:lpstr>HOW PHISHING WORKS ?</vt:lpstr>
      <vt:lpstr>HOW TO RECOGNIZE PHISHING ?</vt:lpstr>
      <vt:lpstr>HOW TO AVOID PHISHING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TRANING</dc:title>
  <dc:creator>Admin</dc:creator>
  <cp:lastModifiedBy>Admin</cp:lastModifiedBy>
  <cp:revision>12</cp:revision>
  <dcterms:created xsi:type="dcterms:W3CDTF">2024-06-16T15:04:54Z</dcterms:created>
  <dcterms:modified xsi:type="dcterms:W3CDTF">2024-06-19T14:53:58Z</dcterms:modified>
</cp:coreProperties>
</file>