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8654E-BD20-4239-BA72-2C44CFCA2B7E}" type="datetimeFigureOut">
              <a:rPr lang="en-IN" smtClean="0"/>
              <a:t>27-03-2025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A745B-67F3-4571-918C-DD3F8A14F156}" type="slidenum">
              <a:rPr lang="en-IN" smtClean="0"/>
              <a:t>‹#›</a:t>
            </a:fld>
            <a:endParaRPr lang="en-IN"/>
          </a:p>
        </p:txBody>
      </p:sp>
    </p:spTree>
    <p:extLst>
      <p:ext uri="{BB962C8B-B14F-4D97-AF65-F5344CB8AC3E}">
        <p14:creationId xmlns:p14="http://schemas.microsoft.com/office/powerpoint/2010/main" val="106924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6A745B-67F3-4571-918C-DD3F8A14F156}" type="slidenum">
              <a:rPr lang="en-IN" smtClean="0"/>
              <a:t>8</a:t>
            </a:fld>
            <a:endParaRPr lang="en-IN"/>
          </a:p>
        </p:txBody>
      </p:sp>
    </p:spTree>
    <p:extLst>
      <p:ext uri="{BB962C8B-B14F-4D97-AF65-F5344CB8AC3E}">
        <p14:creationId xmlns:p14="http://schemas.microsoft.com/office/powerpoint/2010/main" val="2865720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3/27/2025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3/27/2025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D263-8FAE-41EE-0673-1BA1AD31FC5B}"/>
              </a:ext>
            </a:extLst>
          </p:cNvPr>
          <p:cNvSpPr>
            <a:spLocks noGrp="1"/>
          </p:cNvSpPr>
          <p:nvPr>
            <p:ph type="ctrTitle"/>
          </p:nvPr>
        </p:nvSpPr>
        <p:spPr>
          <a:xfrm>
            <a:off x="581191" y="1329178"/>
            <a:ext cx="10993549" cy="1649691"/>
          </a:xfrm>
        </p:spPr>
        <p:txBody>
          <a:bodyPr>
            <a:normAutofit/>
          </a:bodyPr>
          <a:lstStyle/>
          <a:p>
            <a:pPr algn="ctr"/>
            <a:r>
              <a:rPr lang="en-IN" b="1" dirty="0">
                <a:latin typeface="Times New Roman" panose="02020603050405020304" pitchFamily="18" charset="0"/>
                <a:cs typeface="Times New Roman" panose="02020603050405020304" pitchFamily="18" charset="0"/>
              </a:rPr>
              <a:t>      AUTOMATION TESTING ON </a:t>
            </a:r>
            <a:r>
              <a:rPr lang="en-IN" b="1" dirty="0" err="1">
                <a:latin typeface="Times New Roman" panose="02020603050405020304" pitchFamily="18" charset="0"/>
                <a:cs typeface="Times New Roman" panose="02020603050405020304" pitchFamily="18" charset="0"/>
              </a:rPr>
              <a:t>JpetStore</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63FD032-BFC4-8335-77C7-785993EE6A35}"/>
              </a:ext>
            </a:extLst>
          </p:cNvPr>
          <p:cNvSpPr>
            <a:spLocks noGrp="1"/>
          </p:cNvSpPr>
          <p:nvPr>
            <p:ph type="subTitle" idx="1"/>
          </p:nvPr>
        </p:nvSpPr>
        <p:spPr>
          <a:xfrm>
            <a:off x="1702984" y="4324245"/>
            <a:ext cx="4217049" cy="590321"/>
          </a:xfrm>
        </p:spPr>
        <p:txBody>
          <a:bodyPr>
            <a:noAutofit/>
          </a:bodyPr>
          <a:lstStyle/>
          <a:p>
            <a:r>
              <a:rPr lang="en-IN" sz="2100" dirty="0">
                <a:solidFill>
                  <a:schemeClr val="bg1"/>
                </a:solidFill>
              </a:rPr>
              <a:t>PRESENTED BY:</a:t>
            </a:r>
          </a:p>
          <a:p>
            <a:r>
              <a:rPr lang="en-IN" sz="2100" dirty="0">
                <a:solidFill>
                  <a:schemeClr val="bg1"/>
                </a:solidFill>
              </a:rPr>
              <a:t>SHAIK AFROZ</a:t>
            </a:r>
          </a:p>
        </p:txBody>
      </p:sp>
      <p:sp>
        <p:nvSpPr>
          <p:cNvPr id="5" name="TextBox 4">
            <a:extLst>
              <a:ext uri="{FF2B5EF4-FFF2-40B4-BE49-F238E27FC236}">
                <a16:creationId xmlns:a16="http://schemas.microsoft.com/office/drawing/2014/main" id="{11C9DCE3-9FA7-D7E4-7910-3417AA365F89}"/>
              </a:ext>
            </a:extLst>
          </p:cNvPr>
          <p:cNvSpPr txBox="1"/>
          <p:nvPr/>
        </p:nvSpPr>
        <p:spPr>
          <a:xfrm>
            <a:off x="8078771" y="4434070"/>
            <a:ext cx="3280528" cy="646331"/>
          </a:xfrm>
          <a:prstGeom prst="rect">
            <a:avLst/>
          </a:prstGeom>
          <a:noFill/>
        </p:spPr>
        <p:txBody>
          <a:bodyPr wrap="square">
            <a:spAutoFit/>
          </a:bodyPr>
          <a:lstStyle/>
          <a:p>
            <a:pPr algn="ctr"/>
            <a:r>
              <a:rPr lang="en-IN" sz="1800" b="1" dirty="0">
                <a:solidFill>
                  <a:schemeClr val="bg1"/>
                </a:solidFill>
              </a:rPr>
              <a:t>TRAINER:</a:t>
            </a:r>
          </a:p>
          <a:p>
            <a:pPr algn="ctr"/>
            <a:r>
              <a:rPr lang="en-IN" b="1" dirty="0">
                <a:solidFill>
                  <a:schemeClr val="bg1"/>
                </a:solidFill>
              </a:rPr>
              <a:t>ANAND</a:t>
            </a:r>
            <a:endParaRPr lang="en-IN" sz="1800" b="1" dirty="0">
              <a:solidFill>
                <a:schemeClr val="bg1"/>
              </a:solidFill>
            </a:endParaRPr>
          </a:p>
        </p:txBody>
      </p:sp>
    </p:spTree>
    <p:extLst>
      <p:ext uri="{BB962C8B-B14F-4D97-AF65-F5344CB8AC3E}">
        <p14:creationId xmlns:p14="http://schemas.microsoft.com/office/powerpoint/2010/main" val="306560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10E8-3CF5-68FC-2497-C182E794D1EA}"/>
              </a:ext>
            </a:extLst>
          </p:cNvPr>
          <p:cNvSpPr>
            <a:spLocks noGrp="1"/>
          </p:cNvSpPr>
          <p:nvPr>
            <p:ph type="title"/>
          </p:nvPr>
        </p:nvSpPr>
        <p:spPr>
          <a:xfrm>
            <a:off x="581192" y="702156"/>
            <a:ext cx="11029616" cy="881547"/>
          </a:xfrm>
        </p:spPr>
        <p:txBody>
          <a:bodyPr>
            <a:normAutofit/>
          </a:bodyPr>
          <a:lstStyle/>
          <a:p>
            <a:pPr algn="ctr"/>
            <a:r>
              <a:rPr lang="en-IN" sz="3000"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D78F0C5-33C8-1841-06DD-6EAA5A8FEC2D}"/>
              </a:ext>
            </a:extLst>
          </p:cNvPr>
          <p:cNvSpPr>
            <a:spLocks noGrp="1"/>
          </p:cNvSpPr>
          <p:nvPr>
            <p:ph idx="1"/>
          </p:nvPr>
        </p:nvSpPr>
        <p:spPr/>
        <p:txBody>
          <a:bodyPr/>
          <a:lstStyle/>
          <a:p>
            <a:pPr algn="just"/>
            <a:r>
              <a:rPr lang="en-US" sz="2400" dirty="0" err="1">
                <a:latin typeface="Times New Roman" panose="02020603050405020304" pitchFamily="18" charset="0"/>
                <a:cs typeface="Times New Roman" panose="02020603050405020304" pitchFamily="18" charset="0"/>
              </a:rPr>
              <a:t>JPetStore</a:t>
            </a:r>
            <a:r>
              <a:rPr lang="en-US" sz="2400" dirty="0">
                <a:latin typeface="Times New Roman" panose="02020603050405020304" pitchFamily="18" charset="0"/>
                <a:cs typeface="Times New Roman" panose="02020603050405020304" pitchFamily="18" charset="0"/>
              </a:rPr>
              <a:t> is a user-friendly e-commerce website designed for pet lovers, offering a wide range of pet supplies, including food, accessories, and pet care products. It provides a seamless shopping experience with features such as detailed product listings, an intuitive shopping cart, and a hassle-free checkout process. Users can explore various pet categories, search for specific products, and make secure purchases. The website also includes user account management, allowing customers to register, log in, and manage their orders efficiently.</a:t>
            </a:r>
            <a:endParaRPr lang="en-IN" sz="24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424335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E4B-7755-67DC-8077-E68FBD1F3161}"/>
              </a:ext>
            </a:extLst>
          </p:cNvPr>
          <p:cNvSpPr>
            <a:spLocks noGrp="1"/>
          </p:cNvSpPr>
          <p:nvPr>
            <p:ph type="title"/>
          </p:nvPr>
        </p:nvSpPr>
        <p:spPr>
          <a:xfrm>
            <a:off x="581192" y="702156"/>
            <a:ext cx="11029616" cy="919254"/>
          </a:xfrm>
        </p:spPr>
        <p:txBody>
          <a:bodyPr>
            <a:normAutofit/>
          </a:bodyPr>
          <a:lstStyle/>
          <a:p>
            <a:pPr algn="ctr"/>
            <a:r>
              <a:rPr lang="en-IN" sz="3000" b="1"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A32866EC-1BE1-4C2A-77A2-403CE12322E8}"/>
              </a:ext>
            </a:extLst>
          </p:cNvPr>
          <p:cNvSpPr>
            <a:spLocks noGrp="1"/>
          </p:cNvSpPr>
          <p:nvPr>
            <p:ph idx="1"/>
          </p:nvPr>
        </p:nvSpPr>
        <p:spPr/>
        <p:txBody>
          <a:bodyPr/>
          <a:lstStyle/>
          <a:p>
            <a:pPr algn="just">
              <a:buFont typeface="Arial" panose="020B0604020202020204" pitchFamily="34" charset="0"/>
              <a:buChar char="•"/>
            </a:pPr>
            <a:r>
              <a:rPr lang="en-IN" sz="2400" dirty="0">
                <a:latin typeface="Times New Roman" panose="02020603050405020304" pitchFamily="18" charset="0"/>
                <a:ea typeface="Cambria" panose="02040503050406030204" pitchFamily="18" charset="0"/>
                <a:cs typeface="Times New Roman" panose="02020603050405020304" pitchFamily="18" charset="0"/>
              </a:rPr>
              <a:t>Automated test framework for </a:t>
            </a:r>
            <a:r>
              <a:rPr lang="en-IN" sz="2400" dirty="0" err="1">
                <a:latin typeface="Times New Roman" panose="02020603050405020304" pitchFamily="18" charset="0"/>
                <a:ea typeface="Cambria" panose="02040503050406030204" pitchFamily="18" charset="0"/>
                <a:cs typeface="Times New Roman" panose="02020603050405020304" pitchFamily="18" charset="0"/>
              </a:rPr>
              <a:t>JpetStore</a:t>
            </a:r>
            <a:r>
              <a:rPr lang="en-IN" sz="2400" dirty="0">
                <a:latin typeface="Times New Roman" panose="02020603050405020304" pitchFamily="18" charset="0"/>
                <a:ea typeface="Cambria" panose="02040503050406030204" pitchFamily="18" charset="0"/>
                <a:cs typeface="Times New Roman" panose="02020603050405020304" pitchFamily="18" charset="0"/>
              </a:rPr>
              <a:t>.</a:t>
            </a:r>
          </a:p>
          <a:p>
            <a:pPr algn="just">
              <a:buFont typeface="Arial" panose="020B0604020202020204" pitchFamily="34" charset="0"/>
              <a:buChar char="•"/>
            </a:pPr>
            <a:r>
              <a:rPr lang="en-IN" sz="2400" dirty="0">
                <a:latin typeface="Times New Roman" panose="02020603050405020304" pitchFamily="18" charset="0"/>
                <a:ea typeface="Cambria" panose="02040503050406030204" pitchFamily="18" charset="0"/>
                <a:cs typeface="Times New Roman" panose="02020603050405020304" pitchFamily="18" charset="0"/>
              </a:rPr>
              <a:t>Built using Selenium WebDriver, TestNG, Cucumber, Junit.</a:t>
            </a:r>
          </a:p>
          <a:p>
            <a:pPr algn="just">
              <a:buFont typeface="Arial" panose="020B0604020202020204" pitchFamily="34" charset="0"/>
              <a:buChar char="•"/>
            </a:pPr>
            <a:r>
              <a:rPr lang="en-IN" sz="2400" dirty="0">
                <a:latin typeface="Times New Roman" panose="02020603050405020304" pitchFamily="18" charset="0"/>
                <a:ea typeface="Cambria" panose="02040503050406030204" pitchFamily="18" charset="0"/>
                <a:cs typeface="Times New Roman" panose="02020603050405020304" pitchFamily="18" charset="0"/>
              </a:rPr>
              <a:t>Implements Page Object Model (POM) and Page Factory.</a:t>
            </a:r>
          </a:p>
          <a:p>
            <a:pPr algn="just">
              <a:buFont typeface="Arial" panose="020B0604020202020204" pitchFamily="34" charset="0"/>
              <a:buChar char="•"/>
            </a:pPr>
            <a:r>
              <a:rPr lang="en-IN" sz="2400" dirty="0">
                <a:latin typeface="Times New Roman" panose="02020603050405020304" pitchFamily="18" charset="0"/>
                <a:ea typeface="Cambria" panose="02040503050406030204" pitchFamily="18" charset="0"/>
                <a:cs typeface="Times New Roman" panose="02020603050405020304" pitchFamily="18" charset="0"/>
              </a:rPr>
              <a:t>Ensures seamless shopping experience by testing login, signup, cart management, and checkout functionalities.</a:t>
            </a:r>
          </a:p>
          <a:p>
            <a:endParaRPr lang="en-IN" dirty="0"/>
          </a:p>
        </p:txBody>
      </p:sp>
    </p:spTree>
    <p:extLst>
      <p:ext uri="{BB962C8B-B14F-4D97-AF65-F5344CB8AC3E}">
        <p14:creationId xmlns:p14="http://schemas.microsoft.com/office/powerpoint/2010/main" val="75812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772E-E460-A9FC-A535-AD1AA67C7F04}"/>
              </a:ext>
            </a:extLst>
          </p:cNvPr>
          <p:cNvSpPr>
            <a:spLocks noGrp="1"/>
          </p:cNvSpPr>
          <p:nvPr>
            <p:ph type="title"/>
          </p:nvPr>
        </p:nvSpPr>
        <p:spPr>
          <a:xfrm>
            <a:off x="581192" y="810704"/>
            <a:ext cx="11029616" cy="1140644"/>
          </a:xfrm>
        </p:spPr>
        <p:txBody>
          <a:bodyPr>
            <a:noAutofit/>
          </a:bodyPr>
          <a:lstStyle/>
          <a:p>
            <a:pPr algn="ctr"/>
            <a:br>
              <a:rPr lang="en-IN" sz="3000" b="1" dirty="0">
                <a:latin typeface="Times New Roman" panose="02020603050405020304" pitchFamily="18" charset="0"/>
                <a:cs typeface="Times New Roman" panose="02020603050405020304" pitchFamily="18" charset="0"/>
              </a:rPr>
            </a:br>
            <a:br>
              <a:rPr lang="en-IN" sz="3000" b="1" dirty="0">
                <a:latin typeface="Times New Roman" panose="02020603050405020304" pitchFamily="18" charset="0"/>
                <a:cs typeface="Times New Roman" panose="02020603050405020304" pitchFamily="18" charset="0"/>
              </a:rPr>
            </a:br>
            <a:br>
              <a:rPr lang="en-IN" sz="3000" b="1" dirty="0">
                <a:latin typeface="Times New Roman" panose="02020603050405020304" pitchFamily="18" charset="0"/>
                <a:cs typeface="Times New Roman" panose="02020603050405020304" pitchFamily="18" charset="0"/>
              </a:rPr>
            </a:br>
            <a:r>
              <a:rPr lang="en-IN" sz="3000" b="1" dirty="0">
                <a:latin typeface="Times New Roman" panose="02020603050405020304" pitchFamily="18" charset="0"/>
                <a:cs typeface="Times New Roman" panose="02020603050405020304" pitchFamily="18" charset="0"/>
              </a:rPr>
              <a:t>PROBLEM STATEMENT &amp; OBJECTIVE</a:t>
            </a:r>
            <a:br>
              <a:rPr lang="en-IN" sz="3000" b="1"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CB5790-89A2-85E6-CB3D-168CFFBEF3E5}"/>
              </a:ext>
            </a:extLst>
          </p:cNvPr>
          <p:cNvSpPr>
            <a:spLocks noGrp="1"/>
          </p:cNvSpPr>
          <p:nvPr>
            <p:ph idx="1"/>
          </p:nvPr>
        </p:nvSpPr>
        <p:spPr>
          <a:xfrm>
            <a:off x="581192" y="2092750"/>
            <a:ext cx="11029615" cy="4336329"/>
          </a:xfrm>
        </p:spPr>
        <p:txBody>
          <a:bodyPr>
            <a:noAutofit/>
          </a:bodyPr>
          <a:lstStyle/>
          <a:p>
            <a:pPr algn="just"/>
            <a:r>
              <a:rPr lang="en-IN" sz="2400" b="1" dirty="0">
                <a:latin typeface="Times New Roman" panose="02020603050405020304" pitchFamily="18" charset="0"/>
                <a:ea typeface="Cambria" panose="02040503050406030204" pitchFamily="18" charset="0"/>
                <a:cs typeface="Times New Roman" panose="02020603050405020304" pitchFamily="18" charset="0"/>
              </a:rPr>
              <a:t>Challenges with Manual Testing:</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ea typeface="Cambria" panose="02040503050406030204" pitchFamily="18" charset="0"/>
                <a:cs typeface="Times New Roman" panose="02020603050405020304" pitchFamily="18" charset="0"/>
              </a:rPr>
              <a:t>Time-consuming and labor-intensive.</a:t>
            </a:r>
          </a:p>
          <a:p>
            <a:pPr algn="just">
              <a:buFont typeface="Arial" panose="020B0604020202020204" pitchFamily="34" charset="0"/>
              <a:buChar char="•"/>
            </a:pPr>
            <a:r>
              <a:rPr lang="en-US" sz="2400" dirty="0">
                <a:latin typeface="Times New Roman" panose="02020603050405020304" pitchFamily="18" charset="0"/>
                <a:ea typeface="Cambria" panose="02040503050406030204" pitchFamily="18" charset="0"/>
                <a:cs typeface="Times New Roman" panose="02020603050405020304" pitchFamily="18" charset="0"/>
              </a:rPr>
              <a:t>Prone to human errors.</a:t>
            </a:r>
          </a:p>
          <a:p>
            <a:pPr algn="just">
              <a:buFont typeface="Arial" panose="020B0604020202020204" pitchFamily="34" charset="0"/>
              <a:buChar char="•"/>
            </a:pPr>
            <a:r>
              <a:rPr lang="en-US" sz="2400" dirty="0">
                <a:latin typeface="Times New Roman" panose="02020603050405020304" pitchFamily="18" charset="0"/>
                <a:ea typeface="Cambria" panose="02040503050406030204" pitchFamily="18" charset="0"/>
                <a:cs typeface="Times New Roman" panose="02020603050405020304" pitchFamily="18" charset="0"/>
              </a:rPr>
              <a:t>Inefficient for frequent UI changes and feature updates.</a:t>
            </a:r>
          </a:p>
          <a:p>
            <a:pPr algn="just"/>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IN" sz="2400" b="1" dirty="0">
                <a:latin typeface="Times New Roman" panose="02020603050405020304" pitchFamily="18" charset="0"/>
                <a:ea typeface="Cambria" panose="02040503050406030204" pitchFamily="18" charset="0"/>
                <a:cs typeface="Times New Roman" panose="02020603050405020304" pitchFamily="18" charset="0"/>
              </a:rPr>
              <a:t>Project Objective:</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ea typeface="Cambria" panose="02040503050406030204" pitchFamily="18" charset="0"/>
                <a:cs typeface="Times New Roman" panose="02020603050405020304" pitchFamily="18" charset="0"/>
              </a:rPr>
              <a:t>Enhance testing efficiency and reduce execution time.</a:t>
            </a:r>
          </a:p>
          <a:p>
            <a:pPr algn="just">
              <a:buFont typeface="Arial" panose="020B0604020202020204" pitchFamily="34" charset="0"/>
              <a:buChar char="•"/>
            </a:pPr>
            <a:r>
              <a:rPr lang="en-US" sz="2400" dirty="0">
                <a:latin typeface="Times New Roman" panose="02020603050405020304" pitchFamily="18" charset="0"/>
                <a:ea typeface="Cambria" panose="02040503050406030204" pitchFamily="18" charset="0"/>
                <a:cs typeface="Times New Roman" panose="02020603050405020304" pitchFamily="18" charset="0"/>
              </a:rPr>
              <a:t>Automate workflows like login, product selection, cart management, and checkout.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39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3935-83EB-B5FD-068F-0CCDE74BB51F}"/>
              </a:ext>
            </a:extLst>
          </p:cNvPr>
          <p:cNvSpPr>
            <a:spLocks noGrp="1"/>
          </p:cNvSpPr>
          <p:nvPr>
            <p:ph type="title"/>
          </p:nvPr>
        </p:nvSpPr>
        <p:spPr>
          <a:xfrm>
            <a:off x="581192" y="702156"/>
            <a:ext cx="11029616" cy="1268046"/>
          </a:xfrm>
        </p:spPr>
        <p:txBody>
          <a:bodyPr>
            <a:normAutofit/>
          </a:bodyPr>
          <a:lstStyle/>
          <a:p>
            <a:pPr algn="ctr"/>
            <a:r>
              <a:rPr lang="en-IN" sz="3000" b="1" dirty="0">
                <a:latin typeface="Times New Roman" panose="02020603050405020304" pitchFamily="18" charset="0"/>
                <a:cs typeface="Times New Roman" panose="02020603050405020304" pitchFamily="18" charset="0"/>
              </a:rPr>
              <a:t>TOOLS AND TECHNOLOGIES </a:t>
            </a:r>
            <a:br>
              <a:rPr lang="en-IN" sz="3000" b="1"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D11D53-2763-DE9C-4B7B-E22857B6B660}"/>
              </a:ext>
            </a:extLst>
          </p:cNvPr>
          <p:cNvSpPr>
            <a:spLocks noGrp="1"/>
          </p:cNvSpPr>
          <p:nvPr>
            <p:ph idx="1"/>
          </p:nvPr>
        </p:nvSpPr>
        <p:spPr>
          <a:xfrm>
            <a:off x="581192" y="2180496"/>
            <a:ext cx="11029615" cy="3975348"/>
          </a:xfrm>
        </p:spPr>
        <p:txBody>
          <a:bodyPr>
            <a:normAutofit lnSpcReduction="10000"/>
          </a:bodyPr>
          <a:lstStyle/>
          <a:p>
            <a:pPr algn="just">
              <a:buFont typeface="Arial" panose="020B0604020202020204" pitchFamily="34" charset="0"/>
              <a:buChar char="•"/>
            </a:pPr>
            <a:r>
              <a:rPr lang="en-IN" sz="2400" b="1" dirty="0">
                <a:latin typeface="Times New Roman" panose="02020603050405020304" pitchFamily="18" charset="0"/>
                <a:ea typeface="Cambria" panose="02040503050406030204" pitchFamily="18" charset="0"/>
                <a:cs typeface="Times New Roman" panose="02020603050405020304" pitchFamily="18" charset="0"/>
              </a:rPr>
              <a:t>Programming Language:</a:t>
            </a:r>
            <a:r>
              <a:rPr lang="en-IN" sz="2400" dirty="0">
                <a:latin typeface="Times New Roman" panose="02020603050405020304" pitchFamily="18" charset="0"/>
                <a:ea typeface="Cambria" panose="02040503050406030204" pitchFamily="18" charset="0"/>
                <a:cs typeface="Times New Roman" panose="02020603050405020304" pitchFamily="18" charset="0"/>
              </a:rPr>
              <a:t> Java</a:t>
            </a:r>
          </a:p>
          <a:p>
            <a:pPr algn="just">
              <a:buFont typeface="Arial" panose="020B0604020202020204" pitchFamily="34" charset="0"/>
              <a:buChar char="•"/>
            </a:pPr>
            <a:r>
              <a:rPr lang="en-IN" sz="2400" b="1" dirty="0">
                <a:latin typeface="Times New Roman" panose="02020603050405020304" pitchFamily="18" charset="0"/>
                <a:ea typeface="Cambria" panose="02040503050406030204" pitchFamily="18" charset="0"/>
                <a:cs typeface="Times New Roman" panose="02020603050405020304" pitchFamily="18" charset="0"/>
              </a:rPr>
              <a:t>Build Tool:</a:t>
            </a:r>
            <a:r>
              <a:rPr lang="en-IN" sz="2400" dirty="0">
                <a:latin typeface="Times New Roman" panose="02020603050405020304" pitchFamily="18" charset="0"/>
                <a:ea typeface="Cambria" panose="02040503050406030204" pitchFamily="18" charset="0"/>
                <a:cs typeface="Times New Roman" panose="02020603050405020304" pitchFamily="18" charset="0"/>
              </a:rPr>
              <a:t> Maven</a:t>
            </a:r>
          </a:p>
          <a:p>
            <a:pPr algn="just">
              <a:buFont typeface="Arial" panose="020B0604020202020204" pitchFamily="34" charset="0"/>
              <a:buChar char="•"/>
            </a:pPr>
            <a:r>
              <a:rPr lang="en-IN" sz="2400" b="1" dirty="0">
                <a:latin typeface="Times New Roman" panose="02020603050405020304" pitchFamily="18" charset="0"/>
                <a:ea typeface="Cambria" panose="02040503050406030204" pitchFamily="18" charset="0"/>
                <a:cs typeface="Times New Roman" panose="02020603050405020304" pitchFamily="18" charset="0"/>
              </a:rPr>
              <a:t>Testing Frameworks:</a:t>
            </a:r>
            <a:r>
              <a:rPr lang="en-IN" sz="2400" dirty="0">
                <a:latin typeface="Times New Roman" panose="02020603050405020304" pitchFamily="18" charset="0"/>
                <a:ea typeface="Cambria" panose="02040503050406030204" pitchFamily="18" charset="0"/>
                <a:cs typeface="Times New Roman" panose="02020603050405020304" pitchFamily="18" charset="0"/>
              </a:rPr>
              <a:t> TestNG, Cucumber</a:t>
            </a:r>
          </a:p>
          <a:p>
            <a:pPr algn="just">
              <a:buFont typeface="Arial" panose="020B0604020202020204" pitchFamily="34" charset="0"/>
              <a:buChar char="•"/>
            </a:pPr>
            <a:r>
              <a:rPr lang="en-IN" sz="2400" b="1" dirty="0">
                <a:latin typeface="Times New Roman" panose="02020603050405020304" pitchFamily="18" charset="0"/>
                <a:ea typeface="Cambria" panose="02040503050406030204" pitchFamily="18" charset="0"/>
                <a:cs typeface="Times New Roman" panose="02020603050405020304" pitchFamily="18" charset="0"/>
              </a:rPr>
              <a:t>Automation Tool:</a:t>
            </a:r>
            <a:r>
              <a:rPr lang="en-IN" sz="2400" dirty="0">
                <a:latin typeface="Times New Roman" panose="02020603050405020304" pitchFamily="18" charset="0"/>
                <a:ea typeface="Cambria" panose="02040503050406030204" pitchFamily="18" charset="0"/>
                <a:cs typeface="Times New Roman" panose="02020603050405020304" pitchFamily="18" charset="0"/>
              </a:rPr>
              <a:t> Selenium WebDriver</a:t>
            </a:r>
          </a:p>
          <a:p>
            <a:pPr algn="just">
              <a:buFont typeface="Arial" panose="020B0604020202020204" pitchFamily="34" charset="0"/>
              <a:buChar char="•"/>
            </a:pPr>
            <a:r>
              <a:rPr lang="en-IN" sz="2400" b="1" dirty="0">
                <a:latin typeface="Times New Roman" panose="02020603050405020304" pitchFamily="18" charset="0"/>
                <a:ea typeface="Cambria" panose="02040503050406030204" pitchFamily="18" charset="0"/>
                <a:cs typeface="Times New Roman" panose="02020603050405020304" pitchFamily="18" charset="0"/>
              </a:rPr>
              <a:t>Design Pattern:</a:t>
            </a:r>
            <a:r>
              <a:rPr lang="en-IN" sz="2400" dirty="0">
                <a:latin typeface="Times New Roman" panose="02020603050405020304" pitchFamily="18" charset="0"/>
                <a:ea typeface="Cambria" panose="02040503050406030204" pitchFamily="18" charset="0"/>
                <a:cs typeface="Times New Roman" panose="02020603050405020304" pitchFamily="18" charset="0"/>
              </a:rPr>
              <a:t> Page Object Model (POM), Page Factory</a:t>
            </a:r>
          </a:p>
          <a:p>
            <a:pPr algn="just">
              <a:buFont typeface="Arial" panose="020B0604020202020204" pitchFamily="34" charset="0"/>
              <a:buChar char="•"/>
            </a:pPr>
            <a:r>
              <a:rPr lang="en-IN" sz="2400" b="1" dirty="0">
                <a:latin typeface="Times New Roman" panose="02020603050405020304" pitchFamily="18" charset="0"/>
                <a:ea typeface="Cambria" panose="02040503050406030204" pitchFamily="18" charset="0"/>
                <a:cs typeface="Times New Roman" panose="02020603050405020304" pitchFamily="18" charset="0"/>
              </a:rPr>
              <a:t>Reporting Tools:</a:t>
            </a:r>
            <a:r>
              <a:rPr lang="en-IN" sz="2400" dirty="0">
                <a:latin typeface="Times New Roman" panose="02020603050405020304" pitchFamily="18" charset="0"/>
                <a:ea typeface="Cambria" panose="02040503050406030204" pitchFamily="18" charset="0"/>
                <a:cs typeface="Times New Roman" panose="02020603050405020304" pitchFamily="18" charset="0"/>
              </a:rPr>
              <a:t> Extent Reports, Cucumber Reports, Allure Reports</a:t>
            </a:r>
          </a:p>
          <a:p>
            <a:pPr algn="just">
              <a:buFont typeface="Arial" panose="020B0604020202020204" pitchFamily="34" charset="0"/>
              <a:buChar char="•"/>
            </a:pPr>
            <a:r>
              <a:rPr lang="en-IN" sz="2400" b="1" dirty="0">
                <a:latin typeface="Times New Roman" panose="02020603050405020304" pitchFamily="18" charset="0"/>
                <a:ea typeface="Cambria" panose="02040503050406030204" pitchFamily="18" charset="0"/>
                <a:cs typeface="Times New Roman" panose="02020603050405020304" pitchFamily="18" charset="0"/>
              </a:rPr>
              <a:t>Exception Handling:</a:t>
            </a:r>
            <a:r>
              <a:rPr lang="en-IN" sz="2400" dirty="0">
                <a:latin typeface="Times New Roman" panose="02020603050405020304" pitchFamily="18" charset="0"/>
                <a:ea typeface="Cambria" panose="02040503050406030204" pitchFamily="18" charset="0"/>
                <a:cs typeface="Times New Roman" panose="02020603050405020304" pitchFamily="18" charset="0"/>
              </a:rPr>
              <a:t> Try-catch blocks</a:t>
            </a:r>
          </a:p>
          <a:p>
            <a:pPr algn="just">
              <a:buFont typeface="Arial" panose="020B0604020202020204" pitchFamily="34" charset="0"/>
              <a:buChar char="•"/>
            </a:pPr>
            <a:r>
              <a:rPr lang="en-IN" sz="2400" b="1" dirty="0">
                <a:latin typeface="Times New Roman" panose="02020603050405020304" pitchFamily="18" charset="0"/>
                <a:ea typeface="Cambria" panose="02040503050406030204" pitchFamily="18" charset="0"/>
                <a:cs typeface="Times New Roman" panose="02020603050405020304" pitchFamily="18" charset="0"/>
              </a:rPr>
              <a:t>Test Execution:</a:t>
            </a:r>
            <a:r>
              <a:rPr lang="en-IN" sz="2400" dirty="0">
                <a:latin typeface="Times New Roman" panose="02020603050405020304" pitchFamily="18" charset="0"/>
                <a:ea typeface="Cambria" panose="02040503050406030204" pitchFamily="18" charset="0"/>
                <a:cs typeface="Times New Roman" panose="02020603050405020304" pitchFamily="18" charset="0"/>
              </a:rPr>
              <a:t> TestNG XML, POM.XML</a:t>
            </a:r>
          </a:p>
          <a:p>
            <a:endParaRPr lang="en-IN" dirty="0"/>
          </a:p>
        </p:txBody>
      </p:sp>
    </p:spTree>
    <p:extLst>
      <p:ext uri="{BB962C8B-B14F-4D97-AF65-F5344CB8AC3E}">
        <p14:creationId xmlns:p14="http://schemas.microsoft.com/office/powerpoint/2010/main" val="136428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1130-06C5-878A-343D-1EEC3C4EB36F}"/>
              </a:ext>
            </a:extLst>
          </p:cNvPr>
          <p:cNvSpPr>
            <a:spLocks noGrp="1"/>
          </p:cNvSpPr>
          <p:nvPr>
            <p:ph type="title"/>
          </p:nvPr>
        </p:nvSpPr>
        <p:spPr>
          <a:xfrm>
            <a:off x="581192" y="702156"/>
            <a:ext cx="11029616" cy="1296326"/>
          </a:xfrm>
        </p:spPr>
        <p:txBody>
          <a:bodyPr>
            <a:normAutofit/>
          </a:bodyPr>
          <a:lstStyle/>
          <a:p>
            <a:pPr algn="ctr"/>
            <a:r>
              <a:rPr lang="en-IN" sz="3000" b="1" dirty="0">
                <a:latin typeface="Times New Roman" panose="02020603050405020304" pitchFamily="18" charset="0"/>
                <a:cs typeface="Times New Roman" panose="02020603050405020304" pitchFamily="18" charset="0"/>
              </a:rPr>
              <a:t>TEST SCENARIOS</a:t>
            </a:r>
            <a:br>
              <a:rPr lang="en-IN" sz="3000" b="1"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70B8B5-A31B-C90D-F6F2-BFC7C4B1DE57}"/>
              </a:ext>
            </a:extLst>
          </p:cNvPr>
          <p:cNvSpPr>
            <a:spLocks noGrp="1"/>
          </p:cNvSpPr>
          <p:nvPr>
            <p:ph idx="1"/>
          </p:nvPr>
        </p:nvSpPr>
        <p:spPr>
          <a:xfrm>
            <a:off x="581192" y="2180496"/>
            <a:ext cx="11029615" cy="4248584"/>
          </a:xfrm>
        </p:spPr>
        <p:txBody>
          <a:bodyPr>
            <a:noAutofit/>
          </a:bodyPr>
          <a:lstStyle/>
          <a:p>
            <a:pPr marL="342900" indent="-342900">
              <a:spcAft>
                <a:spcPts val="0"/>
              </a:spcAft>
              <a:buFont typeface="+mj-lt"/>
              <a:buAutoNum type="arabicPeriod"/>
            </a:pPr>
            <a:r>
              <a:rPr lang="en-GB" sz="2000" b="1" dirty="0">
                <a:latin typeface="Times New Roman" panose="02020603050405020304" pitchFamily="18" charset="0"/>
                <a:ea typeface="Cambria" panose="02040503050406030204" pitchFamily="18" charset="0"/>
                <a:cs typeface="Times New Roman" panose="02020603050405020304" pitchFamily="18" charset="0"/>
              </a:rPr>
              <a:t>SIGN UP</a:t>
            </a:r>
          </a:p>
          <a:p>
            <a:pPr marL="342900" indent="-342900">
              <a:spcAft>
                <a:spcPts val="0"/>
              </a:spcAft>
              <a:buFont typeface="+mj-lt"/>
              <a:buAutoNum type="arabicPeriod"/>
            </a:pPr>
            <a:endParaRPr lang="en-GB" sz="2000" b="1"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spcAft>
                <a:spcPts val="0"/>
              </a:spcAft>
              <a:buFont typeface="+mj-lt"/>
              <a:buAutoNum type="arabicPeriod"/>
            </a:pPr>
            <a:r>
              <a:rPr lang="en-GB" sz="2000" b="1" dirty="0">
                <a:latin typeface="Times New Roman" panose="02020603050405020304" pitchFamily="18" charset="0"/>
                <a:ea typeface="Cambria" panose="02040503050406030204" pitchFamily="18" charset="0"/>
                <a:cs typeface="Times New Roman" panose="02020603050405020304" pitchFamily="18" charset="0"/>
              </a:rPr>
              <a:t>LOGIN</a:t>
            </a:r>
          </a:p>
          <a:p>
            <a:pPr marL="342900" indent="-342900">
              <a:spcAft>
                <a:spcPts val="0"/>
              </a:spcAft>
              <a:buFont typeface="+mj-lt"/>
              <a:buAutoNum type="arabicPeriod"/>
            </a:pPr>
            <a:endParaRPr lang="en-GB" sz="2000" b="1"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spcAft>
                <a:spcPts val="0"/>
              </a:spcAft>
              <a:buFont typeface="+mj-lt"/>
              <a:buAutoNum type="arabicPeriod"/>
            </a:pPr>
            <a:r>
              <a:rPr lang="en-GB" sz="2000" b="1" dirty="0">
                <a:latin typeface="Times New Roman" panose="02020603050405020304" pitchFamily="18" charset="0"/>
                <a:ea typeface="Cambria" panose="02040503050406030204" pitchFamily="18" charset="0"/>
                <a:cs typeface="Times New Roman" panose="02020603050405020304" pitchFamily="18" charset="0"/>
              </a:rPr>
              <a:t>HOME PAGE</a:t>
            </a:r>
          </a:p>
          <a:p>
            <a:pPr marL="342900" indent="-342900">
              <a:spcAft>
                <a:spcPts val="0"/>
              </a:spcAft>
              <a:buFont typeface="+mj-lt"/>
              <a:buAutoNum type="arabicPeriod"/>
            </a:pPr>
            <a:endParaRPr lang="en-GB" sz="2000" b="1"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spcAft>
                <a:spcPts val="0"/>
              </a:spcAft>
              <a:buFont typeface="+mj-lt"/>
              <a:buAutoNum type="arabicPeriod"/>
            </a:pPr>
            <a:r>
              <a:rPr lang="en-GB" sz="2000" b="1" dirty="0">
                <a:latin typeface="Times New Roman" panose="02020603050405020304" pitchFamily="18" charset="0"/>
                <a:ea typeface="Cambria" panose="02040503050406030204" pitchFamily="18" charset="0"/>
                <a:cs typeface="Times New Roman" panose="02020603050405020304" pitchFamily="18" charset="0"/>
              </a:rPr>
              <a:t>PRODUCT SELECTION</a:t>
            </a:r>
          </a:p>
          <a:p>
            <a:pPr marL="342900" indent="-342900">
              <a:spcAft>
                <a:spcPts val="0"/>
              </a:spcAft>
              <a:buFont typeface="+mj-lt"/>
              <a:buAutoNum type="arabicPeriod"/>
            </a:pPr>
            <a:endParaRPr lang="en-GB" sz="2000" b="1"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spcAft>
                <a:spcPts val="0"/>
              </a:spcAft>
              <a:buFont typeface="+mj-lt"/>
              <a:buAutoNum type="arabicPeriod"/>
            </a:pPr>
            <a:r>
              <a:rPr lang="en-GB" sz="2000" b="1" dirty="0">
                <a:latin typeface="Times New Roman" panose="02020603050405020304" pitchFamily="18" charset="0"/>
                <a:ea typeface="Cambria" panose="02040503050406030204" pitchFamily="18" charset="0"/>
                <a:cs typeface="Times New Roman" panose="02020603050405020304" pitchFamily="18" charset="0"/>
              </a:rPr>
              <a:t>CART MANAGEMENT</a:t>
            </a:r>
          </a:p>
          <a:p>
            <a:pPr marL="342900" indent="-342900">
              <a:spcAft>
                <a:spcPts val="0"/>
              </a:spcAft>
              <a:buFont typeface="+mj-lt"/>
              <a:buAutoNum type="arabicPeriod"/>
            </a:pPr>
            <a:endParaRPr lang="en-GB" sz="2000" b="1"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spcAft>
                <a:spcPts val="0"/>
              </a:spcAft>
              <a:buFont typeface="+mj-lt"/>
              <a:buAutoNum type="arabicPeriod"/>
            </a:pPr>
            <a:r>
              <a:rPr lang="en-GB" sz="2000" b="1" dirty="0">
                <a:latin typeface="Times New Roman" panose="02020603050405020304" pitchFamily="18" charset="0"/>
                <a:ea typeface="Cambria" panose="02040503050406030204" pitchFamily="18" charset="0"/>
                <a:cs typeface="Times New Roman" panose="02020603050405020304" pitchFamily="18" charset="0"/>
              </a:rPr>
              <a:t>CHECKOUT</a:t>
            </a:r>
          </a:p>
          <a:p>
            <a:pPr>
              <a:spcAft>
                <a:spcPts val="0"/>
              </a:spcAft>
            </a:pPr>
            <a:endParaRPr lang="en-IN" sz="2000" dirty="0"/>
          </a:p>
        </p:txBody>
      </p:sp>
      <p:pic>
        <p:nvPicPr>
          <p:cNvPr id="4" name="Picture 3">
            <a:extLst>
              <a:ext uri="{FF2B5EF4-FFF2-40B4-BE49-F238E27FC236}">
                <a16:creationId xmlns:a16="http://schemas.microsoft.com/office/drawing/2014/main" id="{02D0C612-9C96-148D-24A0-BA27F4484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2169" y="2560403"/>
            <a:ext cx="5763892" cy="25441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6169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638F-C583-91FB-22E5-CD129A002EE4}"/>
              </a:ext>
            </a:extLst>
          </p:cNvPr>
          <p:cNvSpPr>
            <a:spLocks noGrp="1"/>
          </p:cNvSpPr>
          <p:nvPr>
            <p:ph type="title"/>
          </p:nvPr>
        </p:nvSpPr>
        <p:spPr>
          <a:xfrm>
            <a:off x="581192" y="702155"/>
            <a:ext cx="11029616" cy="1305753"/>
          </a:xfrm>
        </p:spPr>
        <p:txBody>
          <a:bodyPr>
            <a:normAutofit/>
          </a:bodyPr>
          <a:lstStyle/>
          <a:p>
            <a:pPr algn="ctr"/>
            <a:r>
              <a:rPr lang="en-IN" sz="3000" b="1" dirty="0">
                <a:latin typeface="Times New Roman" panose="02020603050405020304" pitchFamily="18" charset="0"/>
                <a:cs typeface="Times New Roman" panose="02020603050405020304" pitchFamily="18" charset="0"/>
              </a:rPr>
              <a:t>REPORTS AND CONCLUSION</a:t>
            </a:r>
            <a:br>
              <a:rPr lang="en-IN" sz="3000" b="1"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8B64A2-884C-FA44-A9FF-7AAAD609A40F}"/>
              </a:ext>
            </a:extLst>
          </p:cNvPr>
          <p:cNvSpPr>
            <a:spLocks noGrp="1"/>
          </p:cNvSpPr>
          <p:nvPr>
            <p:ph idx="1"/>
          </p:nvPr>
        </p:nvSpPr>
        <p:spPr>
          <a:xfrm>
            <a:off x="581192" y="2180496"/>
            <a:ext cx="11029615" cy="4286292"/>
          </a:xfrm>
        </p:spPr>
        <p:txBody>
          <a:bodyPr>
            <a:noAutofit/>
          </a:bodyPr>
          <a:lstStyle/>
          <a:p>
            <a:pPr algn="just">
              <a:spcAft>
                <a:spcPts val="0"/>
              </a:spcAft>
            </a:pPr>
            <a:r>
              <a:rPr lang="en-IN" sz="2400" b="1" dirty="0">
                <a:latin typeface="Times New Roman" panose="02020603050405020304" pitchFamily="18" charset="0"/>
                <a:ea typeface="Cambria" panose="02040503050406030204" pitchFamily="18" charset="0"/>
                <a:cs typeface="Times New Roman" panose="02020603050405020304" pitchFamily="18" charset="0"/>
              </a:rPr>
              <a:t>Test Reports:</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spcAft>
                <a:spcPts val="0"/>
              </a:spcAft>
              <a:buFont typeface="Arial" panose="020B0604020202020204" pitchFamily="34" charset="0"/>
              <a:buChar char="•"/>
            </a:pPr>
            <a:r>
              <a:rPr lang="en-US" sz="2400" b="1" dirty="0">
                <a:latin typeface="Times New Roman" panose="02020603050405020304" pitchFamily="18" charset="0"/>
                <a:ea typeface="Cambria" panose="02040503050406030204" pitchFamily="18" charset="0"/>
                <a:cs typeface="Times New Roman" panose="02020603050405020304" pitchFamily="18" charset="0"/>
              </a:rPr>
              <a:t>Extent Reports:</a:t>
            </a:r>
            <a:r>
              <a:rPr lang="en-US" sz="2400" dirty="0">
                <a:latin typeface="Times New Roman" panose="02020603050405020304" pitchFamily="18" charset="0"/>
                <a:ea typeface="Cambria" panose="02040503050406030204" pitchFamily="18" charset="0"/>
                <a:cs typeface="Times New Roman" panose="02020603050405020304" pitchFamily="18" charset="0"/>
              </a:rPr>
              <a:t> HTML-based detailed test logs.</a:t>
            </a:r>
          </a:p>
          <a:p>
            <a:pPr algn="just">
              <a:spcAft>
                <a:spcPts val="0"/>
              </a:spcAft>
              <a:buFont typeface="Arial" panose="020B0604020202020204" pitchFamily="34" charset="0"/>
              <a:buChar char="•"/>
            </a:pPr>
            <a:r>
              <a:rPr lang="en-US" sz="2400" b="1" dirty="0">
                <a:latin typeface="Times New Roman" panose="02020603050405020304" pitchFamily="18" charset="0"/>
                <a:ea typeface="Cambria" panose="02040503050406030204" pitchFamily="18" charset="0"/>
                <a:cs typeface="Times New Roman" panose="02020603050405020304" pitchFamily="18" charset="0"/>
              </a:rPr>
              <a:t>Cucumber Reports:</a:t>
            </a:r>
            <a:r>
              <a:rPr lang="en-US" sz="2400" dirty="0">
                <a:latin typeface="Times New Roman" panose="02020603050405020304" pitchFamily="18" charset="0"/>
                <a:ea typeface="Cambria" panose="02040503050406030204" pitchFamily="18" charset="0"/>
                <a:cs typeface="Times New Roman" panose="02020603050405020304" pitchFamily="18" charset="0"/>
              </a:rPr>
              <a:t> BDD-style execution details.</a:t>
            </a:r>
          </a:p>
          <a:p>
            <a:pPr algn="just">
              <a:spcAft>
                <a:spcPts val="0"/>
              </a:spcAft>
              <a:buFont typeface="Arial" panose="020B0604020202020204" pitchFamily="34" charset="0"/>
              <a:buChar char="•"/>
            </a:pPr>
            <a:r>
              <a:rPr lang="en-US" sz="2400" b="1" dirty="0">
                <a:latin typeface="Times New Roman" panose="02020603050405020304" pitchFamily="18" charset="0"/>
                <a:ea typeface="Cambria" panose="02040503050406030204" pitchFamily="18" charset="0"/>
                <a:cs typeface="Times New Roman" panose="02020603050405020304" pitchFamily="18" charset="0"/>
              </a:rPr>
              <a:t>Allure Reports:</a:t>
            </a:r>
            <a:r>
              <a:rPr lang="en-US" sz="2400" dirty="0">
                <a:latin typeface="Times New Roman" panose="02020603050405020304" pitchFamily="18" charset="0"/>
                <a:ea typeface="Cambria" panose="02040503050406030204" pitchFamily="18" charset="0"/>
                <a:cs typeface="Times New Roman" panose="02020603050405020304" pitchFamily="18" charset="0"/>
              </a:rPr>
              <a:t> Interactive and visual test execution insights.</a:t>
            </a:r>
          </a:p>
          <a:p>
            <a:pPr algn="just">
              <a:spcAft>
                <a:spcPts val="0"/>
              </a:spcAft>
            </a:pPr>
            <a:endParaRPr lang="en-IN" sz="2400" dirty="0">
              <a:latin typeface="Times New Roman" panose="02020603050405020304" pitchFamily="18" charset="0"/>
              <a:cs typeface="Times New Roman" panose="02020603050405020304" pitchFamily="18" charset="0"/>
            </a:endParaRPr>
          </a:p>
          <a:p>
            <a:pPr algn="just">
              <a:spcAft>
                <a:spcPts val="0"/>
              </a:spcAft>
            </a:pPr>
            <a:r>
              <a:rPr lang="en-IN" sz="2400" b="1" dirty="0">
                <a:latin typeface="Times New Roman" panose="02020603050405020304" pitchFamily="18" charset="0"/>
                <a:ea typeface="Cambria" panose="02040503050406030204" pitchFamily="18" charset="0"/>
                <a:cs typeface="Times New Roman" panose="02020603050405020304" pitchFamily="18" charset="0"/>
              </a:rPr>
              <a:t>Conclusion:</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spcAft>
                <a:spcPts val="0"/>
              </a:spcAft>
              <a:buFont typeface="Arial" panose="020B0604020202020204" pitchFamily="34" charset="0"/>
              <a:buChar char="•"/>
            </a:pPr>
            <a:r>
              <a:rPr lang="en-US" sz="2400" dirty="0">
                <a:latin typeface="Times New Roman" panose="02020603050405020304" pitchFamily="18" charset="0"/>
                <a:ea typeface="Cambria" panose="02040503050406030204" pitchFamily="18" charset="0"/>
                <a:cs typeface="Times New Roman" panose="02020603050405020304" pitchFamily="18" charset="0"/>
              </a:rPr>
              <a:t>The framework effectively automates </a:t>
            </a:r>
            <a:r>
              <a:rPr lang="en-US" sz="2400" dirty="0" err="1">
                <a:latin typeface="Times New Roman" panose="02020603050405020304" pitchFamily="18" charset="0"/>
                <a:ea typeface="Cambria" panose="02040503050406030204" pitchFamily="18" charset="0"/>
                <a:cs typeface="Times New Roman" panose="02020603050405020304" pitchFamily="18" charset="0"/>
              </a:rPr>
              <a:t>JpetStore’s</a:t>
            </a:r>
            <a:r>
              <a:rPr lang="en-US" sz="2400" dirty="0">
                <a:latin typeface="Times New Roman" panose="02020603050405020304" pitchFamily="18" charset="0"/>
                <a:ea typeface="Cambria" panose="02040503050406030204" pitchFamily="18" charset="0"/>
                <a:cs typeface="Times New Roman" panose="02020603050405020304" pitchFamily="18" charset="0"/>
              </a:rPr>
              <a:t> core functionalities.</a:t>
            </a:r>
          </a:p>
          <a:p>
            <a:pPr algn="just">
              <a:spcAft>
                <a:spcPts val="0"/>
              </a:spcAft>
              <a:buFont typeface="Arial" panose="020B0604020202020204" pitchFamily="34" charset="0"/>
              <a:buChar char="•"/>
            </a:pPr>
            <a:r>
              <a:rPr lang="en-US" sz="2400" dirty="0">
                <a:latin typeface="Times New Roman" panose="02020603050405020304" pitchFamily="18" charset="0"/>
                <a:ea typeface="Cambria" panose="02040503050406030204" pitchFamily="18" charset="0"/>
                <a:cs typeface="Times New Roman" panose="02020603050405020304" pitchFamily="18" charset="0"/>
              </a:rPr>
              <a:t>Ensures maintainability, scalability, and efficiency.</a:t>
            </a:r>
          </a:p>
          <a:p>
            <a:pPr algn="just">
              <a:spcAft>
                <a:spcPts val="0"/>
              </a:spcAft>
              <a:buFont typeface="Arial" panose="020B0604020202020204" pitchFamily="34" charset="0"/>
              <a:buChar char="•"/>
            </a:pPr>
            <a:r>
              <a:rPr lang="en-US" sz="2400" dirty="0">
                <a:latin typeface="Times New Roman" panose="02020603050405020304" pitchFamily="18" charset="0"/>
                <a:ea typeface="Cambria" panose="02040503050406030204" pitchFamily="18" charset="0"/>
                <a:cs typeface="Times New Roman" panose="02020603050405020304" pitchFamily="18" charset="0"/>
              </a:rPr>
              <a:t>Future enhancements: API automation, performance testing, and CI/CD integration.</a:t>
            </a:r>
          </a:p>
          <a:p>
            <a:pPr>
              <a:spcAft>
                <a:spcPts val="0"/>
              </a:spcAft>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64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D2509F-98A4-4976-B503-665D81795738}"/>
              </a:ext>
            </a:extLst>
          </p:cNvPr>
          <p:cNvPicPr>
            <a:picLocks noChangeAspect="1"/>
          </p:cNvPicPr>
          <p:nvPr/>
        </p:nvPicPr>
        <p:blipFill>
          <a:blip r:embed="rId3"/>
          <a:stretch>
            <a:fillRect/>
          </a:stretch>
        </p:blipFill>
        <p:spPr>
          <a:xfrm>
            <a:off x="1725105" y="2064470"/>
            <a:ext cx="9012025" cy="3261674"/>
          </a:xfrm>
          <a:prstGeom prst="rect">
            <a:avLst/>
          </a:prstGeom>
        </p:spPr>
      </p:pic>
    </p:spTree>
    <p:extLst>
      <p:ext uri="{BB962C8B-B14F-4D97-AF65-F5344CB8AC3E}">
        <p14:creationId xmlns:p14="http://schemas.microsoft.com/office/powerpoint/2010/main" val="275848360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22</TotalTime>
  <Words>350</Words>
  <Application>Microsoft Office PowerPoint</Application>
  <PresentationFormat>Widescreen</PresentationFormat>
  <Paragraphs>53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Times New Roman</vt:lpstr>
      <vt:lpstr>Wingdings 2</vt:lpstr>
      <vt:lpstr>Dividend</vt:lpstr>
      <vt:lpstr>      AUTOMATION TESTING ON JpetStore </vt:lpstr>
      <vt:lpstr> INTRODUCTION</vt:lpstr>
      <vt:lpstr>PROJECT OVERVIEW</vt:lpstr>
      <vt:lpstr>   PROBLEM STATEMENT &amp; OBJECTIVE </vt:lpstr>
      <vt:lpstr>TOOLS AND TECHNOLOGIES  </vt:lpstr>
      <vt:lpstr>TEST SCENARIOS </vt:lpstr>
      <vt:lpstr>REPORTS AND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Afroz Shaik</dc:creator>
  <cp:lastModifiedBy>Afroz Shaik</cp:lastModifiedBy>
  <cp:revision>1</cp:revision>
  <dcterms:created xsi:type="dcterms:W3CDTF">2025-03-27T10:05:09Z</dcterms:created>
  <dcterms:modified xsi:type="dcterms:W3CDTF">2025-03-27T10:28:08Z</dcterms:modified>
</cp:coreProperties>
</file>