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3"/>
    <p:sldId id="265" r:id="rId4"/>
    <p:sldId id="260" r:id="rId5"/>
    <p:sldId id="263" r:id="rId6"/>
    <p:sldId id="259" r:id="rId7"/>
    <p:sldId id="261" r:id="rId8"/>
    <p:sldId id="262" r:id="rId9"/>
    <p:sldId id="264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C48"/>
    <a:srgbClr val="028458"/>
    <a:srgbClr val="4D1F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34135" y="114935"/>
            <a:ext cx="9523730" cy="3573780"/>
          </a:xfrm>
        </p:spPr>
        <p:txBody>
          <a:bodyPr>
            <a:noAutofit/>
          </a:bodyPr>
          <a:p>
            <a:r>
              <a:rPr lang="en-IN" b="1" dirty="0">
                <a:solidFill>
                  <a:srgbClr val="002060"/>
                </a:solidFill>
                <a:latin typeface="Comic Sans MS" panose="030F0702030302020204" charset="0"/>
                <a:cs typeface="Comic Sans MS" panose="030F0702030302020204" charset="0"/>
              </a:rPr>
              <a:t>ARCHITECTURE </a:t>
            </a:r>
            <a:br>
              <a:rPr lang="en-IN" b="1" dirty="0">
                <a:solidFill>
                  <a:srgbClr val="002060"/>
                </a:solidFill>
                <a:latin typeface="Comic Sans MS" panose="030F0702030302020204" charset="0"/>
                <a:cs typeface="Comic Sans MS" panose="030F0702030302020204" charset="0"/>
              </a:rPr>
            </a:br>
            <a:r>
              <a:rPr lang="en-IN" b="1" dirty="0">
                <a:solidFill>
                  <a:srgbClr val="002060"/>
                </a:solidFill>
                <a:latin typeface="Comic Sans MS" panose="030F0702030302020204" charset="0"/>
                <a:cs typeface="Comic Sans MS" panose="030F0702030302020204" charset="0"/>
              </a:rPr>
              <a:t>FOR </a:t>
            </a:r>
            <a:br>
              <a:rPr lang="en-IN" b="1" dirty="0">
                <a:solidFill>
                  <a:srgbClr val="002060"/>
                </a:solidFill>
                <a:latin typeface="Comic Sans MS" panose="030F0702030302020204" charset="0"/>
                <a:cs typeface="Comic Sans MS" panose="030F0702030302020204" charset="0"/>
              </a:rPr>
            </a:br>
            <a:r>
              <a:rPr lang="en-IN" b="1" dirty="0">
                <a:solidFill>
                  <a:srgbClr val="002060"/>
                </a:solidFill>
                <a:latin typeface="Comic Sans MS" panose="030F0702030302020204" charset="0"/>
                <a:cs typeface="Comic Sans MS" panose="030F0702030302020204" charset="0"/>
              </a:rPr>
              <a:t>RECOMMENDATION ENGINE</a:t>
            </a:r>
            <a:br>
              <a:rPr lang="en-IN" b="1" dirty="0">
                <a:solidFill>
                  <a:srgbClr val="002060"/>
                </a:solidFill>
                <a:latin typeface="Comic Sans MS" panose="030F0702030302020204" charset="0"/>
                <a:cs typeface="Comic Sans MS" panose="030F0702030302020204" charset="0"/>
              </a:rPr>
            </a:br>
            <a:r>
              <a:rPr lang="en-IN" b="1" dirty="0">
                <a:solidFill>
                  <a:srgbClr val="002060"/>
                </a:solidFill>
                <a:latin typeface="Comic Sans MS" panose="030F0702030302020204" charset="0"/>
                <a:cs typeface="Comic Sans MS" panose="030F0702030302020204" charset="0"/>
              </a:rPr>
              <a:t>OF </a:t>
            </a:r>
            <a:br>
              <a:rPr lang="en-IN" b="1" dirty="0">
                <a:solidFill>
                  <a:srgbClr val="002060"/>
                </a:solidFill>
                <a:latin typeface="Comic Sans MS" panose="030F0702030302020204" charset="0"/>
                <a:cs typeface="Comic Sans MS" panose="030F0702030302020204" charset="0"/>
              </a:rPr>
            </a:br>
            <a:r>
              <a:rPr lang="en-IN" b="1" dirty="0">
                <a:solidFill>
                  <a:srgbClr val="002060"/>
                </a:solidFill>
                <a:latin typeface="Comic Sans MS" panose="030F0702030302020204" charset="0"/>
                <a:cs typeface="Comic Sans MS" panose="030F0702030302020204" charset="0"/>
              </a:rPr>
              <a:t>E-COMMERCE PLATFORM</a:t>
            </a:r>
            <a:endParaRPr lang="en-IN" b="1" dirty="0">
              <a:solidFill>
                <a:srgbClr val="00206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85242" y="5075785"/>
            <a:ext cx="6138856" cy="1531917"/>
          </a:xfrm>
        </p:spPr>
        <p:txBody>
          <a:bodyPr>
            <a:normAutofit/>
          </a:bodyPr>
          <a:p>
            <a:pPr algn="l"/>
            <a:r>
              <a:rPr lang="en-IN" sz="2800" b="1" dirty="0">
                <a:solidFill>
                  <a:srgbClr val="7E0145"/>
                </a:solidFill>
                <a:latin typeface="Constantia" panose="02030602050306030303" charset="0"/>
                <a:cs typeface="Constantia" panose="02030602050306030303" charset="0"/>
              </a:rPr>
              <a:t>Name : </a:t>
            </a:r>
            <a:r>
              <a:rPr lang="en-IN" sz="3600" b="1" dirty="0">
                <a:solidFill>
                  <a:srgbClr val="314C52"/>
                </a:solidFill>
                <a:effectLst>
                  <a:reflection blurRad="6350" stA="53000" endA="300" endPos="35500" dir="5400000" sy="-90000" algn="bl" rotWithShape="0"/>
                </a:effectLst>
                <a:latin typeface="Constantia" panose="02030602050306030303" charset="0"/>
                <a:cs typeface="Constantia" panose="02030602050306030303" charset="0"/>
              </a:rPr>
              <a:t>Afroza Bilquis Happy</a:t>
            </a:r>
            <a:endParaRPr lang="en-IN" sz="3600" b="1" dirty="0">
              <a:solidFill>
                <a:srgbClr val="314C52"/>
              </a:solidFill>
              <a:effectLst>
                <a:reflection blurRad="6350" stA="53000" endA="300" endPos="35500" dir="5400000" sy="-90000" algn="bl" rotWithShape="0"/>
              </a:effectLst>
              <a:latin typeface="Constantia" panose="02030602050306030303" charset="0"/>
              <a:cs typeface="Constantia" panose="02030602050306030303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8478203" y="4405630"/>
            <a:ext cx="321691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IN" altLang="en-US" sz="4000" b="1">
                <a:ln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tantia" panose="02030602050306030303" charset="0"/>
                <a:cs typeface="Constantia" panose="02030602050306030303" charset="0"/>
              </a:rPr>
              <a:t>THANK YOU</a:t>
            </a:r>
            <a:endParaRPr lang="en-IN" altLang="en-US" sz="4000" b="1">
              <a:ln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tantia" panose="02030602050306030303" charset="0"/>
              <a:cs typeface="Constantia" panose="020306020503060303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425450"/>
            <a:ext cx="9313817" cy="856138"/>
          </a:xfrm>
        </p:spPr>
        <p:txBody>
          <a:bodyPr/>
          <a:lstStyle/>
          <a:p>
            <a:r>
              <a:rPr lang="en-IN" sz="4800" b="1" dirty="0">
                <a:solidFill>
                  <a:srgbClr val="6B1B2F"/>
                </a:solidFill>
                <a:latin typeface="Constantia" panose="02030602050306030303" charset="0"/>
                <a:cs typeface="Constantia" panose="02030602050306030303" charset="0"/>
              </a:rPr>
              <a:t>OBJECTIVE</a:t>
            </a:r>
            <a:endParaRPr lang="en-IN" sz="4800" b="1" dirty="0">
              <a:solidFill>
                <a:srgbClr val="6B1B2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tantia" panose="02030602050306030303" charset="0"/>
              <a:cs typeface="Constantia" panose="02030602050306030303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76580" y="1594485"/>
            <a:ext cx="11334115" cy="4556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altLang="en-US" sz="2400" b="1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Constantia" panose="02030602050306030303" charset="0"/>
              </a:rPr>
              <a:t>As per assignment I am supposed to be </a:t>
            </a:r>
            <a:r>
              <a:rPr lang="en-IN" altLang="en-US" sz="2400" b="1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Constantia" panose="02030602050306030303" charset="0"/>
              </a:rPr>
              <a:t>running </a:t>
            </a:r>
            <a:r>
              <a:rPr lang="en-IN" altLang="en-US" sz="2400" b="1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Constantia" panose="02030602050306030303" charset="0"/>
              </a:rPr>
              <a:t>a </a:t>
            </a:r>
            <a:r>
              <a:rPr lang="en-IN" altLang="en-US" sz="2400" b="1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Constantia" panose="02030602050306030303" charset="0"/>
              </a:rPr>
              <a:t>start up</a:t>
            </a:r>
            <a:r>
              <a:rPr lang="en-IN" altLang="en-US" sz="2400" b="1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Constantia" panose="02030602050306030303" charset="0"/>
              </a:rPr>
              <a:t> since last one year and now I am able to </a:t>
            </a:r>
            <a:r>
              <a:rPr lang="en-IN" altLang="en-US" sz="2400" b="1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Constantia" panose="02030602050306030303" charset="0"/>
              </a:rPr>
              <a:t>gather some customer data</a:t>
            </a:r>
            <a:r>
              <a:rPr lang="en-IN" altLang="en-US" sz="2400" b="1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Constantia" panose="02030602050306030303" charset="0"/>
              </a:rPr>
              <a:t> and want to </a:t>
            </a:r>
            <a:r>
              <a:rPr lang="en-IN" altLang="en-US" sz="2400" b="1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Constantia" panose="02030602050306030303" charset="0"/>
              </a:rPr>
              <a:t>build </a:t>
            </a:r>
            <a:r>
              <a:rPr lang="en-IN" altLang="en-US" sz="2400" b="1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Constantia" panose="02030602050306030303" charset="0"/>
              </a:rPr>
              <a:t>a </a:t>
            </a:r>
            <a:r>
              <a:rPr lang="en-IN" altLang="en-US" sz="2400" b="1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Constantia" panose="02030602050306030303" charset="0"/>
              </a:rPr>
              <a:t>recommendation engine</a:t>
            </a:r>
            <a:r>
              <a:rPr lang="en-IN" altLang="en-US" sz="2400" b="1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Constantia" panose="02030602050306030303" charset="0"/>
              </a:rPr>
              <a:t>. Based on </a:t>
            </a:r>
            <a:r>
              <a:rPr lang="en-IN" altLang="en-US" sz="2400" b="1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Constantia" panose="02030602050306030303" charset="0"/>
              </a:rPr>
              <a:t>certain features</a:t>
            </a:r>
            <a:r>
              <a:rPr lang="en-IN" altLang="en-US" sz="2400" b="1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Constantia" panose="02030602050306030303" charset="0"/>
              </a:rPr>
              <a:t> I have clustered the </a:t>
            </a:r>
            <a:r>
              <a:rPr lang="en-IN" altLang="en-US" sz="2400" b="1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Constantia" panose="02030602050306030303" charset="0"/>
              </a:rPr>
              <a:t>customers </a:t>
            </a:r>
            <a:r>
              <a:rPr lang="en-IN" altLang="en-US" sz="2400" b="1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Constantia" panose="02030602050306030303" charset="0"/>
              </a:rPr>
              <a:t>into </a:t>
            </a:r>
            <a:r>
              <a:rPr lang="en-IN" altLang="en-US" sz="2400" b="1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Constantia" panose="02030602050306030303" charset="0"/>
              </a:rPr>
              <a:t>two </a:t>
            </a:r>
            <a:r>
              <a:rPr lang="en-IN" altLang="en-US" sz="2400" b="1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Constantia" panose="02030602050306030303" charset="0"/>
              </a:rPr>
              <a:t>different </a:t>
            </a:r>
            <a:r>
              <a:rPr lang="en-IN" altLang="en-US" sz="2400" b="1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Constantia" panose="02030602050306030303" charset="0"/>
              </a:rPr>
              <a:t>groups </a:t>
            </a:r>
            <a:r>
              <a:rPr lang="en-IN" altLang="en-US" sz="2400" b="1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Constantia" panose="02030602050306030303" charset="0"/>
              </a:rPr>
              <a:t>so that I can recommend the </a:t>
            </a:r>
            <a:r>
              <a:rPr lang="en-IN" altLang="en-US" sz="2400" b="1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Constantia" panose="02030602050306030303" charset="0"/>
              </a:rPr>
              <a:t>correct products</a:t>
            </a:r>
            <a:r>
              <a:rPr lang="en-IN" altLang="en-US" sz="2400" b="1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Constantia" panose="02030602050306030303" charset="0"/>
              </a:rPr>
              <a:t> based on the </a:t>
            </a:r>
            <a:r>
              <a:rPr lang="en-IN" altLang="en-US" sz="2400" b="1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Constantia" panose="02030602050306030303" charset="0"/>
              </a:rPr>
              <a:t>customer's cluster</a:t>
            </a:r>
            <a:r>
              <a:rPr lang="en-IN" altLang="en-US" sz="2400" b="1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Constantia" panose="02030602050306030303" charset="0"/>
              </a:rPr>
              <a:t>.</a:t>
            </a:r>
            <a:endParaRPr lang="en-IN" altLang="en-US" sz="2400" b="1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Constantia" panose="02030602050306030303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altLang="en-US" sz="2400" b="1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Constantia" panose="02030602050306030303" charset="0"/>
              </a:rPr>
              <a:t>I have designed a model to predict the </a:t>
            </a:r>
            <a:r>
              <a:rPr lang="en-IN" altLang="en-US" sz="2400" b="1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Constantia" panose="02030602050306030303" charset="0"/>
              </a:rPr>
              <a:t>category </a:t>
            </a:r>
            <a:r>
              <a:rPr lang="en-IN" altLang="en-US" sz="2400" b="1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Constantia" panose="02030602050306030303" charset="0"/>
              </a:rPr>
              <a:t>of a </a:t>
            </a:r>
            <a:r>
              <a:rPr lang="en-IN" altLang="en-US" sz="2400" b="1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Constantia" panose="02030602050306030303" charset="0"/>
              </a:rPr>
              <a:t>new customer</a:t>
            </a:r>
            <a:r>
              <a:rPr lang="en-IN" altLang="en-US" sz="2400" b="1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Constantia" panose="02030602050306030303" charset="0"/>
              </a:rPr>
              <a:t> so that items can be recommended based on the category.</a:t>
            </a:r>
            <a:endParaRPr lang="en-IN" altLang="en-US" sz="2400" b="1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Constantia" panose="02030602050306030303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altLang="en-US" sz="2400" b="1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Constantia" panose="02030602050306030303" charset="0"/>
              </a:rPr>
              <a:t>But there are some </a:t>
            </a:r>
            <a:r>
              <a:rPr lang="en-IN" altLang="en-US" sz="2400" b="1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Constantia" panose="02030602050306030303" charset="0"/>
              </a:rPr>
              <a:t>pros and cons</a:t>
            </a:r>
            <a:r>
              <a:rPr lang="en-IN" altLang="en-US" sz="2400" b="1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Constantia" panose="02030602050306030303" charset="0"/>
              </a:rPr>
              <a:t> in this </a:t>
            </a:r>
            <a:r>
              <a:rPr lang="en-IN" altLang="en-US" sz="2400" b="1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Constantia" panose="02030602050306030303" charset="0"/>
              </a:rPr>
              <a:t>technique</a:t>
            </a:r>
            <a:r>
              <a:rPr lang="en-IN" altLang="en-US" sz="2400" b="1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Constantia" panose="02030602050306030303" charset="0"/>
              </a:rPr>
              <a:t> which I have discussed. </a:t>
            </a:r>
            <a:endParaRPr lang="en-IN" altLang="en-US" sz="2400" b="1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Constantia" panose="02030602050306030303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altLang="en-US" sz="2400" b="1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Constantia" panose="02030602050306030303" charset="0"/>
              </a:rPr>
              <a:t>Also I have </a:t>
            </a:r>
            <a:r>
              <a:rPr lang="en-IN" altLang="en-US" sz="2400" b="1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Constantia" panose="02030602050306030303" charset="0"/>
              </a:rPr>
              <a:t>proposed an architecture</a:t>
            </a:r>
            <a:r>
              <a:rPr lang="en-IN" altLang="en-US" sz="2400" b="1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Constantia" panose="02030602050306030303" charset="0"/>
              </a:rPr>
              <a:t> that will work more </a:t>
            </a:r>
            <a:r>
              <a:rPr lang="en-IN" altLang="en-US" sz="2400" b="1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Constantia" panose="02030602050306030303" charset="0"/>
              </a:rPr>
              <a:t>efficiently </a:t>
            </a:r>
            <a:r>
              <a:rPr lang="en-IN" altLang="en-US" sz="2400" b="1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Constantia" panose="02030602050306030303" charset="0"/>
              </a:rPr>
              <a:t>when building a </a:t>
            </a:r>
            <a:r>
              <a:rPr lang="en-IN" altLang="en-US" sz="2400" b="1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Constantia" panose="02030602050306030303" charset="0"/>
              </a:rPr>
              <a:t>recommendation engine</a:t>
            </a:r>
            <a:r>
              <a:rPr lang="en-IN" altLang="en-US" sz="2400" b="1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Constantia" panose="02030602050306030303" charset="0"/>
              </a:rPr>
              <a:t> for an </a:t>
            </a:r>
            <a:r>
              <a:rPr lang="en-IN" altLang="en-US" sz="2400" b="1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Constantia" panose="02030602050306030303" charset="0"/>
              </a:rPr>
              <a:t>e-commerce platform</a:t>
            </a:r>
            <a:endParaRPr lang="en-IN" altLang="en-US" sz="2400" b="1">
              <a:solidFill>
                <a:srgbClr val="C00000"/>
              </a:solidFill>
              <a:latin typeface="SimSun" panose="02010600030101010101" pitchFamily="2" charset="-122"/>
              <a:ea typeface="SimSun" panose="02010600030101010101" pitchFamily="2" charset="-122"/>
              <a:cs typeface="Constantia" panose="02030602050306030303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1705" y="295910"/>
            <a:ext cx="10515600" cy="79692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IN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    </a:t>
            </a:r>
            <a:r>
              <a:rPr lang="en-IN" sz="4000" b="1" dirty="0">
                <a:ln w="13462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dist="38100" dir="2700000" algn="bl" rotWithShape="0">
                    <a:schemeClr val="accent5"/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Types of Recommendation Systems</a:t>
            </a:r>
            <a:endParaRPr lang="en-IN" sz="4000" b="1" dirty="0">
              <a:ln w="13462">
                <a:solidFill>
                  <a:schemeClr val="bg1"/>
                </a:solidFill>
                <a:prstDash val="solid"/>
              </a:ln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dist="38100" dir="2700000" algn="bl" rotWithShape="0">
                  <a:schemeClr val="accent5"/>
                </a:outerShdw>
              </a:effectLst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Round Diagonal Corner Rectangle 3"/>
          <p:cNvSpPr/>
          <p:nvPr/>
        </p:nvSpPr>
        <p:spPr>
          <a:xfrm>
            <a:off x="1420495" y="1626235"/>
            <a:ext cx="2521585" cy="1170305"/>
          </a:xfrm>
          <a:prstGeom prst="round2DiagRect">
            <a:avLst/>
          </a:prstGeom>
          <a:solidFill>
            <a:srgbClr val="FF0000">
              <a:alpha val="2500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IN" altLang="en-US"/>
              <a:t> </a:t>
            </a:r>
            <a:endParaRPr lang="en-IN" altLang="en-US"/>
          </a:p>
          <a:p>
            <a:pPr algn="ctr">
              <a:lnSpc>
                <a:spcPct val="50000"/>
              </a:lnSpc>
            </a:pPr>
            <a:r>
              <a:rPr lang="en-IN" altLang="en-US" b="1">
                <a:latin typeface="Constantia" panose="02030602050306030303" charset="0"/>
                <a:cs typeface="Constantia" panose="02030602050306030303" charset="0"/>
              </a:rPr>
              <a:t>COLLABORATIVE​</a:t>
            </a:r>
            <a:endParaRPr lang="en-IN" altLang="en-US" b="1">
              <a:latin typeface="Constantia" panose="02030602050306030303" charset="0"/>
              <a:cs typeface="Constantia" panose="02030602050306030303" charset="0"/>
            </a:endParaRPr>
          </a:p>
          <a:p>
            <a:pPr algn="ctr">
              <a:lnSpc>
                <a:spcPct val="50000"/>
              </a:lnSpc>
            </a:pPr>
            <a:endParaRPr lang="en-IN" altLang="en-US" b="1">
              <a:latin typeface="Constantia" panose="02030602050306030303" charset="0"/>
              <a:cs typeface="Constantia" panose="02030602050306030303" charset="0"/>
            </a:endParaRPr>
          </a:p>
          <a:p>
            <a:pPr algn="ctr">
              <a:lnSpc>
                <a:spcPct val="50000"/>
              </a:lnSpc>
            </a:pPr>
            <a:r>
              <a:rPr lang="en-IN" altLang="en-US" b="1">
                <a:latin typeface="Constantia" panose="02030602050306030303" charset="0"/>
                <a:cs typeface="Constantia" panose="02030602050306030303" charset="0"/>
              </a:rPr>
              <a:t>   FILTERING​</a:t>
            </a:r>
            <a:endParaRPr lang="en-IN" altLang="en-US" b="1">
              <a:latin typeface="Constantia" panose="02030602050306030303" charset="0"/>
              <a:cs typeface="Constantia" panose="02030602050306030303" charset="0"/>
            </a:endParaRPr>
          </a:p>
          <a:p>
            <a:pPr algn="ctr">
              <a:lnSpc>
                <a:spcPct val="50000"/>
              </a:lnSpc>
            </a:pPr>
            <a:endParaRPr lang="en-IN" altLang="en-US" sz="1600">
              <a:latin typeface="Constantia" panose="02030602050306030303" charset="0"/>
              <a:cs typeface="Constantia" panose="02030602050306030303" charset="0"/>
            </a:endParaRPr>
          </a:p>
          <a:p>
            <a:pPr algn="ctr">
              <a:lnSpc>
                <a:spcPct val="50000"/>
              </a:lnSpc>
            </a:pPr>
            <a:r>
              <a:rPr lang="en-IN" altLang="en-US" sz="1600">
                <a:latin typeface="Constantia" panose="02030602050306030303" charset="0"/>
                <a:cs typeface="Constantia" panose="02030602050306030303" charset="0"/>
              </a:rPr>
              <a:t>- Based on the user's </a:t>
            </a:r>
            <a:endParaRPr lang="en-IN" altLang="en-US" sz="1600">
              <a:latin typeface="Constantia" panose="02030602050306030303" charset="0"/>
              <a:cs typeface="Constantia" panose="02030602050306030303" charset="0"/>
            </a:endParaRPr>
          </a:p>
          <a:p>
            <a:pPr algn="ctr">
              <a:lnSpc>
                <a:spcPct val="50000"/>
              </a:lnSpc>
            </a:pPr>
            <a:endParaRPr lang="en-IN" altLang="en-US" sz="1600">
              <a:latin typeface="Constantia" panose="02030602050306030303" charset="0"/>
              <a:cs typeface="Constantia" panose="02030602050306030303" charset="0"/>
            </a:endParaRPr>
          </a:p>
          <a:p>
            <a:pPr algn="ctr">
              <a:lnSpc>
                <a:spcPct val="50000"/>
              </a:lnSpc>
            </a:pPr>
            <a:r>
              <a:rPr lang="en-IN" altLang="en-US" sz="1600">
                <a:latin typeface="Constantia" panose="02030602050306030303" charset="0"/>
                <a:cs typeface="Constantia" panose="02030602050306030303" charset="0"/>
              </a:rPr>
              <a:t>behaviour​</a:t>
            </a:r>
            <a:endParaRPr lang="en-IN" altLang="en-US" sz="1600">
              <a:latin typeface="Constantia" panose="02030602050306030303" charset="0"/>
              <a:cs typeface="Constantia" panose="02030602050306030303" charset="0"/>
            </a:endParaRPr>
          </a:p>
        </p:txBody>
      </p:sp>
      <p:sp>
        <p:nvSpPr>
          <p:cNvPr id="2" name="Round Diagonal Corner Rectangle 1"/>
          <p:cNvSpPr/>
          <p:nvPr/>
        </p:nvSpPr>
        <p:spPr>
          <a:xfrm>
            <a:off x="4887595" y="1264920"/>
            <a:ext cx="2937510" cy="1021080"/>
          </a:xfrm>
          <a:prstGeom prst="round2DiagRect">
            <a:avLst/>
          </a:prstGeom>
          <a:solidFill>
            <a:srgbClr val="B1D7E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2000" b="1">
                <a:latin typeface="Constantia" panose="02030602050306030303" charset="0"/>
                <a:cs typeface="Constantia" panose="02030602050306030303" charset="0"/>
              </a:rPr>
              <a:t>RECOMMENDATION</a:t>
            </a:r>
            <a:endParaRPr lang="en-IN" altLang="en-US" sz="2000" b="1">
              <a:latin typeface="Constantia" panose="02030602050306030303" charset="0"/>
              <a:cs typeface="Constantia" panose="02030602050306030303" charset="0"/>
            </a:endParaRPr>
          </a:p>
          <a:p>
            <a:pPr algn="ctr"/>
            <a:r>
              <a:rPr lang="en-IN" altLang="en-US" sz="2000" b="1">
                <a:latin typeface="Constantia" panose="02030602050306030303" charset="0"/>
                <a:cs typeface="Constantia" panose="02030602050306030303" charset="0"/>
              </a:rPr>
              <a:t>ENGINE</a:t>
            </a:r>
            <a:endParaRPr lang="en-IN" altLang="en-US" sz="2000" b="1">
              <a:latin typeface="Constantia" panose="02030602050306030303" charset="0"/>
              <a:cs typeface="Constantia" panose="02030602050306030303" charset="0"/>
            </a:endParaRPr>
          </a:p>
        </p:txBody>
      </p:sp>
      <p:sp>
        <p:nvSpPr>
          <p:cNvPr id="3" name="Round Diagonal Corner Rectangle 2"/>
          <p:cNvSpPr/>
          <p:nvPr/>
        </p:nvSpPr>
        <p:spPr>
          <a:xfrm>
            <a:off x="8736330" y="1718310"/>
            <a:ext cx="2521585" cy="1226820"/>
          </a:xfrm>
          <a:prstGeom prst="round2DiagRect">
            <a:avLst/>
          </a:prstGeom>
          <a:solidFill>
            <a:srgbClr val="FF0000">
              <a:alpha val="2500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IN" altLang="en-US"/>
              <a:t> </a:t>
            </a:r>
            <a:endParaRPr lang="en-IN" altLang="en-US"/>
          </a:p>
          <a:p>
            <a:pPr algn="ctr">
              <a:lnSpc>
                <a:spcPct val="50000"/>
              </a:lnSpc>
            </a:pPr>
            <a:endParaRPr lang="en-IN" altLang="en-US" b="1">
              <a:latin typeface="Constantia" panose="02030602050306030303" charset="0"/>
              <a:cs typeface="Constantia" panose="02030602050306030303" charset="0"/>
            </a:endParaRPr>
          </a:p>
          <a:p>
            <a:pPr algn="ctr">
              <a:lnSpc>
                <a:spcPct val="50000"/>
              </a:lnSpc>
            </a:pPr>
            <a:r>
              <a:rPr lang="en-IN" altLang="en-US" b="1">
                <a:latin typeface="Constantia" panose="02030602050306030303" charset="0"/>
                <a:cs typeface="Constantia" panose="02030602050306030303" charset="0"/>
              </a:rPr>
              <a:t>CONTENT-BASED​</a:t>
            </a:r>
            <a:endParaRPr lang="en-IN" altLang="en-US" b="1">
              <a:latin typeface="Constantia" panose="02030602050306030303" charset="0"/>
              <a:cs typeface="Constantia" panose="02030602050306030303" charset="0"/>
            </a:endParaRPr>
          </a:p>
          <a:p>
            <a:pPr algn="ctr">
              <a:lnSpc>
                <a:spcPct val="50000"/>
              </a:lnSpc>
            </a:pPr>
            <a:endParaRPr lang="en-IN" altLang="en-US" b="1">
              <a:latin typeface="Constantia" panose="02030602050306030303" charset="0"/>
              <a:cs typeface="Constantia" panose="02030602050306030303" charset="0"/>
            </a:endParaRPr>
          </a:p>
          <a:p>
            <a:pPr algn="ctr">
              <a:lnSpc>
                <a:spcPct val="50000"/>
              </a:lnSpc>
            </a:pPr>
            <a:r>
              <a:rPr lang="en-IN" altLang="en-US" b="1">
                <a:latin typeface="Constantia" panose="02030602050306030303" charset="0"/>
                <a:cs typeface="Constantia" panose="02030602050306030303" charset="0"/>
              </a:rPr>
              <a:t>   FILTERING​</a:t>
            </a:r>
            <a:endParaRPr lang="en-IN" altLang="en-US" b="1">
              <a:latin typeface="Constantia" panose="02030602050306030303" charset="0"/>
              <a:cs typeface="Constantia" panose="02030602050306030303" charset="0"/>
            </a:endParaRPr>
          </a:p>
          <a:p>
            <a:pPr algn="ctr">
              <a:lnSpc>
                <a:spcPct val="50000"/>
              </a:lnSpc>
            </a:pPr>
            <a:endParaRPr lang="en-IN" altLang="en-US" b="1">
              <a:latin typeface="Constantia" panose="02030602050306030303" charset="0"/>
              <a:cs typeface="Constantia" panose="02030602050306030303" charset="0"/>
            </a:endParaRPr>
          </a:p>
          <a:p>
            <a:pPr algn="ctr">
              <a:lnSpc>
                <a:spcPct val="50000"/>
              </a:lnSpc>
            </a:pPr>
            <a:r>
              <a:rPr lang="en-IN" altLang="en-US" sz="1600">
                <a:latin typeface="Constantia" panose="02030602050306030303" charset="0"/>
                <a:cs typeface="Constantia" panose="02030602050306030303" charset="0"/>
              </a:rPr>
              <a:t>- Based on the</a:t>
            </a:r>
            <a:endParaRPr lang="en-IN" altLang="en-US" sz="1600">
              <a:latin typeface="Constantia" panose="02030602050306030303" charset="0"/>
              <a:cs typeface="Constantia" panose="02030602050306030303" charset="0"/>
            </a:endParaRPr>
          </a:p>
          <a:p>
            <a:pPr algn="ctr">
              <a:lnSpc>
                <a:spcPct val="50000"/>
              </a:lnSpc>
            </a:pPr>
            <a:endParaRPr lang="en-IN" altLang="en-US" sz="1600">
              <a:latin typeface="Constantia" panose="02030602050306030303" charset="0"/>
              <a:cs typeface="Constantia" panose="02030602050306030303" charset="0"/>
            </a:endParaRPr>
          </a:p>
          <a:p>
            <a:pPr algn="ctr">
              <a:lnSpc>
                <a:spcPct val="50000"/>
              </a:lnSpc>
            </a:pPr>
            <a:r>
              <a:rPr lang="en-IN" altLang="en-US" sz="1600">
                <a:latin typeface="Constantia" panose="02030602050306030303" charset="0"/>
                <a:cs typeface="Constantia" panose="02030602050306030303" charset="0"/>
              </a:rPr>
              <a:t> description of the item</a:t>
            </a:r>
            <a:endParaRPr lang="en-IN" altLang="en-US" sz="1600">
              <a:latin typeface="Constantia" panose="02030602050306030303" charset="0"/>
              <a:cs typeface="Constantia" panose="02030602050306030303" charset="0"/>
            </a:endParaRPr>
          </a:p>
          <a:p>
            <a:pPr algn="ctr">
              <a:lnSpc>
                <a:spcPct val="50000"/>
              </a:lnSpc>
            </a:pPr>
            <a:endParaRPr lang="en-IN" altLang="en-US" sz="1600">
              <a:latin typeface="Constantia" panose="02030602050306030303" charset="0"/>
              <a:cs typeface="Constantia" panose="02030602050306030303" charset="0"/>
            </a:endParaRPr>
          </a:p>
        </p:txBody>
      </p:sp>
      <p:sp>
        <p:nvSpPr>
          <p:cNvPr id="13" name="Round Diagonal Corner Rectangle 12"/>
          <p:cNvSpPr/>
          <p:nvPr/>
        </p:nvSpPr>
        <p:spPr>
          <a:xfrm>
            <a:off x="294005" y="3462655"/>
            <a:ext cx="2418080" cy="883285"/>
          </a:xfrm>
          <a:prstGeom prst="round2DiagRect">
            <a:avLst/>
          </a:prstGeom>
          <a:solidFill>
            <a:schemeClr val="bg1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IN" altLang="en-US"/>
              <a:t> </a:t>
            </a:r>
            <a:endParaRPr lang="en-IN" altLang="en-US"/>
          </a:p>
          <a:p>
            <a:pPr algn="ctr">
              <a:lnSpc>
                <a:spcPct val="50000"/>
              </a:lnSpc>
            </a:pPr>
            <a:r>
              <a:rPr lang="en-IN" altLang="en-US" b="1">
                <a:latin typeface="Constantia" panose="02030602050306030303" charset="0"/>
                <a:cs typeface="Constantia" panose="02030602050306030303" charset="0"/>
              </a:rPr>
              <a:t>USER - BASED</a:t>
            </a:r>
            <a:endParaRPr lang="en-IN" altLang="en-US" b="1">
              <a:latin typeface="Constantia" panose="02030602050306030303" charset="0"/>
              <a:cs typeface="Constantia" panose="02030602050306030303" charset="0"/>
            </a:endParaRPr>
          </a:p>
          <a:p>
            <a:pPr algn="ctr">
              <a:lnSpc>
                <a:spcPct val="50000"/>
              </a:lnSpc>
            </a:pPr>
            <a:endParaRPr lang="en-IN" altLang="en-US" sz="1600">
              <a:latin typeface="Constantia" panose="02030602050306030303" charset="0"/>
              <a:cs typeface="Constantia" panose="02030602050306030303" charset="0"/>
            </a:endParaRPr>
          </a:p>
          <a:p>
            <a:pPr algn="ctr">
              <a:lnSpc>
                <a:spcPct val="50000"/>
              </a:lnSpc>
            </a:pPr>
            <a:r>
              <a:rPr lang="en-IN" altLang="en-US" sz="1600">
                <a:latin typeface="Constantia" panose="02030602050306030303" charset="0"/>
                <a:cs typeface="Constantia" panose="02030602050306030303" charset="0"/>
              </a:rPr>
              <a:t>- Based on what similar </a:t>
            </a:r>
            <a:endParaRPr lang="en-IN" altLang="en-US" sz="1600">
              <a:latin typeface="Constantia" panose="02030602050306030303" charset="0"/>
              <a:cs typeface="Constantia" panose="02030602050306030303" charset="0"/>
            </a:endParaRPr>
          </a:p>
          <a:p>
            <a:pPr algn="ctr">
              <a:lnSpc>
                <a:spcPct val="50000"/>
              </a:lnSpc>
            </a:pPr>
            <a:endParaRPr lang="en-IN" altLang="en-US" sz="1600">
              <a:latin typeface="Constantia" panose="02030602050306030303" charset="0"/>
              <a:cs typeface="Constantia" panose="02030602050306030303" charset="0"/>
            </a:endParaRPr>
          </a:p>
          <a:p>
            <a:pPr algn="ctr">
              <a:lnSpc>
                <a:spcPct val="50000"/>
              </a:lnSpc>
            </a:pPr>
            <a:r>
              <a:rPr lang="en-IN" altLang="en-US" sz="1600">
                <a:latin typeface="Constantia" panose="02030602050306030303" charset="0"/>
                <a:cs typeface="Constantia" panose="02030602050306030303" charset="0"/>
              </a:rPr>
              <a:t>users like</a:t>
            </a:r>
            <a:endParaRPr lang="en-IN" altLang="en-US" sz="1600">
              <a:latin typeface="Constantia" panose="02030602050306030303" charset="0"/>
              <a:cs typeface="Constantia" panose="02030602050306030303" charset="0"/>
            </a:endParaRPr>
          </a:p>
        </p:txBody>
      </p:sp>
      <p:sp>
        <p:nvSpPr>
          <p:cNvPr id="15" name="Round Diagonal Corner Rectangle 14"/>
          <p:cNvSpPr/>
          <p:nvPr/>
        </p:nvSpPr>
        <p:spPr>
          <a:xfrm>
            <a:off x="3342640" y="3462655"/>
            <a:ext cx="2578100" cy="883285"/>
          </a:xfrm>
          <a:prstGeom prst="round2DiagRect">
            <a:avLst/>
          </a:prstGeom>
          <a:solidFill>
            <a:srgbClr val="E4E4E4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IN" altLang="en-US"/>
              <a:t> </a:t>
            </a:r>
            <a:endParaRPr lang="en-IN" altLang="en-US"/>
          </a:p>
          <a:p>
            <a:pPr algn="ctr">
              <a:lnSpc>
                <a:spcPct val="50000"/>
              </a:lnSpc>
            </a:pPr>
            <a:r>
              <a:rPr lang="en-IN" altLang="en-US" b="1">
                <a:latin typeface="Constantia" panose="02030602050306030303" charset="0"/>
                <a:cs typeface="Constantia" panose="02030602050306030303" charset="0"/>
              </a:rPr>
              <a:t>ITEM - BASED</a:t>
            </a:r>
            <a:endParaRPr lang="en-IN" altLang="en-US" b="1">
              <a:latin typeface="Constantia" panose="02030602050306030303" charset="0"/>
              <a:cs typeface="Constantia" panose="02030602050306030303" charset="0"/>
            </a:endParaRPr>
          </a:p>
          <a:p>
            <a:pPr algn="ctr">
              <a:lnSpc>
                <a:spcPct val="50000"/>
              </a:lnSpc>
            </a:pPr>
            <a:endParaRPr lang="en-IN" altLang="en-US" sz="1600">
              <a:latin typeface="Constantia" panose="02030602050306030303" charset="0"/>
              <a:cs typeface="Constantia" panose="02030602050306030303" charset="0"/>
            </a:endParaRPr>
          </a:p>
          <a:p>
            <a:pPr algn="ctr">
              <a:lnSpc>
                <a:spcPct val="50000"/>
              </a:lnSpc>
            </a:pPr>
            <a:r>
              <a:rPr lang="en-IN" altLang="en-US" sz="1600">
                <a:latin typeface="Constantia" panose="02030602050306030303" charset="0"/>
                <a:cs typeface="Constantia" panose="02030602050306030303" charset="0"/>
              </a:rPr>
              <a:t>- Based on similar items</a:t>
            </a:r>
            <a:endParaRPr lang="en-IN" altLang="en-US" sz="1600">
              <a:latin typeface="Constantia" panose="02030602050306030303" charset="0"/>
              <a:cs typeface="Constantia" panose="02030602050306030303" charset="0"/>
            </a:endParaRPr>
          </a:p>
          <a:p>
            <a:pPr algn="ctr">
              <a:lnSpc>
                <a:spcPct val="50000"/>
              </a:lnSpc>
            </a:pPr>
            <a:endParaRPr lang="en-IN" altLang="en-US" sz="1600">
              <a:latin typeface="Constantia" panose="02030602050306030303" charset="0"/>
              <a:cs typeface="Constantia" panose="02030602050306030303" charset="0"/>
            </a:endParaRPr>
          </a:p>
          <a:p>
            <a:pPr algn="ctr">
              <a:lnSpc>
                <a:spcPct val="50000"/>
              </a:lnSpc>
            </a:pPr>
            <a:r>
              <a:rPr lang="en-IN" altLang="en-US" sz="1600">
                <a:latin typeface="Constantia" panose="02030602050306030303" charset="0"/>
                <a:cs typeface="Constantia" panose="02030602050306030303" charset="0"/>
              </a:rPr>
              <a:t> to users's previous likings.</a:t>
            </a:r>
            <a:endParaRPr lang="en-IN" altLang="en-US" sz="1600">
              <a:latin typeface="Constantia" panose="02030602050306030303" charset="0"/>
              <a:cs typeface="Constantia" panose="02030602050306030303" charset="0"/>
            </a:endParaRPr>
          </a:p>
        </p:txBody>
      </p:sp>
      <p:sp>
        <p:nvSpPr>
          <p:cNvPr id="22" name="Down Arrow 21"/>
          <p:cNvSpPr/>
          <p:nvPr/>
        </p:nvSpPr>
        <p:spPr>
          <a:xfrm rot="2340000">
            <a:off x="2231390" y="2774950"/>
            <a:ext cx="259080" cy="783590"/>
          </a:xfrm>
          <a:prstGeom prst="downArrow">
            <a:avLst/>
          </a:prstGeom>
          <a:solidFill>
            <a:srgbClr val="028458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rot="19140000">
            <a:off x="3708400" y="2772410"/>
            <a:ext cx="267335" cy="783590"/>
          </a:xfrm>
          <a:prstGeom prst="downArrow">
            <a:avLst/>
          </a:prstGeom>
          <a:solidFill>
            <a:srgbClr val="028458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 rot="18060000">
            <a:off x="8169275" y="1701165"/>
            <a:ext cx="266065" cy="953770"/>
          </a:xfrm>
          <a:prstGeom prst="downArrow">
            <a:avLst/>
          </a:prstGeom>
          <a:solidFill>
            <a:srgbClr val="028458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4020000">
            <a:off x="4302125" y="1588135"/>
            <a:ext cx="234950" cy="1023620"/>
          </a:xfrm>
          <a:prstGeom prst="downArrow">
            <a:avLst/>
          </a:prstGeom>
          <a:solidFill>
            <a:srgbClr val="028458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5" name="Content Placeholder 34" descr="0_R8qw_CXxCc4600bQ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20740" y="3108960"/>
            <a:ext cx="6162675" cy="3667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5375"/>
          </a:xfrm>
        </p:spPr>
        <p:txBody>
          <a:bodyPr/>
          <a:p>
            <a:r>
              <a:rPr lang="en-IN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mic Sans MS" panose="030F0702030302020204" charset="0"/>
                <a:cs typeface="Comic Sans MS" panose="030F0702030302020204" charset="0"/>
                <a:sym typeface="+mn-ea"/>
              </a:rPr>
              <a:t>   </a:t>
            </a:r>
            <a:r>
              <a:rPr lang="en-IN" b="1" dirty="0">
                <a:ln/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  <a:sym typeface="+mn-ea"/>
              </a:rPr>
              <a:t>Problem Solving Methodology</a:t>
            </a:r>
            <a:endParaRPr lang="en-IN" b="1" dirty="0">
              <a:ln/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38200" y="1612265"/>
            <a:ext cx="603885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In this assignment, we have all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features 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related to the   </a:t>
            </a:r>
            <a:endParaRPr lang="en-IN" altLang="en-US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       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users's history of purchase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 and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no information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 about  </a:t>
            </a:r>
            <a:endParaRPr lang="en-IN" altLang="en-US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        the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items 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that has been purchased by the user.</a:t>
            </a:r>
            <a:endParaRPr lang="en-IN" altLang="en-US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 </a:t>
            </a:r>
            <a:r>
              <a:rPr lang="en-IN" altLang="en-US" u="sng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User- based collaborative filtering approach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 is being     </a:t>
            </a:r>
            <a:endParaRPr lang="en-IN" altLang="en-US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         used in this problem which predicts/ recommends the </a:t>
            </a:r>
            <a:endParaRPr lang="en-IN" altLang="en-US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         items based on the behaviour of the user</a:t>
            </a:r>
            <a:endParaRPr lang="en-IN" altLang="en-US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IN" altLang="en-US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400" b="1" u="sng">
                <a:solidFill>
                  <a:srgbClr val="016C48"/>
                </a:solidFill>
                <a:latin typeface="Constantia" panose="02030602050306030303" charset="0"/>
                <a:cs typeface="Constantia" panose="02030602050306030303" charset="0"/>
              </a:rPr>
              <a:t>Steps</a:t>
            </a:r>
            <a:endParaRPr lang="en-IN" altLang="en-US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     - checks the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ratings/ history/ behaviour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 of the customer.</a:t>
            </a:r>
            <a:endParaRPr lang="en-IN" altLang="en-US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     - finds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other users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 with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similar 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behaviour/history of     </a:t>
            </a:r>
            <a:endParaRPr lang="en-IN" altLang="en-US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          purchase</a:t>
            </a:r>
            <a:endParaRPr lang="en-IN" altLang="en-US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    - checks the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items liked/ purchased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 by the other similar </a:t>
            </a:r>
            <a:endParaRPr lang="en-IN" altLang="en-US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         customers and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recommend 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those items to the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target  </a:t>
            </a:r>
            <a:endParaRPr lang="en-IN" altLang="en-US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         customer.</a:t>
            </a:r>
            <a:endParaRPr lang="en-IN" altLang="en-US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IN" altLang="en-US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In the assignment based on the user features provided,  </a:t>
            </a:r>
            <a:endParaRPr lang="en-IN" altLang="en-US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        the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category 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of the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customer 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is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predicted 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based on</a:t>
            </a:r>
            <a:endParaRPr lang="en-IN" altLang="en-US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        the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category 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of other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customers with similar nature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.</a:t>
            </a:r>
            <a:endParaRPr lang="en-IN" altLang="en-US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</p:txBody>
      </p:sp>
      <p:pic>
        <p:nvPicPr>
          <p:cNvPr id="6" name="Content Placeholder 5" descr="2a084715-76f7-43f4-a74f-a25fb9d2911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70800" y="1460500"/>
            <a:ext cx="3315970" cy="331597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520940" y="4776470"/>
            <a:ext cx="4671060" cy="203009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C00000"/>
            </a:solidFill>
            <a:prstDash val="sysDot"/>
          </a:ln>
        </p:spPr>
        <p:txBody>
          <a:bodyPr wrap="square" rtlCol="0">
            <a:spAutoFit/>
          </a:bodyPr>
          <a:p>
            <a:r>
              <a:rPr lang="en-IN" altLang="en-US"/>
              <a:t>             </a:t>
            </a:r>
            <a:endParaRPr lang="en-IN" altLang="en-US"/>
          </a:p>
          <a:p>
            <a:r>
              <a:rPr lang="en-IN" altLang="en-US"/>
              <a:t>                 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Items liked/bought by customers</a:t>
            </a:r>
            <a:endParaRPr lang="en-IN" altLang="en-US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endParaRPr lang="en-IN" altLang="en-US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                   Items predicted based on user-</a:t>
            </a:r>
            <a:endParaRPr lang="en-IN" altLang="en-US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                    based collaborative filtering</a:t>
            </a:r>
            <a:endParaRPr lang="en-IN" altLang="en-US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                    </a:t>
            </a:r>
            <a:endParaRPr lang="en-IN" altLang="en-US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                   Customers with similar nature</a:t>
            </a:r>
            <a:endParaRPr lang="en-IN" altLang="en-US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21575" y="5147945"/>
            <a:ext cx="770890" cy="0"/>
          </a:xfrm>
          <a:prstGeom prst="straightConnector1">
            <a:avLst/>
          </a:prstGeom>
          <a:ln>
            <a:solidFill>
              <a:srgbClr val="02845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521575" y="5233670"/>
            <a:ext cx="7708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21575" y="5332730"/>
            <a:ext cx="770890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90790" y="5761990"/>
            <a:ext cx="701675" cy="0"/>
          </a:xfrm>
          <a:prstGeom prst="straightConnector1">
            <a:avLst/>
          </a:prstGeom>
          <a:ln w="635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533005" y="6563360"/>
            <a:ext cx="75946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160780" y="2432685"/>
            <a:ext cx="417512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No Domain Knowledge​ </a:t>
            </a:r>
            <a:r>
              <a:rPr lang="en-IN" altLang="en-US" b="1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required</a:t>
            </a:r>
            <a:endParaRPr lang="en-US" b="1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User Item interaction​</a:t>
            </a:r>
            <a:endParaRPr lang="en-US" b="1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Easy to implement​</a:t>
            </a:r>
            <a:endParaRPr lang="en-US" b="1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Helps in understanding recent trends​ </a:t>
            </a:r>
            <a:r>
              <a:rPr lang="en-IN" altLang="en-US" b="1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of the item</a:t>
            </a:r>
            <a:endParaRPr lang="en-US" b="1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No information about the item is required​</a:t>
            </a:r>
            <a:endParaRPr lang="en-US" b="1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Captures common changes in user's interest​</a:t>
            </a:r>
            <a:endParaRPr lang="en-US" b="1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762750" y="2433320"/>
            <a:ext cx="416369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Expensive since there will be lots of user information​</a:t>
            </a:r>
            <a:endParaRPr lang="en-US" b="1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Time consuming to train​ </a:t>
            </a:r>
            <a:r>
              <a:rPr lang="en-IN" altLang="en-US" b="1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the model</a:t>
            </a:r>
            <a:endParaRPr lang="en-US" b="1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Can't handle newly added item which have less customer interaction​</a:t>
            </a:r>
            <a:endParaRPr lang="en-US" b="1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User nature changes very often and the entire model needs to be retrained​</a:t>
            </a:r>
            <a:r>
              <a:rPr lang="en-IN" altLang="en-US" b="1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.</a:t>
            </a:r>
            <a:endParaRPr lang="en-IN" altLang="en-US" b="1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7005955" y="1780540"/>
            <a:ext cx="213868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IN" altLang="en-US" sz="3200" b="1" u="sng">
                <a:ln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tantia" panose="02030602050306030303" charset="0"/>
                <a:cs typeface="Constantia" panose="02030602050306030303" charset="0"/>
              </a:rPr>
              <a:t>CONS</a:t>
            </a:r>
            <a:endParaRPr lang="en-IN" altLang="en-US" sz="3200" b="1" u="sng">
              <a:ln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tantia" panose="02030602050306030303" charset="0"/>
              <a:cs typeface="Constantia" panose="02030602050306030303" charset="0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1485265" y="1780540"/>
            <a:ext cx="213868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IN" altLang="en-US" sz="3200" b="1" u="sng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tantia" panose="02030602050306030303" charset="0"/>
                <a:cs typeface="Constantia" panose="02030602050306030303" charset="0"/>
              </a:rPr>
              <a:t>PROS</a:t>
            </a:r>
            <a:endParaRPr lang="en-IN" altLang="en-US" sz="3200" b="1" u="sng"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tantia" panose="02030602050306030303" charset="0"/>
              <a:cs typeface="Constantia" panose="02030602050306030303" charset="0"/>
            </a:endParaRPr>
          </a:p>
        </p:txBody>
      </p:sp>
      <p:sp>
        <p:nvSpPr>
          <p:cNvPr id="10" name="Title 1"/>
          <p:cNvSpPr>
            <a:spLocks noGrp="1"/>
          </p:cNvSpPr>
          <p:nvPr/>
        </p:nvSpPr>
        <p:spPr>
          <a:xfrm>
            <a:off x="483870" y="259080"/>
            <a:ext cx="10972800" cy="80454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endParaRPr lang="en-IN" altLang="en-US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effectLst>
                <a:reflection blurRad="6350" stA="53000" endA="300" endPos="35500" dir="5400000" sy="-90000" algn="bl" rotWithShape="0"/>
              </a:effectLst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  <a:p>
            <a:r>
              <a:rPr lang="en-IN" altLang="en-US" sz="40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>
                  <a:reflection blurRad="6350" stA="53000" endA="300" endPos="35500" dir="5400000" sy="-90000" algn="bl" rotWithShape="0"/>
                </a:effectLst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User-Based Collaborative Filtering</a:t>
            </a:r>
            <a:endParaRPr lang="en-IN" altLang="en-US" sz="4000" b="1" dirty="0">
              <a:ln w="12700">
                <a:solidFill>
                  <a:schemeClr val="accent1"/>
                </a:solidFill>
                <a:prstDash val="solid"/>
              </a:ln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effectLst>
                <a:reflection blurRad="6350" stA="53000" endA="300" endPos="35500" dir="5400000" sy="-90000" algn="bl" rotWithShape="0"/>
              </a:effectLst>
              <a:latin typeface="Microsoft YaHei UI" panose="020B0503020204020204" charset="-122"/>
              <a:ea typeface="Microsoft YaHei UI" panose="020B0503020204020204" charset="-122"/>
              <a:cs typeface="Constantia" panose="02030602050306030303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>
                  <a:reflection blurRad="6350" stA="53000" endA="300" endPos="35500" dir="5400000" sy="-90000" algn="bl" rotWithShape="0"/>
                </a:effectLst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  Item-Based Collaborative Filtering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149350" y="1479550"/>
            <a:ext cx="616648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To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overcome 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the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cons 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of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user-based collaborative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 filtering ,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 item-based collaborative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 filtering can be used.</a:t>
            </a:r>
            <a:endParaRPr lang="en-IN" altLang="en-US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IN" altLang="en-US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In this method, recommendation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system 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looks for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similar</a:t>
            </a:r>
            <a:endParaRPr lang="en-IN" altLang="en-US">
              <a:solidFill>
                <a:srgbClr val="C0000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       items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 based on items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users 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have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already liked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 or</a:t>
            </a:r>
            <a:endParaRPr lang="en-IN" altLang="en-US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      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positively interacted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 or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purchased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.</a:t>
            </a:r>
            <a:endParaRPr lang="en-US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Computationally less expensive​</a:t>
            </a:r>
            <a:endParaRPr lang="en-US" b="1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Needed to be trained less often ​</a:t>
            </a:r>
            <a:endParaRPr lang="en-US" b="1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Less error​</a:t>
            </a:r>
            <a:endParaRPr lang="en-US" b="1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More consistent since​ </a:t>
            </a:r>
            <a:r>
              <a:rPr lang="en-IN" altLang="en-US" b="1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i</a:t>
            </a:r>
            <a:r>
              <a:rPr lang="en-US" b="1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tem's neighbourhood changes</a:t>
            </a:r>
            <a:endParaRPr lang="en-US" b="1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b="1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      slower compared to user's neighbourhood</a:t>
            </a:r>
            <a:endParaRPr lang="en-US" b="1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1149350" y="3531235"/>
            <a:ext cx="307213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IN" altLang="en-US" sz="3600" b="1">
                <a:ln/>
                <a:solidFill>
                  <a:srgbClr val="02845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Advantages</a:t>
            </a:r>
            <a:endParaRPr lang="en-IN" altLang="en-US" sz="3600" b="1">
              <a:ln/>
              <a:solidFill>
                <a:srgbClr val="02845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Content Placeholder 5" descr="downloa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83170" y="1691005"/>
            <a:ext cx="4406900" cy="48660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540"/>
            <a:ext cx="10515600" cy="1325563"/>
          </a:xfrm>
        </p:spPr>
        <p:txBody>
          <a:bodyPr/>
          <a:p>
            <a:r>
              <a:rPr lang="en-IN" altLang="en-US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>
                  <a:reflection blurRad="6350" stA="53000" endA="300" endPos="35500" dir="5400000" sy="-90000" algn="bl" rotWithShape="0"/>
                </a:effectLst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        Content-Based Filtering</a:t>
            </a:r>
            <a:endParaRPr lang="en-I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046480" y="4196715"/>
            <a:ext cx="51854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Shows</a:t>
            </a:r>
            <a:r>
              <a:rPr lang="en-US" b="1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 similar items</a:t>
            </a:r>
            <a:r>
              <a:rPr lang="en-US" b="1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 to what user </a:t>
            </a:r>
            <a:r>
              <a:rPr lang="en-US" b="1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likes/ purchases​</a:t>
            </a:r>
            <a:endParaRPr lang="en-US" b="1">
              <a:solidFill>
                <a:srgbClr val="C0000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Doesn't </a:t>
            </a:r>
            <a:r>
              <a:rPr lang="en-US" b="1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need </a:t>
            </a:r>
            <a:r>
              <a:rPr lang="en-US" b="1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data </a:t>
            </a:r>
            <a:r>
              <a:rPr lang="en-US" b="1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from </a:t>
            </a:r>
            <a:r>
              <a:rPr lang="en-US" b="1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previous users</a:t>
            </a:r>
            <a:r>
              <a:rPr lang="en-US" b="1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.​</a:t>
            </a:r>
            <a:endParaRPr lang="en-US" b="1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Works well for</a:t>
            </a:r>
            <a:r>
              <a:rPr lang="en-US" b="1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 fresh items</a:t>
            </a:r>
            <a:r>
              <a:rPr lang="en-US" b="1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​ </a:t>
            </a:r>
            <a:r>
              <a:rPr lang="en-IN" altLang="en-US" b="1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which have </a:t>
            </a:r>
            <a:r>
              <a:rPr lang="en-IN" altLang="en-US" b="1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no user history</a:t>
            </a:r>
            <a:r>
              <a:rPr lang="en-IN" altLang="en-US" b="1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.</a:t>
            </a:r>
            <a:endParaRPr lang="en-US" b="1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Captures </a:t>
            </a:r>
            <a:r>
              <a:rPr lang="en-US" b="1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user-specific likes</a:t>
            </a:r>
            <a:r>
              <a:rPr lang="en-US" b="1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 which maybe of </a:t>
            </a:r>
            <a:r>
              <a:rPr lang="en-US" b="1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interest to very few other users</a:t>
            </a:r>
            <a:r>
              <a:rPr lang="en-US" b="1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.​</a:t>
            </a:r>
            <a:endParaRPr lang="en-US" b="1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728460" y="4196715"/>
            <a:ext cx="49345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Lot of </a:t>
            </a:r>
            <a:r>
              <a:rPr lang="en-US" b="1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domain knowledge</a:t>
            </a:r>
            <a:r>
              <a:rPr lang="en-US" b="1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 is required​</a:t>
            </a:r>
            <a:endParaRPr lang="en-US" b="1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Limited ability</a:t>
            </a:r>
            <a:r>
              <a:rPr lang="en-US" b="1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 to </a:t>
            </a:r>
            <a:r>
              <a:rPr lang="en-US" b="1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expand</a:t>
            </a:r>
            <a:r>
              <a:rPr lang="en-US" b="1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​ </a:t>
            </a:r>
            <a:r>
              <a:rPr lang="en-IN" altLang="en-US" b="1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for </a:t>
            </a:r>
            <a:r>
              <a:rPr lang="en-IN" altLang="en-US" b="1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new users</a:t>
            </a:r>
            <a:r>
              <a:rPr lang="en-IN" altLang="en-US" b="1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 or those who </a:t>
            </a:r>
            <a:r>
              <a:rPr lang="en-IN" altLang="en-US" b="1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do not explore variety</a:t>
            </a:r>
            <a:r>
              <a:rPr lang="en-IN" altLang="en-US" b="1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 of items</a:t>
            </a:r>
            <a:endParaRPr lang="en-IN" altLang="en-US" b="1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User will </a:t>
            </a:r>
            <a:r>
              <a:rPr lang="en-US" b="1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not have</a:t>
            </a:r>
            <a:r>
              <a:rPr lang="en-US" b="1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 any </a:t>
            </a:r>
            <a:r>
              <a:rPr lang="en-US" b="1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knowledge of the recent trends</a:t>
            </a:r>
            <a:r>
              <a:rPr lang="en-US" b="1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 of the items purchased.​</a:t>
            </a:r>
            <a:endParaRPr lang="en-US" b="1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046480" y="1121410"/>
            <a:ext cx="93383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Another approach to recommendation systems is to use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content based filtering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.</a:t>
            </a:r>
            <a:endParaRPr lang="en-IN" altLang="en-US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This approach uses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item features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 to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recommend 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other items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similar to what the user likes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, based on their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previous actions</a:t>
            </a:r>
            <a:endParaRPr lang="en-IN" altLang="en-US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For example:- a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customer buys/likes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 a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shirt 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on an e-commerce retail platform. Based on the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colour, pattern, material etc.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 of that shirt, other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similar shirts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 of same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features 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will be recommended.</a:t>
            </a:r>
            <a:endParaRPr lang="en-IN" altLang="en-US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1172845" y="3428365"/>
            <a:ext cx="119507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IN" altLang="en-US" sz="4400" b="1">
                <a:ln/>
                <a:solidFill>
                  <a:srgbClr val="016C4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Pros</a:t>
            </a:r>
            <a:endParaRPr lang="en-IN" altLang="en-US" sz="4400" b="1">
              <a:ln/>
              <a:solidFill>
                <a:srgbClr val="016C4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6929755" y="3428365"/>
            <a:ext cx="130175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IN" altLang="en-US" sz="4400" b="1">
                <a:solidFill>
                  <a:srgbClr val="016C4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</a:t>
            </a:r>
            <a:endParaRPr lang="en-IN" altLang="en-US" sz="4400" b="1">
              <a:solidFill>
                <a:srgbClr val="016C4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>
                  <a:reflection blurRad="6350" stA="53000" endA="300" endPos="35500" dir="5400000" sy="-90000" algn="bl" rotWithShape="0"/>
                </a:effectLst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 Hybrid Filtering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09600" y="1656080"/>
            <a:ext cx="562419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To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overcome 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the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cons 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of each technique, a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H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ybrid approach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 can be used ,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combining collaborative filtering and content-based filtering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.</a:t>
            </a:r>
            <a:endParaRPr lang="en-IN" altLang="en-US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Such an approach will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overcome 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the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problems 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faced in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collaborative 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filtering- where the model becomes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unstable 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and is needed to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retrain often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. Also it overcomes the problems in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content based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 filtering - where the model requires lot of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domain knowledge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 and does not recommend the recent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trends 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of other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</a:rPr>
              <a:t>customers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</a:rPr>
              <a:t>.</a:t>
            </a:r>
            <a:endParaRPr lang="en-IN" altLang="en-US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</p:txBody>
      </p:sp>
      <p:pic>
        <p:nvPicPr>
          <p:cNvPr id="5" name="Content Placeholder 4" descr="450460_1_En_52_Fig1_HTM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61150" y="1785620"/>
            <a:ext cx="5172075" cy="48787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6870"/>
            <a:ext cx="10972800" cy="1061085"/>
          </a:xfrm>
        </p:spPr>
        <p:txBody>
          <a:bodyPr/>
          <a:p>
            <a:br>
              <a:rPr lang="en-IN" altLang="en-US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>
                  <a:reflection blurRad="6350" stA="53000" endA="300" endPos="35500" dir="5400000" sy="-90000" algn="bl" rotWithShape="0"/>
                </a:effectLst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</a:br>
            <a:r>
              <a:rPr lang="en-IN" altLang="en-US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>
                  <a:reflection blurRad="6350" stA="53000" endA="300" endPos="35500" dir="5400000" sy="-90000" algn="bl" rotWithShape="0"/>
                </a:effectLst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Hybrid Filtering</a:t>
            </a:r>
            <a:br>
              <a:rPr lang="en-US"/>
            </a:b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85190" y="1714500"/>
            <a:ext cx="928116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  <a:sym typeface="+mn-ea"/>
              </a:rPr>
              <a:t>Let us consider the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  <a:sym typeface="+mn-ea"/>
              </a:rPr>
              <a:t>previous example used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  <a:sym typeface="+mn-ea"/>
              </a:rPr>
              <a:t> in content based filtering, where a customer buys a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  <a:sym typeface="+mn-ea"/>
              </a:rPr>
              <a:t>shirt 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  <a:sym typeface="+mn-ea"/>
              </a:rPr>
              <a:t>fom a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  <a:sym typeface="+mn-ea"/>
              </a:rPr>
              <a:t>retail ecommerce platform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  <a:sym typeface="+mn-ea"/>
              </a:rPr>
              <a:t> and he is recommended a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  <a:sym typeface="+mn-ea"/>
              </a:rPr>
              <a:t>shirt 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  <a:sym typeface="+mn-ea"/>
              </a:rPr>
              <a:t>having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  <a:sym typeface="+mn-ea"/>
              </a:rPr>
              <a:t>similar features(colour, pattern, sleeves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  <a:sym typeface="+mn-ea"/>
              </a:rPr>
              <a:t> etc.). Using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  <a:sym typeface="+mn-ea"/>
              </a:rPr>
              <a:t>hybrid filtering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  <a:sym typeface="+mn-ea"/>
              </a:rPr>
              <a:t>, the search engine will also check the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  <a:sym typeface="+mn-ea"/>
              </a:rPr>
              <a:t>history 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  <a:sym typeface="+mn-ea"/>
              </a:rPr>
              <a:t>of other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  <a:sym typeface="+mn-ea"/>
              </a:rPr>
              <a:t>customers 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  <a:sym typeface="+mn-ea"/>
              </a:rPr>
              <a:t>who have bought the same shirt. Suppose customers have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  <a:sym typeface="+mn-ea"/>
              </a:rPr>
              <a:t> liked/bought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  <a:sym typeface="+mn-ea"/>
              </a:rPr>
              <a:t> a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  <a:sym typeface="+mn-ea"/>
              </a:rPr>
              <a:t>pair of jeans or shoes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  <a:sym typeface="+mn-ea"/>
              </a:rPr>
              <a:t> with the shirt, the rcommendation engine in this case will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  <a:sym typeface="+mn-ea"/>
              </a:rPr>
              <a:t>recommend 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  <a:sym typeface="+mn-ea"/>
              </a:rPr>
              <a:t>the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  <a:sym typeface="+mn-ea"/>
              </a:rPr>
              <a:t>similar shirt(content choice)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  <a:sym typeface="+mn-ea"/>
              </a:rPr>
              <a:t> as well as the pair of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  <a:sym typeface="+mn-ea"/>
              </a:rPr>
              <a:t>jeans or shoes (customer choice).</a:t>
            </a:r>
            <a:endParaRPr lang="en-IN" altLang="en-US">
              <a:solidFill>
                <a:srgbClr val="C00000"/>
              </a:solidFill>
              <a:latin typeface="Constantia" panose="02030602050306030303" charset="0"/>
              <a:cs typeface="Constantia" panose="02030602050306030303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  <a:sym typeface="+mn-ea"/>
              </a:rPr>
              <a:t>So, in this approach, our model will become more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  <a:sym typeface="+mn-ea"/>
              </a:rPr>
              <a:t>stable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  <a:sym typeface="+mn-ea"/>
              </a:rPr>
              <a:t>,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  <a:sym typeface="+mn-ea"/>
              </a:rPr>
              <a:t>consistent 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  <a:sym typeface="+mn-ea"/>
              </a:rPr>
              <a:t>and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  <a:sym typeface="+mn-ea"/>
              </a:rPr>
              <a:t>accurate 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  <a:sym typeface="+mn-ea"/>
              </a:rPr>
              <a:t>since it considers both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  <a:sym typeface="+mn-ea"/>
              </a:rPr>
              <a:t>customer behaviour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  <a:sym typeface="+mn-ea"/>
              </a:rPr>
              <a:t> and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  <a:sym typeface="+mn-ea"/>
              </a:rPr>
              <a:t>item behaviour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  <a:sym typeface="+mn-ea"/>
              </a:rPr>
              <a:t> and does not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  <a:sym typeface="+mn-ea"/>
              </a:rPr>
              <a:t>depend only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  <a:sym typeface="+mn-ea"/>
              </a:rPr>
              <a:t> on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  <a:sym typeface="+mn-ea"/>
              </a:rPr>
              <a:t>history 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  <a:sym typeface="+mn-ea"/>
              </a:rPr>
              <a:t>of customers or </a:t>
            </a:r>
            <a:r>
              <a:rPr lang="en-IN" altLang="en-US">
                <a:solidFill>
                  <a:srgbClr val="C00000"/>
                </a:solidFill>
                <a:latin typeface="Constantia" panose="02030602050306030303" charset="0"/>
                <a:cs typeface="Constantia" panose="02030602050306030303" charset="0"/>
                <a:sym typeface="+mn-ea"/>
              </a:rPr>
              <a:t>domain </a:t>
            </a:r>
            <a:r>
              <a:rPr lang="en-IN" altLang="en-US">
                <a:solidFill>
                  <a:srgbClr val="002060"/>
                </a:solidFill>
                <a:latin typeface="Constantia" panose="02030602050306030303" charset="0"/>
                <a:cs typeface="Constantia" panose="02030602050306030303" charset="0"/>
                <a:sym typeface="+mn-ea"/>
              </a:rPr>
              <a:t>knowledge of the item.</a:t>
            </a:r>
            <a:endParaRPr lang="en-IN" altLang="en-US">
              <a:solidFill>
                <a:srgbClr val="002060"/>
              </a:solidFill>
              <a:latin typeface="Constantia" panose="02030602050306030303" charset="0"/>
              <a:cs typeface="Constantia" panose="02030602050306030303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5195</Words>
  <Application>WPS Presentation</Application>
  <PresentationFormat>Widescreen</PresentationFormat>
  <Paragraphs>188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Comic Sans MS</vt:lpstr>
      <vt:lpstr>Palatino Linotype</vt:lpstr>
      <vt:lpstr>Times New Roman</vt:lpstr>
      <vt:lpstr>Constantia</vt:lpstr>
      <vt:lpstr>Microsoft YaHei UI</vt:lpstr>
      <vt:lpstr>Business Cooperate</vt:lpstr>
      <vt:lpstr>EDA ASSIGNMENT  SUBMISSION </vt:lpstr>
      <vt:lpstr> ABSTRACT</vt:lpstr>
      <vt:lpstr> Problem Solving Methodology</vt:lpstr>
      <vt:lpstr>PowerPoint 演示文稿</vt:lpstr>
      <vt:lpstr>Data Analysis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afroz</dc:creator>
  <cp:lastModifiedBy>afroz</cp:lastModifiedBy>
  <cp:revision>13</cp:revision>
  <dcterms:created xsi:type="dcterms:W3CDTF">2020-12-06T13:04:48Z</dcterms:created>
  <dcterms:modified xsi:type="dcterms:W3CDTF">2020-12-06T14:12:49Z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