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90" d="100"/>
          <a:sy n="90" d="100"/>
        </p:scale>
        <p:origin x="6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A2A1E-FD7D-4266-882C-5305362B6D6F}" type="datetimeFigureOut">
              <a:rPr lang="en-US" smtClean="0"/>
              <a:t>4/18/2021</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102265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A2A1E-FD7D-4266-882C-5305362B6D6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19963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A2A1E-FD7D-4266-882C-5305362B6D6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62024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A2A1E-FD7D-4266-882C-5305362B6D6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110770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A2A1E-FD7D-4266-882C-5305362B6D6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98109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A2A1E-FD7D-4266-882C-5305362B6D6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182189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A2A1E-FD7D-4266-882C-5305362B6D6F}"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207662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A2A1E-FD7D-4266-882C-5305362B6D6F}"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62843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A2A1E-FD7D-4266-882C-5305362B6D6F}"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417686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A2A1E-FD7D-4266-882C-5305362B6D6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63060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CA2A1E-FD7D-4266-882C-5305362B6D6F}" type="datetimeFigureOut">
              <a:rPr lang="en-US" smtClean="0"/>
              <a:t>4/18/2021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CE9DC61-A5DE-4382-AD2C-42F13B2980A3}" type="slidenum">
              <a:rPr lang="en-US" smtClean="0"/>
              <a:t>‹#›</a:t>
            </a:fld>
            <a:endParaRPr lang="en-US"/>
          </a:p>
        </p:txBody>
      </p:sp>
    </p:spTree>
    <p:extLst>
      <p:ext uri="{BB962C8B-B14F-4D97-AF65-F5344CB8AC3E}">
        <p14:creationId xmlns:p14="http://schemas.microsoft.com/office/powerpoint/2010/main" val="45357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CA2A1E-FD7D-4266-882C-5305362B6D6F}" type="datetimeFigureOut">
              <a:rPr lang="en-US" smtClean="0"/>
              <a:t>4/18/2021</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E9DC61-A5DE-4382-AD2C-42F13B2980A3}"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81305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23F2-9235-49DD-A0E2-83C96F737E95}"/>
              </a:ext>
            </a:extLst>
          </p:cNvPr>
          <p:cNvSpPr>
            <a:spLocks noGrp="1"/>
          </p:cNvSpPr>
          <p:nvPr>
            <p:ph type="ctrTitle"/>
          </p:nvPr>
        </p:nvSpPr>
        <p:spPr>
          <a:xfrm>
            <a:off x="838200" y="1219200"/>
            <a:ext cx="6383867" cy="3225799"/>
          </a:xfrm>
        </p:spPr>
        <p:txBody>
          <a:bodyPr/>
          <a:lstStyle/>
          <a:p>
            <a:r>
              <a:rPr lang="en-GB" sz="1800" b="1" dirty="0"/>
              <a:t>AMERICAN INTERNATIONAL UNIVERSITY OF BANGLADESH </a:t>
            </a:r>
            <a:br>
              <a:rPr lang="en-GB" sz="2400" dirty="0"/>
            </a:br>
            <a:br>
              <a:rPr lang="en-GB" sz="2400" dirty="0"/>
            </a:br>
            <a:r>
              <a:rPr lang="en-GB" sz="2400" dirty="0"/>
              <a:t>Business </a:t>
            </a:r>
            <a:r>
              <a:rPr lang="en-GB" sz="2400" dirty="0" err="1"/>
              <a:t>CommunicatiON</a:t>
            </a:r>
            <a:br>
              <a:rPr lang="en-GB" sz="2400" dirty="0"/>
            </a:br>
            <a:r>
              <a:rPr lang="en-GB" sz="2400" dirty="0"/>
              <a:t>  PRESENTATION</a:t>
            </a:r>
            <a:br>
              <a:rPr lang="en-GB" sz="2400" dirty="0"/>
            </a:br>
            <a:r>
              <a:rPr lang="en-GB" sz="2400" dirty="0"/>
              <a:t> Submitted to: </a:t>
            </a:r>
            <a:r>
              <a:rPr lang="en-GB" sz="2400" b="1" dirty="0" err="1"/>
              <a:t>Borendra</a:t>
            </a:r>
            <a:r>
              <a:rPr lang="en-GB" sz="2400" b="1" dirty="0"/>
              <a:t> Lal Tripura</a:t>
            </a:r>
            <a:r>
              <a:rPr lang="en-US" sz="2400" dirty="0"/>
              <a:t> (</a:t>
            </a:r>
            <a:r>
              <a:rPr lang="en-GB" sz="1400" b="1" dirty="0"/>
              <a:t>Assistant professor)</a:t>
            </a:r>
            <a:br>
              <a:rPr lang="en-GB" sz="2400" dirty="0"/>
            </a:br>
            <a:br>
              <a:rPr lang="en-GB" sz="2400" dirty="0"/>
            </a:br>
            <a:br>
              <a:rPr lang="en-GB" sz="2400" dirty="0"/>
            </a:br>
            <a:r>
              <a:rPr lang="en-GB" sz="1000" b="1" dirty="0"/>
              <a:t> </a:t>
            </a:r>
            <a:br>
              <a:rPr lang="en-US" sz="1400" dirty="0"/>
            </a:br>
            <a:r>
              <a:rPr lang="en-GB" sz="1400" b="1" dirty="0"/>
              <a:t>       </a:t>
            </a:r>
            <a:endParaRPr lang="en-US" sz="1400" dirty="0"/>
          </a:p>
        </p:txBody>
      </p:sp>
      <p:sp>
        <p:nvSpPr>
          <p:cNvPr id="3" name="Subtitle 2">
            <a:extLst>
              <a:ext uri="{FF2B5EF4-FFF2-40B4-BE49-F238E27FC236}">
                <a16:creationId xmlns:a16="http://schemas.microsoft.com/office/drawing/2014/main" id="{FDF20C79-EF46-446B-BCC4-7D45552CD0F9}"/>
              </a:ext>
            </a:extLst>
          </p:cNvPr>
          <p:cNvSpPr>
            <a:spLocks noGrp="1"/>
          </p:cNvSpPr>
          <p:nvPr>
            <p:ph type="subTitle" idx="1"/>
          </p:nvPr>
        </p:nvSpPr>
        <p:spPr>
          <a:xfrm>
            <a:off x="4563533" y="3429000"/>
            <a:ext cx="5417080" cy="2209800"/>
          </a:xfrm>
        </p:spPr>
        <p:txBody>
          <a:bodyPr/>
          <a:lstStyle/>
          <a:p>
            <a:r>
              <a:rPr lang="en-US" dirty="0"/>
              <a:t>Name; Most </a:t>
            </a:r>
            <a:r>
              <a:rPr lang="en-US" dirty="0" err="1"/>
              <a:t>afroza</a:t>
            </a:r>
            <a:r>
              <a:rPr lang="en-US" dirty="0"/>
              <a:t> </a:t>
            </a:r>
            <a:r>
              <a:rPr lang="en-US" dirty="0" err="1"/>
              <a:t>mahomuda</a:t>
            </a:r>
            <a:endParaRPr lang="en-US" dirty="0"/>
          </a:p>
          <a:p>
            <a:r>
              <a:rPr lang="en-US" dirty="0"/>
              <a:t>Id; 20-43554-1</a:t>
            </a:r>
          </a:p>
          <a:p>
            <a:r>
              <a:rPr lang="en-US" dirty="0"/>
              <a:t>Section; k</a:t>
            </a:r>
          </a:p>
        </p:txBody>
      </p:sp>
    </p:spTree>
    <p:extLst>
      <p:ext uri="{BB962C8B-B14F-4D97-AF65-F5344CB8AC3E}">
        <p14:creationId xmlns:p14="http://schemas.microsoft.com/office/powerpoint/2010/main" val="23632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56E6-9A52-4117-A5C4-84B7031F389E}"/>
              </a:ext>
            </a:extLst>
          </p:cNvPr>
          <p:cNvSpPr>
            <a:spLocks noGrp="1"/>
          </p:cNvSpPr>
          <p:nvPr>
            <p:ph type="title"/>
          </p:nvPr>
        </p:nvSpPr>
        <p:spPr>
          <a:xfrm>
            <a:off x="956733" y="397933"/>
            <a:ext cx="9184747" cy="1261534"/>
          </a:xfrm>
        </p:spPr>
        <p:txBody>
          <a:bodyPr>
            <a:noAutofit/>
          </a:bodyPr>
          <a:lstStyle/>
          <a:p>
            <a:r>
              <a:rPr lang="en-GB" sz="2000" b="1" u="sng" dirty="0">
                <a:solidFill>
                  <a:schemeClr val="tx1">
                    <a:lumMod val="85000"/>
                  </a:schemeClr>
                </a:solidFill>
                <a:effectLst/>
                <a:latin typeface="Times New Roman" panose="02020603050405020304" pitchFamily="18" charset="0"/>
                <a:ea typeface="Times New Roman" panose="02020603050405020304" pitchFamily="18" charset="0"/>
              </a:rPr>
              <a:t>Experimenting on the importance of carbon-dioxide in photosynthesis.</a:t>
            </a:r>
            <a:br>
              <a:rPr lang="en-US" sz="2000" dirty="0">
                <a:solidFill>
                  <a:schemeClr val="tx1">
                    <a:lumMod val="85000"/>
                  </a:schemeClr>
                </a:solidFill>
                <a:effectLst/>
                <a:latin typeface="Times New Roman" panose="02020603050405020304" pitchFamily="18" charset="0"/>
                <a:ea typeface="Times New Roman" panose="02020603050405020304" pitchFamily="18" charset="0"/>
              </a:rPr>
            </a:br>
            <a:r>
              <a:rPr lang="en-GB" sz="2000" b="1" u="sng" dirty="0">
                <a:solidFill>
                  <a:schemeClr val="tx1">
                    <a:lumMod val="85000"/>
                  </a:schemeClr>
                </a:solidFill>
                <a:effectLst/>
                <a:latin typeface="Times New Roman" panose="02020603050405020304" pitchFamily="18" charset="0"/>
                <a:ea typeface="Times New Roman" panose="02020603050405020304" pitchFamily="18" charset="0"/>
              </a:rPr>
              <a:t>.</a:t>
            </a:r>
            <a:br>
              <a:rPr lang="en-US" sz="2000" dirty="0">
                <a:solidFill>
                  <a:schemeClr val="tx1">
                    <a:lumMod val="85000"/>
                  </a:schemeClr>
                </a:solidFill>
                <a:effectLst/>
                <a:latin typeface="Times New Roman" panose="02020603050405020304" pitchFamily="18" charset="0"/>
                <a:ea typeface="Times New Roman" panose="02020603050405020304" pitchFamily="18" charset="0"/>
              </a:rPr>
            </a:br>
            <a:r>
              <a:rPr lang="en-GB" sz="2000" b="1" u="sng" dirty="0">
                <a:solidFill>
                  <a:schemeClr val="tx1">
                    <a:lumMod val="85000"/>
                  </a:schemeClr>
                </a:solidFill>
                <a:latin typeface="Times New Roman" panose="02020603050405020304" pitchFamily="18" charset="0"/>
                <a:ea typeface="Times New Roman" panose="02020603050405020304" pitchFamily="18" charset="0"/>
              </a:rPr>
              <a:t> </a:t>
            </a:r>
            <a:endParaRPr lang="en-US" sz="2000" dirty="0">
              <a:solidFill>
                <a:schemeClr val="tx1">
                  <a:lumMod val="85000"/>
                </a:schemeClr>
              </a:solidFill>
            </a:endParaRPr>
          </a:p>
        </p:txBody>
      </p:sp>
      <p:sp>
        <p:nvSpPr>
          <p:cNvPr id="3" name="Content Placeholder 2">
            <a:extLst>
              <a:ext uri="{FF2B5EF4-FFF2-40B4-BE49-F238E27FC236}">
                <a16:creationId xmlns:a16="http://schemas.microsoft.com/office/drawing/2014/main" id="{6402CF25-BC2F-4164-A67F-8245E1A88C71}"/>
              </a:ext>
            </a:extLst>
          </p:cNvPr>
          <p:cNvSpPr>
            <a:spLocks noGrp="1"/>
          </p:cNvSpPr>
          <p:nvPr>
            <p:ph idx="1"/>
          </p:nvPr>
        </p:nvSpPr>
        <p:spPr/>
        <p:txBody>
          <a:bodyPr/>
          <a:lstStyle/>
          <a:p>
            <a:pPr marL="0" marR="0" indent="0">
              <a:buNone/>
            </a:pPr>
            <a:r>
              <a:rPr lang="en-GB" sz="1800" b="1" dirty="0">
                <a:solidFill>
                  <a:srgbClr val="4472C4"/>
                </a:solidFill>
                <a:effectLst/>
                <a:latin typeface="Times New Roman" panose="02020603050405020304" pitchFamily="18" charset="0"/>
                <a:ea typeface="Times New Roman" panose="02020603050405020304" pitchFamily="18" charset="0"/>
              </a:rPr>
              <a:t>INTRODUCTION</a:t>
            </a:r>
            <a:r>
              <a:rPr lang="en-GB"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buNone/>
            </a:pPr>
            <a:r>
              <a:rPr lang="en-GB" sz="1800" b="1" dirty="0">
                <a:effectLst/>
                <a:latin typeface="Times New Roman" panose="02020603050405020304" pitchFamily="18" charset="0"/>
                <a:ea typeface="Times New Roman" panose="02020603050405020304" pitchFamily="18" charset="0"/>
              </a:rPr>
              <a:t>Carbon dioxide is essential for the plants to sustain, as it is the carbon fixed from the carbon dioxide during photosynthesis is used for synthesizing glucose. This glucose is then later used during cellular respiration to make ATP, the energy molecule. Also, glucose is also used by plants as a vital source of carbon to produce a major part of the plant mass. </a:t>
            </a:r>
            <a:endParaRPr lang="en-US" sz="1800" dirty="0">
              <a:effectLst/>
              <a:latin typeface="Times New Roman" panose="02020603050405020304" pitchFamily="18" charset="0"/>
              <a:ea typeface="Times New Roman" panose="02020603050405020304" pitchFamily="18" charset="0"/>
            </a:endParaRPr>
          </a:p>
          <a:p>
            <a:pPr marL="0" marR="0" indent="0">
              <a:buNone/>
            </a:pPr>
            <a:endParaRPr lang="en-GB" sz="1800" b="1" dirty="0">
              <a:solidFill>
                <a:srgbClr val="4472C4"/>
              </a:solidFill>
              <a:effectLst/>
              <a:latin typeface="Times New Roman" panose="02020603050405020304" pitchFamily="18" charset="0"/>
              <a:ea typeface="Times New Roman" panose="02020603050405020304" pitchFamily="18" charset="0"/>
            </a:endParaRPr>
          </a:p>
          <a:p>
            <a:pPr marL="0" marR="0" indent="0">
              <a:buNone/>
            </a:pPr>
            <a:r>
              <a:rPr lang="en-GB" sz="1800" b="1" dirty="0">
                <a:solidFill>
                  <a:srgbClr val="4472C4"/>
                </a:solidFill>
                <a:effectLst/>
                <a:latin typeface="Times New Roman" panose="02020603050405020304" pitchFamily="18" charset="0"/>
                <a:ea typeface="Times New Roman" panose="02020603050405020304" pitchFamily="18" charset="0"/>
              </a:rPr>
              <a:t>AIM</a:t>
            </a:r>
            <a:r>
              <a:rPr lang="en-GB"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buNone/>
            </a:pPr>
            <a:r>
              <a:rPr lang="en-GB" sz="1800" b="1" dirty="0">
                <a:effectLst/>
                <a:latin typeface="Times New Roman" panose="02020603050405020304" pitchFamily="18" charset="0"/>
                <a:ea typeface="Times New Roman" panose="02020603050405020304" pitchFamily="18" charset="0"/>
              </a:rPr>
              <a:t>show that carbon-dioxide is important for photosynthesis.</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D2162CF-90DF-492C-B736-6165600FF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067" y="4036702"/>
            <a:ext cx="4055531" cy="1937643"/>
          </a:xfrm>
          <a:prstGeom prst="rect">
            <a:avLst/>
          </a:prstGeom>
        </p:spPr>
      </p:pic>
    </p:spTree>
    <p:extLst>
      <p:ext uri="{BB962C8B-B14F-4D97-AF65-F5344CB8AC3E}">
        <p14:creationId xmlns:p14="http://schemas.microsoft.com/office/powerpoint/2010/main" val="212574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0E70-1981-4941-A7FA-AD54788AEE92}"/>
              </a:ext>
            </a:extLst>
          </p:cNvPr>
          <p:cNvSpPr>
            <a:spLocks noGrp="1"/>
          </p:cNvSpPr>
          <p:nvPr>
            <p:ph type="title"/>
          </p:nvPr>
        </p:nvSpPr>
        <p:spPr>
          <a:xfrm>
            <a:off x="1451579" y="804519"/>
            <a:ext cx="9291215"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E96F7428-30D0-42FE-AE82-EBF1177842CB}"/>
              </a:ext>
            </a:extLst>
          </p:cNvPr>
          <p:cNvSpPr>
            <a:spLocks noGrp="1"/>
          </p:cNvSpPr>
          <p:nvPr>
            <p:ph idx="1"/>
          </p:nvPr>
        </p:nvSpPr>
        <p:spPr>
          <a:xfrm>
            <a:off x="364067" y="1180254"/>
            <a:ext cx="7509933" cy="4128346"/>
          </a:xfrm>
        </p:spPr>
        <p:txBody>
          <a:bodyPr>
            <a:normAutofit fontScale="92500"/>
          </a:bodyPr>
          <a:lstStyle/>
          <a:p>
            <a:pPr marL="0" marR="0" indent="0">
              <a:buNone/>
            </a:pPr>
            <a:r>
              <a:rPr lang="en-GB" sz="1800" b="1" dirty="0">
                <a:solidFill>
                  <a:srgbClr val="00B050"/>
                </a:solidFill>
                <a:effectLst/>
                <a:latin typeface="Times New Roman" panose="02020603050405020304" pitchFamily="18" charset="0"/>
                <a:ea typeface="Times New Roman" panose="02020603050405020304" pitchFamily="18" charset="0"/>
              </a:rPr>
              <a:t>Hypothesis: </a:t>
            </a:r>
            <a:endParaRPr lang="en-US" sz="1800" dirty="0">
              <a:solidFill>
                <a:srgbClr val="00B050"/>
              </a:solidFill>
              <a:effectLst/>
              <a:latin typeface="Times New Roman" panose="02020603050405020304" pitchFamily="18" charset="0"/>
              <a:ea typeface="Times New Roman" panose="02020603050405020304" pitchFamily="18" charset="0"/>
            </a:endParaRPr>
          </a:p>
          <a:p>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During the process of photosynthesis, cells use carbon dioxide and energy from the Sun to make sugar molecules and oxygen. These sugar molecules are the basis for more complex molecules made by the photosynthetic cell, such as glucose. Carbon dioxide when in its ionic form which is bicarbonate, has a regulating function in the splitting of water in photosynthesis, researchers have found. It is well known that inorganic carbon in the form of carbon dioxide, CO2, is reduced in a light driven process known as photosynthesis to organic compounds in the chloroplasts.</a:t>
            </a:r>
          </a:p>
          <a:p>
            <a:pPr marL="0" marR="0" indent="0">
              <a:buNone/>
            </a:pPr>
            <a:r>
              <a:rPr lang="en-GB" sz="1800" b="1" dirty="0">
                <a:solidFill>
                  <a:srgbClr val="00B050"/>
                </a:solidFill>
                <a:effectLst/>
                <a:latin typeface="Times New Roman" panose="02020603050405020304" pitchFamily="18" charset="0"/>
                <a:ea typeface="Times New Roman" panose="02020603050405020304" pitchFamily="18" charset="0"/>
              </a:rPr>
              <a:t>MATERIAL AND APPARATUS WE NEED:</a:t>
            </a:r>
            <a:endParaRPr lang="en-US" sz="1800" dirty="0">
              <a:solidFill>
                <a:srgbClr val="00B050"/>
              </a:solidFill>
              <a:effectLst/>
              <a:latin typeface="Times New Roman" panose="02020603050405020304" pitchFamily="18" charset="0"/>
              <a:ea typeface="Times New Roman" panose="02020603050405020304" pitchFamily="18" charset="0"/>
            </a:endParaRPr>
          </a:p>
          <a:p>
            <a:pPr marL="0" marR="0" indent="0">
              <a:buNone/>
            </a:pPr>
            <a:r>
              <a:rPr lang="en-GB" sz="1800" b="1" dirty="0">
                <a:effectLst/>
                <a:latin typeface="Times New Roman" panose="02020603050405020304" pitchFamily="18" charset="0"/>
                <a:ea typeface="Times New Roman" panose="02020603050405020304" pitchFamily="18" charset="0"/>
              </a:rPr>
              <a:t>Potted plant, 2 conical flasks, Soda lime, cork, Vaseline, water, iodine solution.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CB3E057-5497-46FA-A63C-72C1122CB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133" y="1266225"/>
            <a:ext cx="3479800" cy="4509241"/>
          </a:xfrm>
          <a:prstGeom prst="rect">
            <a:avLst/>
          </a:prstGeom>
        </p:spPr>
      </p:pic>
    </p:spTree>
    <p:extLst>
      <p:ext uri="{BB962C8B-B14F-4D97-AF65-F5344CB8AC3E}">
        <p14:creationId xmlns:p14="http://schemas.microsoft.com/office/powerpoint/2010/main" val="148501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48D6-433A-47C0-8F9D-CBEA7D11451B}"/>
              </a:ext>
            </a:extLst>
          </p:cNvPr>
          <p:cNvSpPr>
            <a:spLocks noGrp="1"/>
          </p:cNvSpPr>
          <p:nvPr>
            <p:ph type="title"/>
          </p:nvPr>
        </p:nvSpPr>
        <p:spPr>
          <a:xfrm>
            <a:off x="723446" y="-1015814"/>
            <a:ext cx="9291215" cy="1049235"/>
          </a:xfrm>
        </p:spPr>
        <p:txBody>
          <a:bodyPr/>
          <a:lstStyle/>
          <a:p>
            <a:endParaRPr lang="en-US"/>
          </a:p>
        </p:txBody>
      </p:sp>
      <p:sp>
        <p:nvSpPr>
          <p:cNvPr id="3" name="Content Placeholder 2">
            <a:extLst>
              <a:ext uri="{FF2B5EF4-FFF2-40B4-BE49-F238E27FC236}">
                <a16:creationId xmlns:a16="http://schemas.microsoft.com/office/drawing/2014/main" id="{005F77E3-0C99-4D85-8E61-8F40BCC3298D}"/>
              </a:ext>
            </a:extLst>
          </p:cNvPr>
          <p:cNvSpPr>
            <a:spLocks noGrp="1"/>
          </p:cNvSpPr>
          <p:nvPr>
            <p:ph idx="1"/>
          </p:nvPr>
        </p:nvSpPr>
        <p:spPr>
          <a:xfrm>
            <a:off x="389467" y="245532"/>
            <a:ext cx="10811933" cy="5850467"/>
          </a:xfrm>
        </p:spPr>
        <p:txBody>
          <a:bodyPr>
            <a:normAutofit fontScale="85000" lnSpcReduction="10000"/>
          </a:bodyPr>
          <a:lstStyle/>
          <a:p>
            <a:pPr marL="0" marR="0" indent="0">
              <a:buNone/>
            </a:pPr>
            <a:r>
              <a:rPr lang="en-GB" sz="1800" b="1" dirty="0">
                <a:latin typeface="Times New Roman" panose="02020603050405020304" pitchFamily="18" charset="0"/>
                <a:ea typeface="Times New Roman" panose="02020603050405020304" pitchFamily="18" charset="0"/>
              </a:rPr>
              <a:t>Method:</a:t>
            </a:r>
          </a:p>
          <a:p>
            <a:pPr marL="0" marR="0"/>
            <a:r>
              <a:rPr lang="en-GB" sz="1800" b="1" dirty="0">
                <a:effectLst/>
                <a:latin typeface="Times New Roman" panose="02020603050405020304" pitchFamily="18" charset="0"/>
                <a:ea typeface="Times New Roman" panose="02020603050405020304" pitchFamily="18" charset="0"/>
              </a:rPr>
              <a:t>1.We take a potted plant having long and narrow leaves and place it in a completely dark place for; about three days to detach its leaves.</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2. Take a glass bottle having a wide mouth and put some potassium hydroxide solution (KOH solution) in it.</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3. Take a rubber cork which fits tightly into the mouth of the glass bottle and cut it into two halves.</a:t>
            </a:r>
          </a:p>
          <a:p>
            <a:pPr marL="0" marR="0"/>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4. Put a detached leaf of the potted plant in-between the two halves of the cut cork and then fit the cork in the mouth of the glass bottle. The  upper half of the leaf should remain outside the glass bottle and only the lower half of the leaf should be inside the glass bottle.</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5. The potted plant is kept in sunlight for 3 to 4 days. During this period, the upper half of the leaf  gets carbon dioxide from the air but the lower half of the leaf  does not get any carbon dioxide. This is because all the carbon dioxide of the air present in the glass bottle has been absorbed by potassium hydroxide solution. And no fresh air can come into the closed glass bottle.</a:t>
            </a:r>
          </a:p>
          <a:p>
            <a:pPr marL="0" marR="0"/>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6. Pluck the leaf from the plant and take it out from the glass bottle. Remove the green coloured chlorophyll from the leaf by boiling it in alcohol. In this way, we get a decolourised leaf. </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7. Wash the decolourised leaf with water to remove any chlorophyll which may be sticking to it. </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8. Pour iodine solution over the colourless leaf and observe the change in colour of the leaf.</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099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C3F3-EDA3-4AA3-838F-89769CB697AF}"/>
              </a:ext>
            </a:extLst>
          </p:cNvPr>
          <p:cNvSpPr>
            <a:spLocks noGrp="1"/>
          </p:cNvSpPr>
          <p:nvPr>
            <p:ph type="title"/>
          </p:nvPr>
        </p:nvSpPr>
        <p:spPr>
          <a:xfrm>
            <a:off x="711201" y="-931332"/>
            <a:ext cx="10031594" cy="1380066"/>
          </a:xfrm>
        </p:spPr>
        <p:txBody>
          <a:bodyPr/>
          <a:lstStyle/>
          <a:p>
            <a:endParaRPr lang="en-US" dirty="0"/>
          </a:p>
        </p:txBody>
      </p:sp>
      <p:sp>
        <p:nvSpPr>
          <p:cNvPr id="3" name="Content Placeholder 2">
            <a:extLst>
              <a:ext uri="{FF2B5EF4-FFF2-40B4-BE49-F238E27FC236}">
                <a16:creationId xmlns:a16="http://schemas.microsoft.com/office/drawing/2014/main" id="{1A5D77D8-749F-4D93-95B3-7710DD7A73B2}"/>
              </a:ext>
            </a:extLst>
          </p:cNvPr>
          <p:cNvSpPr>
            <a:spLocks noGrp="1"/>
          </p:cNvSpPr>
          <p:nvPr>
            <p:ph idx="1"/>
          </p:nvPr>
        </p:nvSpPr>
        <p:spPr>
          <a:xfrm>
            <a:off x="999067" y="609601"/>
            <a:ext cx="9413527" cy="3200400"/>
          </a:xfrm>
        </p:spPr>
        <p:txBody>
          <a:bodyPr>
            <a:normAutofit lnSpcReduction="10000"/>
          </a:bodyPr>
          <a:lstStyle/>
          <a:p>
            <a:pPr marL="0" marR="0"/>
            <a:r>
              <a:rPr lang="en-GB" sz="1800" b="1" dirty="0">
                <a:effectLst/>
                <a:latin typeface="Times New Roman" panose="02020603050405020304" pitchFamily="18" charset="0"/>
                <a:ea typeface="Times New Roman" panose="02020603050405020304" pitchFamily="18" charset="0"/>
              </a:rPr>
              <a:t>9. We will find that the lower half part of the leaf does not turn blue-black on adding iodine solution showing that no starch is present in this lower half of the leaf. From this observation we conclude that the photosynthesis to make starch in the leaf does not take place without carbon dioxide.</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r>
              <a:rPr lang="en-GB" sz="1800" b="1" dirty="0">
                <a:effectLst/>
                <a:latin typeface="Times New Roman" panose="02020603050405020304" pitchFamily="18" charset="0"/>
                <a:ea typeface="Times New Roman" panose="02020603050405020304" pitchFamily="18" charset="0"/>
              </a:rPr>
              <a:t>10. The upper half part of the leaf turns blue-black on adding iodine solution showing that starch is present in this upper half of the leaf. From this observation we conclude that photosynthesis takes place in the presence of carbon dioxide. In other words, carbon dioxide is necessary for the process of photosynthesis to take place.</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AA2DD46-BB59-4A55-8281-9F4C3F7AD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734" y="3683001"/>
            <a:ext cx="8923867" cy="2438399"/>
          </a:xfrm>
          <a:prstGeom prst="rect">
            <a:avLst/>
          </a:prstGeom>
        </p:spPr>
      </p:pic>
    </p:spTree>
    <p:extLst>
      <p:ext uri="{BB962C8B-B14F-4D97-AF65-F5344CB8AC3E}">
        <p14:creationId xmlns:p14="http://schemas.microsoft.com/office/powerpoint/2010/main" val="147342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0F24-8693-4248-9640-7E0D76B8DBDD}"/>
              </a:ext>
            </a:extLst>
          </p:cNvPr>
          <p:cNvSpPr>
            <a:spLocks noGrp="1"/>
          </p:cNvSpPr>
          <p:nvPr>
            <p:ph type="title"/>
          </p:nvPr>
        </p:nvSpPr>
        <p:spPr>
          <a:xfrm flipV="1">
            <a:off x="1126067" y="660400"/>
            <a:ext cx="9616727" cy="1441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65DF4E6-9E5C-4B8E-9722-38BD067F8318}"/>
              </a:ext>
            </a:extLst>
          </p:cNvPr>
          <p:cNvSpPr>
            <a:spLocks noGrp="1"/>
          </p:cNvSpPr>
          <p:nvPr>
            <p:ph idx="1"/>
          </p:nvPr>
        </p:nvSpPr>
        <p:spPr>
          <a:xfrm>
            <a:off x="389467" y="1143000"/>
            <a:ext cx="5427133" cy="4030133"/>
          </a:xfrm>
        </p:spPr>
        <p:txBody>
          <a:bodyPr>
            <a:normAutofit/>
          </a:bodyPr>
          <a:lstStyle/>
          <a:p>
            <a:pPr marL="0" marR="0">
              <a:lnSpc>
                <a:spcPct val="107000"/>
              </a:lnSpc>
              <a:spcBef>
                <a:spcPts val="0"/>
              </a:spcBef>
              <a:spcAft>
                <a:spcPts val="800"/>
              </a:spcAft>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Result : This experiment proves that CO2 is necessary for photosynthesis.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dirty="0">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t>DISCUSSION</a:t>
            </a: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(1) The part of the leaf kept inside the bottle should not touch potassium hydroxide solution.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(2) The apparatus should be kept air tight by applying grease or Vaseline.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18C725A-5893-4553-87FA-3F8D34023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36133"/>
            <a:ext cx="5232401" cy="3488267"/>
          </a:xfrm>
          <a:prstGeom prst="rect">
            <a:avLst/>
          </a:prstGeom>
        </p:spPr>
      </p:pic>
    </p:spTree>
    <p:extLst>
      <p:ext uri="{BB962C8B-B14F-4D97-AF65-F5344CB8AC3E}">
        <p14:creationId xmlns:p14="http://schemas.microsoft.com/office/powerpoint/2010/main" val="405071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F82E-8FCD-4346-A4B3-C235AE411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CAD32-8888-49B5-9536-32BD261FC27E}"/>
              </a:ext>
            </a:extLst>
          </p:cNvPr>
          <p:cNvSpPr>
            <a:spLocks noGrp="1"/>
          </p:cNvSpPr>
          <p:nvPr>
            <p:ph idx="1"/>
          </p:nvPr>
        </p:nvSpPr>
        <p:spPr>
          <a:xfrm>
            <a:off x="372533" y="2015732"/>
            <a:ext cx="10370261" cy="3450613"/>
          </a:xfrm>
        </p:spPr>
        <p:txBody>
          <a:bodyPr/>
          <a:lstStyle/>
          <a:p>
            <a:pPr marL="0" marR="0">
              <a:lnSpc>
                <a:spcPct val="107000"/>
              </a:lnSpc>
              <a:spcBef>
                <a:spcPts val="0"/>
              </a:spcBef>
              <a:spcAft>
                <a:spcPts val="800"/>
              </a:spcAft>
            </a:pPr>
            <a:r>
              <a:rPr lang="en-GB" sz="2000" b="1" dirty="0">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t>CONCLUSION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20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GB" sz="2000" b="1" dirty="0">
                <a:effectLst/>
                <a:latin typeface="Calibri" panose="020F0502020204030204" pitchFamily="34" charset="0"/>
                <a:ea typeface="Times New Roman" panose="02020603050405020304" pitchFamily="18" charset="0"/>
                <a:cs typeface="Times New Roman" panose="02020603050405020304" pitchFamily="18" charset="0"/>
              </a:rPr>
              <a:t>Carbon dioxide is necessary for photosynthesis.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DE6A973-6065-4AB1-BBCF-853D40B27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773" y="711200"/>
            <a:ext cx="4192694" cy="5240867"/>
          </a:xfrm>
          <a:prstGeom prst="rect">
            <a:avLst/>
          </a:prstGeom>
        </p:spPr>
      </p:pic>
    </p:spTree>
    <p:extLst>
      <p:ext uri="{BB962C8B-B14F-4D97-AF65-F5344CB8AC3E}">
        <p14:creationId xmlns:p14="http://schemas.microsoft.com/office/powerpoint/2010/main" val="29295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94C-4247-4D0F-89AC-0BABD69B97E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1716C29-C88B-4D6B-A1C0-93A2E7637E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0" y="719667"/>
            <a:ext cx="10031404" cy="4859866"/>
          </a:xfrm>
        </p:spPr>
      </p:pic>
    </p:spTree>
    <p:extLst>
      <p:ext uri="{BB962C8B-B14F-4D97-AF65-F5344CB8AC3E}">
        <p14:creationId xmlns:p14="http://schemas.microsoft.com/office/powerpoint/2010/main" val="346827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38EE-99CE-4F9C-AF72-BF53360F1B1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073ACF-EEB2-492A-8945-EFC94B96A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12" y="457200"/>
            <a:ext cx="8666087" cy="5086602"/>
          </a:xfrm>
        </p:spPr>
      </p:pic>
    </p:spTree>
    <p:extLst>
      <p:ext uri="{BB962C8B-B14F-4D97-AF65-F5344CB8AC3E}">
        <p14:creationId xmlns:p14="http://schemas.microsoft.com/office/powerpoint/2010/main" val="24347079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48</TotalTime>
  <Words>740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Rockwell</vt:lpstr>
      <vt:lpstr>Times New Roman</vt:lpstr>
      <vt:lpstr>Gallery</vt:lpstr>
      <vt:lpstr>AMERICAN INTERNATIONAL UNIVERSITY OF BANGLADESH   Business CommunicatiON   PRESENTATION  Submitted to: Borendra Lal Tripura (Assistant professor)            </vt:lpstr>
      <vt:lpstr>Experimenting on the importance of carbon-dioxide in photosynthesis. .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 OF BANGLADESH      Business Communication PRESENTATION     Submitted to: Borendra Lal Tripura (Assistant professor )        </dc:title>
  <dc:creator>MOST. AFROJA MAHOMUDA</dc:creator>
  <cp:lastModifiedBy>MOST. AFROJA MAHOMUDA</cp:lastModifiedBy>
  <cp:revision>6</cp:revision>
  <dcterms:created xsi:type="dcterms:W3CDTF">2021-04-18T13:53:55Z</dcterms:created>
  <dcterms:modified xsi:type="dcterms:W3CDTF">2021-04-18T14:41:57Z</dcterms:modified>
</cp:coreProperties>
</file>