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BA89DAC-7168-4BED-961F-8D075A02EE4A}" type="datetimeFigureOut">
              <a:rPr lang="en-US" smtClean="0"/>
              <a:t>6/23/2022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C6F9101-E756-4A14-A9ED-2E632F21279C}" type="slidenum">
              <a:rPr lang="en-US" smtClean="0"/>
              <a:t>‹#›</a:t>
            </a:fld>
            <a:endParaRPr lang="en-US"/>
          </a:p>
        </p:txBody>
      </p:sp>
    </p:spTree>
    <p:extLst>
      <p:ext uri="{BB962C8B-B14F-4D97-AF65-F5344CB8AC3E}">
        <p14:creationId xmlns:p14="http://schemas.microsoft.com/office/powerpoint/2010/main" val="1989944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A89DAC-7168-4BED-961F-8D075A02EE4A}"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C6F9101-E756-4A14-A9ED-2E632F21279C}" type="slidenum">
              <a:rPr lang="en-US" smtClean="0"/>
              <a:t>‹#›</a:t>
            </a:fld>
            <a:endParaRPr lang="en-US"/>
          </a:p>
        </p:txBody>
      </p:sp>
    </p:spTree>
    <p:extLst>
      <p:ext uri="{BB962C8B-B14F-4D97-AF65-F5344CB8AC3E}">
        <p14:creationId xmlns:p14="http://schemas.microsoft.com/office/powerpoint/2010/main" val="1507047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BA89DAC-7168-4BED-961F-8D075A02EE4A}"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6F9101-E756-4A14-A9ED-2E632F21279C}" type="slidenum">
              <a:rPr lang="en-US" smtClean="0"/>
              <a:t>‹#›</a:t>
            </a:fld>
            <a:endParaRPr lang="en-US"/>
          </a:p>
        </p:txBody>
      </p:sp>
    </p:spTree>
    <p:extLst>
      <p:ext uri="{BB962C8B-B14F-4D97-AF65-F5344CB8AC3E}">
        <p14:creationId xmlns:p14="http://schemas.microsoft.com/office/powerpoint/2010/main" val="804329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BA89DAC-7168-4BED-961F-8D075A02EE4A}"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6F9101-E756-4A14-A9ED-2E632F21279C}" type="slidenum">
              <a:rPr lang="en-US" smtClean="0"/>
              <a:t>‹#›</a:t>
            </a:fld>
            <a:endParaRPr lang="en-US"/>
          </a:p>
        </p:txBody>
      </p:sp>
    </p:spTree>
    <p:extLst>
      <p:ext uri="{BB962C8B-B14F-4D97-AF65-F5344CB8AC3E}">
        <p14:creationId xmlns:p14="http://schemas.microsoft.com/office/powerpoint/2010/main" val="3305064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A89DAC-7168-4BED-961F-8D075A02EE4A}"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6F9101-E756-4A14-A9ED-2E632F21279C}" type="slidenum">
              <a:rPr lang="en-US" smtClean="0"/>
              <a:t>‹#›</a:t>
            </a:fld>
            <a:endParaRPr lang="en-US"/>
          </a:p>
        </p:txBody>
      </p:sp>
    </p:spTree>
    <p:extLst>
      <p:ext uri="{BB962C8B-B14F-4D97-AF65-F5344CB8AC3E}">
        <p14:creationId xmlns:p14="http://schemas.microsoft.com/office/powerpoint/2010/main" val="264162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BA89DAC-7168-4BED-961F-8D075A02EE4A}" type="datetimeFigureOut">
              <a:rPr lang="en-US" smtClean="0"/>
              <a:t>6/23/2022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6F9101-E756-4A14-A9ED-2E632F21279C}" type="slidenum">
              <a:rPr lang="en-US" smtClean="0"/>
              <a:t>‹#›</a:t>
            </a:fld>
            <a:endParaRPr lang="en-US"/>
          </a:p>
        </p:txBody>
      </p:sp>
    </p:spTree>
    <p:extLst>
      <p:ext uri="{BB962C8B-B14F-4D97-AF65-F5344CB8AC3E}">
        <p14:creationId xmlns:p14="http://schemas.microsoft.com/office/powerpoint/2010/main" val="3973044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BA89DAC-7168-4BED-961F-8D075A02EE4A}" type="datetimeFigureOut">
              <a:rPr lang="en-US" smtClean="0"/>
              <a:t>6/23/2022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5C6F9101-E756-4A14-A9ED-2E632F21279C}" type="slidenum">
              <a:rPr lang="en-US" smtClean="0"/>
              <a:t>‹#›</a:t>
            </a:fld>
            <a:endParaRPr lang="en-US"/>
          </a:p>
        </p:txBody>
      </p:sp>
    </p:spTree>
    <p:extLst>
      <p:ext uri="{BB962C8B-B14F-4D97-AF65-F5344CB8AC3E}">
        <p14:creationId xmlns:p14="http://schemas.microsoft.com/office/powerpoint/2010/main" val="4181707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BA89DAC-7168-4BED-961F-8D075A02EE4A}"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F9101-E756-4A14-A9ED-2E632F21279C}" type="slidenum">
              <a:rPr lang="en-US" smtClean="0"/>
              <a:t>‹#›</a:t>
            </a:fld>
            <a:endParaRPr lang="en-US"/>
          </a:p>
        </p:txBody>
      </p:sp>
    </p:spTree>
    <p:extLst>
      <p:ext uri="{BB962C8B-B14F-4D97-AF65-F5344CB8AC3E}">
        <p14:creationId xmlns:p14="http://schemas.microsoft.com/office/powerpoint/2010/main" val="301709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BA89DAC-7168-4BED-961F-8D075A02EE4A}"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6F9101-E756-4A14-A9ED-2E632F21279C}" type="slidenum">
              <a:rPr lang="en-US" smtClean="0"/>
              <a:t>‹#›</a:t>
            </a:fld>
            <a:endParaRPr lang="en-US"/>
          </a:p>
        </p:txBody>
      </p:sp>
    </p:spTree>
    <p:extLst>
      <p:ext uri="{BB962C8B-B14F-4D97-AF65-F5344CB8AC3E}">
        <p14:creationId xmlns:p14="http://schemas.microsoft.com/office/powerpoint/2010/main" val="35575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A89DAC-7168-4BED-961F-8D075A02EE4A}"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F9101-E756-4A14-A9ED-2E632F21279C}" type="slidenum">
              <a:rPr lang="en-US" smtClean="0"/>
              <a:t>‹#›</a:t>
            </a:fld>
            <a:endParaRPr lang="en-US"/>
          </a:p>
        </p:txBody>
      </p:sp>
    </p:spTree>
    <p:extLst>
      <p:ext uri="{BB962C8B-B14F-4D97-AF65-F5344CB8AC3E}">
        <p14:creationId xmlns:p14="http://schemas.microsoft.com/office/powerpoint/2010/main" val="921059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A89DAC-7168-4BED-961F-8D075A02EE4A}"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6F9101-E756-4A14-A9ED-2E632F21279C}" type="slidenum">
              <a:rPr lang="en-US" smtClean="0"/>
              <a:t>‹#›</a:t>
            </a:fld>
            <a:endParaRPr lang="en-US"/>
          </a:p>
        </p:txBody>
      </p:sp>
    </p:spTree>
    <p:extLst>
      <p:ext uri="{BB962C8B-B14F-4D97-AF65-F5344CB8AC3E}">
        <p14:creationId xmlns:p14="http://schemas.microsoft.com/office/powerpoint/2010/main" val="3815363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A89DAC-7168-4BED-961F-8D075A02EE4A}"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6F9101-E756-4A14-A9ED-2E632F21279C}" type="slidenum">
              <a:rPr lang="en-US" smtClean="0"/>
              <a:t>‹#›</a:t>
            </a:fld>
            <a:endParaRPr lang="en-US"/>
          </a:p>
        </p:txBody>
      </p:sp>
    </p:spTree>
    <p:extLst>
      <p:ext uri="{BB962C8B-B14F-4D97-AF65-F5344CB8AC3E}">
        <p14:creationId xmlns:p14="http://schemas.microsoft.com/office/powerpoint/2010/main" val="3621698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A89DAC-7168-4BED-961F-8D075A02EE4A}" type="datetimeFigureOut">
              <a:rPr lang="en-US" smtClean="0"/>
              <a:t>6/23/2022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6F9101-E756-4A14-A9ED-2E632F21279C}" type="slidenum">
              <a:rPr lang="en-US" smtClean="0"/>
              <a:t>‹#›</a:t>
            </a:fld>
            <a:endParaRPr lang="en-US"/>
          </a:p>
        </p:txBody>
      </p:sp>
    </p:spTree>
    <p:extLst>
      <p:ext uri="{BB962C8B-B14F-4D97-AF65-F5344CB8AC3E}">
        <p14:creationId xmlns:p14="http://schemas.microsoft.com/office/powerpoint/2010/main" val="834245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A89DAC-7168-4BED-961F-8D075A02EE4A}" type="datetimeFigureOut">
              <a:rPr lang="en-US" smtClean="0"/>
              <a:t>6/23/2022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6F9101-E756-4A14-A9ED-2E632F21279C}" type="slidenum">
              <a:rPr lang="en-US" smtClean="0"/>
              <a:t>‹#›</a:t>
            </a:fld>
            <a:endParaRPr lang="en-US"/>
          </a:p>
        </p:txBody>
      </p:sp>
    </p:spTree>
    <p:extLst>
      <p:ext uri="{BB962C8B-B14F-4D97-AF65-F5344CB8AC3E}">
        <p14:creationId xmlns:p14="http://schemas.microsoft.com/office/powerpoint/2010/main" val="2782083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A89DAC-7168-4BED-961F-8D075A02EE4A}" type="datetimeFigureOut">
              <a:rPr lang="en-US" smtClean="0"/>
              <a:t>6/23/2022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C6F9101-E756-4A14-A9ED-2E632F21279C}" type="slidenum">
              <a:rPr lang="en-US" smtClean="0"/>
              <a:t>‹#›</a:t>
            </a:fld>
            <a:endParaRPr lang="en-US"/>
          </a:p>
        </p:txBody>
      </p:sp>
    </p:spTree>
    <p:extLst>
      <p:ext uri="{BB962C8B-B14F-4D97-AF65-F5344CB8AC3E}">
        <p14:creationId xmlns:p14="http://schemas.microsoft.com/office/powerpoint/2010/main" val="1143276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A89DAC-7168-4BED-961F-8D075A02EE4A}"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C6F9101-E756-4A14-A9ED-2E632F21279C}" type="slidenum">
              <a:rPr lang="en-US" smtClean="0"/>
              <a:t>‹#›</a:t>
            </a:fld>
            <a:endParaRPr lang="en-US"/>
          </a:p>
        </p:txBody>
      </p:sp>
    </p:spTree>
    <p:extLst>
      <p:ext uri="{BB962C8B-B14F-4D97-AF65-F5344CB8AC3E}">
        <p14:creationId xmlns:p14="http://schemas.microsoft.com/office/powerpoint/2010/main" val="1846489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A89DAC-7168-4BED-961F-8D075A02EE4A}"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C6F9101-E756-4A14-A9ED-2E632F21279C}" type="slidenum">
              <a:rPr lang="en-US" smtClean="0"/>
              <a:t>‹#›</a:t>
            </a:fld>
            <a:endParaRPr lang="en-US"/>
          </a:p>
        </p:txBody>
      </p:sp>
    </p:spTree>
    <p:extLst>
      <p:ext uri="{BB962C8B-B14F-4D97-AF65-F5344CB8AC3E}">
        <p14:creationId xmlns:p14="http://schemas.microsoft.com/office/powerpoint/2010/main" val="1537185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BA89DAC-7168-4BED-961F-8D075A02EE4A}" type="datetimeFigureOut">
              <a:rPr lang="en-US" smtClean="0"/>
              <a:t>6/23/2022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C6F9101-E756-4A14-A9ED-2E632F21279C}" type="slidenum">
              <a:rPr lang="en-US" smtClean="0"/>
              <a:t>‹#›</a:t>
            </a:fld>
            <a:endParaRPr lang="en-US"/>
          </a:p>
        </p:txBody>
      </p:sp>
    </p:spTree>
    <p:extLst>
      <p:ext uri="{BB962C8B-B14F-4D97-AF65-F5344CB8AC3E}">
        <p14:creationId xmlns:p14="http://schemas.microsoft.com/office/powerpoint/2010/main" val="37397340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7E100-8F6C-BF05-8597-1956FAB52593}"/>
              </a:ext>
            </a:extLst>
          </p:cNvPr>
          <p:cNvSpPr>
            <a:spLocks noGrp="1"/>
          </p:cNvSpPr>
          <p:nvPr>
            <p:ph type="ctrTitle"/>
          </p:nvPr>
        </p:nvSpPr>
        <p:spPr>
          <a:xfrm>
            <a:off x="1168842" y="811621"/>
            <a:ext cx="8724306" cy="651419"/>
          </a:xfrm>
        </p:spPr>
        <p:txBody>
          <a:bodyPr/>
          <a:lstStyle/>
          <a:p>
            <a:r>
              <a:rPr lang="en-US" sz="1800" dirty="0"/>
              <a:t>DIGITAL LOGIC AND CIRCUITS LAB (PRESENTATION)</a:t>
            </a:r>
          </a:p>
        </p:txBody>
      </p:sp>
      <p:sp>
        <p:nvSpPr>
          <p:cNvPr id="3" name="Subtitle 2">
            <a:extLst>
              <a:ext uri="{FF2B5EF4-FFF2-40B4-BE49-F238E27FC236}">
                <a16:creationId xmlns:a16="http://schemas.microsoft.com/office/drawing/2014/main" id="{C9819CD3-60D6-34B2-22E8-554405671467}"/>
              </a:ext>
            </a:extLst>
          </p:cNvPr>
          <p:cNvSpPr>
            <a:spLocks noGrp="1"/>
          </p:cNvSpPr>
          <p:nvPr>
            <p:ph type="subTitle" idx="1"/>
          </p:nvPr>
        </p:nvSpPr>
        <p:spPr>
          <a:xfrm>
            <a:off x="1226517" y="1717482"/>
            <a:ext cx="8825658" cy="4055165"/>
          </a:xfrm>
        </p:spPr>
        <p:txBody>
          <a:bodyPr/>
          <a:lstStyle/>
          <a:p>
            <a:r>
              <a:rPr lang="en-US" dirty="0"/>
              <a:t>Topic: car security alarm system using combinational logic circuits</a:t>
            </a:r>
          </a:p>
          <a:p>
            <a:r>
              <a:rPr lang="en-US" dirty="0"/>
              <a:t>SECTION      ; V</a:t>
            </a:r>
          </a:p>
          <a:p>
            <a:r>
              <a:rPr lang="en-US" dirty="0"/>
              <a:t>SUBMITTED TO :  SUJAN HOWLADAR</a:t>
            </a:r>
          </a:p>
          <a:p>
            <a:r>
              <a:rPr lang="en-US" dirty="0"/>
              <a:t>SUBMITTED By : GROUP 4</a:t>
            </a:r>
          </a:p>
          <a:p>
            <a:r>
              <a:rPr lang="en-US" dirty="0"/>
              <a:t>Name:                                        id:</a:t>
            </a:r>
          </a:p>
          <a:p>
            <a:r>
              <a:rPr lang="en-US" b="0" i="0" dirty="0">
                <a:solidFill>
                  <a:srgbClr val="FFFFFF"/>
                </a:solidFill>
                <a:effectLst/>
                <a:latin typeface="Segoe UI Historic" panose="020B0502040204020203" pitchFamily="34" charset="0"/>
              </a:rPr>
              <a:t>1.MD. </a:t>
            </a:r>
            <a:r>
              <a:rPr lang="en-US" b="0" i="0" dirty="0" err="1">
                <a:solidFill>
                  <a:srgbClr val="FFFFFF"/>
                </a:solidFill>
                <a:effectLst/>
                <a:latin typeface="Segoe UI Historic" panose="020B0502040204020203" pitchFamily="34" charset="0"/>
              </a:rPr>
              <a:t>Muntasir</a:t>
            </a:r>
            <a:r>
              <a:rPr lang="en-US" b="0" i="0" dirty="0">
                <a:solidFill>
                  <a:srgbClr val="FFFFFF"/>
                </a:solidFill>
                <a:effectLst/>
                <a:latin typeface="Segoe UI Historic" panose="020B0502040204020203" pitchFamily="34" charset="0"/>
              </a:rPr>
              <a:t> </a:t>
            </a:r>
            <a:r>
              <a:rPr lang="en-US" b="0" i="0" dirty="0" err="1">
                <a:solidFill>
                  <a:srgbClr val="FFFFFF"/>
                </a:solidFill>
                <a:effectLst/>
                <a:latin typeface="Segoe UI Historic" panose="020B0502040204020203" pitchFamily="34" charset="0"/>
              </a:rPr>
              <a:t>Arefin</a:t>
            </a:r>
            <a:r>
              <a:rPr lang="en-US" b="0" i="0" dirty="0">
                <a:solidFill>
                  <a:srgbClr val="FFFFFF"/>
                </a:solidFill>
                <a:effectLst/>
                <a:latin typeface="Segoe UI Historic" panose="020B0502040204020203" pitchFamily="34" charset="0"/>
              </a:rPr>
              <a:t>                20-44304-3</a:t>
            </a:r>
            <a:endParaRPr lang="en-US" dirty="0">
              <a:solidFill>
                <a:srgbClr val="FFFFFF"/>
              </a:solidFill>
              <a:latin typeface="Segoe UI Historic" panose="020B0502040204020203" pitchFamily="34" charset="0"/>
            </a:endParaRPr>
          </a:p>
          <a:p>
            <a:r>
              <a:rPr lang="en-US" dirty="0">
                <a:solidFill>
                  <a:srgbClr val="FFFFFF"/>
                </a:solidFill>
                <a:latin typeface="Segoe UI Historic" panose="020B0502040204020203" pitchFamily="34" charset="0"/>
              </a:rPr>
              <a:t>2.</a:t>
            </a:r>
            <a:r>
              <a:rPr lang="en-US" b="0" i="0" dirty="0">
                <a:solidFill>
                  <a:srgbClr val="FFFFFF"/>
                </a:solidFill>
                <a:effectLst/>
                <a:latin typeface="Segoe UI Historic" panose="020B0502040204020203" pitchFamily="34" charset="0"/>
              </a:rPr>
              <a:t> </a:t>
            </a:r>
            <a:r>
              <a:rPr lang="en-US" b="0" i="0" dirty="0" err="1">
                <a:solidFill>
                  <a:srgbClr val="FFFFFF"/>
                </a:solidFill>
                <a:effectLst/>
                <a:latin typeface="Segoe UI Historic" panose="020B0502040204020203" pitchFamily="34" charset="0"/>
              </a:rPr>
              <a:t>Most.Afroja</a:t>
            </a:r>
            <a:r>
              <a:rPr lang="en-US" b="0" i="0" dirty="0">
                <a:solidFill>
                  <a:srgbClr val="FFFFFF"/>
                </a:solidFill>
                <a:effectLst/>
                <a:latin typeface="Segoe UI Historic" panose="020B0502040204020203" pitchFamily="34" charset="0"/>
              </a:rPr>
              <a:t> </a:t>
            </a:r>
            <a:r>
              <a:rPr lang="en-US" b="0" i="0" dirty="0" err="1">
                <a:solidFill>
                  <a:srgbClr val="FFFFFF"/>
                </a:solidFill>
                <a:effectLst/>
                <a:latin typeface="Segoe UI Historic" panose="020B0502040204020203" pitchFamily="34" charset="0"/>
              </a:rPr>
              <a:t>Mahomuda</a:t>
            </a:r>
            <a:r>
              <a:rPr lang="en-US" b="0" i="0" dirty="0">
                <a:solidFill>
                  <a:srgbClr val="FFFFFF"/>
                </a:solidFill>
                <a:effectLst/>
                <a:latin typeface="Segoe UI Historic" panose="020B0502040204020203" pitchFamily="34" charset="0"/>
              </a:rPr>
              <a:t>       20-43554-1 </a:t>
            </a:r>
          </a:p>
          <a:p>
            <a:r>
              <a:rPr lang="en-US" b="0" i="0" dirty="0">
                <a:solidFill>
                  <a:srgbClr val="FFFFFF"/>
                </a:solidFill>
                <a:effectLst/>
                <a:latin typeface="Segoe UI Historic" panose="020B0502040204020203" pitchFamily="34" charset="0"/>
              </a:rPr>
              <a:t>3. </a:t>
            </a:r>
            <a:r>
              <a:rPr lang="en-US" b="0" i="0" dirty="0" err="1">
                <a:solidFill>
                  <a:srgbClr val="FFFFFF"/>
                </a:solidFill>
                <a:effectLst/>
                <a:latin typeface="Segoe UI Historic" panose="020B0502040204020203" pitchFamily="34" charset="0"/>
              </a:rPr>
              <a:t>MD.Tamim</a:t>
            </a:r>
            <a:r>
              <a:rPr lang="en-US" b="0" i="0" dirty="0">
                <a:solidFill>
                  <a:srgbClr val="FFFFFF"/>
                </a:solidFill>
                <a:effectLst/>
                <a:latin typeface="Segoe UI Historic" panose="020B0502040204020203" pitchFamily="34" charset="0"/>
              </a:rPr>
              <a:t> Karim                       20-43241-1</a:t>
            </a:r>
          </a:p>
          <a:p>
            <a:r>
              <a:rPr lang="en-US" b="0" i="0" dirty="0">
                <a:solidFill>
                  <a:srgbClr val="FFFFFF"/>
                </a:solidFill>
                <a:effectLst/>
                <a:latin typeface="Segoe UI Historic" panose="020B0502040204020203" pitchFamily="34" charset="0"/>
              </a:rPr>
              <a:t>4. S.M. </a:t>
            </a:r>
            <a:r>
              <a:rPr lang="en-US" b="0" i="0" dirty="0" err="1">
                <a:solidFill>
                  <a:srgbClr val="FFFFFF"/>
                </a:solidFill>
                <a:effectLst/>
                <a:latin typeface="Segoe UI Historic" panose="020B0502040204020203" pitchFamily="34" charset="0"/>
              </a:rPr>
              <a:t>Badsha</a:t>
            </a:r>
            <a:r>
              <a:rPr lang="en-US" b="0" i="0" dirty="0">
                <a:solidFill>
                  <a:srgbClr val="FFFFFF"/>
                </a:solidFill>
                <a:effectLst/>
                <a:latin typeface="Segoe UI Historic" panose="020B0502040204020203" pitchFamily="34" charset="0"/>
              </a:rPr>
              <a:t> </a:t>
            </a:r>
            <a:r>
              <a:rPr lang="en-US" b="0" i="0" dirty="0" err="1">
                <a:solidFill>
                  <a:srgbClr val="FFFFFF"/>
                </a:solidFill>
                <a:effectLst/>
                <a:latin typeface="Segoe UI Historic" panose="020B0502040204020203" pitchFamily="34" charset="0"/>
              </a:rPr>
              <a:t>Bappi</a:t>
            </a:r>
            <a:r>
              <a:rPr lang="en-US" b="0" i="0" dirty="0">
                <a:solidFill>
                  <a:srgbClr val="FFFFFF"/>
                </a:solidFill>
                <a:effectLst/>
                <a:latin typeface="Segoe UI Historic" panose="020B0502040204020203" pitchFamily="34" charset="0"/>
              </a:rPr>
              <a:t>                    19-39852-1</a:t>
            </a:r>
          </a:p>
          <a:p>
            <a:r>
              <a:rPr lang="en-US" b="0" i="0" dirty="0">
                <a:solidFill>
                  <a:srgbClr val="FFFFFF"/>
                </a:solidFill>
                <a:effectLst/>
                <a:latin typeface="Segoe UI Historic" panose="020B0502040204020203" pitchFamily="34" charset="0"/>
              </a:rPr>
              <a:t>5. </a:t>
            </a:r>
            <a:r>
              <a:rPr lang="en-US" b="0" i="0" dirty="0" err="1">
                <a:solidFill>
                  <a:srgbClr val="FFFFFF"/>
                </a:solidFill>
                <a:effectLst/>
                <a:latin typeface="Segoe UI Historic" panose="020B0502040204020203" pitchFamily="34" charset="0"/>
              </a:rPr>
              <a:t>Tanjemul</a:t>
            </a:r>
            <a:r>
              <a:rPr lang="en-US" b="0" i="0" dirty="0">
                <a:solidFill>
                  <a:srgbClr val="FFFFFF"/>
                </a:solidFill>
                <a:effectLst/>
                <a:latin typeface="Segoe UI Historic" panose="020B0502040204020203" pitchFamily="34" charset="0"/>
              </a:rPr>
              <a:t> Hoque </a:t>
            </a:r>
            <a:r>
              <a:rPr lang="en-US" b="0" i="0" dirty="0" err="1">
                <a:solidFill>
                  <a:srgbClr val="FFFFFF"/>
                </a:solidFill>
                <a:effectLst/>
                <a:latin typeface="Segoe UI Historic" panose="020B0502040204020203" pitchFamily="34" charset="0"/>
              </a:rPr>
              <a:t>Tuhin</a:t>
            </a:r>
            <a:r>
              <a:rPr lang="en-US" b="0" i="0" dirty="0">
                <a:solidFill>
                  <a:srgbClr val="FFFFFF"/>
                </a:solidFill>
                <a:effectLst/>
                <a:latin typeface="Segoe UI Historic" panose="020B0502040204020203" pitchFamily="34" charset="0"/>
              </a:rPr>
              <a:t>          19-41020-2</a:t>
            </a:r>
            <a:endParaRPr lang="en-US" dirty="0"/>
          </a:p>
        </p:txBody>
      </p:sp>
    </p:spTree>
    <p:extLst>
      <p:ext uri="{BB962C8B-B14F-4D97-AF65-F5344CB8AC3E}">
        <p14:creationId xmlns:p14="http://schemas.microsoft.com/office/powerpoint/2010/main" val="426694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8DBFE-C04F-7B6A-21F9-52C8F6BFD9CE}"/>
              </a:ext>
            </a:extLst>
          </p:cNvPr>
          <p:cNvSpPr>
            <a:spLocks noGrp="1"/>
          </p:cNvSpPr>
          <p:nvPr>
            <p:ph type="title"/>
          </p:nvPr>
        </p:nvSpPr>
        <p:spPr>
          <a:xfrm>
            <a:off x="1154954" y="973667"/>
            <a:ext cx="8761413" cy="1045963"/>
          </a:xfrm>
        </p:spPr>
        <p:txBody>
          <a:bodyPr/>
          <a:lstStyle/>
          <a:p>
            <a:r>
              <a:rPr lang="en-US" sz="1800" dirty="0"/>
              <a:t>INTRODUCTION:</a:t>
            </a:r>
            <a:br>
              <a:rPr lang="en-US" sz="1800" dirty="0"/>
            </a:br>
            <a:br>
              <a:rPr lang="en-US" sz="1800" dirty="0"/>
            </a:br>
            <a:br>
              <a:rPr lang="en-US" sz="1800" dirty="0"/>
            </a:br>
            <a:r>
              <a:rPr lang="en-US" sz="1600" dirty="0"/>
              <a:t>OBJECTIVES:</a:t>
            </a:r>
          </a:p>
        </p:txBody>
      </p:sp>
      <p:sp>
        <p:nvSpPr>
          <p:cNvPr id="3" name="Content Placeholder 2">
            <a:extLst>
              <a:ext uri="{FF2B5EF4-FFF2-40B4-BE49-F238E27FC236}">
                <a16:creationId xmlns:a16="http://schemas.microsoft.com/office/drawing/2014/main" id="{8B41FC23-9BD3-56FC-5DC5-59C5D904E11F}"/>
              </a:ext>
            </a:extLst>
          </p:cNvPr>
          <p:cNvSpPr>
            <a:spLocks noGrp="1"/>
          </p:cNvSpPr>
          <p:nvPr>
            <p:ph idx="1"/>
          </p:nvPr>
        </p:nvSpPr>
        <p:spPr/>
        <p:txBody>
          <a:bodyPr/>
          <a:lstStyle/>
          <a:p>
            <a:pPr marL="0" indent="0">
              <a:buNone/>
            </a:pPr>
            <a:r>
              <a:rPr lang="en-US" dirty="0">
                <a:solidFill>
                  <a:srgbClr val="FFFFFF"/>
                </a:solidFill>
                <a:latin typeface="Segoe UI Historic" panose="020B0502040204020203" pitchFamily="34" charset="0"/>
              </a:rPr>
              <a:t> </a:t>
            </a:r>
            <a:r>
              <a:rPr lang="en-US" b="0" i="0" dirty="0">
                <a:solidFill>
                  <a:srgbClr val="FF0000"/>
                </a:solidFill>
                <a:effectLst/>
                <a:latin typeface="Segoe UI Historic" panose="020B0502040204020203" pitchFamily="34" charset="0"/>
              </a:rPr>
              <a:t>After completing this experiment: </a:t>
            </a:r>
          </a:p>
          <a:p>
            <a:pPr marL="0" indent="0">
              <a:buNone/>
            </a:pPr>
            <a:endParaRPr lang="en-US" dirty="0">
              <a:solidFill>
                <a:srgbClr val="FF0000"/>
              </a:solidFill>
              <a:latin typeface="Segoe UI Historic" panose="020B0502040204020203" pitchFamily="34" charset="0"/>
            </a:endParaRPr>
          </a:p>
          <a:p>
            <a:pPr marL="0" indent="0">
              <a:buNone/>
            </a:pPr>
            <a:r>
              <a:rPr lang="en-US" b="0" i="0" dirty="0">
                <a:solidFill>
                  <a:srgbClr val="FF0000"/>
                </a:solidFill>
                <a:effectLst/>
                <a:latin typeface="Segoe UI Historic" panose="020B0502040204020203" pitchFamily="34" charset="0"/>
              </a:rPr>
              <a:t>Able to understand how to logic operation works. </a:t>
            </a:r>
          </a:p>
          <a:p>
            <a:pPr marL="0" indent="0">
              <a:buNone/>
            </a:pPr>
            <a:r>
              <a:rPr lang="en-US" b="0" i="0" dirty="0">
                <a:solidFill>
                  <a:srgbClr val="FF0000"/>
                </a:solidFill>
                <a:effectLst/>
                <a:latin typeface="Segoe UI Historic" panose="020B0502040204020203" pitchFamily="34" charset="0"/>
              </a:rPr>
              <a:t>1.Able to understand how to logic operation works.</a:t>
            </a:r>
          </a:p>
          <a:p>
            <a:pPr marL="0" indent="0">
              <a:buNone/>
            </a:pPr>
            <a:r>
              <a:rPr lang="en-US" dirty="0">
                <a:solidFill>
                  <a:srgbClr val="FF0000"/>
                </a:solidFill>
                <a:latin typeface="Segoe UI Historic" panose="020B0502040204020203" pitchFamily="34" charset="0"/>
              </a:rPr>
              <a:t>2.</a:t>
            </a:r>
            <a:r>
              <a:rPr lang="en-US" b="0" i="0" dirty="0">
                <a:solidFill>
                  <a:srgbClr val="FF0000"/>
                </a:solidFill>
                <a:effectLst/>
                <a:latin typeface="Segoe UI Historic" panose="020B0502040204020203" pitchFamily="34" charset="0"/>
              </a:rPr>
              <a:t> Able to know how to design k-Map and develop equation from truth table. </a:t>
            </a:r>
          </a:p>
          <a:p>
            <a:pPr marL="0" indent="0">
              <a:buNone/>
            </a:pPr>
            <a:r>
              <a:rPr lang="en-US" b="0" i="0" dirty="0">
                <a:solidFill>
                  <a:srgbClr val="FF0000"/>
                </a:solidFill>
                <a:effectLst/>
                <a:latin typeface="Segoe UI Historic" panose="020B0502040204020203" pitchFamily="34" charset="0"/>
              </a:rPr>
              <a:t>3. Finally can be design logic circuits.</a:t>
            </a:r>
            <a:endParaRPr lang="en-US" dirty="0">
              <a:solidFill>
                <a:srgbClr val="FF0000"/>
              </a:solidFill>
            </a:endParaRPr>
          </a:p>
        </p:txBody>
      </p:sp>
    </p:spTree>
    <p:extLst>
      <p:ext uri="{BB962C8B-B14F-4D97-AF65-F5344CB8AC3E}">
        <p14:creationId xmlns:p14="http://schemas.microsoft.com/office/powerpoint/2010/main" val="2391419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45C08-D04E-6602-D611-C38C9E1012DB}"/>
              </a:ext>
            </a:extLst>
          </p:cNvPr>
          <p:cNvSpPr>
            <a:spLocks noGrp="1"/>
          </p:cNvSpPr>
          <p:nvPr>
            <p:ph type="title"/>
          </p:nvPr>
        </p:nvSpPr>
        <p:spPr/>
        <p:txBody>
          <a:bodyPr/>
          <a:lstStyle/>
          <a:p>
            <a:r>
              <a:rPr lang="en-US" sz="1600" dirty="0"/>
              <a:t>What is combinational circuits</a:t>
            </a:r>
            <a:r>
              <a:rPr lang="en-US" dirty="0"/>
              <a:t>:</a:t>
            </a:r>
          </a:p>
        </p:txBody>
      </p:sp>
      <p:sp>
        <p:nvSpPr>
          <p:cNvPr id="3" name="Content Placeholder 2">
            <a:extLst>
              <a:ext uri="{FF2B5EF4-FFF2-40B4-BE49-F238E27FC236}">
                <a16:creationId xmlns:a16="http://schemas.microsoft.com/office/drawing/2014/main" id="{0BC5323A-10E9-41AB-5D44-1FAB0F27C525}"/>
              </a:ext>
            </a:extLst>
          </p:cNvPr>
          <p:cNvSpPr>
            <a:spLocks noGrp="1"/>
          </p:cNvSpPr>
          <p:nvPr>
            <p:ph idx="1"/>
          </p:nvPr>
        </p:nvSpPr>
        <p:spPr/>
        <p:txBody>
          <a:bodyPr/>
          <a:lstStyle/>
          <a:p>
            <a:r>
              <a:rPr lang="en-US" dirty="0">
                <a:solidFill>
                  <a:srgbClr val="FF0000"/>
                </a:solidFill>
                <a:latin typeface="Segoe UI Historic" panose="020B0502040204020203" pitchFamily="34" charset="0"/>
              </a:rPr>
              <a:t>C</a:t>
            </a:r>
            <a:r>
              <a:rPr lang="en-US" b="0" i="0" dirty="0">
                <a:solidFill>
                  <a:srgbClr val="FF0000"/>
                </a:solidFill>
                <a:effectLst/>
                <a:latin typeface="Segoe UI Historic" panose="020B0502040204020203" pitchFamily="34" charset="0"/>
              </a:rPr>
              <a:t>ombinational logic is a type of digital logic which is implemented by Boolean circuits, where the output is a pure function of the present input only. This is in contrast to sequential logic, in which the output depends not only on the present input. </a:t>
            </a:r>
          </a:p>
          <a:p>
            <a:r>
              <a:rPr lang="en-US" b="0" i="0" dirty="0">
                <a:solidFill>
                  <a:srgbClr val="FF0000"/>
                </a:solidFill>
                <a:effectLst/>
                <a:latin typeface="Segoe UI Historic" panose="020B0502040204020203" pitchFamily="34" charset="0"/>
              </a:rPr>
              <a:t>There are two sorts of circuits which are known as integrated circuit and discrete circuit. The two main advantages of ICs over discrete circuits are cost and performance. Cost is low because the chips, with all their components, are printed as a unit by photolithography rather than being constructed one transistor at a time. Furthermore, much less material is used to construct a packaged IC die than to construct a discrete </a:t>
            </a:r>
            <a:r>
              <a:rPr lang="en-US" b="0" i="0" dirty="0" err="1">
                <a:solidFill>
                  <a:srgbClr val="FF0000"/>
                </a:solidFill>
                <a:effectLst/>
                <a:latin typeface="Segoe UI Historic" panose="020B0502040204020203" pitchFamily="34" charset="0"/>
              </a:rPr>
              <a:t>circuit.the</a:t>
            </a:r>
            <a:r>
              <a:rPr lang="en-US" b="0" i="0" dirty="0">
                <a:solidFill>
                  <a:srgbClr val="FF0000"/>
                </a:solidFill>
                <a:effectLst/>
                <a:latin typeface="Segoe UI Historic" panose="020B0502040204020203" pitchFamily="34" charset="0"/>
              </a:rPr>
              <a:t> history </a:t>
            </a:r>
            <a:r>
              <a:rPr lang="en-US" b="0" i="0" dirty="0">
                <a:solidFill>
                  <a:srgbClr val="FFFFFF"/>
                </a:solidFill>
                <a:effectLst/>
                <a:latin typeface="Segoe UI Historic" panose="020B0502040204020203" pitchFamily="34" charset="0"/>
              </a:rPr>
              <a:t>of the input.</a:t>
            </a:r>
            <a:endParaRPr lang="en-US" dirty="0"/>
          </a:p>
        </p:txBody>
      </p:sp>
    </p:spTree>
    <p:extLst>
      <p:ext uri="{BB962C8B-B14F-4D97-AF65-F5344CB8AC3E}">
        <p14:creationId xmlns:p14="http://schemas.microsoft.com/office/powerpoint/2010/main" val="2634364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27FA-5ABE-D6E7-08D9-97BA949DDF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832125-EE8D-64D7-25AE-43556884000F}"/>
              </a:ext>
            </a:extLst>
          </p:cNvPr>
          <p:cNvSpPr>
            <a:spLocks noGrp="1"/>
          </p:cNvSpPr>
          <p:nvPr>
            <p:ph idx="1"/>
          </p:nvPr>
        </p:nvSpPr>
        <p:spPr/>
        <p:txBody>
          <a:bodyPr/>
          <a:lstStyle/>
          <a:p>
            <a:r>
              <a:rPr lang="en-US" b="0" i="0" dirty="0">
                <a:solidFill>
                  <a:srgbClr val="FF0000"/>
                </a:solidFill>
                <a:effectLst/>
                <a:latin typeface="Segoe UI Historic" panose="020B0502040204020203" pitchFamily="34" charset="0"/>
              </a:rPr>
              <a:t>A logic gate is an elementary building block of a digital circuit. Most logic gates have two inputs and one output. </a:t>
            </a:r>
          </a:p>
          <a:p>
            <a:r>
              <a:rPr lang="en-US" b="0" i="0" dirty="0">
                <a:solidFill>
                  <a:srgbClr val="FF0000"/>
                </a:solidFill>
                <a:effectLst/>
                <a:latin typeface="Segoe UI Historic" panose="020B0502040204020203" pitchFamily="34" charset="0"/>
              </a:rPr>
              <a:t>There are seven basic logic gates: AND, OR, NOT, NOR, NAND,XOR and XNOR. Different logic operations of different IC’s will be introduced which perform the following characteristics.</a:t>
            </a:r>
            <a:endParaRPr lang="en-US" dirty="0">
              <a:solidFill>
                <a:srgbClr val="FF0000"/>
              </a:solidFill>
            </a:endParaRPr>
          </a:p>
        </p:txBody>
      </p:sp>
    </p:spTree>
    <p:extLst>
      <p:ext uri="{BB962C8B-B14F-4D97-AF65-F5344CB8AC3E}">
        <p14:creationId xmlns:p14="http://schemas.microsoft.com/office/powerpoint/2010/main" val="3428488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F0133-A9FF-113C-B004-968843BF1B54}"/>
              </a:ext>
            </a:extLst>
          </p:cNvPr>
          <p:cNvSpPr>
            <a:spLocks noGrp="1"/>
          </p:cNvSpPr>
          <p:nvPr>
            <p:ph type="title"/>
          </p:nvPr>
        </p:nvSpPr>
        <p:spPr/>
        <p:txBody>
          <a:bodyPr/>
          <a:lstStyle/>
          <a:p>
            <a:r>
              <a:rPr lang="en-US" sz="1600" dirty="0"/>
              <a:t>And operation:</a:t>
            </a:r>
          </a:p>
        </p:txBody>
      </p:sp>
      <p:sp>
        <p:nvSpPr>
          <p:cNvPr id="3" name="Content Placeholder 2">
            <a:extLst>
              <a:ext uri="{FF2B5EF4-FFF2-40B4-BE49-F238E27FC236}">
                <a16:creationId xmlns:a16="http://schemas.microsoft.com/office/drawing/2014/main" id="{33C3BF73-E362-989B-839E-33632BF1CDE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16028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BDB9E-DFFB-145D-F10C-0833C06D543E}"/>
              </a:ext>
            </a:extLst>
          </p:cNvPr>
          <p:cNvSpPr>
            <a:spLocks noGrp="1"/>
          </p:cNvSpPr>
          <p:nvPr>
            <p:ph type="title"/>
          </p:nvPr>
        </p:nvSpPr>
        <p:spPr/>
        <p:txBody>
          <a:bodyPr/>
          <a:lstStyle/>
          <a:p>
            <a:r>
              <a:rPr lang="en-US" sz="1800" dirty="0"/>
              <a:t>Or operation:</a:t>
            </a:r>
          </a:p>
        </p:txBody>
      </p:sp>
      <p:sp>
        <p:nvSpPr>
          <p:cNvPr id="3" name="Content Placeholder 2">
            <a:extLst>
              <a:ext uri="{FF2B5EF4-FFF2-40B4-BE49-F238E27FC236}">
                <a16:creationId xmlns:a16="http://schemas.microsoft.com/office/drawing/2014/main" id="{C8300879-01EC-DA7E-D7E5-EE08607BABC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41423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0F98-F31A-0CAA-1EE0-BA351382C22D}"/>
              </a:ext>
            </a:extLst>
          </p:cNvPr>
          <p:cNvSpPr>
            <a:spLocks noGrp="1"/>
          </p:cNvSpPr>
          <p:nvPr>
            <p:ph type="title"/>
          </p:nvPr>
        </p:nvSpPr>
        <p:spPr/>
        <p:txBody>
          <a:bodyPr/>
          <a:lstStyle/>
          <a:p>
            <a:r>
              <a:rPr lang="en-US" sz="2000" dirty="0" err="1"/>
              <a:t>Apprataus</a:t>
            </a:r>
            <a:r>
              <a:rPr lang="en-US" sz="2000" dirty="0"/>
              <a:t>:</a:t>
            </a:r>
          </a:p>
        </p:txBody>
      </p:sp>
      <p:sp>
        <p:nvSpPr>
          <p:cNvPr id="3" name="Content Placeholder 2">
            <a:extLst>
              <a:ext uri="{FF2B5EF4-FFF2-40B4-BE49-F238E27FC236}">
                <a16:creationId xmlns:a16="http://schemas.microsoft.com/office/drawing/2014/main" id="{66DA4963-EF3C-7CBC-9E3B-FA4167A0DB6E}"/>
              </a:ext>
            </a:extLst>
          </p:cNvPr>
          <p:cNvSpPr>
            <a:spLocks noGrp="1"/>
          </p:cNvSpPr>
          <p:nvPr>
            <p:ph idx="1"/>
          </p:nvPr>
        </p:nvSpPr>
        <p:spPr/>
        <p:txBody>
          <a:bodyPr/>
          <a:lstStyle/>
          <a:p>
            <a:pPr algn="l"/>
            <a:r>
              <a:rPr lang="en-US" b="0" i="0" dirty="0">
                <a:solidFill>
                  <a:srgbClr val="1C1E21"/>
                </a:solidFill>
                <a:effectLst/>
                <a:latin typeface="inherit"/>
              </a:rPr>
              <a:t>1. Digital trainer board. </a:t>
            </a:r>
          </a:p>
          <a:p>
            <a:pPr algn="l"/>
            <a:r>
              <a:rPr lang="en-US" b="0" i="0" dirty="0">
                <a:solidFill>
                  <a:srgbClr val="1C1E21"/>
                </a:solidFill>
                <a:effectLst/>
                <a:latin typeface="inherit"/>
              </a:rPr>
              <a:t>2. Integrated Circuits (ICs). </a:t>
            </a:r>
          </a:p>
          <a:p>
            <a:pPr algn="l"/>
            <a:r>
              <a:rPr lang="en-US" b="0" i="0" dirty="0">
                <a:solidFill>
                  <a:srgbClr val="1C1E21"/>
                </a:solidFill>
                <a:effectLst/>
                <a:latin typeface="inherit"/>
              </a:rPr>
              <a:t>3. Power supply.</a:t>
            </a:r>
          </a:p>
          <a:p>
            <a:pPr algn="l"/>
            <a:r>
              <a:rPr lang="en-US" b="0" i="0" dirty="0">
                <a:solidFill>
                  <a:srgbClr val="1C1E21"/>
                </a:solidFill>
                <a:effectLst/>
                <a:latin typeface="inherit"/>
              </a:rPr>
              <a:t> 4. Connecting wires.</a:t>
            </a:r>
          </a:p>
          <a:p>
            <a:pPr marL="0" indent="0" algn="l">
              <a:buNone/>
            </a:pPr>
            <a:endParaRPr lang="en-US" b="0" i="0" dirty="0">
              <a:solidFill>
                <a:srgbClr val="1C1E21"/>
              </a:solidFill>
              <a:effectLst/>
              <a:latin typeface="inherit"/>
            </a:endParaRPr>
          </a:p>
          <a:p>
            <a:pPr marL="0" indent="0" algn="l">
              <a:buNone/>
            </a:pPr>
            <a:r>
              <a:rPr lang="en-US" b="0" i="0" dirty="0">
                <a:solidFill>
                  <a:srgbClr val="1C1E21"/>
                </a:solidFill>
                <a:effectLst/>
                <a:latin typeface="inherit"/>
              </a:rPr>
              <a:t>Integrated Circuits (ICs): </a:t>
            </a:r>
          </a:p>
          <a:p>
            <a:pPr algn="l"/>
            <a:r>
              <a:rPr lang="en-US" b="0" i="0" dirty="0">
                <a:solidFill>
                  <a:srgbClr val="1C1E21"/>
                </a:solidFill>
                <a:effectLst/>
                <a:latin typeface="inherit"/>
              </a:rPr>
              <a:t>1. 7408 : 1pcs</a:t>
            </a:r>
          </a:p>
          <a:p>
            <a:pPr algn="l"/>
            <a:r>
              <a:rPr lang="en-US" b="0" i="0" dirty="0">
                <a:solidFill>
                  <a:srgbClr val="1C1E21"/>
                </a:solidFill>
                <a:effectLst/>
                <a:latin typeface="inherit"/>
              </a:rPr>
              <a:t> 2. 7432 : 1pcs</a:t>
            </a:r>
          </a:p>
          <a:p>
            <a:endParaRPr lang="en-US" dirty="0"/>
          </a:p>
        </p:txBody>
      </p:sp>
    </p:spTree>
    <p:extLst>
      <p:ext uri="{BB962C8B-B14F-4D97-AF65-F5344CB8AC3E}">
        <p14:creationId xmlns:p14="http://schemas.microsoft.com/office/powerpoint/2010/main" val="4290206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83841-3576-AF72-188E-9AE933DF0AB3}"/>
              </a:ext>
            </a:extLst>
          </p:cNvPr>
          <p:cNvSpPr>
            <a:spLocks noGrp="1"/>
          </p:cNvSpPr>
          <p:nvPr>
            <p:ph type="title"/>
          </p:nvPr>
        </p:nvSpPr>
        <p:spPr/>
        <p:txBody>
          <a:bodyPr/>
          <a:lstStyle/>
          <a:p>
            <a:r>
              <a:rPr lang="en-US" sz="1800" dirty="0"/>
              <a:t>Advantages of </a:t>
            </a:r>
            <a:r>
              <a:rPr lang="en-US" sz="1800" dirty="0" err="1"/>
              <a:t>combitional</a:t>
            </a:r>
            <a:r>
              <a:rPr lang="en-US" sz="1800" dirty="0"/>
              <a:t> circuits:</a:t>
            </a:r>
          </a:p>
        </p:txBody>
      </p:sp>
      <p:sp>
        <p:nvSpPr>
          <p:cNvPr id="3" name="Content Placeholder 2">
            <a:extLst>
              <a:ext uri="{FF2B5EF4-FFF2-40B4-BE49-F238E27FC236}">
                <a16:creationId xmlns:a16="http://schemas.microsoft.com/office/drawing/2014/main" id="{E2E449C9-362E-4E98-68F0-70E94CC1999B}"/>
              </a:ext>
            </a:extLst>
          </p:cNvPr>
          <p:cNvSpPr>
            <a:spLocks noGrp="1"/>
          </p:cNvSpPr>
          <p:nvPr>
            <p:ph idx="1"/>
          </p:nvPr>
        </p:nvSpPr>
        <p:spPr/>
        <p:txBody>
          <a:bodyPr/>
          <a:lstStyle/>
          <a:p>
            <a:r>
              <a:rPr lang="en-US" b="0" i="0" dirty="0">
                <a:solidFill>
                  <a:srgbClr val="FF0000"/>
                </a:solidFill>
                <a:effectLst/>
                <a:latin typeface="Segoe UI Historic" panose="020B0502040204020203" pitchFamily="34" charset="0"/>
              </a:rPr>
              <a:t>Speed is fast.</a:t>
            </a:r>
          </a:p>
          <a:p>
            <a:r>
              <a:rPr lang="en-US" b="0" i="0" dirty="0">
                <a:solidFill>
                  <a:srgbClr val="FF0000"/>
                </a:solidFill>
                <a:effectLst/>
                <a:latin typeface="Segoe UI Historic" panose="020B0502040204020203" pitchFamily="34" charset="0"/>
              </a:rPr>
              <a:t> It is designed easy. </a:t>
            </a:r>
          </a:p>
          <a:p>
            <a:r>
              <a:rPr lang="en-US" b="0" i="0" dirty="0">
                <a:solidFill>
                  <a:srgbClr val="FF0000"/>
                </a:solidFill>
                <a:effectLst/>
                <a:latin typeface="Segoe UI Historic" panose="020B0502040204020203" pitchFamily="34" charset="0"/>
              </a:rPr>
              <a:t>There is no feedback between input and output. </a:t>
            </a:r>
          </a:p>
          <a:p>
            <a:r>
              <a:rPr lang="en-US" b="0" i="0" dirty="0">
                <a:solidFill>
                  <a:srgbClr val="FF0000"/>
                </a:solidFill>
                <a:effectLst/>
                <a:latin typeface="Segoe UI Historic" panose="020B0502040204020203" pitchFamily="34" charset="0"/>
              </a:rPr>
              <a:t>This is time independent.</a:t>
            </a:r>
            <a:endParaRPr lang="en-US" dirty="0">
              <a:solidFill>
                <a:srgbClr val="FF0000"/>
              </a:solidFill>
            </a:endParaRPr>
          </a:p>
        </p:txBody>
      </p:sp>
    </p:spTree>
    <p:extLst>
      <p:ext uri="{BB962C8B-B14F-4D97-AF65-F5344CB8AC3E}">
        <p14:creationId xmlns:p14="http://schemas.microsoft.com/office/powerpoint/2010/main" val="1476127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2BE44-0B32-D0B4-A5A8-AACDBDD65A72}"/>
              </a:ext>
            </a:extLst>
          </p:cNvPr>
          <p:cNvSpPr>
            <a:spLocks noGrp="1"/>
          </p:cNvSpPr>
          <p:nvPr>
            <p:ph type="title"/>
          </p:nvPr>
        </p:nvSpPr>
        <p:spPr/>
        <p:txBody>
          <a:bodyPr/>
          <a:lstStyle/>
          <a:p>
            <a:r>
              <a:rPr lang="en-US" sz="1800" dirty="0"/>
              <a:t>Disadvantages of </a:t>
            </a:r>
            <a:r>
              <a:rPr lang="en-US" sz="1800" dirty="0" err="1"/>
              <a:t>combitional</a:t>
            </a:r>
            <a:r>
              <a:rPr lang="en-US" sz="1800" dirty="0"/>
              <a:t> circuits</a:t>
            </a:r>
          </a:p>
        </p:txBody>
      </p:sp>
      <p:sp>
        <p:nvSpPr>
          <p:cNvPr id="3" name="Content Placeholder 2">
            <a:extLst>
              <a:ext uri="{FF2B5EF4-FFF2-40B4-BE49-F238E27FC236}">
                <a16:creationId xmlns:a16="http://schemas.microsoft.com/office/drawing/2014/main" id="{38122D24-4F9D-F939-A28F-E7B10A15AA6D}"/>
              </a:ext>
            </a:extLst>
          </p:cNvPr>
          <p:cNvSpPr>
            <a:spLocks noGrp="1"/>
          </p:cNvSpPr>
          <p:nvPr>
            <p:ph idx="1"/>
          </p:nvPr>
        </p:nvSpPr>
        <p:spPr/>
        <p:txBody>
          <a:bodyPr/>
          <a:lstStyle/>
          <a:p>
            <a:pPr algn="l"/>
            <a:r>
              <a:rPr lang="en-US" dirty="0">
                <a:solidFill>
                  <a:srgbClr val="1C1E21"/>
                </a:solidFill>
                <a:latin typeface="inherit"/>
              </a:rPr>
              <a:t>The m</a:t>
            </a:r>
            <a:r>
              <a:rPr lang="en-US" b="0" i="0" dirty="0">
                <a:solidFill>
                  <a:srgbClr val="1C1E21"/>
                </a:solidFill>
                <a:effectLst/>
                <a:latin typeface="inherit"/>
              </a:rPr>
              <a:t>ore complex the circuit becomes the greater chance of having a catastrophic failure. </a:t>
            </a:r>
          </a:p>
          <a:p>
            <a:pPr algn="l"/>
            <a:r>
              <a:rPr lang="en-US" b="0" i="0" dirty="0">
                <a:solidFill>
                  <a:srgbClr val="1C1E21"/>
                </a:solidFill>
                <a:effectLst/>
                <a:latin typeface="inherit"/>
              </a:rPr>
              <a:t>An example of a </a:t>
            </a:r>
            <a:r>
              <a:rPr lang="en-US" b="0" i="0" dirty="0" err="1">
                <a:solidFill>
                  <a:srgbClr val="1C1E21"/>
                </a:solidFill>
                <a:effectLst/>
                <a:latin typeface="inherit"/>
              </a:rPr>
              <a:t>combinationseries</a:t>
            </a:r>
            <a:r>
              <a:rPr lang="en-US" b="0" i="0" dirty="0">
                <a:solidFill>
                  <a:srgbClr val="1C1E21"/>
                </a:solidFill>
                <a:effectLst/>
                <a:latin typeface="inherit"/>
              </a:rPr>
              <a:t>-parallel circuit would be where one power source provides power </a:t>
            </a:r>
            <a:r>
              <a:rPr lang="en-US" b="0" i="0" dirty="0" err="1">
                <a:solidFill>
                  <a:srgbClr val="1C1E21"/>
                </a:solidFill>
                <a:effectLst/>
                <a:latin typeface="inherit"/>
              </a:rPr>
              <a:t>tomultiple</a:t>
            </a:r>
            <a:r>
              <a:rPr lang="en-US" b="0" i="0" dirty="0">
                <a:solidFill>
                  <a:srgbClr val="1C1E21"/>
                </a:solidFill>
                <a:effectLst/>
                <a:latin typeface="inherit"/>
              </a:rPr>
              <a:t> switches to control multiple components.</a:t>
            </a:r>
          </a:p>
          <a:p>
            <a:pPr marL="0" indent="0" algn="l">
              <a:buNone/>
            </a:pPr>
            <a:endParaRPr lang="en-US" b="0" i="0" u="none" strike="noStrike" dirty="0">
              <a:solidFill>
                <a:srgbClr val="1C1E21"/>
              </a:solidFill>
              <a:effectLst/>
              <a:latin typeface="inherit"/>
            </a:endParaRPr>
          </a:p>
          <a:p>
            <a:pPr marL="0" indent="0">
              <a:buNone/>
            </a:pPr>
            <a:br>
              <a:rPr lang="en-US" b="0" i="0" dirty="0">
                <a:solidFill>
                  <a:srgbClr val="1C1E21"/>
                </a:solidFill>
                <a:effectLst/>
                <a:latin typeface="inherit"/>
              </a:rPr>
            </a:br>
            <a:endParaRPr lang="en-US" dirty="0"/>
          </a:p>
        </p:txBody>
      </p:sp>
    </p:spTree>
    <p:extLst>
      <p:ext uri="{BB962C8B-B14F-4D97-AF65-F5344CB8AC3E}">
        <p14:creationId xmlns:p14="http://schemas.microsoft.com/office/powerpoint/2010/main" val="14390136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91</TotalTime>
  <Words>444</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Century Gothic</vt:lpstr>
      <vt:lpstr>inherit</vt:lpstr>
      <vt:lpstr>Segoe UI Historic</vt:lpstr>
      <vt:lpstr>Wingdings 3</vt:lpstr>
      <vt:lpstr>Ion Boardroom</vt:lpstr>
      <vt:lpstr>DIGITAL LOGIC AND CIRCUITS LAB (PRESENTATION)</vt:lpstr>
      <vt:lpstr>INTRODUCTION:   OBJECTIVES:</vt:lpstr>
      <vt:lpstr>What is combinational circuits:</vt:lpstr>
      <vt:lpstr>PowerPoint Presentation</vt:lpstr>
      <vt:lpstr>And operation:</vt:lpstr>
      <vt:lpstr>Or operation:</vt:lpstr>
      <vt:lpstr>Apprataus:</vt:lpstr>
      <vt:lpstr>Advantages of combitional circuits:</vt:lpstr>
      <vt:lpstr>Disadvantages of combitional circuits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LOGIC AND CIRCUITS LAB (PRESENTATION)</dc:title>
  <dc:creator>MOST. AFROJA MAHOMUDA</dc:creator>
  <cp:lastModifiedBy>MOST. AFROJA MAHOMUDA</cp:lastModifiedBy>
  <cp:revision>2</cp:revision>
  <dcterms:created xsi:type="dcterms:W3CDTF">2022-06-23T14:03:53Z</dcterms:created>
  <dcterms:modified xsi:type="dcterms:W3CDTF">2022-06-23T15:35:19Z</dcterms:modified>
</cp:coreProperties>
</file>