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Quattrocento Sans"/>
      <p:regular r:id="rId30"/>
      <p:bold r:id="rId31"/>
      <p:italic r:id="rId32"/>
      <p:boldItalic r:id="rId33"/>
    </p:embeddedFont>
    <p:embeddedFont>
      <p:font typeface="Open Sans ExtraBold"/>
      <p:bold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bold.fntdata"/><Relationship Id="rId30" Type="http://schemas.openxmlformats.org/officeDocument/2006/relationships/font" Target="fonts/QuattrocentoSans-regular.fntdata"/><Relationship Id="rId11" Type="http://schemas.openxmlformats.org/officeDocument/2006/relationships/slide" Target="slides/slide6.xml"/><Relationship Id="rId33" Type="http://schemas.openxmlformats.org/officeDocument/2006/relationships/font" Target="fonts/QuattrocentoSans-boldItalic.fntdata"/><Relationship Id="rId10" Type="http://schemas.openxmlformats.org/officeDocument/2006/relationships/slide" Target="slides/slide5.xml"/><Relationship Id="rId32" Type="http://schemas.openxmlformats.org/officeDocument/2006/relationships/font" Target="fonts/QuattrocentoSans-italic.fntdata"/><Relationship Id="rId13" Type="http://schemas.openxmlformats.org/officeDocument/2006/relationships/slide" Target="slides/slide8.xml"/><Relationship Id="rId35" Type="http://schemas.openxmlformats.org/officeDocument/2006/relationships/font" Target="fonts/OpenSansExtraBold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ExtraBo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1d618c18b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81d618c18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g81d618c18b_2_0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81d618c18b_2_0:notes"/>
          <p:cNvSpPr txBox="1"/>
          <p:nvPr>
            <p:ph idx="11" type="ftr"/>
          </p:nvPr>
        </p:nvSpPr>
        <p:spPr>
          <a:xfrm>
            <a:off x="0" y="8686800"/>
            <a:ext cx="59208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GB" sz="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All rights reserved. MICROSOFT MAKES NO WARRANTIES, EXPRESS, IMPLIED OR STATUTORY, AS TO THE INFORMATION IN THIS PRESENTATION.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81d618c18b_2_0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4/16/2020 7:51 PM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81d618c18b_2_0:notes"/>
          <p:cNvSpPr txBox="1"/>
          <p:nvPr>
            <p:ph idx="12" type="sldNum"/>
          </p:nvPr>
        </p:nvSpPr>
        <p:spPr>
          <a:xfrm>
            <a:off x="5909309" y="8685213"/>
            <a:ext cx="94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8c78a548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8c78a548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8c78a56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8c78a56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8c78a566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8c78a566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8c78a566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8c78a566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8c78a56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8c78a56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8c78a566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8c78a56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8c78a56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8c78a56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8e7dd6bd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8e7dd6bd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8e7dd6bd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8e7dd6bd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8e7dd6bd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8e7dd6bd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1d618c18b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" name="Google Shape;69;g81d618c18b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8e7dd6bd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8e7dd6bd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8e7dd6bd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8e7dd6bd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8e7dd6bd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8e7dd6bd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8e7dd6bd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8e7dd6bd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8e7dd6bd9_0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88e7dd6bd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88e7dd6bd9_0_101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88e7dd6bd9_0_101:notes"/>
          <p:cNvSpPr txBox="1"/>
          <p:nvPr>
            <p:ph idx="11" type="ftr"/>
          </p:nvPr>
        </p:nvSpPr>
        <p:spPr>
          <a:xfrm>
            <a:off x="0" y="8686800"/>
            <a:ext cx="59208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GB" sz="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All rights reserved. MICROSOFT MAKES NO WARRANTIES, EXPRESS, IMPLIED OR STATUTORY, AS TO THE INFORMATION IN THIS PRESENTATION.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88e7dd6bd9_0_10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4/16/2020 7:52 PM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88e7dd6bd9_0_101:notes"/>
          <p:cNvSpPr txBox="1"/>
          <p:nvPr>
            <p:ph idx="12" type="sldNum"/>
          </p:nvPr>
        </p:nvSpPr>
        <p:spPr>
          <a:xfrm>
            <a:off x="5909309" y="8685213"/>
            <a:ext cx="94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1d618c18b_2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81d618c18b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1d618c18b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1d618c18b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1d618c18b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1d618c18b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1d618c18b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1d618c18b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8c78a54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8c78a54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8c78a54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8c78a54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8c78a548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8c78a54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age is a real valued output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Walkin 3">
  <p:cSld name="4_Walkin 3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-1378" l="0" r="0" t="14685"/>
          <a:stretch/>
        </p:blipFill>
        <p:spPr>
          <a:xfrm>
            <a:off x="0" y="2612754"/>
            <a:ext cx="9144000" cy="2466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6425" y="2971800"/>
            <a:ext cx="2062542" cy="203222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438150" y="1263010"/>
            <a:ext cx="824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38150" y="1764116"/>
            <a:ext cx="8268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82519" y="3116212"/>
            <a:ext cx="1502433" cy="1692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8151" y="439341"/>
            <a:ext cx="1828394" cy="165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xhere.com/sv/photo/1437857" TargetMode="External"/><Relationship Id="rId4" Type="http://schemas.openxmlformats.org/officeDocument/2006/relationships/image" Target="../media/image21.jpg"/><Relationship Id="rId5" Type="http://schemas.openxmlformats.org/officeDocument/2006/relationships/hyperlink" Target="https://publicdomainvectors.org/en/free-clipart/Computer-demonstration/49963.html" TargetMode="External"/><Relationship Id="rId6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Relationship Id="rId4" Type="http://schemas.openxmlformats.org/officeDocument/2006/relationships/image" Target="../media/image17.png"/><Relationship Id="rId5" Type="http://schemas.openxmlformats.org/officeDocument/2006/relationships/image" Target="../media/image6.jpg"/><Relationship Id="rId6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19125" y="1219300"/>
            <a:ext cx="8265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3600">
                <a:latin typeface="Times New Roman"/>
                <a:ea typeface="Times New Roman"/>
                <a:cs typeface="Times New Roman"/>
                <a:sym typeface="Times New Roman"/>
              </a:rPr>
              <a:t>Introduction to Machine Learning using </a:t>
            </a:r>
            <a:r>
              <a:rPr b="1" lang="en-GB" sz="36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Azure Notebooks</a:t>
            </a:r>
            <a:endParaRPr b="1" sz="36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19125" y="1965200"/>
            <a:ext cx="40719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Speakers -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Vignesh Iyer &amp; Afroz Chakure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Supervised </a:t>
            </a:r>
            <a:r>
              <a:rPr b="1"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Algorithms</a:t>
            </a:r>
            <a:endParaRPr b="1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Algorithms:</a:t>
            </a:r>
            <a:endParaRPr b="1" sz="20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Regression (SVR)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Regression, Random Forest Regression, etc.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Algorithms:</a:t>
            </a:r>
            <a:endParaRPr b="1" sz="20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K-Nearest Neighbors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Machines (SVMs), Decision Tree 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Random Forest Classification, etc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Unsupervised </a:t>
            </a:r>
            <a:r>
              <a:rPr b="1"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</a:t>
            </a:r>
            <a:endParaRPr b="1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183675" y="1152475"/>
            <a:ext cx="882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Unsupervised Learning:</a:t>
            </a:r>
            <a:endParaRPr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AutoNum type="alphaLcPeriod"/>
            </a:pP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Unsupervised Learning</a:t>
            </a: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little or no idea about what our results look like</a:t>
            </a: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AutoNum type="alphaLcPeriod"/>
            </a:pP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</a:t>
            </a:r>
            <a:r>
              <a:rPr b="1"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derive structure</a:t>
            </a: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data where we don’t</a:t>
            </a: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necessarily</a:t>
            </a: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know the effect of the variables.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AutoNum type="alphaLcPeriod"/>
            </a:pP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can be derived by </a:t>
            </a:r>
            <a:r>
              <a:rPr b="1"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 </a:t>
            </a: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based on the relationships among the variables. 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to solve Unsupervised Learning problems:</a:t>
            </a:r>
            <a:endParaRPr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 </a:t>
            </a:r>
            <a:r>
              <a:rPr b="1" lang="en-GB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Clustering: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task of grouping a set of objects in such a way that objects in the same group (called a </a:t>
            </a: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are more similar (in some sense) to each other than to those in other groups (clusters).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2.1 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Clustering </a:t>
            </a:r>
            <a:r>
              <a:rPr b="1"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75" y="1017725"/>
            <a:ext cx="742400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Uns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upervised </a:t>
            </a:r>
            <a:r>
              <a:rPr b="1"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Algorithms</a:t>
            </a:r>
            <a:endParaRPr b="1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K-Means Clustering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Hierarchical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Clustering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Apriori Algorithms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 Tree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b="0" l="3119" r="0" t="0"/>
          <a:stretch/>
        </p:blipFill>
        <p:spPr>
          <a:xfrm>
            <a:off x="3532275" y="1986000"/>
            <a:ext cx="5381174" cy="280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35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Reinforcement </a:t>
            </a:r>
            <a:r>
              <a:rPr b="1"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</a:t>
            </a:r>
            <a:endParaRPr b="1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016300"/>
            <a:ext cx="8520600" cy="39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about taking suitable actions to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maximize reward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a particular situation.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employed by various software and machines to find the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possible behavior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path to take in a specific situation.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Unlike Supervised Learning where the training data has the answer key with it, in RL there is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answer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In the absence of any training dataset, it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learns from experience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R.L. agent determines what to do, to perform the given task.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strategy planning.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Robotics for Industrial Automation.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Games like Chess, Go, checkers etc.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 Driving Cars.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275" y="2979325"/>
            <a:ext cx="3546925" cy="195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Some Applications </a:t>
            </a:r>
            <a:r>
              <a:rPr b="1"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ML</a:t>
            </a:r>
            <a:endParaRPr b="1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Personal Assistants. (Alexa, Google Home, Microsoft 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Cortana, etc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Predictions while commuting, Videos Surveillance, Social Media Services.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Spam and Malware Filtering.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AI (eg: Generating sound effects on the fly, Customized game experience, etc)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Customer Support.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Engine Result Refining.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Recommendations.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Fraud Detection.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575" y="2652225"/>
            <a:ext cx="4716901" cy="23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Linear </a:t>
            </a:r>
            <a:r>
              <a:rPr b="1"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(Supervised Learning)</a:t>
            </a:r>
            <a:endParaRPr b="1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Supervised Learning, the goal is given a training set, to learn a function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h: X -&gt; Y 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that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h(x) is a “good predictor” for the corresponding value of y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called the hypothesis function. 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GB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attempts to explain the relationship between one or more variables using a straight line.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9"/>
          <p:cNvSpPr/>
          <p:nvPr/>
        </p:nvSpPr>
        <p:spPr>
          <a:xfrm>
            <a:off x="3474390" y="3057625"/>
            <a:ext cx="1800600" cy="40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Set</a:t>
            </a:r>
            <a:endParaRPr/>
          </a:p>
        </p:txBody>
      </p:sp>
      <p:sp>
        <p:nvSpPr>
          <p:cNvPr id="174" name="Google Shape;174;p29"/>
          <p:cNvSpPr/>
          <p:nvPr/>
        </p:nvSpPr>
        <p:spPr>
          <a:xfrm>
            <a:off x="3474390" y="3687070"/>
            <a:ext cx="1800600" cy="37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Algorithm</a:t>
            </a:r>
            <a:endParaRPr/>
          </a:p>
        </p:txBody>
      </p:sp>
      <p:sp>
        <p:nvSpPr>
          <p:cNvPr id="175" name="Google Shape;175;p29"/>
          <p:cNvSpPr/>
          <p:nvPr/>
        </p:nvSpPr>
        <p:spPr>
          <a:xfrm>
            <a:off x="4030754" y="4426470"/>
            <a:ext cx="687600" cy="40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</a:t>
            </a:r>
            <a:endParaRPr/>
          </a:p>
        </p:txBody>
      </p:sp>
      <p:cxnSp>
        <p:nvCxnSpPr>
          <p:cNvPr id="176" name="Google Shape;176;p29"/>
          <p:cNvCxnSpPr>
            <a:stCxn id="173" idx="2"/>
            <a:endCxn id="174" idx="0"/>
          </p:cNvCxnSpPr>
          <p:nvPr/>
        </p:nvCxnSpPr>
        <p:spPr>
          <a:xfrm>
            <a:off x="4374690" y="3465925"/>
            <a:ext cx="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9"/>
          <p:cNvCxnSpPr>
            <a:stCxn id="174" idx="2"/>
            <a:endCxn id="175" idx="0"/>
          </p:cNvCxnSpPr>
          <p:nvPr/>
        </p:nvCxnSpPr>
        <p:spPr>
          <a:xfrm>
            <a:off x="4374690" y="4063870"/>
            <a:ext cx="0" cy="3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9"/>
          <p:cNvSpPr/>
          <p:nvPr/>
        </p:nvSpPr>
        <p:spPr>
          <a:xfrm>
            <a:off x="1685950" y="4285100"/>
            <a:ext cx="1898700" cy="6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Input s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ize of house (X)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5238050" y="4285100"/>
            <a:ext cx="1898700" cy="6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Output estimated price (Estimated value of Y)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0" name="Google Shape;180;p29"/>
          <p:cNvCxnSpPr>
            <a:stCxn id="178" idx="3"/>
            <a:endCxn id="175" idx="1"/>
          </p:cNvCxnSpPr>
          <p:nvPr/>
        </p:nvCxnSpPr>
        <p:spPr>
          <a:xfrm>
            <a:off x="3584650" y="4630550"/>
            <a:ext cx="44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9"/>
          <p:cNvCxnSpPr>
            <a:stCxn id="175" idx="3"/>
            <a:endCxn id="179" idx="1"/>
          </p:cNvCxnSpPr>
          <p:nvPr/>
        </p:nvCxnSpPr>
        <p:spPr>
          <a:xfrm>
            <a:off x="4718354" y="4630620"/>
            <a:ext cx="5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26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General 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Equation for </a:t>
            </a:r>
            <a:r>
              <a:rPr b="1"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endParaRPr b="1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</a:t>
            </a:r>
            <a:r>
              <a:rPr b="1" lang="en-GB" sz="2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Linear Regression :</a:t>
            </a:r>
            <a:endParaRPr b="1" sz="20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b</a:t>
            </a:r>
            <a:r>
              <a:rPr baseline="-25000"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(b</a:t>
            </a:r>
            <a:r>
              <a:rPr baseline="-25000"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x</a:t>
            </a:r>
            <a:r>
              <a:rPr baseline="-25000"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(b</a:t>
            </a:r>
            <a:r>
              <a:rPr baseline="-25000"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x</a:t>
            </a:r>
            <a:r>
              <a:rPr baseline="-25000"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……..+ (b</a:t>
            </a:r>
            <a:r>
              <a:rPr baseline="-25000"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x</a:t>
            </a:r>
            <a:r>
              <a:rPr baseline="-25000"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ε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Terms:</a:t>
            </a:r>
            <a:endParaRPr b="1" sz="20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- Dependent Variable </a:t>
            </a:r>
            <a:r>
              <a:rPr b="1"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(Labels)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Constant/ Intercept (Prediction value when x1, x2, x3, …, and xn = 0)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</a:t>
            </a:r>
            <a:r>
              <a:rPr baseline="-25000"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….b</a:t>
            </a:r>
            <a:r>
              <a:rPr baseline="-25000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Coefficients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baseline="-25000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baseline="-25000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….x</a:t>
            </a:r>
            <a:r>
              <a:rPr baseline="-25000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Independent Variables </a:t>
            </a:r>
            <a:r>
              <a:rPr b="1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(Features)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 - Error (It’s Residual value i.e. Difference b/w actual and predicted value)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225" y="931650"/>
            <a:ext cx="3316944" cy="21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Objective of </a:t>
            </a:r>
            <a:r>
              <a:rPr b="1"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Regression </a:t>
            </a:r>
            <a:endParaRPr b="1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objective of Linear Regression is to get the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Fit line 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(It best represents the points on the line).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best possible line will be such that the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squared vertical distances of the scattered points from the line will be the least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2181350" y="2057400"/>
            <a:ext cx="4959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 txBox="1"/>
          <p:nvPr/>
        </p:nvSpPr>
        <p:spPr>
          <a:xfrm>
            <a:off x="5061000" y="2811625"/>
            <a:ext cx="37713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latin typeface="Times New Roman"/>
                <a:ea typeface="Times New Roman"/>
                <a:cs typeface="Times New Roman"/>
                <a:sym typeface="Times New Roman"/>
              </a:rPr>
              <a:t>Least Squares Method:</a:t>
            </a: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Reduce the sum of squared errors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latin typeface="Times New Roman"/>
                <a:ea typeface="Times New Roman"/>
                <a:cs typeface="Times New Roman"/>
                <a:sym typeface="Times New Roman"/>
              </a:rPr>
              <a:t>∑(Actual(y) - Predicted(y'))²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by finding the best possible value of regression coefficients (b</a:t>
            </a:r>
            <a:r>
              <a:rPr baseline="-25000" lang="en-GB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, b</a:t>
            </a:r>
            <a:r>
              <a:rPr baseline="-25000" lang="en-GB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, etc).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b="6585" l="0" r="7278" t="0"/>
          <a:stretch/>
        </p:blipFill>
        <p:spPr>
          <a:xfrm>
            <a:off x="110850" y="2515975"/>
            <a:ext cx="4950150" cy="244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Decision </a:t>
            </a:r>
            <a:r>
              <a:rPr b="1"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endParaRPr b="1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builds classification or regression models in the form of a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structure. 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breaks down a dataset into smaller and smaller subsets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while at the same time an associated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is incrementally developed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consists of:</a:t>
            </a:r>
            <a:endParaRPr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-GB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Tests for the value of a certain attribute.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-GB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Edges/ Branc</a:t>
            </a:r>
            <a:r>
              <a:rPr b="1" lang="en-GB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Corresponds to the outcome of a test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to the next node or leaf.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-GB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Leaf nodes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Terminal nodes that predict the outcome (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Represents class labels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class distribution).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-206841" y="0"/>
            <a:ext cx="88209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3000">
                <a:solidFill>
                  <a:srgbClr val="3535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will you </a:t>
            </a:r>
            <a:r>
              <a:rPr b="1" lang="en-GB" sz="30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today?</a:t>
            </a:r>
            <a:endParaRPr b="1" sz="30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283484" y="944300"/>
            <a:ext cx="555900" cy="555900"/>
          </a:xfrm>
          <a:prstGeom prst="ellipse">
            <a:avLst/>
          </a:prstGeom>
          <a:solidFill>
            <a:srgbClr val="5EA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GB" sz="2600" u="none" cap="none" strike="noStrike">
                <a:solidFill>
                  <a:srgbClr val="EAEAEA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1</a:t>
            </a:r>
            <a:endParaRPr b="0" i="0" sz="2600" u="none" cap="none" strike="noStrike">
              <a:solidFill>
                <a:srgbClr val="EAEAEA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283484" y="1744985"/>
            <a:ext cx="555900" cy="555900"/>
          </a:xfrm>
          <a:prstGeom prst="ellipse">
            <a:avLst/>
          </a:prstGeom>
          <a:solidFill>
            <a:srgbClr val="5EA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GB" sz="2600" u="none" cap="none" strike="noStrike">
                <a:solidFill>
                  <a:srgbClr val="EAEAEA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2</a:t>
            </a:r>
            <a:endParaRPr b="0" i="0" sz="2600" u="none" cap="none" strike="noStrike">
              <a:solidFill>
                <a:srgbClr val="EAEAEA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283484" y="2557371"/>
            <a:ext cx="555900" cy="555900"/>
          </a:xfrm>
          <a:prstGeom prst="ellipse">
            <a:avLst/>
          </a:prstGeom>
          <a:solidFill>
            <a:srgbClr val="5EA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GB" sz="2600" u="none" cap="none" strike="noStrike">
                <a:solidFill>
                  <a:srgbClr val="EAEAEA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3</a:t>
            </a:r>
            <a:endParaRPr b="0" i="0" sz="2600" u="none" cap="none" strike="noStrike">
              <a:solidFill>
                <a:srgbClr val="EAEAEA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121534" y="846050"/>
            <a:ext cx="60690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3535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Machine Learning ?</a:t>
            </a:r>
            <a:endParaRPr i="0" sz="2400" u="none" cap="none" strike="noStrike">
              <a:solidFill>
                <a:srgbClr val="3535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121534" y="1640175"/>
            <a:ext cx="60690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3535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 types ?</a:t>
            </a:r>
            <a:endParaRPr i="0" sz="2400" u="none" cap="none" strike="noStrike">
              <a:solidFill>
                <a:srgbClr val="3535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071409" y="2434296"/>
            <a:ext cx="60690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3535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 on some ML Algorithms</a:t>
            </a:r>
            <a:endParaRPr i="0" sz="2400" u="none" cap="none" strike="noStrike">
              <a:solidFill>
                <a:srgbClr val="3535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1287490" y="4072168"/>
            <a:ext cx="555900" cy="555900"/>
          </a:xfrm>
          <a:prstGeom prst="ellipse">
            <a:avLst/>
          </a:prstGeom>
          <a:solidFill>
            <a:srgbClr val="5EA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600">
                <a:solidFill>
                  <a:srgbClr val="EAEAEA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5</a:t>
            </a:r>
            <a:endParaRPr b="0" i="0" sz="2600" u="none" cap="none" strike="noStrike">
              <a:solidFill>
                <a:srgbClr val="EAEAEA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125540" y="3973918"/>
            <a:ext cx="6669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3535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in Azure Notebooks</a:t>
            </a:r>
            <a:endParaRPr i="0" sz="2400" u="none" cap="none" strike="noStrike">
              <a:solidFill>
                <a:srgbClr val="3535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1287490" y="3314768"/>
            <a:ext cx="555900" cy="555900"/>
          </a:xfrm>
          <a:prstGeom prst="ellipse">
            <a:avLst/>
          </a:prstGeom>
          <a:solidFill>
            <a:srgbClr val="5EA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600">
                <a:solidFill>
                  <a:srgbClr val="EAEAEA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4</a:t>
            </a:r>
            <a:endParaRPr b="0" i="0" sz="2600" u="none" cap="none" strike="noStrike">
              <a:solidFill>
                <a:srgbClr val="EAEAEA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121515" y="3167393"/>
            <a:ext cx="6669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3535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of ML</a:t>
            </a:r>
            <a:endParaRPr i="0" sz="2400" u="none" cap="none" strike="noStrike">
              <a:solidFill>
                <a:srgbClr val="3535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Decision Tree </a:t>
            </a:r>
            <a:r>
              <a:rPr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Example</a:t>
            </a:r>
            <a:endParaRPr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125" y="1441800"/>
            <a:ext cx="5017175" cy="313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3"/>
          <p:cNvSpPr txBox="1"/>
          <p:nvPr/>
        </p:nvSpPr>
        <p:spPr>
          <a:xfrm>
            <a:off x="401650" y="1352550"/>
            <a:ext cx="44517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Deciding if the person is “Fit” or “Unfit” using Decision Tree.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Node - Test value of an attribute.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Edges - Corresponds to the outcome of a test.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Leaf Nodes - Represents class labels (outcome).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Machine Learning </a:t>
            </a:r>
            <a:r>
              <a:rPr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513" y="1185438"/>
            <a:ext cx="7110975" cy="36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/>
        </p:nvSpPr>
        <p:spPr>
          <a:xfrm>
            <a:off x="3404938" y="2088300"/>
            <a:ext cx="181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sz="50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3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12" y="1438276"/>
            <a:ext cx="2734753" cy="207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6963" y="1438275"/>
            <a:ext cx="32869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with us :)</a:t>
            </a:r>
            <a:endParaRPr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250" y="1145475"/>
            <a:ext cx="2583900" cy="258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0" name="Google Shape;230;p36"/>
          <p:cNvSpPr txBox="1"/>
          <p:nvPr/>
        </p:nvSpPr>
        <p:spPr>
          <a:xfrm>
            <a:off x="1194625" y="3797450"/>
            <a:ext cx="25839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bit.ly/afrozchakure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250" y="3848175"/>
            <a:ext cx="378650" cy="3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6"/>
          <p:cNvPicPr preferRelativeResize="0"/>
          <p:nvPr/>
        </p:nvPicPr>
        <p:blipFill rotWithShape="1">
          <a:blip r:embed="rId5">
            <a:alphaModFix/>
          </a:blip>
          <a:srcRect b="0" l="16412" r="2134" t="26193"/>
          <a:stretch/>
        </p:blipFill>
        <p:spPr>
          <a:xfrm>
            <a:off x="5103450" y="1145475"/>
            <a:ext cx="2583899" cy="2608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3" name="Google Shape;233;p36"/>
          <p:cNvSpPr txBox="1"/>
          <p:nvPr/>
        </p:nvSpPr>
        <p:spPr>
          <a:xfrm>
            <a:off x="5368338" y="3808600"/>
            <a:ext cx="25839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bit.ly/vigneshiyer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963" y="3859325"/>
            <a:ext cx="378650" cy="37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6"/>
          <p:cNvSpPr txBox="1"/>
          <p:nvPr/>
        </p:nvSpPr>
        <p:spPr>
          <a:xfrm>
            <a:off x="1195900" y="4318025"/>
            <a:ext cx="30000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twitter.com/ afrozchakure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36"/>
          <p:cNvSpPr txBox="1"/>
          <p:nvPr/>
        </p:nvSpPr>
        <p:spPr>
          <a:xfrm>
            <a:off x="5444750" y="4343275"/>
            <a:ext cx="2454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twitter.com/</a:t>
            </a: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vigucodes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7250" y="4345625"/>
            <a:ext cx="378650" cy="3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0975" y="4343275"/>
            <a:ext cx="378650" cy="3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4875975" y="1339225"/>
            <a:ext cx="40158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4800">
                <a:solidFill>
                  <a:srgbClr val="00FFFF"/>
                </a:solidFill>
              </a:rPr>
              <a:t>Thank You 😜 </a:t>
            </a:r>
            <a:endParaRPr sz="4800">
              <a:solidFill>
                <a:srgbClr val="00FFFF"/>
              </a:solidFill>
            </a:endParaRPr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50" y="872550"/>
            <a:ext cx="4354950" cy="380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98450" y="445025"/>
            <a:ext cx="90456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What is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Learning? 🤔</a:t>
            </a:r>
            <a:endParaRPr b="1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4361" l="0" r="0" t="0"/>
          <a:stretch/>
        </p:blipFill>
        <p:spPr>
          <a:xfrm>
            <a:off x="285050" y="1288975"/>
            <a:ext cx="4474451" cy="33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900" y="1292825"/>
            <a:ext cx="4079700" cy="34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49075" y="337425"/>
            <a:ext cx="90456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r>
              <a:rPr b="1" lang="en-GB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subset of Artificial Intelligence</a:t>
            </a:r>
            <a:endParaRPr b="1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400" y="968277"/>
            <a:ext cx="7366074" cy="39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Definition </a:t>
            </a:r>
            <a:r>
              <a:rPr b="1"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ML</a:t>
            </a:r>
            <a:endParaRPr b="1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181625" y="1152475"/>
            <a:ext cx="865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subfield of Artificial Intelligence and its goal is to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computers to learn on their own.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gives computers the ability to learn without being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explicitly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programmed”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274320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Arthur Samuel (1959), an American pioneer in the field of computer gaming and artificial intelligence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24" y="2571750"/>
            <a:ext cx="2636951" cy="24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Traditional Programming </a:t>
            </a:r>
            <a:r>
              <a:rPr b="1"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v/s Machine Learning</a:t>
            </a:r>
            <a:endParaRPr b="1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75" y="1515050"/>
            <a:ext cx="3635100" cy="25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3634825" y="1435250"/>
            <a:ext cx="5357400" cy="30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b="1" lang="en-GB" sz="2200">
                <a:latin typeface="Times New Roman"/>
                <a:ea typeface="Times New Roman"/>
                <a:cs typeface="Times New Roman"/>
                <a:sym typeface="Times New Roman"/>
              </a:rPr>
              <a:t>Traditional Programming</a:t>
            </a: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, we provide </a:t>
            </a:r>
            <a:r>
              <a:rPr b="1" lang="en-GB" sz="2200"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 sz="2200"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to our computer to get the </a:t>
            </a:r>
            <a:r>
              <a:rPr b="1" lang="en-GB" sz="22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1" lang="en-GB" sz="2200">
                <a:latin typeface="Times New Roman"/>
                <a:ea typeface="Times New Roman"/>
                <a:cs typeface="Times New Roman"/>
                <a:sym typeface="Times New Roman"/>
              </a:rPr>
              <a:t>utput</a:t>
            </a: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b="1" lang="en-GB" sz="2200"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 we feed both </a:t>
            </a:r>
            <a:r>
              <a:rPr b="1" lang="en-GB" sz="2200"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b="1" lang="en-GB" sz="2200">
                <a:latin typeface="Times New Roman"/>
                <a:ea typeface="Times New Roman"/>
                <a:cs typeface="Times New Roman"/>
                <a:sym typeface="Times New Roman"/>
              </a:rPr>
              <a:t> (input features)</a:t>
            </a: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 as well as the </a:t>
            </a:r>
            <a:r>
              <a:rPr b="1" lang="en-GB" sz="22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1" lang="en-GB" sz="2200">
                <a:latin typeface="Times New Roman"/>
                <a:ea typeface="Times New Roman"/>
                <a:cs typeface="Times New Roman"/>
                <a:sym typeface="Times New Roman"/>
              </a:rPr>
              <a:t>utput (output labels)</a:t>
            </a: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 to our problem and we get the </a:t>
            </a:r>
            <a:r>
              <a:rPr b="1" lang="en-GB" sz="2200">
                <a:latin typeface="Times New Roman"/>
                <a:ea typeface="Times New Roman"/>
                <a:cs typeface="Times New Roman"/>
                <a:sym typeface="Times New Roman"/>
              </a:rPr>
              <a:t>ML model </a:t>
            </a: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as the result.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Different Types of </a:t>
            </a:r>
            <a:r>
              <a:rPr b="1"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 b="1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54750" y="1332150"/>
            <a:ext cx="3549000" cy="12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lang="en-GB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Learning 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lang="en-GB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Unsupervised Learning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lang="en-GB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Reinforcement Learning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11527" l="0" r="0" t="0"/>
          <a:stretch/>
        </p:blipFill>
        <p:spPr>
          <a:xfrm>
            <a:off x="3704225" y="1284875"/>
            <a:ext cx="5199275" cy="369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Supervised </a:t>
            </a:r>
            <a:r>
              <a:rPr b="1"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</a:t>
            </a:r>
            <a:endParaRPr b="1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supervised learning, we are given a data set and we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already know what our correct output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should look like, having the idea that there is a relationship between the input and output.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-GB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type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Given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find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desired output, Supervised Learning can further be divided into: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gression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 Estimate C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ontinuous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values  (Real valued output)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Identify a 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 class 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Discrete values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Boolean or Categories)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Regression and</a:t>
            </a:r>
            <a:r>
              <a:rPr b="1"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Classification</a:t>
            </a:r>
            <a:endParaRPr b="1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140850" y="1078125"/>
            <a:ext cx="8862300" cy="3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 </a:t>
            </a:r>
            <a:r>
              <a:rPr b="1" lang="en-GB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Regression: </a:t>
            </a:r>
            <a:endParaRPr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regression model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predicts value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(dependent variable) based on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independent variables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Used for finding out the relationship between variables and forecasting.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used to predict a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valued output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For example,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the age 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 person, given the picture of the person.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 </a:t>
            </a:r>
            <a:r>
              <a:rPr b="1" lang="en-GB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Classification:</a:t>
            </a:r>
            <a:endParaRPr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classification model groups the output into a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If what we are trying to predict is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discrete or categorical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then it is a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problem.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if you want to determine whether a stock is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“overvalued”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“undervalued”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i.e. Classifying a stock into 2 discrete categories.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