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11" Type="http://schemas.openxmlformats.org/officeDocument/2006/relationships/slide" Target="slides/slide6.xml"/><Relationship Id="rId22" Type="http://schemas.openxmlformats.org/officeDocument/2006/relationships/font" Target="fonts/Constantia-boldItalic.fntdata"/><Relationship Id="rId10" Type="http://schemas.openxmlformats.org/officeDocument/2006/relationships/slide" Target="slides/slide5.xml"/><Relationship Id="rId21" Type="http://schemas.openxmlformats.org/officeDocument/2006/relationships/font" Target="fonts/Constanti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text must be parsed to remove words, called tokenization. Then the words need to be encoded as integers or floating point values for use as input to a machine learning algorithm, called feature extraction (or vectorization).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Cosine similarity is a metric used to measure how similar the documents are irrespective of their size. Mathematically, it measures the cosine of the angle between two vectors projected in a multi-dimensional space.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0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71" name="Google Shape;71;p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467833" y="935665"/>
            <a:ext cx="6875576" cy="14926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eorgia"/>
              <a:buNone/>
            </a:pPr>
            <a:r>
              <a:rPr lang="en" sz="44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Movie Recommendation Engine</a:t>
            </a:r>
            <a:endParaRPr sz="44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4367540" y="2761686"/>
            <a:ext cx="30984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Made by: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" sz="2400">
                <a:solidFill>
                  <a:srgbClr val="3F7818"/>
                </a:solidFill>
                <a:latin typeface="Georgia"/>
                <a:ea typeface="Georgia"/>
                <a:cs typeface="Georgia"/>
                <a:sym typeface="Georgia"/>
              </a:rPr>
              <a:t>1. Afroz Chakure</a:t>
            </a:r>
            <a:endParaRPr sz="2400">
              <a:solidFill>
                <a:srgbClr val="3F781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" sz="2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2. Avadhesh Yadav</a:t>
            </a:r>
            <a:endParaRPr sz="24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3. Himanshu Rathore</a:t>
            </a:r>
            <a:endParaRPr sz="24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" sz="24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4. Sahil Jagotra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67833" y="3051544"/>
            <a:ext cx="32110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Stream Head &amp; Coach Name: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00CC"/>
                </a:solidFill>
                <a:latin typeface="Georgia"/>
                <a:ea typeface="Georgia"/>
                <a:cs typeface="Georgia"/>
                <a:sym typeface="Georgia"/>
              </a:rPr>
              <a:t>Mr. Vishal Kumar</a:t>
            </a:r>
            <a:endParaRPr sz="2400">
              <a:solidFill>
                <a:srgbClr val="6600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393405" y="318977"/>
            <a:ext cx="38702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Results:</a:t>
            </a:r>
            <a:endParaRPr sz="2800" u="sng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93405" y="842197"/>
            <a:ext cx="65390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Simple Recommender System</a:t>
            </a:r>
            <a:endParaRPr sz="20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53" y="1242307"/>
            <a:ext cx="6586741" cy="369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467833" y="404037"/>
            <a:ext cx="56246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Content Based Filtering</a:t>
            </a:r>
            <a:endParaRPr sz="20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54" y="804147"/>
            <a:ext cx="7368835" cy="371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88417" y="180755"/>
            <a:ext cx="2878067" cy="60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lgerian"/>
              <a:buNone/>
            </a:pPr>
            <a:r>
              <a:rPr lang="en" sz="28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Applications:</a:t>
            </a:r>
            <a:endParaRPr sz="2800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14725" l="6465" r="39700" t="31742"/>
          <a:stretch/>
        </p:blipFill>
        <p:spPr>
          <a:xfrm>
            <a:off x="385949" y="786810"/>
            <a:ext cx="6737865" cy="383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" y="168074"/>
            <a:ext cx="6924505" cy="497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Georgia"/>
              <a:buNone/>
            </a:pPr>
            <a:r>
              <a:rPr lang="en" sz="2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What is a Recommender System ?</a:t>
            </a:r>
            <a:endParaRPr sz="2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21801" y="1152475"/>
            <a:ext cx="7342256" cy="3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 recommender system is a subclass of information filtering system that </a:t>
            </a:r>
            <a:r>
              <a:rPr b="1"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seeks to predict the rating or preference a user would give to an item</a:t>
            </a: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. They are primarily used in commercial applications.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They are most commonly recognized as </a:t>
            </a:r>
            <a:r>
              <a:rPr b="1"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playlist generators for video and music services</a:t>
            </a: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like Netflix, YouTube and Spotify, </a:t>
            </a:r>
            <a:r>
              <a:rPr b="1"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product recommenders</a:t>
            </a: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for services such as Amazon, or content recommenders for social media platforms such as Facebook and Twitter.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Companies often use recommender systems for </a:t>
            </a:r>
            <a:r>
              <a:rPr b="1"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improving retention</a:t>
            </a: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of customers on their product/ service, </a:t>
            </a:r>
            <a:r>
              <a:rPr b="1"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increasing sales, forming habits and to accelerate work</a:t>
            </a:r>
            <a:r>
              <a:rPr lang="e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1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8D23"/>
              </a:buClr>
              <a:buSzPts val="2800"/>
              <a:buFont typeface="Georgia"/>
              <a:buNone/>
            </a:pPr>
            <a:r>
              <a:rPr lang="en" sz="2800">
                <a:solidFill>
                  <a:srgbClr val="2B8D23"/>
                </a:solidFill>
                <a:latin typeface="Georgia"/>
                <a:ea typeface="Georgia"/>
                <a:cs typeface="Georgia"/>
                <a:sym typeface="Georgia"/>
              </a:rPr>
              <a:t>Types of Recommender Systems</a:t>
            </a:r>
            <a:endParaRPr sz="2800">
              <a:solidFill>
                <a:srgbClr val="2B8D2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0" y="1017725"/>
            <a:ext cx="876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 u="sng">
                <a:solidFill>
                  <a:srgbClr val="7030A0"/>
                </a:solidFill>
                <a:latin typeface="Constantia"/>
                <a:ea typeface="Constantia"/>
                <a:cs typeface="Constantia"/>
                <a:sym typeface="Constantia"/>
              </a:rPr>
              <a:t>Popularity Based Recommender</a:t>
            </a:r>
            <a:r>
              <a:rPr lang="en" sz="1800">
                <a:solidFill>
                  <a:srgbClr val="7030A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It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offers generalized recommendations to every user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based on movie popularity and (sometimes) genre. The basic idea behind this recommender is that movies that are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more popular and more critically acclaimed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will have a higher probability of being liked by the average audience. This model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does not give personalized recommendations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based on the user.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 u="sng">
                <a:solidFill>
                  <a:srgbClr val="932313"/>
                </a:solidFill>
                <a:latin typeface="Constantia"/>
                <a:ea typeface="Constantia"/>
                <a:cs typeface="Constantia"/>
                <a:sym typeface="Constantia"/>
              </a:rPr>
              <a:t>Content Based Recommender</a:t>
            </a:r>
            <a:r>
              <a:rPr lang="en" sz="1800">
                <a:solidFill>
                  <a:srgbClr val="932313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These filtering methods are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based on the description of an item and a profile of the user’s preferred choices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Here keywords are used to describe the items and a user profile is built to state the type of item this user likes. In other words, the algorithms try to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recommend products which are similar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to the ones that a user has liked in the past.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38223" y="950455"/>
            <a:ext cx="701748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3. </a:t>
            </a:r>
            <a:r>
              <a:rPr lang="en" sz="1800" u="sng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Collaborative filtering Engine</a:t>
            </a:r>
            <a:r>
              <a:rPr lang="en" sz="18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It is usually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based on collecting and analyzing information on user’s behaviors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their activities or preferences and predicting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they will like based on the similarity with other users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A key advantage of the collaborative filtering approach is that it </a:t>
            </a:r>
            <a:r>
              <a:rPr b="1"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does not rely on machine analyzable content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thus it is capable of accurately recommending complex items such as movies without requiring an “understanding” of the item itself.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38223" y="329609"/>
            <a:ext cx="68898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B8D23"/>
                </a:solidFill>
                <a:latin typeface="Georgia"/>
                <a:ea typeface="Georgia"/>
                <a:cs typeface="Georgia"/>
                <a:sym typeface="Georgia"/>
              </a:rPr>
              <a:t>Types of Recommender Systems(Cont.)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800"/>
              <a:buFont typeface="Georgia"/>
              <a:buNone/>
            </a:pPr>
            <a:r>
              <a:rPr lang="en" sz="2800">
                <a:solidFill>
                  <a:srgbClr val="6600CC"/>
                </a:solidFill>
                <a:latin typeface="Georgia"/>
                <a:ea typeface="Georgia"/>
                <a:cs typeface="Georgia"/>
                <a:sym typeface="Georgia"/>
              </a:rPr>
              <a:t>Objective/ Goals</a:t>
            </a:r>
            <a:endParaRPr sz="2800">
              <a:solidFill>
                <a:srgbClr val="6600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708856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arenR"/>
            </a:pP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build a Simple recommender that would recommend movies to the user based on the popularity and genre of the movies.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arenR"/>
            </a:pP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build two Content Based Recommenders based on: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1" marL="901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Movie Overviews and Taglines  </a:t>
            </a:r>
            <a:endParaRPr/>
          </a:p>
          <a:p>
            <a:pPr indent="-285750" lvl="1" marL="901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Movie Cast, Crew, Keywords and Genre</a:t>
            </a:r>
            <a:endParaRPr/>
          </a:p>
          <a:p>
            <a:pPr indent="0" lvl="0" marL="158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93DF5F"/>
                </a:solidFill>
                <a:latin typeface="Georgia"/>
                <a:ea typeface="Georgia"/>
                <a:cs typeface="Georgia"/>
                <a:sym typeface="Georgia"/>
              </a:rPr>
              <a:t>Libraries used</a:t>
            </a:r>
            <a:endParaRPr sz="2800">
              <a:solidFill>
                <a:srgbClr val="93DF5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21800" y="935675"/>
            <a:ext cx="89445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600" u="sng">
                <a:solidFill>
                  <a:schemeClr val="accent4"/>
                </a:solidFill>
                <a:latin typeface="Constantia"/>
                <a:ea typeface="Constantia"/>
                <a:cs typeface="Constantia"/>
                <a:sym typeface="Constantia"/>
              </a:rPr>
              <a:t>Numpy</a:t>
            </a:r>
            <a:r>
              <a:rPr lang="en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- Provides objects for multi-dimensional arrays.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600" u="sng">
                <a:solidFill>
                  <a:srgbClr val="7030A0"/>
                </a:solidFill>
                <a:latin typeface="Constantia"/>
                <a:ea typeface="Constantia"/>
                <a:cs typeface="Constantia"/>
                <a:sym typeface="Constantia"/>
              </a:rPr>
              <a:t>Pandas</a:t>
            </a:r>
            <a:r>
              <a:rPr lang="en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- Provides in-memory 2d table object called Dataframe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600" u="sng">
                <a:solidFill>
                  <a:srgbClr val="00B0F0"/>
                </a:solidFill>
                <a:latin typeface="Constantia"/>
                <a:ea typeface="Constantia"/>
                <a:cs typeface="Constantia"/>
                <a:sym typeface="Constantia"/>
              </a:rPr>
              <a:t>TfidfVectorizer</a:t>
            </a:r>
            <a:r>
              <a:rPr lang="en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- Transforms text to feature vectors that can be used as input to estimator.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600" u="sng">
                <a:solidFill>
                  <a:srgbClr val="00B050"/>
                </a:solidFill>
                <a:latin typeface="Constantia"/>
                <a:ea typeface="Constantia"/>
                <a:cs typeface="Constantia"/>
                <a:sym typeface="Constantia"/>
              </a:rPr>
              <a:t>CountVectorizer</a:t>
            </a:r>
            <a:r>
              <a:rPr lang="en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-  Used to tokenize a collection of text documents and build a vocabulary of known words. It is also used to encode new documents using that vocabulary.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600" u="sng">
                <a:solidFill>
                  <a:srgbClr val="FFC000"/>
                </a:solidFill>
                <a:latin typeface="Constantia"/>
                <a:ea typeface="Constantia"/>
                <a:cs typeface="Constantia"/>
                <a:sym typeface="Constantia"/>
              </a:rPr>
              <a:t>Cosine similarity</a:t>
            </a:r>
            <a:r>
              <a:rPr lang="en" sz="1600">
                <a:solidFill>
                  <a:srgbClr val="FFC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 Metric used to measure how similar the documents are irrespective of their size. It measure the cosine of the angle between two vector projected in a multi-dimensional space.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600" u="sng">
                <a:solidFill>
                  <a:srgbClr val="FF33CC"/>
                </a:solidFill>
                <a:latin typeface="Constantia"/>
                <a:ea typeface="Constantia"/>
                <a:cs typeface="Constantia"/>
                <a:sym typeface="Constantia"/>
              </a:rPr>
              <a:t>SnowballStemmer</a:t>
            </a:r>
            <a:r>
              <a:rPr lang="en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- Stemmers remove morphological affixes from words, leaving only the word stem. Eg: Dog and Dogs will be treated as same words.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800"/>
              <a:buFont typeface="Georgia"/>
              <a:buNone/>
            </a:pPr>
            <a:r>
              <a:rPr lang="en" sz="2800">
                <a:solidFill>
                  <a:srgbClr val="6600CC"/>
                </a:solidFill>
                <a:latin typeface="Georgia"/>
                <a:ea typeface="Georgia"/>
                <a:cs typeface="Georgia"/>
                <a:sym typeface="Georgia"/>
              </a:rPr>
              <a:t>Dataset Used</a:t>
            </a:r>
            <a:endParaRPr sz="2800">
              <a:solidFill>
                <a:srgbClr val="6600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695033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 u="sng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The Full Dataset</a:t>
            </a:r>
            <a:r>
              <a:rPr lang="en" sz="18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Consists of 26,000,000 ratings and 750,000 tag applications applied to 45,000 movies by 270,000 users. Includes tag genome data with 12 million relevance scores across 1,100 tags.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 u="sng">
                <a:solidFill>
                  <a:srgbClr val="CC0000"/>
                </a:solidFill>
                <a:latin typeface="Constantia"/>
                <a:ea typeface="Constantia"/>
                <a:cs typeface="Constantia"/>
                <a:sym typeface="Constantia"/>
              </a:rPr>
              <a:t>The Small Dataset</a:t>
            </a:r>
            <a:r>
              <a:rPr lang="en" sz="1800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Comprises of 100,000 ratings and 1,300 tag applications applied to 9,000 movies by 700 users.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334163"/>
            <a:ext cx="578075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800"/>
              <a:buFont typeface="Georgia"/>
              <a:buNone/>
            </a:pPr>
            <a:r>
              <a:rPr lang="en">
                <a:solidFill>
                  <a:srgbClr val="6600CC"/>
                </a:solidFill>
                <a:latin typeface="Georgia"/>
                <a:ea typeface="Georgia"/>
                <a:cs typeface="Georgia"/>
                <a:sym typeface="Georgia"/>
              </a:rPr>
              <a:t>Criterion Used </a:t>
            </a:r>
            <a:endParaRPr>
              <a:solidFill>
                <a:srgbClr val="6600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0" y="906863"/>
            <a:ext cx="7410893" cy="89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IMDB’s weighted rating formula has been used to give calculate the weighted rating for the movies based on the number of votes and the average rating of the movie.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72" y="2242148"/>
            <a:ext cx="7904349" cy="27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2729097" y="1791316"/>
            <a:ext cx="24348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4C10F"/>
              </a:buClr>
              <a:buSzPts val="2800"/>
              <a:buFont typeface="Algerian"/>
              <a:buNone/>
            </a:pPr>
            <a:r>
              <a:rPr lang="en" sz="6000">
                <a:solidFill>
                  <a:srgbClr val="64C10F"/>
                </a:solidFill>
                <a:latin typeface="Algerian"/>
                <a:ea typeface="Algerian"/>
                <a:cs typeface="Algerian"/>
                <a:sym typeface="Algerian"/>
              </a:rPr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