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77" r:id="rId3"/>
    <p:sldId id="261" r:id="rId4"/>
    <p:sldId id="257" r:id="rId5"/>
    <p:sldId id="262" r:id="rId6"/>
    <p:sldId id="264" r:id="rId7"/>
    <p:sldId id="263" r:id="rId8"/>
    <p:sldId id="260" r:id="rId9"/>
    <p:sldId id="258" r:id="rId10"/>
    <p:sldId id="259" r:id="rId11"/>
    <p:sldId id="276" r:id="rId12"/>
    <p:sldId id="265" r:id="rId13"/>
    <p:sldId id="275" r:id="rId14"/>
    <p:sldId id="281" r:id="rId15"/>
    <p:sldId id="282" r:id="rId16"/>
    <p:sldId id="284" r:id="rId17"/>
    <p:sldId id="285" r:id="rId18"/>
    <p:sldId id="286" r:id="rId19"/>
    <p:sldId id="287" r:id="rId20"/>
    <p:sldId id="288" r:id="rId21"/>
    <p:sldId id="289" r:id="rId22"/>
    <p:sldId id="266" r:id="rId23"/>
    <p:sldId id="278" r:id="rId24"/>
    <p:sldId id="279" r:id="rId25"/>
    <p:sldId id="296" r:id="rId26"/>
    <p:sldId id="290" r:id="rId27"/>
    <p:sldId id="291" r:id="rId28"/>
    <p:sldId id="292" r:id="rId29"/>
    <p:sldId id="293" r:id="rId30"/>
    <p:sldId id="294" r:id="rId31"/>
    <p:sldId id="295" r:id="rId32"/>
    <p:sldId id="299" r:id="rId33"/>
    <p:sldId id="298" r:id="rId34"/>
    <p:sldId id="302" r:id="rId35"/>
    <p:sldId id="297" r:id="rId36"/>
    <p:sldId id="303" r:id="rId37"/>
    <p:sldId id="304" r:id="rId38"/>
    <p:sldId id="305" r:id="rId39"/>
    <p:sldId id="300" r:id="rId40"/>
    <p:sldId id="308" r:id="rId41"/>
    <p:sldId id="309" r:id="rId42"/>
    <p:sldId id="310" r:id="rId43"/>
    <p:sldId id="311" r:id="rId44"/>
    <p:sldId id="313" r:id="rId45"/>
    <p:sldId id="326" r:id="rId46"/>
    <p:sldId id="312" r:id="rId47"/>
    <p:sldId id="301" r:id="rId48"/>
    <p:sldId id="280" r:id="rId49"/>
    <p:sldId id="317" r:id="rId50"/>
    <p:sldId id="315" r:id="rId51"/>
    <p:sldId id="316" r:id="rId52"/>
    <p:sldId id="318" r:id="rId53"/>
    <p:sldId id="319" r:id="rId54"/>
    <p:sldId id="320" r:id="rId55"/>
    <p:sldId id="321" r:id="rId56"/>
    <p:sldId id="325" r:id="rId57"/>
    <p:sldId id="322" r:id="rId58"/>
    <p:sldId id="327" r:id="rId59"/>
    <p:sldId id="274" r:id="rId60"/>
    <p:sldId id="323" r:id="rId61"/>
    <p:sldId id="328" r:id="rId62"/>
    <p:sldId id="324" r:id="rId63"/>
    <p:sldId id="273" r:id="rId64"/>
    <p:sldId id="27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834" autoAdjust="0"/>
  </p:normalViewPr>
  <p:slideViewPr>
    <p:cSldViewPr>
      <p:cViewPr varScale="1">
        <p:scale>
          <a:sx n="76" d="100"/>
          <a:sy n="76" d="100"/>
        </p:scale>
        <p:origin x="-1840"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C3AEE0-0094-4C81-A972-05A5BEF6A141}" type="datetimeFigureOut">
              <a:rPr lang="en-US" smtClean="0"/>
              <a:t>7/11/13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057241-D8B7-4FC3-8FC1-177E0511C7D0}" type="slidenum">
              <a:rPr lang="en-US" smtClean="0"/>
              <a:t>‹#›</a:t>
            </a:fld>
            <a:endParaRPr lang="en-US"/>
          </a:p>
        </p:txBody>
      </p:sp>
    </p:spTree>
    <p:extLst>
      <p:ext uri="{BB962C8B-B14F-4D97-AF65-F5344CB8AC3E}">
        <p14:creationId xmlns:p14="http://schemas.microsoft.com/office/powerpoint/2010/main" val="3106490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indomitus.net/ea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 imagine that right now, you're feeling a bit like Alice. Hmm? Tumbling down the rabbit hole? Let me tell you why you're here. You're here because you know something. What you know you can't explain. But you feel it. You've felt it your entire life. That there's something more in the world. You don't know what it is, but it's there. Like a splinter in your mind, driving you mad. It is this feeling that has brought you to CS221. Unfortunately, no one can be told what the </a:t>
            </a:r>
            <a:r>
              <a:rPr lang="en-US" sz="1200" b="0" i="0" kern="1200" dirty="0" smtClean="0">
                <a:solidFill>
                  <a:schemeClr val="tx1"/>
                </a:solidFill>
                <a:effectLst/>
                <a:latin typeface="+mn-lt"/>
                <a:ea typeface="+mn-ea"/>
                <a:cs typeface="+mn-cs"/>
              </a:rPr>
              <a:t>Bayesian</a:t>
            </a:r>
            <a:r>
              <a:rPr lang="en-US" sz="1200" b="0" i="0" kern="1200" baseline="0" dirty="0" smtClean="0">
                <a:solidFill>
                  <a:schemeClr val="tx1"/>
                </a:solidFill>
                <a:effectLst/>
                <a:latin typeface="+mn-lt"/>
                <a:ea typeface="+mn-ea"/>
                <a:cs typeface="+mn-cs"/>
              </a:rPr>
              <a:t> Networks </a:t>
            </a:r>
            <a:r>
              <a:rPr lang="en-US" sz="1200" b="0" i="0" kern="1200" dirty="0" smtClean="0">
                <a:solidFill>
                  <a:schemeClr val="tx1"/>
                </a:solidFill>
                <a:effectLst/>
                <a:latin typeface="+mn-lt"/>
                <a:ea typeface="+mn-ea"/>
                <a:cs typeface="+mn-cs"/>
              </a:rPr>
              <a:t>are</a:t>
            </a:r>
            <a:r>
              <a:rPr lang="en-US" sz="1200" b="0" i="0" kern="1200" dirty="0" smtClean="0">
                <a:solidFill>
                  <a:schemeClr val="tx1"/>
                </a:solidFill>
                <a:effectLst/>
                <a:latin typeface="+mn-lt"/>
                <a:ea typeface="+mn-ea"/>
                <a:cs typeface="+mn-cs"/>
              </a:rPr>
              <a:t>. You have to see it for yourself. You take the blue pill. The story ends. You wake up in your bed and believe…whatever you want to believe. You take the </a:t>
            </a:r>
            <a:r>
              <a:rPr lang="en-US" sz="1200" b="0" i="0" kern="1200" dirty="0" smtClean="0">
                <a:solidFill>
                  <a:schemeClr val="tx1"/>
                </a:solidFill>
                <a:effectLst/>
                <a:latin typeface="+mn-lt"/>
                <a:ea typeface="+mn-ea"/>
                <a:cs typeface="+mn-cs"/>
                <a:hlinkClick r:id="rId3"/>
              </a:rPr>
              <a:t>red pill</a:t>
            </a:r>
            <a:r>
              <a:rPr lang="en-US" sz="1200" b="0" i="0" kern="1200" dirty="0" smtClean="0">
                <a:solidFill>
                  <a:schemeClr val="tx1"/>
                </a:solidFill>
                <a:effectLst/>
                <a:latin typeface="+mn-lt"/>
                <a:ea typeface="+mn-ea"/>
                <a:cs typeface="+mn-cs"/>
              </a:rPr>
              <a:t>. You stay in Wonderland and I show you how deep the rabbit hole goes.</a:t>
            </a:r>
            <a:endParaRPr lang="en-US" dirty="0"/>
          </a:p>
        </p:txBody>
      </p:sp>
      <p:sp>
        <p:nvSpPr>
          <p:cNvPr id="4" name="Slide Number Placeholder 3"/>
          <p:cNvSpPr>
            <a:spLocks noGrp="1"/>
          </p:cNvSpPr>
          <p:nvPr>
            <p:ph type="sldNum" sz="quarter" idx="10"/>
          </p:nvPr>
        </p:nvSpPr>
        <p:spPr/>
        <p:txBody>
          <a:bodyPr/>
          <a:lstStyle/>
          <a:p>
            <a:fld id="{0C057241-D8B7-4FC3-8FC1-177E0511C7D0}" type="slidenum">
              <a:rPr lang="en-US" smtClean="0"/>
              <a:t>2</a:t>
            </a:fld>
            <a:endParaRPr lang="en-US"/>
          </a:p>
        </p:txBody>
      </p:sp>
    </p:spTree>
    <p:extLst>
      <p:ext uri="{BB962C8B-B14F-4D97-AF65-F5344CB8AC3E}">
        <p14:creationId xmlns:p14="http://schemas.microsoft.com/office/powerpoint/2010/main" val="277823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6C62C-AF94-8B42-AF39-302D6D4E3459}" type="slidenum">
              <a:rPr lang="en-US"/>
              <a:pPr/>
              <a:t>49</a:t>
            </a:fld>
            <a:endParaRPr lang="en-US"/>
          </a:p>
        </p:txBody>
      </p:sp>
      <p:sp>
        <p:nvSpPr>
          <p:cNvPr id="452610" name="Rectangle 2"/>
          <p:cNvSpPr>
            <a:spLocks noGrp="1" noRot="1" noChangeAspect="1" noChangeArrowheads="1"/>
          </p:cNvSpPr>
          <p:nvPr>
            <p:ph type="sldImg"/>
          </p:nvPr>
        </p:nvSpPr>
        <p:spPr bwMode="auto">
          <a:xfrm>
            <a:off x="1127125" y="711200"/>
            <a:ext cx="4603750" cy="3454400"/>
          </a:xfrm>
          <a:prstGeom prst="rect">
            <a:avLst/>
          </a:prstGeom>
          <a:solidFill>
            <a:srgbClr val="FFFFFF"/>
          </a:solidFill>
          <a:ln>
            <a:solidFill>
              <a:srgbClr val="000000"/>
            </a:solidFill>
            <a:miter lim="800000"/>
            <a:headEnd/>
            <a:tailEnd/>
          </a:ln>
        </p:spPr>
      </p:sp>
      <p:sp>
        <p:nvSpPr>
          <p:cNvPr id="452611" name="Rectangle 3"/>
          <p:cNvSpPr>
            <a:spLocks noGrp="1" noChangeArrowheads="1"/>
          </p:cNvSpPr>
          <p:nvPr>
            <p:ph type="body" idx="1"/>
          </p:nvPr>
        </p:nvSpPr>
        <p:spPr bwMode="auto">
          <a:xfrm>
            <a:off x="914400" y="4368800"/>
            <a:ext cx="5029200" cy="4064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F795A5-4CD2-4CBC-94E8-F66CE01B2681}" type="datetimeFigureOut">
              <a:rPr lang="en-US" smtClean="0"/>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9862F-B856-4373-903C-A261FA08D8E5}" type="slidenum">
              <a:rPr lang="en-US" smtClean="0"/>
              <a:t>‹#›</a:t>
            </a:fld>
            <a:endParaRPr lang="en-US"/>
          </a:p>
        </p:txBody>
      </p:sp>
    </p:spTree>
    <p:extLst>
      <p:ext uri="{BB962C8B-B14F-4D97-AF65-F5344CB8AC3E}">
        <p14:creationId xmlns:p14="http://schemas.microsoft.com/office/powerpoint/2010/main" val="103888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795A5-4CD2-4CBC-94E8-F66CE01B2681}" type="datetimeFigureOut">
              <a:rPr lang="en-US" smtClean="0"/>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9862F-B856-4373-903C-A261FA08D8E5}" type="slidenum">
              <a:rPr lang="en-US" smtClean="0"/>
              <a:t>‹#›</a:t>
            </a:fld>
            <a:endParaRPr lang="en-US"/>
          </a:p>
        </p:txBody>
      </p:sp>
    </p:spTree>
    <p:extLst>
      <p:ext uri="{BB962C8B-B14F-4D97-AF65-F5344CB8AC3E}">
        <p14:creationId xmlns:p14="http://schemas.microsoft.com/office/powerpoint/2010/main" val="226552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795A5-4CD2-4CBC-94E8-F66CE01B2681}" type="datetimeFigureOut">
              <a:rPr lang="en-US" smtClean="0"/>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9862F-B856-4373-903C-A261FA08D8E5}" type="slidenum">
              <a:rPr lang="en-US" smtClean="0"/>
              <a:t>‹#›</a:t>
            </a:fld>
            <a:endParaRPr lang="en-US"/>
          </a:p>
        </p:txBody>
      </p:sp>
    </p:spTree>
    <p:extLst>
      <p:ext uri="{BB962C8B-B14F-4D97-AF65-F5344CB8AC3E}">
        <p14:creationId xmlns:p14="http://schemas.microsoft.com/office/powerpoint/2010/main" val="303197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795A5-4CD2-4CBC-94E8-F66CE01B2681}" type="datetimeFigureOut">
              <a:rPr lang="en-US" smtClean="0"/>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9862F-B856-4373-903C-A261FA08D8E5}" type="slidenum">
              <a:rPr lang="en-US" smtClean="0"/>
              <a:t>‹#›</a:t>
            </a:fld>
            <a:endParaRPr lang="en-US"/>
          </a:p>
        </p:txBody>
      </p:sp>
    </p:spTree>
    <p:extLst>
      <p:ext uri="{BB962C8B-B14F-4D97-AF65-F5344CB8AC3E}">
        <p14:creationId xmlns:p14="http://schemas.microsoft.com/office/powerpoint/2010/main" val="32917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795A5-4CD2-4CBC-94E8-F66CE01B2681}" type="datetimeFigureOut">
              <a:rPr lang="en-US" smtClean="0"/>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9862F-B856-4373-903C-A261FA08D8E5}" type="slidenum">
              <a:rPr lang="en-US" smtClean="0"/>
              <a:t>‹#›</a:t>
            </a:fld>
            <a:endParaRPr lang="en-US"/>
          </a:p>
        </p:txBody>
      </p:sp>
    </p:spTree>
    <p:extLst>
      <p:ext uri="{BB962C8B-B14F-4D97-AF65-F5344CB8AC3E}">
        <p14:creationId xmlns:p14="http://schemas.microsoft.com/office/powerpoint/2010/main" val="269792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F795A5-4CD2-4CBC-94E8-F66CE01B2681}" type="datetimeFigureOut">
              <a:rPr lang="en-US" smtClean="0"/>
              <a:t>7/11/13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9862F-B856-4373-903C-A261FA08D8E5}" type="slidenum">
              <a:rPr lang="en-US" smtClean="0"/>
              <a:t>‹#›</a:t>
            </a:fld>
            <a:endParaRPr lang="en-US"/>
          </a:p>
        </p:txBody>
      </p:sp>
    </p:spTree>
    <p:extLst>
      <p:ext uri="{BB962C8B-B14F-4D97-AF65-F5344CB8AC3E}">
        <p14:creationId xmlns:p14="http://schemas.microsoft.com/office/powerpoint/2010/main" val="342536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F795A5-4CD2-4CBC-94E8-F66CE01B2681}" type="datetimeFigureOut">
              <a:rPr lang="en-US" smtClean="0"/>
              <a:t>7/11/13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59862F-B856-4373-903C-A261FA08D8E5}" type="slidenum">
              <a:rPr lang="en-US" smtClean="0"/>
              <a:t>‹#›</a:t>
            </a:fld>
            <a:endParaRPr lang="en-US"/>
          </a:p>
        </p:txBody>
      </p:sp>
    </p:spTree>
    <p:extLst>
      <p:ext uri="{BB962C8B-B14F-4D97-AF65-F5344CB8AC3E}">
        <p14:creationId xmlns:p14="http://schemas.microsoft.com/office/powerpoint/2010/main" val="64428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795A5-4CD2-4CBC-94E8-F66CE01B2681}" type="datetimeFigureOut">
              <a:rPr lang="en-US" smtClean="0"/>
              <a:t>7/11/13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59862F-B856-4373-903C-A261FA08D8E5}" type="slidenum">
              <a:rPr lang="en-US" smtClean="0"/>
              <a:t>‹#›</a:t>
            </a:fld>
            <a:endParaRPr lang="en-US"/>
          </a:p>
        </p:txBody>
      </p:sp>
    </p:spTree>
    <p:extLst>
      <p:ext uri="{BB962C8B-B14F-4D97-AF65-F5344CB8AC3E}">
        <p14:creationId xmlns:p14="http://schemas.microsoft.com/office/powerpoint/2010/main" val="299006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95A5-4CD2-4CBC-94E8-F66CE01B2681}" type="datetimeFigureOut">
              <a:rPr lang="en-US" smtClean="0"/>
              <a:t>7/11/13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59862F-B856-4373-903C-A261FA08D8E5}" type="slidenum">
              <a:rPr lang="en-US" smtClean="0"/>
              <a:t>‹#›</a:t>
            </a:fld>
            <a:endParaRPr lang="en-US"/>
          </a:p>
        </p:txBody>
      </p:sp>
    </p:spTree>
    <p:extLst>
      <p:ext uri="{BB962C8B-B14F-4D97-AF65-F5344CB8AC3E}">
        <p14:creationId xmlns:p14="http://schemas.microsoft.com/office/powerpoint/2010/main" val="83237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795A5-4CD2-4CBC-94E8-F66CE01B2681}" type="datetimeFigureOut">
              <a:rPr lang="en-US" smtClean="0"/>
              <a:t>7/11/13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9862F-B856-4373-903C-A261FA08D8E5}" type="slidenum">
              <a:rPr lang="en-US" smtClean="0"/>
              <a:t>‹#›</a:t>
            </a:fld>
            <a:endParaRPr lang="en-US"/>
          </a:p>
        </p:txBody>
      </p:sp>
    </p:spTree>
    <p:extLst>
      <p:ext uri="{BB962C8B-B14F-4D97-AF65-F5344CB8AC3E}">
        <p14:creationId xmlns:p14="http://schemas.microsoft.com/office/powerpoint/2010/main" val="397478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795A5-4CD2-4CBC-94E8-F66CE01B2681}" type="datetimeFigureOut">
              <a:rPr lang="en-US" smtClean="0"/>
              <a:t>7/11/13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9862F-B856-4373-903C-A261FA08D8E5}" type="slidenum">
              <a:rPr lang="en-US" smtClean="0"/>
              <a:t>‹#›</a:t>
            </a:fld>
            <a:endParaRPr lang="en-US"/>
          </a:p>
        </p:txBody>
      </p:sp>
    </p:spTree>
    <p:extLst>
      <p:ext uri="{BB962C8B-B14F-4D97-AF65-F5344CB8AC3E}">
        <p14:creationId xmlns:p14="http://schemas.microsoft.com/office/powerpoint/2010/main" val="34960188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95A5-4CD2-4CBC-94E8-F66CE01B2681}" type="datetimeFigureOut">
              <a:rPr lang="en-US" smtClean="0"/>
              <a:t>7/11/13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9862F-B856-4373-903C-A261FA08D8E5}" type="slidenum">
              <a:rPr lang="en-US" smtClean="0"/>
              <a:t>‹#›</a:t>
            </a:fld>
            <a:endParaRPr lang="en-US"/>
          </a:p>
        </p:txBody>
      </p:sp>
    </p:spTree>
    <p:extLst>
      <p:ext uri="{BB962C8B-B14F-4D97-AF65-F5344CB8AC3E}">
        <p14:creationId xmlns:p14="http://schemas.microsoft.com/office/powerpoint/2010/main" val="35607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wmf"/><Relationship Id="rId3" Type="http://schemas.openxmlformats.org/officeDocument/2006/relationships/image" Target="../media/image34.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39.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39.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jpeg"/><Relationship Id="rId3" Type="http://schemas.openxmlformats.org/officeDocument/2006/relationships/hyperlink" Target="http://vimeo.com/6038127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microsoft.com/office/2007/relationships/hdphoto" Target="../media/hdphoto1.wdp"/></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112981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990600" y="4800600"/>
            <a:ext cx="7391399" cy="137160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Generative Models</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111448283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143000"/>
            <a:ext cx="3505200" cy="5265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Where We Left </a:t>
            </a:r>
            <a:r>
              <a:rPr lang="en-US" sz="4000" b="1" dirty="0">
                <a:solidFill>
                  <a:schemeClr val="tx1"/>
                </a:solidFill>
                <a:latin typeface="Century Gothic"/>
                <a:cs typeface="Century Gothic"/>
              </a:rPr>
              <a:t>O</a:t>
            </a:r>
            <a:r>
              <a:rPr lang="en-US" sz="4000" b="1" dirty="0" smtClean="0">
                <a:solidFill>
                  <a:schemeClr val="tx1"/>
                </a:solidFill>
                <a:latin typeface="Century Gothic"/>
                <a:cs typeface="Century Gothic"/>
              </a:rPr>
              <a:t>ff</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21194634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Where We Left </a:t>
            </a:r>
            <a:r>
              <a:rPr lang="en-US" sz="4000" b="1" dirty="0">
                <a:solidFill>
                  <a:schemeClr val="tx1"/>
                </a:solidFill>
                <a:latin typeface="Century Gothic"/>
                <a:cs typeface="Century Gothic"/>
              </a:rPr>
              <a:t>O</a:t>
            </a:r>
            <a:r>
              <a:rPr lang="en-US" sz="4000" b="1" dirty="0" smtClean="0">
                <a:solidFill>
                  <a:schemeClr val="tx1"/>
                </a:solidFill>
                <a:latin typeface="Century Gothic"/>
                <a:cs typeface="Century Gothic"/>
              </a:rPr>
              <a:t>ff</a:t>
            </a:r>
            <a:endParaRPr lang="en-US" sz="4000" b="1" dirty="0">
              <a:solidFill>
                <a:schemeClr val="tx1"/>
              </a:solidFill>
              <a:latin typeface="Century Gothic"/>
              <a:cs typeface="Century Gothic"/>
            </a:endParaRPr>
          </a:p>
        </p:txBody>
      </p:sp>
      <p:graphicFrame>
        <p:nvGraphicFramePr>
          <p:cNvPr id="2" name="Table 1"/>
          <p:cNvGraphicFramePr>
            <a:graphicFrameLocks noGrp="1"/>
          </p:cNvGraphicFramePr>
          <p:nvPr>
            <p:extLst>
              <p:ext uri="{D42A27DB-BD31-4B8C-83A1-F6EECF244321}">
                <p14:modId xmlns:p14="http://schemas.microsoft.com/office/powerpoint/2010/main" val="4068918433"/>
              </p:ext>
            </p:extLst>
          </p:nvPr>
        </p:nvGraphicFramePr>
        <p:xfrm>
          <a:off x="979055" y="2616196"/>
          <a:ext cx="7174345" cy="1803404"/>
        </p:xfrm>
        <a:graphic>
          <a:graphicData uri="http://schemas.openxmlformats.org/drawingml/2006/table">
            <a:tbl>
              <a:tblPr firstRow="1" bandRow="1">
                <a:tableStyleId>{00A15C55-8517-42AA-B614-E9B94910E393}</a:tableStyleId>
              </a:tblPr>
              <a:tblGrid>
                <a:gridCol w="1434869"/>
                <a:gridCol w="1434869"/>
                <a:gridCol w="1434869"/>
                <a:gridCol w="1434869"/>
                <a:gridCol w="1434869"/>
              </a:tblGrid>
              <a:tr h="450851">
                <a:tc>
                  <a:txBody>
                    <a:bodyPr/>
                    <a:lstStyle/>
                    <a:p>
                      <a:pPr algn="ctr"/>
                      <a:endParaRPr lang="en-US" dirty="0"/>
                    </a:p>
                  </a:txBody>
                  <a:tcPr/>
                </a:tc>
                <a:tc gridSpan="2">
                  <a:txBody>
                    <a:bodyPr/>
                    <a:lstStyle/>
                    <a:p>
                      <a:pPr algn="ctr"/>
                      <a:r>
                        <a:rPr lang="en-US" dirty="0" smtClean="0"/>
                        <a:t>Loopy</a:t>
                      </a:r>
                      <a:endParaRPr lang="en-US" dirty="0"/>
                    </a:p>
                  </a:txBody>
                  <a:tcPr/>
                </a:tc>
                <a:tc hMerge="1">
                  <a:txBody>
                    <a:bodyPr/>
                    <a:lstStyle/>
                    <a:p>
                      <a:endParaRPr lang="en-US" dirty="0"/>
                    </a:p>
                  </a:txBody>
                  <a:tcPr/>
                </a:tc>
                <a:tc gridSpan="2">
                  <a:txBody>
                    <a:bodyPr/>
                    <a:lstStyle/>
                    <a:p>
                      <a:pPr algn="ctr"/>
                      <a:r>
                        <a:rPr lang="en-US" dirty="0" smtClean="0"/>
                        <a:t>Not</a:t>
                      </a:r>
                      <a:r>
                        <a:rPr lang="en-US" baseline="0" dirty="0" smtClean="0"/>
                        <a:t> loopy</a:t>
                      </a:r>
                      <a:endParaRPr lang="en-US" dirty="0"/>
                    </a:p>
                  </a:txBody>
                  <a:tcPr/>
                </a:tc>
                <a:tc hMerge="1">
                  <a:txBody>
                    <a:bodyPr/>
                    <a:lstStyle/>
                    <a:p>
                      <a:endParaRPr lang="en-US" dirty="0"/>
                    </a:p>
                  </a:txBody>
                  <a:tcPr/>
                </a:tc>
              </a:tr>
              <a:tr h="450851">
                <a:tc>
                  <a:txBody>
                    <a:bodyPr/>
                    <a:lstStyle/>
                    <a:p>
                      <a:pPr algn="ct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r>
              <a:tr h="450851">
                <a:tc>
                  <a:txBody>
                    <a:bodyPr/>
                    <a:lstStyle/>
                    <a:p>
                      <a:pPr algn="ctr"/>
                      <a:r>
                        <a:rPr lang="en-US" dirty="0" smtClean="0"/>
                        <a:t>Drugged</a:t>
                      </a:r>
                      <a:endParaRPr lang="en-US" dirty="0"/>
                    </a:p>
                  </a:txBody>
                  <a:tcPr/>
                </a:tc>
                <a:tc>
                  <a:txBody>
                    <a:bodyPr/>
                    <a:lstStyle/>
                    <a:p>
                      <a:pPr algn="ctr"/>
                      <a:r>
                        <a:rPr lang="en-US" dirty="0" smtClean="0"/>
                        <a:t>0.108</a:t>
                      </a:r>
                      <a:endParaRPr lang="en-US" dirty="0"/>
                    </a:p>
                  </a:txBody>
                  <a:tcPr/>
                </a:tc>
                <a:tc>
                  <a:txBody>
                    <a:bodyPr/>
                    <a:lstStyle/>
                    <a:p>
                      <a:pPr algn="ctr"/>
                      <a:r>
                        <a:rPr lang="en-US" dirty="0" smtClean="0"/>
                        <a:t>0.012</a:t>
                      </a:r>
                      <a:endParaRPr lang="en-US" dirty="0"/>
                    </a:p>
                  </a:txBody>
                  <a:tcPr/>
                </a:tc>
                <a:tc>
                  <a:txBody>
                    <a:bodyPr/>
                    <a:lstStyle/>
                    <a:p>
                      <a:pPr algn="ctr"/>
                      <a:r>
                        <a:rPr lang="en-US" dirty="0" smtClean="0"/>
                        <a:t>0.072</a:t>
                      </a:r>
                      <a:endParaRPr lang="en-US" dirty="0"/>
                    </a:p>
                  </a:txBody>
                  <a:tcPr/>
                </a:tc>
                <a:tc>
                  <a:txBody>
                    <a:bodyPr/>
                    <a:lstStyle/>
                    <a:p>
                      <a:pPr algn="ctr"/>
                      <a:r>
                        <a:rPr lang="en-US" dirty="0" smtClean="0"/>
                        <a:t>0.008</a:t>
                      </a:r>
                      <a:endParaRPr lang="en-US" dirty="0"/>
                    </a:p>
                  </a:txBody>
                  <a:tcPr/>
                </a:tc>
              </a:tr>
              <a:tr h="450851">
                <a:tc>
                  <a:txBody>
                    <a:bodyPr/>
                    <a:lstStyle/>
                    <a:p>
                      <a:pPr algn="ctr"/>
                      <a:r>
                        <a:rPr lang="en-US" dirty="0" smtClean="0"/>
                        <a:t>Not Drugged</a:t>
                      </a:r>
                      <a:endParaRPr lang="en-US" dirty="0"/>
                    </a:p>
                  </a:txBody>
                  <a:tcPr/>
                </a:tc>
                <a:tc>
                  <a:txBody>
                    <a:bodyPr/>
                    <a:lstStyle/>
                    <a:p>
                      <a:pPr algn="ctr"/>
                      <a:r>
                        <a:rPr lang="en-US" dirty="0" smtClean="0"/>
                        <a:t>0.016</a:t>
                      </a:r>
                      <a:endParaRPr lang="en-US" dirty="0"/>
                    </a:p>
                  </a:txBody>
                  <a:tcPr/>
                </a:tc>
                <a:tc>
                  <a:txBody>
                    <a:bodyPr/>
                    <a:lstStyle/>
                    <a:p>
                      <a:pPr algn="ctr"/>
                      <a:r>
                        <a:rPr lang="en-US" dirty="0" smtClean="0"/>
                        <a:t>0.064</a:t>
                      </a:r>
                      <a:endParaRPr lang="en-US" dirty="0"/>
                    </a:p>
                  </a:txBody>
                  <a:tcPr/>
                </a:tc>
                <a:tc>
                  <a:txBody>
                    <a:bodyPr/>
                    <a:lstStyle/>
                    <a:p>
                      <a:pPr algn="ctr"/>
                      <a:r>
                        <a:rPr lang="en-US" dirty="0" smtClean="0"/>
                        <a:t>0.144</a:t>
                      </a:r>
                      <a:endParaRPr lang="en-US" dirty="0"/>
                    </a:p>
                  </a:txBody>
                  <a:tcPr/>
                </a:tc>
                <a:tc>
                  <a:txBody>
                    <a:bodyPr/>
                    <a:lstStyle/>
                    <a:p>
                      <a:pPr algn="ctr"/>
                      <a:r>
                        <a:rPr lang="en-US" dirty="0" smtClean="0"/>
                        <a:t>0.576</a:t>
                      </a:r>
                      <a:endParaRPr lang="en-US" dirty="0"/>
                    </a:p>
                  </a:txBody>
                  <a:tcPr/>
                </a:tc>
              </a:tr>
            </a:tbl>
          </a:graphicData>
        </a:graphic>
      </p:graphicFrame>
    </p:spTree>
    <p:extLst>
      <p:ext uri="{BB962C8B-B14F-4D97-AF65-F5344CB8AC3E}">
        <p14:creationId xmlns:p14="http://schemas.microsoft.com/office/powerpoint/2010/main" val="36483957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Key Idea</a:t>
            </a:r>
            <a:endParaRPr lang="en-US" sz="4000" b="1" dirty="0">
              <a:solidFill>
                <a:schemeClr val="tx1"/>
              </a:solidFill>
              <a:latin typeface="Century Gothic"/>
              <a:cs typeface="Century Gothic"/>
            </a:endParaRPr>
          </a:p>
        </p:txBody>
      </p:sp>
      <p:sp>
        <p:nvSpPr>
          <p:cNvPr id="2" name="TextBox 1"/>
          <p:cNvSpPr txBox="1"/>
          <p:nvPr/>
        </p:nvSpPr>
        <p:spPr>
          <a:xfrm>
            <a:off x="1651000" y="1447800"/>
            <a:ext cx="5855854" cy="923330"/>
          </a:xfrm>
          <a:prstGeom prst="rect">
            <a:avLst/>
          </a:prstGeom>
          <a:noFill/>
        </p:spPr>
        <p:txBody>
          <a:bodyPr wrap="square" rtlCol="0">
            <a:spAutoFit/>
          </a:bodyPr>
          <a:lstStyle/>
          <a:p>
            <a:r>
              <a:rPr lang="en-US" dirty="0" smtClean="0"/>
              <a:t>If we have a joint distribution over all variables, then given evidence (which could be multiple variables) </a:t>
            </a:r>
            <a:r>
              <a:rPr lang="en-US" i="1" dirty="0" smtClean="0"/>
              <a:t>E = </a:t>
            </a:r>
            <a:r>
              <a:rPr lang="en-US" b="1" i="1" dirty="0" smtClean="0"/>
              <a:t>e</a:t>
            </a:r>
            <a:r>
              <a:rPr lang="en-US" dirty="0" smtClean="0"/>
              <a:t>, we can find the probability of any query variable X</a:t>
            </a:r>
            <a:r>
              <a:rPr lang="en-US" i="1" dirty="0" smtClean="0"/>
              <a:t> = </a:t>
            </a:r>
            <a:r>
              <a:rPr lang="en-US" b="1" i="1" dirty="0"/>
              <a:t>x</a:t>
            </a:r>
            <a:r>
              <a:rPr lang="en-US" dirty="0" smtClean="0"/>
              <a:t>.</a:t>
            </a:r>
            <a:endParaRPr lang="en-US" i="1" dirty="0"/>
          </a:p>
        </p:txBody>
      </p:sp>
      <p:pic>
        <p:nvPicPr>
          <p:cNvPr id="19" name="Picture 2" descr="http://www.enlightenedbeings.com/pix/enlightened-chakr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667000"/>
            <a:ext cx="2486232" cy="3107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9388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943600" y="5487608"/>
            <a:ext cx="21336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These are values in our table!</a:t>
            </a:r>
            <a:endParaRPr lang="en-US" dirty="0"/>
          </a:p>
        </p:txBody>
      </p:sp>
      <p:cxnSp>
        <p:nvCxnSpPr>
          <p:cNvPr id="8" name="Straight Arrow Connector 7"/>
          <p:cNvCxnSpPr/>
          <p:nvPr/>
        </p:nvCxnSpPr>
        <p:spPr>
          <a:xfrm flipH="1" flipV="1">
            <a:off x="5486400" y="4343400"/>
            <a:ext cx="838200" cy="990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H="1" flipV="1">
            <a:off x="5181600" y="5334000"/>
            <a:ext cx="609600" cy="1858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6781800" y="3581400"/>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Y is all variables that aren’t in X or E</a:t>
            </a:r>
          </a:p>
        </p:txBody>
      </p:sp>
      <p:sp>
        <p:nvSpPr>
          <p:cNvPr id="11" name="TextBox 10"/>
          <p:cNvSpPr txBox="1"/>
          <p:nvPr/>
        </p:nvSpPr>
        <p:spPr>
          <a:xfrm>
            <a:off x="2286000" y="5810773"/>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Y is all variables that aren’t in E</a:t>
            </a:r>
          </a:p>
        </p:txBody>
      </p:sp>
      <p:sp>
        <p:nvSpPr>
          <p:cNvPr id="13"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Key Idea</a:t>
            </a:r>
            <a:endParaRPr lang="en-US" sz="4000" b="1" dirty="0">
              <a:solidFill>
                <a:schemeClr val="tx1"/>
              </a:solidFill>
              <a:latin typeface="Century Gothic"/>
              <a:cs typeface="Century Gothic"/>
            </a:endParaRPr>
          </a:p>
        </p:txBody>
      </p:sp>
      <p:sp>
        <p:nvSpPr>
          <p:cNvPr id="14" name="TextBox 13"/>
          <p:cNvSpPr txBox="1"/>
          <p:nvPr/>
        </p:nvSpPr>
        <p:spPr>
          <a:xfrm>
            <a:off x="1651000" y="1447800"/>
            <a:ext cx="5855854" cy="923330"/>
          </a:xfrm>
          <a:prstGeom prst="rect">
            <a:avLst/>
          </a:prstGeom>
          <a:noFill/>
        </p:spPr>
        <p:txBody>
          <a:bodyPr wrap="square" rtlCol="0">
            <a:spAutoFit/>
          </a:bodyPr>
          <a:lstStyle/>
          <a:p>
            <a:r>
              <a:rPr lang="en-US" dirty="0" smtClean="0"/>
              <a:t>If we have a joint distribution over all variables, then given evidence (which could be multiple variables) </a:t>
            </a:r>
            <a:r>
              <a:rPr lang="en-US" i="1" dirty="0" smtClean="0"/>
              <a:t>E = </a:t>
            </a:r>
            <a:r>
              <a:rPr lang="en-US" b="1" i="1" dirty="0" smtClean="0"/>
              <a:t>e</a:t>
            </a:r>
            <a:r>
              <a:rPr lang="en-US" dirty="0" smtClean="0"/>
              <a:t>, we can find the probability of any query variable X</a:t>
            </a:r>
            <a:r>
              <a:rPr lang="en-US" i="1" dirty="0" smtClean="0"/>
              <a:t> = </a:t>
            </a:r>
            <a:r>
              <a:rPr lang="en-US" b="1" i="1" dirty="0"/>
              <a:t>x</a:t>
            </a:r>
            <a:r>
              <a:rPr lang="en-US" dirty="0" smtClean="0"/>
              <a:t>.</a:t>
            </a:r>
            <a:endParaRPr lang="en-US" i="1" dirty="0"/>
          </a:p>
        </p:txBody>
      </p:sp>
      <p:pic>
        <p:nvPicPr>
          <p:cNvPr id="15361" name="Picture 1" descr="C:\Users\Chris\Desktop\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75" y="2644775"/>
            <a:ext cx="3730625" cy="682625"/>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C:\Users\Chris\Desktop\Pi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775" y="3581400"/>
            <a:ext cx="4784725" cy="798512"/>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C:\Users\Chri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4541837"/>
            <a:ext cx="3438525" cy="79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387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Key Idea</a:t>
            </a:r>
            <a:endParaRPr lang="en-US" sz="4000" b="1" dirty="0">
              <a:solidFill>
                <a:schemeClr val="tx1"/>
              </a:solidFill>
              <a:latin typeface="Century Gothic"/>
              <a:cs typeface="Century Gothic"/>
            </a:endParaRPr>
          </a:p>
        </p:txBody>
      </p:sp>
      <p:sp>
        <p:nvSpPr>
          <p:cNvPr id="14" name="TextBox 13"/>
          <p:cNvSpPr txBox="1"/>
          <p:nvPr/>
        </p:nvSpPr>
        <p:spPr>
          <a:xfrm>
            <a:off x="1651000" y="1447800"/>
            <a:ext cx="5855854" cy="923330"/>
          </a:xfrm>
          <a:prstGeom prst="rect">
            <a:avLst/>
          </a:prstGeom>
          <a:noFill/>
        </p:spPr>
        <p:txBody>
          <a:bodyPr wrap="square" rtlCol="0">
            <a:spAutoFit/>
          </a:bodyPr>
          <a:lstStyle/>
          <a:p>
            <a:r>
              <a:rPr lang="en-US" dirty="0" smtClean="0"/>
              <a:t>If we have a joint distribution over all variables, then given evidence (which could be multiple variables) </a:t>
            </a:r>
            <a:r>
              <a:rPr lang="en-US" i="1" dirty="0" smtClean="0"/>
              <a:t>E = </a:t>
            </a:r>
            <a:r>
              <a:rPr lang="en-US" b="1" i="1" dirty="0" smtClean="0"/>
              <a:t>e</a:t>
            </a:r>
            <a:r>
              <a:rPr lang="en-US" dirty="0" smtClean="0"/>
              <a:t>, we can find the probability of any query variable X</a:t>
            </a:r>
            <a:r>
              <a:rPr lang="en-US" i="1" dirty="0" smtClean="0"/>
              <a:t> = </a:t>
            </a:r>
            <a:r>
              <a:rPr lang="en-US" b="1" i="1" dirty="0"/>
              <a:t>x</a:t>
            </a:r>
            <a:r>
              <a:rPr lang="en-US" dirty="0" smtClean="0"/>
              <a:t>.</a:t>
            </a:r>
            <a:endParaRPr lang="en-US" i="1" dirty="0"/>
          </a:p>
        </p:txBody>
      </p:sp>
      <p:sp>
        <p:nvSpPr>
          <p:cNvPr id="16" name="TextBox 15"/>
          <p:cNvSpPr txBox="1"/>
          <p:nvPr/>
        </p:nvSpPr>
        <p:spPr>
          <a:xfrm>
            <a:off x="5023840" y="5672274"/>
            <a:ext cx="28956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Since we know that p(x | e)’s must sum to 1 </a:t>
            </a:r>
            <a:endParaRPr lang="en-US" dirty="0"/>
          </a:p>
        </p:txBody>
      </p:sp>
      <p:pic>
        <p:nvPicPr>
          <p:cNvPr id="20" name="Picture 1" descr="C:\Users\Chris\Desktop\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75" y="2644775"/>
            <a:ext cx="3730625" cy="6826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Chris\Desktop\Pi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775" y="3581400"/>
            <a:ext cx="4784725" cy="798512"/>
          </a:xfrm>
          <a:prstGeom prst="rect">
            <a:avLst/>
          </a:prstGeom>
          <a:noFill/>
          <a:extLst>
            <a:ext uri="{909E8E84-426E-40dd-AFC4-6F175D3DCCD1}">
              <a14:hiddenFill xmlns:a14="http://schemas.microsoft.com/office/drawing/2010/main">
                <a:solidFill>
                  <a:srgbClr val="FFFFFF"/>
                </a:solidFill>
              </a14:hiddenFill>
            </a:ext>
          </a:extLst>
        </p:spPr>
      </p:pic>
      <p:pic>
        <p:nvPicPr>
          <p:cNvPr id="23553" name="Picture 1" descr="C:\Users\Chris\Desktop\Picture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4620418"/>
            <a:ext cx="6669087" cy="79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5863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57213764"/>
              </p:ext>
            </p:extLst>
          </p:nvPr>
        </p:nvGraphicFramePr>
        <p:xfrm>
          <a:off x="979055" y="2920996"/>
          <a:ext cx="7174345" cy="1803404"/>
        </p:xfrm>
        <a:graphic>
          <a:graphicData uri="http://schemas.openxmlformats.org/drawingml/2006/table">
            <a:tbl>
              <a:tblPr firstRow="1" bandRow="1">
                <a:tableStyleId>{00A15C55-8517-42AA-B614-E9B94910E393}</a:tableStyleId>
              </a:tblPr>
              <a:tblGrid>
                <a:gridCol w="1434869"/>
                <a:gridCol w="1434869"/>
                <a:gridCol w="1434869"/>
                <a:gridCol w="1434869"/>
                <a:gridCol w="1434869"/>
              </a:tblGrid>
              <a:tr h="450851">
                <a:tc>
                  <a:txBody>
                    <a:bodyPr/>
                    <a:lstStyle/>
                    <a:p>
                      <a:pPr algn="ctr"/>
                      <a:endParaRPr lang="en-US" dirty="0"/>
                    </a:p>
                  </a:txBody>
                  <a:tcPr/>
                </a:tc>
                <a:tc gridSpan="2">
                  <a:txBody>
                    <a:bodyPr/>
                    <a:lstStyle/>
                    <a:p>
                      <a:pPr algn="ctr"/>
                      <a:r>
                        <a:rPr lang="en-US" dirty="0" smtClean="0"/>
                        <a:t>Loopy</a:t>
                      </a:r>
                      <a:endParaRPr lang="en-US" dirty="0"/>
                    </a:p>
                  </a:txBody>
                  <a:tcPr/>
                </a:tc>
                <a:tc hMerge="1">
                  <a:txBody>
                    <a:bodyPr/>
                    <a:lstStyle/>
                    <a:p>
                      <a:endParaRPr lang="en-US" dirty="0"/>
                    </a:p>
                  </a:txBody>
                  <a:tcPr/>
                </a:tc>
                <a:tc gridSpan="2">
                  <a:txBody>
                    <a:bodyPr/>
                    <a:lstStyle/>
                    <a:p>
                      <a:pPr algn="ctr"/>
                      <a:r>
                        <a:rPr lang="en-US" dirty="0" smtClean="0"/>
                        <a:t>Not</a:t>
                      </a:r>
                      <a:r>
                        <a:rPr lang="en-US" baseline="0" dirty="0" smtClean="0"/>
                        <a:t> loopy</a:t>
                      </a:r>
                      <a:endParaRPr lang="en-US" dirty="0"/>
                    </a:p>
                  </a:txBody>
                  <a:tcPr/>
                </a:tc>
                <a:tc hMerge="1">
                  <a:txBody>
                    <a:bodyPr/>
                    <a:lstStyle/>
                    <a:p>
                      <a:endParaRPr lang="en-US" dirty="0"/>
                    </a:p>
                  </a:txBody>
                  <a:tcPr/>
                </a:tc>
              </a:tr>
              <a:tr h="450851">
                <a:tc>
                  <a:txBody>
                    <a:bodyPr/>
                    <a:lstStyle/>
                    <a:p>
                      <a:pPr algn="ct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r>
              <a:tr h="450851">
                <a:tc>
                  <a:txBody>
                    <a:bodyPr/>
                    <a:lstStyle/>
                    <a:p>
                      <a:pPr algn="ctr"/>
                      <a:r>
                        <a:rPr lang="en-US" dirty="0" smtClean="0"/>
                        <a:t>Drugged</a:t>
                      </a:r>
                      <a:endParaRPr lang="en-US" dirty="0"/>
                    </a:p>
                  </a:txBody>
                  <a:tcPr/>
                </a:tc>
                <a:tc>
                  <a:txBody>
                    <a:bodyPr/>
                    <a:lstStyle/>
                    <a:p>
                      <a:pPr algn="ctr"/>
                      <a:r>
                        <a:rPr lang="en-US" dirty="0" smtClean="0"/>
                        <a:t>0.108</a:t>
                      </a:r>
                      <a:endParaRPr lang="en-US" dirty="0"/>
                    </a:p>
                  </a:txBody>
                  <a:tcPr/>
                </a:tc>
                <a:tc>
                  <a:txBody>
                    <a:bodyPr/>
                    <a:lstStyle/>
                    <a:p>
                      <a:pPr algn="ctr"/>
                      <a:r>
                        <a:rPr lang="en-US" dirty="0" smtClean="0"/>
                        <a:t>0.012</a:t>
                      </a:r>
                      <a:endParaRPr lang="en-US" dirty="0"/>
                    </a:p>
                  </a:txBody>
                  <a:tcPr/>
                </a:tc>
                <a:tc>
                  <a:txBody>
                    <a:bodyPr/>
                    <a:lstStyle/>
                    <a:p>
                      <a:pPr algn="ctr"/>
                      <a:r>
                        <a:rPr lang="en-US" dirty="0" smtClean="0"/>
                        <a:t>0.072</a:t>
                      </a:r>
                      <a:endParaRPr lang="en-US" dirty="0"/>
                    </a:p>
                  </a:txBody>
                  <a:tcPr/>
                </a:tc>
                <a:tc>
                  <a:txBody>
                    <a:bodyPr/>
                    <a:lstStyle/>
                    <a:p>
                      <a:pPr algn="ctr"/>
                      <a:r>
                        <a:rPr lang="en-US" dirty="0" smtClean="0"/>
                        <a:t>0.008</a:t>
                      </a:r>
                      <a:endParaRPr lang="en-US" dirty="0"/>
                    </a:p>
                  </a:txBody>
                  <a:tcPr/>
                </a:tc>
              </a:tr>
              <a:tr h="450851">
                <a:tc>
                  <a:txBody>
                    <a:bodyPr/>
                    <a:lstStyle/>
                    <a:p>
                      <a:pPr algn="ctr"/>
                      <a:r>
                        <a:rPr lang="en-US" dirty="0" smtClean="0"/>
                        <a:t>Not Drugged</a:t>
                      </a:r>
                      <a:endParaRPr lang="en-US" dirty="0"/>
                    </a:p>
                  </a:txBody>
                  <a:tcPr/>
                </a:tc>
                <a:tc>
                  <a:txBody>
                    <a:bodyPr/>
                    <a:lstStyle/>
                    <a:p>
                      <a:pPr algn="ctr"/>
                      <a:r>
                        <a:rPr lang="en-US" dirty="0" smtClean="0"/>
                        <a:t>0.016</a:t>
                      </a:r>
                      <a:endParaRPr lang="en-US" dirty="0"/>
                    </a:p>
                  </a:txBody>
                  <a:tcPr/>
                </a:tc>
                <a:tc>
                  <a:txBody>
                    <a:bodyPr/>
                    <a:lstStyle/>
                    <a:p>
                      <a:pPr algn="ctr"/>
                      <a:r>
                        <a:rPr lang="en-US" dirty="0" smtClean="0"/>
                        <a:t>0.064</a:t>
                      </a:r>
                      <a:endParaRPr lang="en-US" dirty="0"/>
                    </a:p>
                  </a:txBody>
                  <a:tcPr/>
                </a:tc>
                <a:tc>
                  <a:txBody>
                    <a:bodyPr/>
                    <a:lstStyle/>
                    <a:p>
                      <a:pPr algn="ctr"/>
                      <a:r>
                        <a:rPr lang="en-US" dirty="0" smtClean="0"/>
                        <a:t>0.144</a:t>
                      </a:r>
                      <a:endParaRPr lang="en-US" dirty="0"/>
                    </a:p>
                  </a:txBody>
                  <a:tcPr/>
                </a:tc>
                <a:tc>
                  <a:txBody>
                    <a:bodyPr/>
                    <a:lstStyle/>
                    <a:p>
                      <a:pPr algn="ctr"/>
                      <a:r>
                        <a:rPr lang="en-US" dirty="0" smtClean="0"/>
                        <a:t>0.576</a:t>
                      </a:r>
                      <a:endParaRPr lang="en-US" dirty="0"/>
                    </a:p>
                  </a:txBody>
                  <a:tcPr/>
                </a:tc>
              </a:tr>
            </a:tbl>
          </a:graphicData>
        </a:graphic>
      </p:graphicFrame>
      <p:sp>
        <p:nvSpPr>
          <p:cNvPr id="4"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Key Idea</a:t>
            </a:r>
            <a:endParaRPr lang="en-US" sz="4000" b="1" dirty="0">
              <a:solidFill>
                <a:schemeClr val="tx1"/>
              </a:solidFill>
              <a:latin typeface="Century Gothic"/>
              <a:cs typeface="Century Gothic"/>
            </a:endParaRPr>
          </a:p>
        </p:txBody>
      </p:sp>
      <p:pic>
        <p:nvPicPr>
          <p:cNvPr id="22529" name="Picture 1" descr="C:\Users\Chris\Desktop\Pictur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550" y="1752600"/>
            <a:ext cx="6570663" cy="81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5507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96659039"/>
              </p:ext>
            </p:extLst>
          </p:nvPr>
        </p:nvGraphicFramePr>
        <p:xfrm>
          <a:off x="979055" y="2920996"/>
          <a:ext cx="7174345" cy="1803404"/>
        </p:xfrm>
        <a:graphic>
          <a:graphicData uri="http://schemas.openxmlformats.org/drawingml/2006/table">
            <a:tbl>
              <a:tblPr firstRow="1" bandRow="1">
                <a:tableStyleId>{00A15C55-8517-42AA-B614-E9B94910E393}</a:tableStyleId>
              </a:tblPr>
              <a:tblGrid>
                <a:gridCol w="1434869"/>
                <a:gridCol w="1434869"/>
                <a:gridCol w="1434869"/>
                <a:gridCol w="1434869"/>
                <a:gridCol w="1434869"/>
              </a:tblGrid>
              <a:tr h="450851">
                <a:tc>
                  <a:txBody>
                    <a:bodyPr/>
                    <a:lstStyle/>
                    <a:p>
                      <a:pPr algn="ctr"/>
                      <a:endParaRPr lang="en-US" dirty="0"/>
                    </a:p>
                  </a:txBody>
                  <a:tcPr/>
                </a:tc>
                <a:tc gridSpan="2">
                  <a:txBody>
                    <a:bodyPr/>
                    <a:lstStyle/>
                    <a:p>
                      <a:pPr algn="ctr"/>
                      <a:r>
                        <a:rPr lang="en-US" dirty="0" smtClean="0"/>
                        <a:t>Loopy</a:t>
                      </a:r>
                      <a:endParaRPr lang="en-US" dirty="0"/>
                    </a:p>
                  </a:txBody>
                  <a:tcPr/>
                </a:tc>
                <a:tc hMerge="1">
                  <a:txBody>
                    <a:bodyPr/>
                    <a:lstStyle/>
                    <a:p>
                      <a:endParaRPr lang="en-US" dirty="0"/>
                    </a:p>
                  </a:txBody>
                  <a:tcPr/>
                </a:tc>
                <a:tc gridSpan="2">
                  <a:txBody>
                    <a:bodyPr/>
                    <a:lstStyle/>
                    <a:p>
                      <a:pPr algn="ctr"/>
                      <a:r>
                        <a:rPr lang="en-US" dirty="0" smtClean="0"/>
                        <a:t>Not</a:t>
                      </a:r>
                      <a:r>
                        <a:rPr lang="en-US" baseline="0" dirty="0" smtClean="0"/>
                        <a:t> loopy</a:t>
                      </a:r>
                      <a:endParaRPr lang="en-US" dirty="0"/>
                    </a:p>
                  </a:txBody>
                  <a:tcPr/>
                </a:tc>
                <a:tc hMerge="1">
                  <a:txBody>
                    <a:bodyPr/>
                    <a:lstStyle/>
                    <a:p>
                      <a:endParaRPr lang="en-US" dirty="0"/>
                    </a:p>
                  </a:txBody>
                  <a:tcPr/>
                </a:tc>
              </a:tr>
              <a:tr h="450851">
                <a:tc>
                  <a:txBody>
                    <a:bodyPr/>
                    <a:lstStyle/>
                    <a:p>
                      <a:pPr algn="ct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r>
              <a:tr h="450851">
                <a:tc>
                  <a:txBody>
                    <a:bodyPr/>
                    <a:lstStyle/>
                    <a:p>
                      <a:pPr algn="ctr"/>
                      <a:r>
                        <a:rPr lang="en-US" dirty="0" smtClean="0"/>
                        <a:t>Drugged</a:t>
                      </a:r>
                      <a:endParaRPr lang="en-US" dirty="0"/>
                    </a:p>
                  </a:txBody>
                  <a:tcPr/>
                </a:tc>
                <a:tc>
                  <a:txBody>
                    <a:bodyPr/>
                    <a:lstStyle/>
                    <a:p>
                      <a:pPr algn="ctr"/>
                      <a:r>
                        <a:rPr lang="en-US" dirty="0" smtClean="0"/>
                        <a:t>0.108</a:t>
                      </a:r>
                      <a:endParaRPr lang="en-US" dirty="0"/>
                    </a:p>
                  </a:txBody>
                  <a:tcPr/>
                </a:tc>
                <a:tc>
                  <a:txBody>
                    <a:bodyPr/>
                    <a:lstStyle/>
                    <a:p>
                      <a:pPr algn="ctr"/>
                      <a:r>
                        <a:rPr lang="en-US" dirty="0" smtClean="0"/>
                        <a:t>0.012</a:t>
                      </a:r>
                      <a:endParaRPr lang="en-US" dirty="0"/>
                    </a:p>
                  </a:txBody>
                  <a:tcPr/>
                </a:tc>
                <a:tc>
                  <a:txBody>
                    <a:bodyPr/>
                    <a:lstStyle/>
                    <a:p>
                      <a:pPr algn="ctr"/>
                      <a:r>
                        <a:rPr lang="en-US" dirty="0" smtClean="0"/>
                        <a:t>0.072</a:t>
                      </a:r>
                      <a:endParaRPr lang="en-US" dirty="0"/>
                    </a:p>
                  </a:txBody>
                  <a:tcPr/>
                </a:tc>
                <a:tc>
                  <a:txBody>
                    <a:bodyPr/>
                    <a:lstStyle/>
                    <a:p>
                      <a:pPr algn="ctr"/>
                      <a:r>
                        <a:rPr lang="en-US" dirty="0" smtClean="0"/>
                        <a:t>0.008</a:t>
                      </a:r>
                      <a:endParaRPr lang="en-US" dirty="0"/>
                    </a:p>
                  </a:txBody>
                  <a:tcPr/>
                </a:tc>
              </a:tr>
              <a:tr h="450851">
                <a:tc>
                  <a:txBody>
                    <a:bodyPr/>
                    <a:lstStyle/>
                    <a:p>
                      <a:pPr algn="ctr"/>
                      <a:r>
                        <a:rPr lang="en-US" dirty="0" smtClean="0"/>
                        <a:t>Not Drugged</a:t>
                      </a:r>
                      <a:endParaRPr lang="en-US" dirty="0"/>
                    </a:p>
                  </a:txBody>
                  <a:tcPr/>
                </a:tc>
                <a:tc>
                  <a:txBody>
                    <a:bodyPr/>
                    <a:lstStyle/>
                    <a:p>
                      <a:pPr algn="ctr"/>
                      <a:r>
                        <a:rPr lang="en-US" dirty="0" smtClean="0"/>
                        <a:t>0.016</a:t>
                      </a:r>
                      <a:endParaRPr lang="en-US" dirty="0"/>
                    </a:p>
                  </a:txBody>
                  <a:tcPr/>
                </a:tc>
                <a:tc>
                  <a:txBody>
                    <a:bodyPr/>
                    <a:lstStyle/>
                    <a:p>
                      <a:pPr algn="ctr"/>
                      <a:r>
                        <a:rPr lang="en-US" dirty="0" smtClean="0"/>
                        <a:t>0.064</a:t>
                      </a:r>
                      <a:endParaRPr lang="en-US" dirty="0"/>
                    </a:p>
                  </a:txBody>
                  <a:tcPr/>
                </a:tc>
                <a:tc>
                  <a:txBody>
                    <a:bodyPr/>
                    <a:lstStyle/>
                    <a:p>
                      <a:pPr algn="ctr"/>
                      <a:r>
                        <a:rPr lang="en-US" dirty="0" smtClean="0"/>
                        <a:t>0.144</a:t>
                      </a:r>
                      <a:endParaRPr lang="en-US" dirty="0"/>
                    </a:p>
                  </a:txBody>
                  <a:tcPr/>
                </a:tc>
                <a:tc>
                  <a:txBody>
                    <a:bodyPr/>
                    <a:lstStyle/>
                    <a:p>
                      <a:pPr algn="ctr"/>
                      <a:r>
                        <a:rPr lang="en-US" dirty="0" smtClean="0"/>
                        <a:t>0.576</a:t>
                      </a:r>
                      <a:endParaRPr lang="en-US" dirty="0"/>
                    </a:p>
                  </a:txBody>
                  <a:tcPr/>
                </a:tc>
              </a:tr>
            </a:tbl>
          </a:graphicData>
        </a:graphic>
      </p:graphicFrame>
      <p:sp>
        <p:nvSpPr>
          <p:cNvPr id="4"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Key Idea</a:t>
            </a:r>
            <a:endParaRPr lang="en-US" sz="4000" b="1" dirty="0">
              <a:solidFill>
                <a:schemeClr val="tx1"/>
              </a:solidFill>
              <a:latin typeface="Century Gothic"/>
              <a:cs typeface="Century Gothic"/>
            </a:endParaRPr>
          </a:p>
        </p:txBody>
      </p:sp>
      <p:sp>
        <p:nvSpPr>
          <p:cNvPr id="6" name="Rounded Rectangle 5"/>
          <p:cNvSpPr/>
          <p:nvPr/>
        </p:nvSpPr>
        <p:spPr>
          <a:xfrm>
            <a:off x="4876800" y="1676400"/>
            <a:ext cx="24384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ounded Rectangle 6"/>
          <p:cNvSpPr/>
          <p:nvPr/>
        </p:nvSpPr>
        <p:spPr>
          <a:xfrm>
            <a:off x="2463800" y="3810000"/>
            <a:ext cx="13462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ounded Rectangle 7"/>
          <p:cNvSpPr/>
          <p:nvPr/>
        </p:nvSpPr>
        <p:spPr>
          <a:xfrm>
            <a:off x="5334000" y="3810000"/>
            <a:ext cx="13462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9" name="Picture 1" descr="C:\Users\Chris\Desktop\Pictur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550" y="1703388"/>
            <a:ext cx="6570663" cy="81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63944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76800" y="1694903"/>
            <a:ext cx="13716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043603325"/>
              </p:ext>
            </p:extLst>
          </p:nvPr>
        </p:nvGraphicFramePr>
        <p:xfrm>
          <a:off x="979055" y="2920996"/>
          <a:ext cx="7174345" cy="1803404"/>
        </p:xfrm>
        <a:graphic>
          <a:graphicData uri="http://schemas.openxmlformats.org/drawingml/2006/table">
            <a:tbl>
              <a:tblPr firstRow="1" bandRow="1">
                <a:tableStyleId>{00A15C55-8517-42AA-B614-E9B94910E393}</a:tableStyleId>
              </a:tblPr>
              <a:tblGrid>
                <a:gridCol w="1434869"/>
                <a:gridCol w="1434869"/>
                <a:gridCol w="1434869"/>
                <a:gridCol w="1434869"/>
                <a:gridCol w="1434869"/>
              </a:tblGrid>
              <a:tr h="450851">
                <a:tc>
                  <a:txBody>
                    <a:bodyPr/>
                    <a:lstStyle/>
                    <a:p>
                      <a:pPr algn="ctr"/>
                      <a:endParaRPr lang="en-US" dirty="0"/>
                    </a:p>
                  </a:txBody>
                  <a:tcPr/>
                </a:tc>
                <a:tc gridSpan="2">
                  <a:txBody>
                    <a:bodyPr/>
                    <a:lstStyle/>
                    <a:p>
                      <a:pPr algn="ctr"/>
                      <a:r>
                        <a:rPr lang="en-US" dirty="0" smtClean="0"/>
                        <a:t>Loopy</a:t>
                      </a:r>
                      <a:endParaRPr lang="en-US" dirty="0"/>
                    </a:p>
                  </a:txBody>
                  <a:tcPr/>
                </a:tc>
                <a:tc hMerge="1">
                  <a:txBody>
                    <a:bodyPr/>
                    <a:lstStyle/>
                    <a:p>
                      <a:endParaRPr lang="en-US" dirty="0"/>
                    </a:p>
                  </a:txBody>
                  <a:tcPr/>
                </a:tc>
                <a:tc gridSpan="2">
                  <a:txBody>
                    <a:bodyPr/>
                    <a:lstStyle/>
                    <a:p>
                      <a:pPr algn="ctr"/>
                      <a:r>
                        <a:rPr lang="en-US" dirty="0" smtClean="0"/>
                        <a:t>Not</a:t>
                      </a:r>
                      <a:r>
                        <a:rPr lang="en-US" baseline="0" dirty="0" smtClean="0"/>
                        <a:t> loopy</a:t>
                      </a:r>
                      <a:endParaRPr lang="en-US" dirty="0"/>
                    </a:p>
                  </a:txBody>
                  <a:tcPr/>
                </a:tc>
                <a:tc hMerge="1">
                  <a:txBody>
                    <a:bodyPr/>
                    <a:lstStyle/>
                    <a:p>
                      <a:endParaRPr lang="en-US" dirty="0"/>
                    </a:p>
                  </a:txBody>
                  <a:tcPr/>
                </a:tc>
              </a:tr>
              <a:tr h="450851">
                <a:tc>
                  <a:txBody>
                    <a:bodyPr/>
                    <a:lstStyle/>
                    <a:p>
                      <a:pPr algn="ct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r>
              <a:tr h="450851">
                <a:tc>
                  <a:txBody>
                    <a:bodyPr/>
                    <a:lstStyle/>
                    <a:p>
                      <a:pPr algn="ctr"/>
                      <a:r>
                        <a:rPr lang="en-US" dirty="0" smtClean="0"/>
                        <a:t>Drugged</a:t>
                      </a:r>
                      <a:endParaRPr lang="en-US" dirty="0"/>
                    </a:p>
                  </a:txBody>
                  <a:tcPr/>
                </a:tc>
                <a:tc>
                  <a:txBody>
                    <a:bodyPr/>
                    <a:lstStyle/>
                    <a:p>
                      <a:pPr algn="ctr"/>
                      <a:r>
                        <a:rPr lang="en-US" dirty="0" smtClean="0"/>
                        <a:t>0.108</a:t>
                      </a:r>
                      <a:endParaRPr lang="en-US" dirty="0"/>
                    </a:p>
                  </a:txBody>
                  <a:tcPr/>
                </a:tc>
                <a:tc>
                  <a:txBody>
                    <a:bodyPr/>
                    <a:lstStyle/>
                    <a:p>
                      <a:pPr algn="ctr"/>
                      <a:r>
                        <a:rPr lang="en-US" dirty="0" smtClean="0"/>
                        <a:t>0.012</a:t>
                      </a:r>
                      <a:endParaRPr lang="en-US" dirty="0"/>
                    </a:p>
                  </a:txBody>
                  <a:tcPr/>
                </a:tc>
                <a:tc>
                  <a:txBody>
                    <a:bodyPr/>
                    <a:lstStyle/>
                    <a:p>
                      <a:pPr algn="ctr"/>
                      <a:r>
                        <a:rPr lang="en-US" dirty="0" smtClean="0"/>
                        <a:t>0.072</a:t>
                      </a:r>
                      <a:endParaRPr lang="en-US" dirty="0"/>
                    </a:p>
                  </a:txBody>
                  <a:tcPr/>
                </a:tc>
                <a:tc>
                  <a:txBody>
                    <a:bodyPr/>
                    <a:lstStyle/>
                    <a:p>
                      <a:pPr algn="ctr"/>
                      <a:r>
                        <a:rPr lang="en-US" dirty="0" smtClean="0"/>
                        <a:t>0.008</a:t>
                      </a:r>
                      <a:endParaRPr lang="en-US" dirty="0"/>
                    </a:p>
                  </a:txBody>
                  <a:tcPr/>
                </a:tc>
              </a:tr>
              <a:tr h="450851">
                <a:tc>
                  <a:txBody>
                    <a:bodyPr/>
                    <a:lstStyle/>
                    <a:p>
                      <a:pPr algn="ctr"/>
                      <a:r>
                        <a:rPr lang="en-US" dirty="0" smtClean="0"/>
                        <a:t>Not Drugged</a:t>
                      </a:r>
                      <a:endParaRPr lang="en-US" dirty="0"/>
                    </a:p>
                  </a:txBody>
                  <a:tcPr/>
                </a:tc>
                <a:tc>
                  <a:txBody>
                    <a:bodyPr/>
                    <a:lstStyle/>
                    <a:p>
                      <a:pPr algn="ctr"/>
                      <a:r>
                        <a:rPr lang="en-US" dirty="0" smtClean="0"/>
                        <a:t>0.016</a:t>
                      </a:r>
                      <a:endParaRPr lang="en-US" dirty="0"/>
                    </a:p>
                  </a:txBody>
                  <a:tcPr/>
                </a:tc>
                <a:tc>
                  <a:txBody>
                    <a:bodyPr/>
                    <a:lstStyle/>
                    <a:p>
                      <a:pPr algn="ctr"/>
                      <a:r>
                        <a:rPr lang="en-US" dirty="0" smtClean="0"/>
                        <a:t>0.064</a:t>
                      </a:r>
                      <a:endParaRPr lang="en-US" dirty="0"/>
                    </a:p>
                  </a:txBody>
                  <a:tcPr/>
                </a:tc>
                <a:tc>
                  <a:txBody>
                    <a:bodyPr/>
                    <a:lstStyle/>
                    <a:p>
                      <a:pPr algn="ctr"/>
                      <a:r>
                        <a:rPr lang="en-US" dirty="0" smtClean="0"/>
                        <a:t>0.144</a:t>
                      </a:r>
                      <a:endParaRPr lang="en-US" dirty="0"/>
                    </a:p>
                  </a:txBody>
                  <a:tcPr/>
                </a:tc>
                <a:tc>
                  <a:txBody>
                    <a:bodyPr/>
                    <a:lstStyle/>
                    <a:p>
                      <a:pPr algn="ctr"/>
                      <a:r>
                        <a:rPr lang="en-US" dirty="0" smtClean="0"/>
                        <a:t>0.576</a:t>
                      </a:r>
                      <a:endParaRPr lang="en-US" dirty="0"/>
                    </a:p>
                  </a:txBody>
                  <a:tcPr/>
                </a:tc>
              </a:tr>
            </a:tbl>
          </a:graphicData>
        </a:graphic>
      </p:graphicFrame>
      <p:sp>
        <p:nvSpPr>
          <p:cNvPr id="4"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Key Idea</a:t>
            </a:r>
            <a:endParaRPr lang="en-US" sz="4000" b="1" dirty="0">
              <a:solidFill>
                <a:schemeClr val="tx1"/>
              </a:solidFill>
              <a:latin typeface="Century Gothic"/>
              <a:cs typeface="Century Gothic"/>
            </a:endParaRPr>
          </a:p>
        </p:txBody>
      </p:sp>
      <p:sp>
        <p:nvSpPr>
          <p:cNvPr id="9" name="Rounded Rectangle 8"/>
          <p:cNvSpPr/>
          <p:nvPr/>
        </p:nvSpPr>
        <p:spPr>
          <a:xfrm>
            <a:off x="2463800" y="3810000"/>
            <a:ext cx="13462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5334000" y="3810000"/>
            <a:ext cx="13462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20481" name="Picture 1" descr="C:\Users\Chris\Desktop\Pictur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055" y="1776288"/>
            <a:ext cx="5570537" cy="779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60403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76800" y="2132351"/>
            <a:ext cx="13716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710995043"/>
              </p:ext>
            </p:extLst>
          </p:nvPr>
        </p:nvGraphicFramePr>
        <p:xfrm>
          <a:off x="979055" y="2920996"/>
          <a:ext cx="7174345" cy="1803404"/>
        </p:xfrm>
        <a:graphic>
          <a:graphicData uri="http://schemas.openxmlformats.org/drawingml/2006/table">
            <a:tbl>
              <a:tblPr firstRow="1" bandRow="1">
                <a:tableStyleId>{00A15C55-8517-42AA-B614-E9B94910E393}</a:tableStyleId>
              </a:tblPr>
              <a:tblGrid>
                <a:gridCol w="1434869"/>
                <a:gridCol w="1434869"/>
                <a:gridCol w="1434869"/>
                <a:gridCol w="1434869"/>
                <a:gridCol w="1434869"/>
              </a:tblGrid>
              <a:tr h="450851">
                <a:tc>
                  <a:txBody>
                    <a:bodyPr/>
                    <a:lstStyle/>
                    <a:p>
                      <a:pPr algn="ctr"/>
                      <a:endParaRPr lang="en-US" dirty="0"/>
                    </a:p>
                  </a:txBody>
                  <a:tcPr/>
                </a:tc>
                <a:tc gridSpan="2">
                  <a:txBody>
                    <a:bodyPr/>
                    <a:lstStyle/>
                    <a:p>
                      <a:pPr algn="ctr"/>
                      <a:r>
                        <a:rPr lang="en-US" dirty="0" smtClean="0"/>
                        <a:t>Loopy</a:t>
                      </a:r>
                      <a:endParaRPr lang="en-US" dirty="0"/>
                    </a:p>
                  </a:txBody>
                  <a:tcPr/>
                </a:tc>
                <a:tc hMerge="1">
                  <a:txBody>
                    <a:bodyPr/>
                    <a:lstStyle/>
                    <a:p>
                      <a:endParaRPr lang="en-US" dirty="0"/>
                    </a:p>
                  </a:txBody>
                  <a:tcPr/>
                </a:tc>
                <a:tc gridSpan="2">
                  <a:txBody>
                    <a:bodyPr/>
                    <a:lstStyle/>
                    <a:p>
                      <a:pPr algn="ctr"/>
                      <a:r>
                        <a:rPr lang="en-US" dirty="0" smtClean="0"/>
                        <a:t>Not</a:t>
                      </a:r>
                      <a:r>
                        <a:rPr lang="en-US" baseline="0" dirty="0" smtClean="0"/>
                        <a:t> loopy</a:t>
                      </a:r>
                      <a:endParaRPr lang="en-US" dirty="0"/>
                    </a:p>
                  </a:txBody>
                  <a:tcPr/>
                </a:tc>
                <a:tc hMerge="1">
                  <a:txBody>
                    <a:bodyPr/>
                    <a:lstStyle/>
                    <a:p>
                      <a:endParaRPr lang="en-US" dirty="0"/>
                    </a:p>
                  </a:txBody>
                  <a:tcPr/>
                </a:tc>
              </a:tr>
              <a:tr h="450851">
                <a:tc>
                  <a:txBody>
                    <a:bodyPr/>
                    <a:lstStyle/>
                    <a:p>
                      <a:pPr algn="ct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r>
              <a:tr h="450851">
                <a:tc>
                  <a:txBody>
                    <a:bodyPr/>
                    <a:lstStyle/>
                    <a:p>
                      <a:pPr algn="ctr"/>
                      <a:r>
                        <a:rPr lang="en-US" dirty="0" smtClean="0"/>
                        <a:t>Drugged</a:t>
                      </a:r>
                      <a:endParaRPr lang="en-US" dirty="0"/>
                    </a:p>
                  </a:txBody>
                  <a:tcPr/>
                </a:tc>
                <a:tc>
                  <a:txBody>
                    <a:bodyPr/>
                    <a:lstStyle/>
                    <a:p>
                      <a:pPr algn="ctr"/>
                      <a:r>
                        <a:rPr lang="en-US" dirty="0" smtClean="0"/>
                        <a:t>0.108</a:t>
                      </a:r>
                      <a:endParaRPr lang="en-US" dirty="0"/>
                    </a:p>
                  </a:txBody>
                  <a:tcPr/>
                </a:tc>
                <a:tc>
                  <a:txBody>
                    <a:bodyPr/>
                    <a:lstStyle/>
                    <a:p>
                      <a:pPr algn="ctr"/>
                      <a:r>
                        <a:rPr lang="en-US" dirty="0" smtClean="0"/>
                        <a:t>0.012</a:t>
                      </a:r>
                      <a:endParaRPr lang="en-US" dirty="0"/>
                    </a:p>
                  </a:txBody>
                  <a:tcPr/>
                </a:tc>
                <a:tc>
                  <a:txBody>
                    <a:bodyPr/>
                    <a:lstStyle/>
                    <a:p>
                      <a:pPr algn="ctr"/>
                      <a:r>
                        <a:rPr lang="en-US" dirty="0" smtClean="0"/>
                        <a:t>0.072</a:t>
                      </a:r>
                      <a:endParaRPr lang="en-US" dirty="0"/>
                    </a:p>
                  </a:txBody>
                  <a:tcPr/>
                </a:tc>
                <a:tc>
                  <a:txBody>
                    <a:bodyPr/>
                    <a:lstStyle/>
                    <a:p>
                      <a:pPr algn="ctr"/>
                      <a:r>
                        <a:rPr lang="en-US" dirty="0" smtClean="0"/>
                        <a:t>0.008</a:t>
                      </a:r>
                      <a:endParaRPr lang="en-US" dirty="0"/>
                    </a:p>
                  </a:txBody>
                  <a:tcPr/>
                </a:tc>
              </a:tr>
              <a:tr h="450851">
                <a:tc>
                  <a:txBody>
                    <a:bodyPr/>
                    <a:lstStyle/>
                    <a:p>
                      <a:pPr algn="ctr"/>
                      <a:r>
                        <a:rPr lang="en-US" dirty="0" smtClean="0"/>
                        <a:t>Not Drugged</a:t>
                      </a:r>
                      <a:endParaRPr lang="en-US" dirty="0"/>
                    </a:p>
                  </a:txBody>
                  <a:tcPr/>
                </a:tc>
                <a:tc>
                  <a:txBody>
                    <a:bodyPr/>
                    <a:lstStyle/>
                    <a:p>
                      <a:pPr algn="ctr"/>
                      <a:r>
                        <a:rPr lang="en-US" dirty="0" smtClean="0"/>
                        <a:t>0.016</a:t>
                      </a:r>
                      <a:endParaRPr lang="en-US" dirty="0"/>
                    </a:p>
                  </a:txBody>
                  <a:tcPr/>
                </a:tc>
                <a:tc>
                  <a:txBody>
                    <a:bodyPr/>
                    <a:lstStyle/>
                    <a:p>
                      <a:pPr algn="ctr"/>
                      <a:r>
                        <a:rPr lang="en-US" dirty="0" smtClean="0"/>
                        <a:t>0.064</a:t>
                      </a:r>
                      <a:endParaRPr lang="en-US" dirty="0"/>
                    </a:p>
                  </a:txBody>
                  <a:tcPr/>
                </a:tc>
                <a:tc>
                  <a:txBody>
                    <a:bodyPr/>
                    <a:lstStyle/>
                    <a:p>
                      <a:pPr algn="ctr"/>
                      <a:r>
                        <a:rPr lang="en-US" dirty="0" smtClean="0"/>
                        <a:t>0.144</a:t>
                      </a:r>
                      <a:endParaRPr lang="en-US" dirty="0"/>
                    </a:p>
                  </a:txBody>
                  <a:tcPr/>
                </a:tc>
                <a:tc>
                  <a:txBody>
                    <a:bodyPr/>
                    <a:lstStyle/>
                    <a:p>
                      <a:pPr algn="ctr"/>
                      <a:r>
                        <a:rPr lang="en-US" dirty="0" smtClean="0"/>
                        <a:t>0.576</a:t>
                      </a:r>
                      <a:endParaRPr lang="en-US" dirty="0"/>
                    </a:p>
                  </a:txBody>
                  <a:tcPr/>
                </a:tc>
              </a:tr>
            </a:tbl>
          </a:graphicData>
        </a:graphic>
      </p:graphicFrame>
      <p:sp>
        <p:nvSpPr>
          <p:cNvPr id="4"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Key Idea</a:t>
            </a:r>
            <a:endParaRPr lang="en-US" sz="4000" b="1" dirty="0">
              <a:solidFill>
                <a:schemeClr val="tx1"/>
              </a:solidFill>
              <a:latin typeface="Century Gothic"/>
              <a:cs typeface="Century Gothic"/>
            </a:endParaRPr>
          </a:p>
        </p:txBody>
      </p:sp>
      <p:sp>
        <p:nvSpPr>
          <p:cNvPr id="9" name="Rounded Rectangle 8"/>
          <p:cNvSpPr/>
          <p:nvPr/>
        </p:nvSpPr>
        <p:spPr>
          <a:xfrm>
            <a:off x="2463800" y="3810000"/>
            <a:ext cx="13462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5334000" y="3810000"/>
            <a:ext cx="13462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ounded Rectangle 7"/>
          <p:cNvSpPr/>
          <p:nvPr/>
        </p:nvSpPr>
        <p:spPr>
          <a:xfrm>
            <a:off x="2463800" y="4281116"/>
            <a:ext cx="13462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ounded Rectangle 10"/>
          <p:cNvSpPr/>
          <p:nvPr/>
        </p:nvSpPr>
        <p:spPr>
          <a:xfrm>
            <a:off x="5334000" y="4244263"/>
            <a:ext cx="13462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2" name="Picture 1" descr="C:\Users\Chris\Desktop\Pictur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055" y="1776288"/>
            <a:ext cx="5570537" cy="779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2201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13359809"/>
              </p:ext>
            </p:extLst>
          </p:nvPr>
        </p:nvGraphicFramePr>
        <p:xfrm>
          <a:off x="979055" y="2920996"/>
          <a:ext cx="7174345" cy="1803404"/>
        </p:xfrm>
        <a:graphic>
          <a:graphicData uri="http://schemas.openxmlformats.org/drawingml/2006/table">
            <a:tbl>
              <a:tblPr firstRow="1" bandRow="1">
                <a:tableStyleId>{00A15C55-8517-42AA-B614-E9B94910E393}</a:tableStyleId>
              </a:tblPr>
              <a:tblGrid>
                <a:gridCol w="1434869"/>
                <a:gridCol w="1434869"/>
                <a:gridCol w="1434869"/>
                <a:gridCol w="1434869"/>
                <a:gridCol w="1434869"/>
              </a:tblGrid>
              <a:tr h="450851">
                <a:tc>
                  <a:txBody>
                    <a:bodyPr/>
                    <a:lstStyle/>
                    <a:p>
                      <a:pPr algn="ctr"/>
                      <a:endParaRPr lang="en-US" dirty="0"/>
                    </a:p>
                  </a:txBody>
                  <a:tcPr/>
                </a:tc>
                <a:tc gridSpan="2">
                  <a:txBody>
                    <a:bodyPr/>
                    <a:lstStyle/>
                    <a:p>
                      <a:pPr algn="ctr"/>
                      <a:r>
                        <a:rPr lang="en-US" dirty="0" smtClean="0"/>
                        <a:t>Loopy</a:t>
                      </a:r>
                      <a:endParaRPr lang="en-US" dirty="0"/>
                    </a:p>
                  </a:txBody>
                  <a:tcPr/>
                </a:tc>
                <a:tc hMerge="1">
                  <a:txBody>
                    <a:bodyPr/>
                    <a:lstStyle/>
                    <a:p>
                      <a:endParaRPr lang="en-US" dirty="0"/>
                    </a:p>
                  </a:txBody>
                  <a:tcPr/>
                </a:tc>
                <a:tc gridSpan="2">
                  <a:txBody>
                    <a:bodyPr/>
                    <a:lstStyle/>
                    <a:p>
                      <a:pPr algn="ctr"/>
                      <a:r>
                        <a:rPr lang="en-US" dirty="0" smtClean="0"/>
                        <a:t>Not</a:t>
                      </a:r>
                      <a:r>
                        <a:rPr lang="en-US" baseline="0" dirty="0" smtClean="0"/>
                        <a:t> loopy</a:t>
                      </a:r>
                      <a:endParaRPr lang="en-US" dirty="0"/>
                    </a:p>
                  </a:txBody>
                  <a:tcPr/>
                </a:tc>
                <a:tc hMerge="1">
                  <a:txBody>
                    <a:bodyPr/>
                    <a:lstStyle/>
                    <a:p>
                      <a:endParaRPr lang="en-US" dirty="0"/>
                    </a:p>
                  </a:txBody>
                  <a:tcPr/>
                </a:tc>
              </a:tr>
              <a:tr h="450851">
                <a:tc>
                  <a:txBody>
                    <a:bodyPr/>
                    <a:lstStyle/>
                    <a:p>
                      <a:pPr algn="ct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r>
              <a:tr h="450851">
                <a:tc>
                  <a:txBody>
                    <a:bodyPr/>
                    <a:lstStyle/>
                    <a:p>
                      <a:pPr algn="ctr"/>
                      <a:r>
                        <a:rPr lang="en-US" dirty="0" smtClean="0"/>
                        <a:t>Drugged</a:t>
                      </a:r>
                      <a:endParaRPr lang="en-US" dirty="0"/>
                    </a:p>
                  </a:txBody>
                  <a:tcPr/>
                </a:tc>
                <a:tc>
                  <a:txBody>
                    <a:bodyPr/>
                    <a:lstStyle/>
                    <a:p>
                      <a:pPr algn="ctr"/>
                      <a:r>
                        <a:rPr lang="en-US" dirty="0" smtClean="0"/>
                        <a:t>0.108</a:t>
                      </a:r>
                      <a:endParaRPr lang="en-US" dirty="0"/>
                    </a:p>
                  </a:txBody>
                  <a:tcPr/>
                </a:tc>
                <a:tc>
                  <a:txBody>
                    <a:bodyPr/>
                    <a:lstStyle/>
                    <a:p>
                      <a:pPr algn="ctr"/>
                      <a:r>
                        <a:rPr lang="en-US" dirty="0" smtClean="0"/>
                        <a:t>0.012</a:t>
                      </a:r>
                      <a:endParaRPr lang="en-US" dirty="0"/>
                    </a:p>
                  </a:txBody>
                  <a:tcPr/>
                </a:tc>
                <a:tc>
                  <a:txBody>
                    <a:bodyPr/>
                    <a:lstStyle/>
                    <a:p>
                      <a:pPr algn="ctr"/>
                      <a:r>
                        <a:rPr lang="en-US" dirty="0" smtClean="0"/>
                        <a:t>0.072</a:t>
                      </a:r>
                      <a:endParaRPr lang="en-US" dirty="0"/>
                    </a:p>
                  </a:txBody>
                  <a:tcPr/>
                </a:tc>
                <a:tc>
                  <a:txBody>
                    <a:bodyPr/>
                    <a:lstStyle/>
                    <a:p>
                      <a:pPr algn="ctr"/>
                      <a:r>
                        <a:rPr lang="en-US" dirty="0" smtClean="0"/>
                        <a:t>0.008</a:t>
                      </a:r>
                      <a:endParaRPr lang="en-US" dirty="0"/>
                    </a:p>
                  </a:txBody>
                  <a:tcPr/>
                </a:tc>
              </a:tr>
              <a:tr h="450851">
                <a:tc>
                  <a:txBody>
                    <a:bodyPr/>
                    <a:lstStyle/>
                    <a:p>
                      <a:pPr algn="ctr"/>
                      <a:r>
                        <a:rPr lang="en-US" dirty="0" smtClean="0"/>
                        <a:t>Not Drugged</a:t>
                      </a:r>
                      <a:endParaRPr lang="en-US" dirty="0"/>
                    </a:p>
                  </a:txBody>
                  <a:tcPr/>
                </a:tc>
                <a:tc>
                  <a:txBody>
                    <a:bodyPr/>
                    <a:lstStyle/>
                    <a:p>
                      <a:pPr algn="ctr"/>
                      <a:r>
                        <a:rPr lang="en-US" dirty="0" smtClean="0"/>
                        <a:t>0.016</a:t>
                      </a:r>
                      <a:endParaRPr lang="en-US" dirty="0"/>
                    </a:p>
                  </a:txBody>
                  <a:tcPr/>
                </a:tc>
                <a:tc>
                  <a:txBody>
                    <a:bodyPr/>
                    <a:lstStyle/>
                    <a:p>
                      <a:pPr algn="ctr"/>
                      <a:r>
                        <a:rPr lang="en-US" dirty="0" smtClean="0"/>
                        <a:t>0.064</a:t>
                      </a:r>
                      <a:endParaRPr lang="en-US" dirty="0"/>
                    </a:p>
                  </a:txBody>
                  <a:tcPr/>
                </a:tc>
                <a:tc>
                  <a:txBody>
                    <a:bodyPr/>
                    <a:lstStyle/>
                    <a:p>
                      <a:pPr algn="ctr"/>
                      <a:r>
                        <a:rPr lang="en-US" dirty="0" smtClean="0"/>
                        <a:t>0.144</a:t>
                      </a:r>
                      <a:endParaRPr lang="en-US" dirty="0"/>
                    </a:p>
                  </a:txBody>
                  <a:tcPr/>
                </a:tc>
                <a:tc>
                  <a:txBody>
                    <a:bodyPr/>
                    <a:lstStyle/>
                    <a:p>
                      <a:pPr algn="ctr"/>
                      <a:r>
                        <a:rPr lang="en-US" dirty="0" smtClean="0"/>
                        <a:t>0.576</a:t>
                      </a:r>
                      <a:endParaRPr lang="en-US" dirty="0"/>
                    </a:p>
                  </a:txBody>
                  <a:tcPr/>
                </a:tc>
              </a:tr>
            </a:tbl>
          </a:graphicData>
        </a:graphic>
      </p:graphicFrame>
      <p:sp>
        <p:nvSpPr>
          <p:cNvPr id="4"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Key Idea</a:t>
            </a:r>
            <a:endParaRPr lang="en-US" sz="4000" b="1" dirty="0">
              <a:solidFill>
                <a:schemeClr val="tx1"/>
              </a:solidFill>
              <a:latin typeface="Century Gothic"/>
              <a:cs typeface="Century Gothic"/>
            </a:endParaRPr>
          </a:p>
        </p:txBody>
      </p:sp>
      <p:sp>
        <p:nvSpPr>
          <p:cNvPr id="9" name="Rounded Rectangle 8"/>
          <p:cNvSpPr/>
          <p:nvPr/>
        </p:nvSpPr>
        <p:spPr>
          <a:xfrm>
            <a:off x="2463800" y="3810000"/>
            <a:ext cx="13462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5334000" y="3810000"/>
            <a:ext cx="13462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ounded Rectangle 7"/>
          <p:cNvSpPr/>
          <p:nvPr/>
        </p:nvSpPr>
        <p:spPr>
          <a:xfrm>
            <a:off x="2463800" y="4281116"/>
            <a:ext cx="13462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ounded Rectangle 10"/>
          <p:cNvSpPr/>
          <p:nvPr/>
        </p:nvSpPr>
        <p:spPr>
          <a:xfrm>
            <a:off x="5334000" y="4244263"/>
            <a:ext cx="1346200"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8433" name="Picture 1" descr="C:\Users\Chris\Desktop\Pictur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241" y="1829512"/>
            <a:ext cx="4760913" cy="779462"/>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4876800" y="1858780"/>
            <a:ext cx="984354" cy="744687"/>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63825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5" descr="neo matrix the matrix screenshots sunglasses keanu reeves morpheus pills blue pill laurence fishburn Art HD Wall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6" y="-53407"/>
            <a:ext cx="9239839" cy="692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6300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8779854"/>
              </p:ext>
            </p:extLst>
          </p:nvPr>
        </p:nvGraphicFramePr>
        <p:xfrm>
          <a:off x="979055" y="2920996"/>
          <a:ext cx="7174345" cy="1803404"/>
        </p:xfrm>
        <a:graphic>
          <a:graphicData uri="http://schemas.openxmlformats.org/drawingml/2006/table">
            <a:tbl>
              <a:tblPr firstRow="1" bandRow="1">
                <a:tableStyleId>{00A15C55-8517-42AA-B614-E9B94910E393}</a:tableStyleId>
              </a:tblPr>
              <a:tblGrid>
                <a:gridCol w="1434869"/>
                <a:gridCol w="1434869"/>
                <a:gridCol w="1434869"/>
                <a:gridCol w="1434869"/>
                <a:gridCol w="1434869"/>
              </a:tblGrid>
              <a:tr h="450851">
                <a:tc>
                  <a:txBody>
                    <a:bodyPr/>
                    <a:lstStyle/>
                    <a:p>
                      <a:pPr algn="ctr"/>
                      <a:endParaRPr lang="en-US" dirty="0"/>
                    </a:p>
                  </a:txBody>
                  <a:tcPr/>
                </a:tc>
                <a:tc gridSpan="2">
                  <a:txBody>
                    <a:bodyPr/>
                    <a:lstStyle/>
                    <a:p>
                      <a:pPr algn="ctr"/>
                      <a:r>
                        <a:rPr lang="en-US" dirty="0" smtClean="0"/>
                        <a:t>Loopy</a:t>
                      </a:r>
                      <a:endParaRPr lang="en-US" dirty="0"/>
                    </a:p>
                  </a:txBody>
                  <a:tcPr/>
                </a:tc>
                <a:tc hMerge="1">
                  <a:txBody>
                    <a:bodyPr/>
                    <a:lstStyle/>
                    <a:p>
                      <a:endParaRPr lang="en-US" dirty="0"/>
                    </a:p>
                  </a:txBody>
                  <a:tcPr/>
                </a:tc>
                <a:tc gridSpan="2">
                  <a:txBody>
                    <a:bodyPr/>
                    <a:lstStyle/>
                    <a:p>
                      <a:pPr algn="ctr"/>
                      <a:r>
                        <a:rPr lang="en-US" dirty="0" smtClean="0"/>
                        <a:t>Not</a:t>
                      </a:r>
                      <a:r>
                        <a:rPr lang="en-US" baseline="0" dirty="0" smtClean="0"/>
                        <a:t> loopy</a:t>
                      </a:r>
                      <a:endParaRPr lang="en-US" dirty="0"/>
                    </a:p>
                  </a:txBody>
                  <a:tcPr/>
                </a:tc>
                <a:tc hMerge="1">
                  <a:txBody>
                    <a:bodyPr/>
                    <a:lstStyle/>
                    <a:p>
                      <a:endParaRPr lang="en-US" dirty="0"/>
                    </a:p>
                  </a:txBody>
                  <a:tcPr/>
                </a:tc>
              </a:tr>
              <a:tr h="450851">
                <a:tc>
                  <a:txBody>
                    <a:bodyPr/>
                    <a:lstStyle/>
                    <a:p>
                      <a:pPr algn="ct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r>
              <a:tr h="450851">
                <a:tc>
                  <a:txBody>
                    <a:bodyPr/>
                    <a:lstStyle/>
                    <a:p>
                      <a:pPr algn="ctr"/>
                      <a:r>
                        <a:rPr lang="en-US" dirty="0" smtClean="0"/>
                        <a:t>Drugged</a:t>
                      </a:r>
                      <a:endParaRPr lang="en-US" dirty="0"/>
                    </a:p>
                  </a:txBody>
                  <a:tcPr/>
                </a:tc>
                <a:tc>
                  <a:txBody>
                    <a:bodyPr/>
                    <a:lstStyle/>
                    <a:p>
                      <a:pPr algn="ctr"/>
                      <a:r>
                        <a:rPr lang="en-US" dirty="0" smtClean="0"/>
                        <a:t>0.108</a:t>
                      </a:r>
                      <a:endParaRPr lang="en-US" dirty="0"/>
                    </a:p>
                  </a:txBody>
                  <a:tcPr/>
                </a:tc>
                <a:tc>
                  <a:txBody>
                    <a:bodyPr/>
                    <a:lstStyle/>
                    <a:p>
                      <a:pPr algn="ctr"/>
                      <a:r>
                        <a:rPr lang="en-US" dirty="0" smtClean="0"/>
                        <a:t>0.012</a:t>
                      </a:r>
                      <a:endParaRPr lang="en-US" dirty="0"/>
                    </a:p>
                  </a:txBody>
                  <a:tcPr/>
                </a:tc>
                <a:tc>
                  <a:txBody>
                    <a:bodyPr/>
                    <a:lstStyle/>
                    <a:p>
                      <a:pPr algn="ctr"/>
                      <a:r>
                        <a:rPr lang="en-US" dirty="0" smtClean="0"/>
                        <a:t>0.072</a:t>
                      </a:r>
                      <a:endParaRPr lang="en-US" dirty="0"/>
                    </a:p>
                  </a:txBody>
                  <a:tcPr/>
                </a:tc>
                <a:tc>
                  <a:txBody>
                    <a:bodyPr/>
                    <a:lstStyle/>
                    <a:p>
                      <a:pPr algn="ctr"/>
                      <a:r>
                        <a:rPr lang="en-US" dirty="0" smtClean="0"/>
                        <a:t>0.008</a:t>
                      </a:r>
                      <a:endParaRPr lang="en-US" dirty="0"/>
                    </a:p>
                  </a:txBody>
                  <a:tcPr/>
                </a:tc>
              </a:tr>
              <a:tr h="450851">
                <a:tc>
                  <a:txBody>
                    <a:bodyPr/>
                    <a:lstStyle/>
                    <a:p>
                      <a:pPr algn="ctr"/>
                      <a:r>
                        <a:rPr lang="en-US" dirty="0" smtClean="0"/>
                        <a:t>Not Drugged</a:t>
                      </a:r>
                      <a:endParaRPr lang="en-US" dirty="0"/>
                    </a:p>
                  </a:txBody>
                  <a:tcPr/>
                </a:tc>
                <a:tc>
                  <a:txBody>
                    <a:bodyPr/>
                    <a:lstStyle/>
                    <a:p>
                      <a:pPr algn="ctr"/>
                      <a:r>
                        <a:rPr lang="en-US" dirty="0" smtClean="0"/>
                        <a:t>0.016</a:t>
                      </a:r>
                      <a:endParaRPr lang="en-US" dirty="0"/>
                    </a:p>
                  </a:txBody>
                  <a:tcPr/>
                </a:tc>
                <a:tc>
                  <a:txBody>
                    <a:bodyPr/>
                    <a:lstStyle/>
                    <a:p>
                      <a:pPr algn="ctr"/>
                      <a:r>
                        <a:rPr lang="en-US" dirty="0" smtClean="0"/>
                        <a:t>0.064</a:t>
                      </a:r>
                      <a:endParaRPr lang="en-US" dirty="0"/>
                    </a:p>
                  </a:txBody>
                  <a:tcPr/>
                </a:tc>
                <a:tc>
                  <a:txBody>
                    <a:bodyPr/>
                    <a:lstStyle/>
                    <a:p>
                      <a:pPr algn="ctr"/>
                      <a:r>
                        <a:rPr lang="en-US" dirty="0" smtClean="0"/>
                        <a:t>0.144</a:t>
                      </a:r>
                      <a:endParaRPr lang="en-US" dirty="0"/>
                    </a:p>
                  </a:txBody>
                  <a:tcPr/>
                </a:tc>
                <a:tc>
                  <a:txBody>
                    <a:bodyPr/>
                    <a:lstStyle/>
                    <a:p>
                      <a:pPr algn="ctr"/>
                      <a:r>
                        <a:rPr lang="en-US" dirty="0" smtClean="0"/>
                        <a:t>0.576</a:t>
                      </a:r>
                      <a:endParaRPr lang="en-US" dirty="0"/>
                    </a:p>
                  </a:txBody>
                  <a:tcPr/>
                </a:tc>
              </a:tr>
            </a:tbl>
          </a:graphicData>
        </a:graphic>
      </p:graphicFrame>
      <p:sp>
        <p:nvSpPr>
          <p:cNvPr id="4"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Key Idea</a:t>
            </a:r>
            <a:endParaRPr lang="en-US" sz="4000" b="1" dirty="0">
              <a:solidFill>
                <a:schemeClr val="tx1"/>
              </a:solidFill>
              <a:latin typeface="Century Gothic"/>
              <a:cs typeface="Century Gothic"/>
            </a:endParaRPr>
          </a:p>
        </p:txBody>
      </p:sp>
      <p:sp>
        <p:nvSpPr>
          <p:cNvPr id="12" name="Rounded Rectangle 11"/>
          <p:cNvSpPr/>
          <p:nvPr/>
        </p:nvSpPr>
        <p:spPr>
          <a:xfrm>
            <a:off x="4892964" y="1804704"/>
            <a:ext cx="836061" cy="471116"/>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7409" name="Picture 1" descr="C:\Users\Chris\Desktop\Picture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055" y="1763143"/>
            <a:ext cx="4919663"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6097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Key Idea</a:t>
            </a:r>
            <a:endParaRPr lang="en-US" sz="4000" b="1" dirty="0">
              <a:solidFill>
                <a:schemeClr val="tx1"/>
              </a:solidFill>
              <a:latin typeface="Century Gothic"/>
              <a:cs typeface="Century Gothic"/>
            </a:endParaRPr>
          </a:p>
        </p:txBody>
      </p:sp>
      <p:pic>
        <p:nvPicPr>
          <p:cNvPr id="2" name="Picture 1"/>
          <p:cNvPicPr>
            <a:picLocks noChangeAspect="1"/>
          </p:cNvPicPr>
          <p:nvPr/>
        </p:nvPicPr>
        <p:blipFill>
          <a:blip r:embed="rId2"/>
          <a:stretch>
            <a:fillRect/>
          </a:stretch>
        </p:blipFill>
        <p:spPr>
          <a:xfrm>
            <a:off x="1600200" y="1752600"/>
            <a:ext cx="5588000" cy="4191000"/>
          </a:xfrm>
          <a:prstGeom prst="rect">
            <a:avLst/>
          </a:prstGeom>
        </p:spPr>
      </p:pic>
    </p:spTree>
    <p:extLst>
      <p:ext uri="{BB962C8B-B14F-4D97-AF65-F5344CB8AC3E}">
        <p14:creationId xmlns:p14="http://schemas.microsoft.com/office/powerpoint/2010/main" val="18984318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Our joint </a:t>
            </a:r>
            <a:r>
              <a:rPr lang="en-US" sz="4000" b="1" dirty="0" smtClean="0">
                <a:solidFill>
                  <a:schemeClr val="tx1"/>
                </a:solidFill>
                <a:latin typeface="Century Gothic"/>
                <a:cs typeface="Century Gothic"/>
              </a:rPr>
              <a:t>gets</a:t>
            </a:r>
            <a:r>
              <a:rPr lang="en-US" sz="4000" b="1" dirty="0" smtClean="0">
                <a:solidFill>
                  <a:schemeClr val="tx1"/>
                </a:solidFill>
                <a:latin typeface="Century Gothic"/>
                <a:cs typeface="Century Gothic"/>
              </a:rPr>
              <a:t> too big</a:t>
            </a:r>
            <a:endParaRPr lang="en-US" sz="4000" b="1" dirty="0">
              <a:solidFill>
                <a:schemeClr val="tx1"/>
              </a:solidFill>
              <a:latin typeface="Century Gothic"/>
              <a:cs typeface="Century Gothic"/>
            </a:endParaRPr>
          </a:p>
        </p:txBody>
      </p:sp>
      <p:pic>
        <p:nvPicPr>
          <p:cNvPr id="4102" name="Picture 6" descr="http://24.media.tumblr.com/tumblr_m0isoqBeJI1qij1yuo1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354" y="1533236"/>
            <a:ext cx="7162800" cy="477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722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Where We Left </a:t>
            </a:r>
            <a:r>
              <a:rPr lang="en-US" sz="4000" b="1" dirty="0">
                <a:solidFill>
                  <a:schemeClr val="tx1"/>
                </a:solidFill>
                <a:latin typeface="Century Gothic"/>
                <a:cs typeface="Century Gothic"/>
              </a:rPr>
              <a:t>O</a:t>
            </a:r>
            <a:r>
              <a:rPr lang="en-US" sz="4000" b="1" dirty="0" smtClean="0">
                <a:solidFill>
                  <a:schemeClr val="tx1"/>
                </a:solidFill>
                <a:latin typeface="Century Gothic"/>
                <a:cs typeface="Century Gothic"/>
              </a:rPr>
              <a:t>ff</a:t>
            </a:r>
            <a:endParaRPr lang="en-US" sz="4000" b="1" dirty="0">
              <a:solidFill>
                <a:schemeClr val="tx1"/>
              </a:solidFill>
              <a:latin typeface="Century Gothic"/>
              <a:cs typeface="Century Gothic"/>
            </a:endParaRPr>
          </a:p>
        </p:txBody>
      </p:sp>
      <p:graphicFrame>
        <p:nvGraphicFramePr>
          <p:cNvPr id="2" name="Table 1"/>
          <p:cNvGraphicFramePr>
            <a:graphicFrameLocks noGrp="1"/>
          </p:cNvGraphicFramePr>
          <p:nvPr>
            <p:extLst>
              <p:ext uri="{D42A27DB-BD31-4B8C-83A1-F6EECF244321}">
                <p14:modId xmlns:p14="http://schemas.microsoft.com/office/powerpoint/2010/main" val="3278721046"/>
              </p:ext>
            </p:extLst>
          </p:nvPr>
        </p:nvGraphicFramePr>
        <p:xfrm>
          <a:off x="979055" y="1447800"/>
          <a:ext cx="7174345" cy="1803404"/>
        </p:xfrm>
        <a:graphic>
          <a:graphicData uri="http://schemas.openxmlformats.org/drawingml/2006/table">
            <a:tbl>
              <a:tblPr firstRow="1" bandRow="1">
                <a:tableStyleId>{00A15C55-8517-42AA-B614-E9B94910E393}</a:tableStyleId>
              </a:tblPr>
              <a:tblGrid>
                <a:gridCol w="1434869"/>
                <a:gridCol w="1434869"/>
                <a:gridCol w="1434869"/>
                <a:gridCol w="1434869"/>
                <a:gridCol w="1434869"/>
              </a:tblGrid>
              <a:tr h="450851">
                <a:tc>
                  <a:txBody>
                    <a:bodyPr/>
                    <a:lstStyle/>
                    <a:p>
                      <a:pPr algn="ctr"/>
                      <a:endParaRPr lang="en-US" dirty="0"/>
                    </a:p>
                  </a:txBody>
                  <a:tcPr/>
                </a:tc>
                <a:tc gridSpan="2">
                  <a:txBody>
                    <a:bodyPr/>
                    <a:lstStyle/>
                    <a:p>
                      <a:pPr algn="ctr"/>
                      <a:r>
                        <a:rPr lang="en-US" dirty="0" smtClean="0"/>
                        <a:t>Loopy</a:t>
                      </a:r>
                      <a:endParaRPr lang="en-US" dirty="0"/>
                    </a:p>
                  </a:txBody>
                  <a:tcPr/>
                </a:tc>
                <a:tc hMerge="1">
                  <a:txBody>
                    <a:bodyPr/>
                    <a:lstStyle/>
                    <a:p>
                      <a:endParaRPr lang="en-US" dirty="0"/>
                    </a:p>
                  </a:txBody>
                  <a:tcPr/>
                </a:tc>
                <a:tc gridSpan="2">
                  <a:txBody>
                    <a:bodyPr/>
                    <a:lstStyle/>
                    <a:p>
                      <a:pPr algn="ctr"/>
                      <a:r>
                        <a:rPr lang="en-US" dirty="0" smtClean="0"/>
                        <a:t>Not</a:t>
                      </a:r>
                      <a:r>
                        <a:rPr lang="en-US" baseline="0" dirty="0" smtClean="0"/>
                        <a:t> loopy</a:t>
                      </a:r>
                      <a:endParaRPr lang="en-US" dirty="0"/>
                    </a:p>
                  </a:txBody>
                  <a:tcPr/>
                </a:tc>
                <a:tc hMerge="1">
                  <a:txBody>
                    <a:bodyPr/>
                    <a:lstStyle/>
                    <a:p>
                      <a:endParaRPr lang="en-US" dirty="0"/>
                    </a:p>
                  </a:txBody>
                  <a:tcPr/>
                </a:tc>
              </a:tr>
              <a:tr h="450851">
                <a:tc>
                  <a:txBody>
                    <a:bodyPr/>
                    <a:lstStyle/>
                    <a:p>
                      <a:pPr algn="ct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c>
                  <a:txBody>
                    <a:bodyPr/>
                    <a:lstStyle/>
                    <a:p>
                      <a:pPr algn="ctr"/>
                      <a:r>
                        <a:rPr lang="en-US" dirty="0" smtClean="0"/>
                        <a:t>Purple</a:t>
                      </a:r>
                      <a:endParaRPr lang="en-US" dirty="0"/>
                    </a:p>
                  </a:txBody>
                  <a:tcPr/>
                </a:tc>
                <a:tc>
                  <a:txBody>
                    <a:bodyPr/>
                    <a:lstStyle/>
                    <a:p>
                      <a:pPr algn="ctr"/>
                      <a:r>
                        <a:rPr lang="en-US" dirty="0" smtClean="0"/>
                        <a:t>Not Purple</a:t>
                      </a:r>
                      <a:endParaRPr lang="en-US" dirty="0"/>
                    </a:p>
                  </a:txBody>
                  <a:tcPr/>
                </a:tc>
              </a:tr>
              <a:tr h="450851">
                <a:tc>
                  <a:txBody>
                    <a:bodyPr/>
                    <a:lstStyle/>
                    <a:p>
                      <a:pPr algn="ctr"/>
                      <a:r>
                        <a:rPr lang="en-US" dirty="0" smtClean="0"/>
                        <a:t>Drugged</a:t>
                      </a:r>
                      <a:endParaRPr lang="en-US" dirty="0"/>
                    </a:p>
                  </a:txBody>
                  <a:tcPr/>
                </a:tc>
                <a:tc>
                  <a:txBody>
                    <a:bodyPr/>
                    <a:lstStyle/>
                    <a:p>
                      <a:pPr algn="ctr"/>
                      <a:r>
                        <a:rPr lang="en-US" dirty="0" smtClean="0"/>
                        <a:t>0.108</a:t>
                      </a:r>
                      <a:endParaRPr lang="en-US" dirty="0"/>
                    </a:p>
                  </a:txBody>
                  <a:tcPr/>
                </a:tc>
                <a:tc>
                  <a:txBody>
                    <a:bodyPr/>
                    <a:lstStyle/>
                    <a:p>
                      <a:pPr algn="ctr"/>
                      <a:r>
                        <a:rPr lang="en-US" dirty="0" smtClean="0"/>
                        <a:t>0.012</a:t>
                      </a:r>
                      <a:endParaRPr lang="en-US" dirty="0"/>
                    </a:p>
                  </a:txBody>
                  <a:tcPr/>
                </a:tc>
                <a:tc>
                  <a:txBody>
                    <a:bodyPr/>
                    <a:lstStyle/>
                    <a:p>
                      <a:pPr algn="ctr"/>
                      <a:r>
                        <a:rPr lang="en-US" dirty="0" smtClean="0"/>
                        <a:t>0.072</a:t>
                      </a:r>
                      <a:endParaRPr lang="en-US" dirty="0"/>
                    </a:p>
                  </a:txBody>
                  <a:tcPr/>
                </a:tc>
                <a:tc>
                  <a:txBody>
                    <a:bodyPr/>
                    <a:lstStyle/>
                    <a:p>
                      <a:pPr algn="ctr"/>
                      <a:r>
                        <a:rPr lang="en-US" dirty="0" smtClean="0"/>
                        <a:t>0.008</a:t>
                      </a:r>
                      <a:endParaRPr lang="en-US" dirty="0"/>
                    </a:p>
                  </a:txBody>
                  <a:tcPr/>
                </a:tc>
              </a:tr>
              <a:tr h="450851">
                <a:tc>
                  <a:txBody>
                    <a:bodyPr/>
                    <a:lstStyle/>
                    <a:p>
                      <a:pPr algn="ctr"/>
                      <a:r>
                        <a:rPr lang="en-US" dirty="0" smtClean="0"/>
                        <a:t>Not Drugged</a:t>
                      </a:r>
                      <a:endParaRPr lang="en-US" dirty="0"/>
                    </a:p>
                  </a:txBody>
                  <a:tcPr/>
                </a:tc>
                <a:tc>
                  <a:txBody>
                    <a:bodyPr/>
                    <a:lstStyle/>
                    <a:p>
                      <a:pPr algn="ctr"/>
                      <a:r>
                        <a:rPr lang="en-US" dirty="0" smtClean="0"/>
                        <a:t>0.016</a:t>
                      </a:r>
                      <a:endParaRPr lang="en-US" dirty="0"/>
                    </a:p>
                  </a:txBody>
                  <a:tcPr/>
                </a:tc>
                <a:tc>
                  <a:txBody>
                    <a:bodyPr/>
                    <a:lstStyle/>
                    <a:p>
                      <a:pPr algn="ctr"/>
                      <a:r>
                        <a:rPr lang="en-US" dirty="0" smtClean="0"/>
                        <a:t>0.064</a:t>
                      </a:r>
                      <a:endParaRPr lang="en-US" dirty="0"/>
                    </a:p>
                  </a:txBody>
                  <a:tcPr/>
                </a:tc>
                <a:tc>
                  <a:txBody>
                    <a:bodyPr/>
                    <a:lstStyle/>
                    <a:p>
                      <a:pPr algn="ctr"/>
                      <a:r>
                        <a:rPr lang="en-US" dirty="0" smtClean="0"/>
                        <a:t>0.144</a:t>
                      </a:r>
                      <a:endParaRPr lang="en-US" dirty="0"/>
                    </a:p>
                  </a:txBody>
                  <a:tcPr/>
                </a:tc>
                <a:tc>
                  <a:txBody>
                    <a:bodyPr/>
                    <a:lstStyle/>
                    <a:p>
                      <a:pPr algn="ctr"/>
                      <a:r>
                        <a:rPr lang="en-US" dirty="0" smtClean="0"/>
                        <a:t>0.576</a:t>
                      </a:r>
                      <a:endParaRPr lang="en-US" dirty="0"/>
                    </a:p>
                  </a:txBody>
                  <a:tcPr/>
                </a:tc>
              </a:tr>
            </a:tbl>
          </a:graphicData>
        </a:graphic>
      </p:graphicFrame>
      <p:sp>
        <p:nvSpPr>
          <p:cNvPr id="4" name="TextBox 3"/>
          <p:cNvSpPr txBox="1"/>
          <p:nvPr/>
        </p:nvSpPr>
        <p:spPr>
          <a:xfrm>
            <a:off x="1066800" y="3733800"/>
            <a:ext cx="2286000"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Add variable </a:t>
            </a:r>
          </a:p>
          <a:p>
            <a:r>
              <a:rPr lang="en-US" dirty="0" smtClean="0"/>
              <a:t>Snowden location: {</a:t>
            </a:r>
          </a:p>
          <a:p>
            <a:r>
              <a:rPr lang="en-US" dirty="0"/>
              <a:t> </a:t>
            </a:r>
            <a:r>
              <a:rPr lang="en-US" dirty="0" smtClean="0"/>
              <a:t>   Hong Kong, </a:t>
            </a:r>
          </a:p>
          <a:p>
            <a:r>
              <a:rPr lang="en-US" dirty="0"/>
              <a:t> </a:t>
            </a:r>
            <a:r>
              <a:rPr lang="en-US" dirty="0" smtClean="0"/>
              <a:t>   Sao Paulo, </a:t>
            </a:r>
          </a:p>
          <a:p>
            <a:r>
              <a:rPr lang="en-US" dirty="0"/>
              <a:t> </a:t>
            </a:r>
            <a:r>
              <a:rPr lang="en-US" dirty="0" smtClean="0"/>
              <a:t>   Moscow, </a:t>
            </a:r>
          </a:p>
          <a:p>
            <a:r>
              <a:rPr lang="en-US" dirty="0"/>
              <a:t> </a:t>
            </a:r>
            <a:r>
              <a:rPr lang="en-US" dirty="0" smtClean="0"/>
              <a:t>   Nairobi,</a:t>
            </a:r>
          </a:p>
          <a:p>
            <a:r>
              <a:rPr lang="en-US" dirty="0"/>
              <a:t> </a:t>
            </a:r>
            <a:r>
              <a:rPr lang="en-US" dirty="0" smtClean="0"/>
              <a:t>   Caracas,</a:t>
            </a:r>
          </a:p>
          <a:p>
            <a:r>
              <a:rPr lang="en-US" dirty="0"/>
              <a:t> </a:t>
            </a:r>
            <a:r>
              <a:rPr lang="en-US" dirty="0" smtClean="0"/>
              <a:t>   Guantanamo</a:t>
            </a:r>
          </a:p>
          <a:p>
            <a:r>
              <a:rPr lang="en-US" dirty="0" smtClean="0"/>
              <a:t>}</a:t>
            </a:r>
          </a:p>
        </p:txBody>
      </p:sp>
      <p:sp>
        <p:nvSpPr>
          <p:cNvPr id="6" name="TextBox 5"/>
          <p:cNvSpPr txBox="1"/>
          <p:nvPr/>
        </p:nvSpPr>
        <p:spPr>
          <a:xfrm>
            <a:off x="4038600" y="3733800"/>
            <a:ext cx="3886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Size of the table is now 2*2*2*6 = 48</a:t>
            </a:r>
          </a:p>
        </p:txBody>
      </p:sp>
      <p:sp>
        <p:nvSpPr>
          <p:cNvPr id="7" name="TextBox 6"/>
          <p:cNvSpPr txBox="1"/>
          <p:nvPr/>
        </p:nvSpPr>
        <p:spPr>
          <a:xfrm>
            <a:off x="4038600" y="4953000"/>
            <a:ext cx="38862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But what does Snowden have to do with drugged out </a:t>
            </a:r>
            <a:r>
              <a:rPr lang="en-US" dirty="0" err="1" smtClean="0"/>
              <a:t>rockstars</a:t>
            </a:r>
            <a:r>
              <a:rPr lang="en-US" dirty="0" smtClean="0"/>
              <a:t>?</a:t>
            </a:r>
          </a:p>
        </p:txBody>
      </p:sp>
      <p:sp>
        <p:nvSpPr>
          <p:cNvPr id="8" name="TextBox 7"/>
          <p:cNvSpPr txBox="1"/>
          <p:nvPr/>
        </p:nvSpPr>
        <p:spPr>
          <a:xfrm>
            <a:off x="4038600" y="5879068"/>
            <a:ext cx="3886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Really are independent…</a:t>
            </a:r>
          </a:p>
        </p:txBody>
      </p:sp>
      <p:sp>
        <p:nvSpPr>
          <p:cNvPr id="9" name="TextBox 8"/>
          <p:cNvSpPr txBox="1"/>
          <p:nvPr/>
        </p:nvSpPr>
        <p:spPr>
          <a:xfrm>
            <a:off x="4038600" y="4343400"/>
            <a:ext cx="3886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Joint is exponential in size.</a:t>
            </a:r>
          </a:p>
        </p:txBody>
      </p:sp>
    </p:spTree>
    <p:extLst>
      <p:ext uri="{BB962C8B-B14F-4D97-AF65-F5344CB8AC3E}">
        <p14:creationId xmlns:p14="http://schemas.microsoft.com/office/powerpoint/2010/main" val="32240025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Independence</a:t>
            </a:r>
            <a:endParaRPr lang="en-US" sz="4000" b="1" dirty="0">
              <a:solidFill>
                <a:schemeClr val="tx1"/>
              </a:solidFill>
              <a:latin typeface="Century Gothic"/>
              <a:cs typeface="Century Gothic"/>
            </a:endParaRPr>
          </a:p>
        </p:txBody>
      </p:sp>
      <p:sp>
        <p:nvSpPr>
          <p:cNvPr id="10" name="TextBox 9"/>
          <p:cNvSpPr txBox="1"/>
          <p:nvPr/>
        </p:nvSpPr>
        <p:spPr>
          <a:xfrm>
            <a:off x="1524000" y="2362200"/>
            <a:ext cx="2057400" cy="1815882"/>
          </a:xfrm>
          <a:prstGeom prst="rect">
            <a:avLst/>
          </a:prstGeom>
          <a:noFill/>
        </p:spPr>
        <p:txBody>
          <a:bodyPr wrap="square" rtlCol="0">
            <a:spAutoFit/>
          </a:bodyPr>
          <a:lstStyle/>
          <a:p>
            <a:r>
              <a:rPr lang="en-US" sz="2800" i="1" dirty="0" smtClean="0"/>
              <a:t>l </a:t>
            </a:r>
            <a:r>
              <a:rPr lang="en-US" sz="2800" dirty="0" smtClean="0"/>
              <a:t>= loopy</a:t>
            </a:r>
          </a:p>
          <a:p>
            <a:r>
              <a:rPr lang="en-US" sz="2800" i="1" dirty="0" smtClean="0"/>
              <a:t>p</a:t>
            </a:r>
            <a:r>
              <a:rPr lang="en-US" sz="2800" dirty="0" smtClean="0"/>
              <a:t> = purple</a:t>
            </a:r>
          </a:p>
          <a:p>
            <a:r>
              <a:rPr lang="en-US" sz="2800" i="1" dirty="0" smtClean="0"/>
              <a:t>d </a:t>
            </a:r>
            <a:r>
              <a:rPr lang="en-US" sz="2800" dirty="0" smtClean="0"/>
              <a:t>= drugged</a:t>
            </a:r>
          </a:p>
          <a:p>
            <a:r>
              <a:rPr lang="en-US" sz="2800" i="1" dirty="0" smtClean="0"/>
              <a:t>s </a:t>
            </a:r>
            <a:r>
              <a:rPr lang="en-US" sz="2800" dirty="0" smtClean="0"/>
              <a:t>= </a:t>
            </a:r>
            <a:r>
              <a:rPr lang="en-US" sz="2800" dirty="0" err="1" smtClean="0"/>
              <a:t>snowden</a:t>
            </a:r>
            <a:endParaRPr lang="en-US" sz="2800" i="1" dirty="0"/>
          </a:p>
        </p:txBody>
      </p:sp>
      <p:sp>
        <p:nvSpPr>
          <p:cNvPr id="11" name="TextBox 10"/>
          <p:cNvSpPr txBox="1"/>
          <p:nvPr/>
        </p:nvSpPr>
        <p:spPr>
          <a:xfrm>
            <a:off x="1016000" y="4431143"/>
            <a:ext cx="5689600" cy="138499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t>If we have two tables, one over </a:t>
            </a:r>
            <a:r>
              <a:rPr lang="en-US" sz="2800" i="1" dirty="0" smtClean="0"/>
              <a:t>l, p, d</a:t>
            </a:r>
            <a:r>
              <a:rPr lang="en-US" sz="2800" dirty="0" smtClean="0"/>
              <a:t> and one for </a:t>
            </a:r>
            <a:r>
              <a:rPr lang="en-US" sz="2800" i="1" dirty="0" smtClean="0"/>
              <a:t>s</a:t>
            </a:r>
            <a:r>
              <a:rPr lang="en-US" sz="2800" dirty="0" smtClean="0"/>
              <a:t>, we could recreate the joint.</a:t>
            </a:r>
          </a:p>
        </p:txBody>
      </p:sp>
      <p:pic>
        <p:nvPicPr>
          <p:cNvPr id="25601" name="Picture 1" descr="C:\Users\Chris\Desktop\Picture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055" y="1524000"/>
            <a:ext cx="457200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0498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What else is independent?</a:t>
            </a:r>
            <a:endParaRPr lang="en-US" sz="4000" b="1" dirty="0">
              <a:solidFill>
                <a:schemeClr val="tx1"/>
              </a:solidFill>
              <a:latin typeface="Century Gothic"/>
              <a:cs typeface="Century Gothic"/>
            </a:endParaRPr>
          </a:p>
        </p:txBody>
      </p:sp>
      <p:sp>
        <p:nvSpPr>
          <p:cNvPr id="2" name="Oval 1"/>
          <p:cNvSpPr/>
          <p:nvPr/>
        </p:nvSpPr>
        <p:spPr>
          <a:xfrm>
            <a:off x="5791200" y="1258455"/>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Snowden</a:t>
            </a:r>
            <a:endParaRPr lang="en-US" dirty="0"/>
          </a:p>
        </p:txBody>
      </p:sp>
      <p:sp>
        <p:nvSpPr>
          <p:cNvPr id="7" name="Oval 6"/>
          <p:cNvSpPr/>
          <p:nvPr/>
        </p:nvSpPr>
        <p:spPr>
          <a:xfrm>
            <a:off x="3064163" y="15240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Drugged</a:t>
            </a:r>
            <a:endParaRPr lang="en-US" dirty="0"/>
          </a:p>
        </p:txBody>
      </p:sp>
      <p:sp>
        <p:nvSpPr>
          <p:cNvPr id="8" name="Oval 7"/>
          <p:cNvSpPr/>
          <p:nvPr/>
        </p:nvSpPr>
        <p:spPr>
          <a:xfrm>
            <a:off x="2149763" y="33528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Purple</a:t>
            </a:r>
            <a:endParaRPr lang="en-US" dirty="0"/>
          </a:p>
        </p:txBody>
      </p:sp>
      <p:sp>
        <p:nvSpPr>
          <p:cNvPr id="12" name="Oval 11"/>
          <p:cNvSpPr/>
          <p:nvPr/>
        </p:nvSpPr>
        <p:spPr>
          <a:xfrm>
            <a:off x="4233717" y="3389745"/>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Loopy</a:t>
            </a:r>
            <a:endParaRPr lang="en-US" dirty="0"/>
          </a:p>
        </p:txBody>
      </p:sp>
      <p:cxnSp>
        <p:nvCxnSpPr>
          <p:cNvPr id="4" name="Straight Connector 3"/>
          <p:cNvCxnSpPr/>
          <p:nvPr/>
        </p:nvCxnSpPr>
        <p:spPr>
          <a:xfrm>
            <a:off x="4892963" y="1676400"/>
            <a:ext cx="1143000" cy="16764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226376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What else is independent?</a:t>
            </a:r>
            <a:endParaRPr lang="en-US" sz="4000" b="1" dirty="0">
              <a:solidFill>
                <a:schemeClr val="tx1"/>
              </a:solidFill>
              <a:latin typeface="Century Gothic"/>
              <a:cs typeface="Century Gothic"/>
            </a:endParaRPr>
          </a:p>
        </p:txBody>
      </p:sp>
      <p:sp>
        <p:nvSpPr>
          <p:cNvPr id="2" name="Oval 1"/>
          <p:cNvSpPr/>
          <p:nvPr/>
        </p:nvSpPr>
        <p:spPr>
          <a:xfrm>
            <a:off x="5791200" y="1258455"/>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Snowden</a:t>
            </a:r>
            <a:endParaRPr lang="en-US" dirty="0"/>
          </a:p>
        </p:txBody>
      </p:sp>
      <p:sp>
        <p:nvSpPr>
          <p:cNvPr id="7" name="Oval 6"/>
          <p:cNvSpPr/>
          <p:nvPr/>
        </p:nvSpPr>
        <p:spPr>
          <a:xfrm>
            <a:off x="3064163" y="15240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Drugged</a:t>
            </a:r>
            <a:endParaRPr lang="en-US" dirty="0"/>
          </a:p>
        </p:txBody>
      </p:sp>
      <p:sp>
        <p:nvSpPr>
          <p:cNvPr id="8" name="Oval 7"/>
          <p:cNvSpPr/>
          <p:nvPr/>
        </p:nvSpPr>
        <p:spPr>
          <a:xfrm>
            <a:off x="2149763" y="33528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Purple</a:t>
            </a:r>
            <a:endParaRPr lang="en-US" dirty="0"/>
          </a:p>
        </p:txBody>
      </p:sp>
      <p:sp>
        <p:nvSpPr>
          <p:cNvPr id="12" name="Oval 11"/>
          <p:cNvSpPr/>
          <p:nvPr/>
        </p:nvSpPr>
        <p:spPr>
          <a:xfrm>
            <a:off x="4233717" y="3389745"/>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Loopy</a:t>
            </a:r>
            <a:endParaRPr lang="en-US" dirty="0"/>
          </a:p>
        </p:txBody>
      </p:sp>
      <p:sp>
        <p:nvSpPr>
          <p:cNvPr id="13" name="TextBox 12"/>
          <p:cNvSpPr txBox="1"/>
          <p:nvPr/>
        </p:nvSpPr>
        <p:spPr>
          <a:xfrm>
            <a:off x="2874818" y="5257800"/>
            <a:ext cx="28956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t>Purple and loopy?</a:t>
            </a:r>
          </a:p>
        </p:txBody>
      </p:sp>
      <p:cxnSp>
        <p:nvCxnSpPr>
          <p:cNvPr id="4" name="Straight Connector 3"/>
          <p:cNvCxnSpPr/>
          <p:nvPr/>
        </p:nvCxnSpPr>
        <p:spPr>
          <a:xfrm>
            <a:off x="4892963" y="1676400"/>
            <a:ext cx="1143000" cy="16764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242997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What else is independent?</a:t>
            </a:r>
            <a:endParaRPr lang="en-US" sz="4000" b="1" dirty="0">
              <a:solidFill>
                <a:schemeClr val="tx1"/>
              </a:solidFill>
              <a:latin typeface="Century Gothic"/>
              <a:cs typeface="Century Gothic"/>
            </a:endParaRPr>
          </a:p>
        </p:txBody>
      </p:sp>
      <p:sp>
        <p:nvSpPr>
          <p:cNvPr id="2" name="Oval 1"/>
          <p:cNvSpPr/>
          <p:nvPr/>
        </p:nvSpPr>
        <p:spPr>
          <a:xfrm>
            <a:off x="5791200" y="1258455"/>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Snowden</a:t>
            </a:r>
            <a:endParaRPr lang="en-US" dirty="0"/>
          </a:p>
        </p:txBody>
      </p:sp>
      <p:sp>
        <p:nvSpPr>
          <p:cNvPr id="7" name="Oval 6"/>
          <p:cNvSpPr/>
          <p:nvPr/>
        </p:nvSpPr>
        <p:spPr>
          <a:xfrm>
            <a:off x="3064163" y="15240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Drugged</a:t>
            </a:r>
            <a:endParaRPr lang="en-US" dirty="0"/>
          </a:p>
        </p:txBody>
      </p:sp>
      <p:sp>
        <p:nvSpPr>
          <p:cNvPr id="8" name="Oval 7"/>
          <p:cNvSpPr/>
          <p:nvPr/>
        </p:nvSpPr>
        <p:spPr>
          <a:xfrm>
            <a:off x="2112818" y="3505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Purple</a:t>
            </a:r>
            <a:endParaRPr lang="en-US" dirty="0"/>
          </a:p>
        </p:txBody>
      </p:sp>
      <p:sp>
        <p:nvSpPr>
          <p:cNvPr id="12" name="Oval 11"/>
          <p:cNvSpPr/>
          <p:nvPr/>
        </p:nvSpPr>
        <p:spPr>
          <a:xfrm>
            <a:off x="4322618" y="3505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Loopy</a:t>
            </a:r>
            <a:endParaRPr lang="en-US" dirty="0"/>
          </a:p>
        </p:txBody>
      </p:sp>
      <p:sp>
        <p:nvSpPr>
          <p:cNvPr id="13" name="TextBox 12"/>
          <p:cNvSpPr txBox="1"/>
          <p:nvPr/>
        </p:nvSpPr>
        <p:spPr>
          <a:xfrm>
            <a:off x="2519217" y="5257800"/>
            <a:ext cx="3821545"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t>Both caused by drugged</a:t>
            </a:r>
          </a:p>
        </p:txBody>
      </p:sp>
      <p:cxnSp>
        <p:nvCxnSpPr>
          <p:cNvPr id="4" name="Straight Connector 3"/>
          <p:cNvCxnSpPr/>
          <p:nvPr/>
        </p:nvCxnSpPr>
        <p:spPr>
          <a:xfrm>
            <a:off x="4892963" y="1676400"/>
            <a:ext cx="1143000" cy="16764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flipH="1">
            <a:off x="3140363" y="3048000"/>
            <a:ext cx="22860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4323773" y="3048000"/>
            <a:ext cx="34059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1457460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What else is independent?</a:t>
            </a:r>
            <a:endParaRPr lang="en-US" sz="4000" b="1" dirty="0">
              <a:solidFill>
                <a:schemeClr val="tx1"/>
              </a:solidFill>
              <a:latin typeface="Century Gothic"/>
              <a:cs typeface="Century Gothic"/>
            </a:endParaRPr>
          </a:p>
        </p:txBody>
      </p:sp>
      <p:sp>
        <p:nvSpPr>
          <p:cNvPr id="2" name="Oval 1"/>
          <p:cNvSpPr/>
          <p:nvPr/>
        </p:nvSpPr>
        <p:spPr>
          <a:xfrm>
            <a:off x="5791200" y="1258455"/>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Snowden</a:t>
            </a:r>
            <a:endParaRPr lang="en-US" dirty="0"/>
          </a:p>
        </p:txBody>
      </p:sp>
      <p:sp>
        <p:nvSpPr>
          <p:cNvPr id="7" name="Oval 6"/>
          <p:cNvSpPr/>
          <p:nvPr/>
        </p:nvSpPr>
        <p:spPr>
          <a:xfrm>
            <a:off x="3064163" y="15240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Drugged</a:t>
            </a:r>
            <a:endParaRPr lang="en-US" dirty="0"/>
          </a:p>
        </p:txBody>
      </p:sp>
      <p:sp>
        <p:nvSpPr>
          <p:cNvPr id="8" name="Oval 7"/>
          <p:cNvSpPr/>
          <p:nvPr/>
        </p:nvSpPr>
        <p:spPr>
          <a:xfrm>
            <a:off x="2112818" y="3505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Purple</a:t>
            </a:r>
            <a:endParaRPr lang="en-US" dirty="0"/>
          </a:p>
        </p:txBody>
      </p:sp>
      <p:sp>
        <p:nvSpPr>
          <p:cNvPr id="12" name="Oval 11"/>
          <p:cNvSpPr/>
          <p:nvPr/>
        </p:nvSpPr>
        <p:spPr>
          <a:xfrm>
            <a:off x="4322618" y="3505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Loopy</a:t>
            </a:r>
            <a:endParaRPr lang="en-US" dirty="0"/>
          </a:p>
        </p:txBody>
      </p:sp>
      <p:sp>
        <p:nvSpPr>
          <p:cNvPr id="13" name="TextBox 12"/>
          <p:cNvSpPr txBox="1"/>
          <p:nvPr/>
        </p:nvSpPr>
        <p:spPr>
          <a:xfrm>
            <a:off x="2519217" y="5257800"/>
            <a:ext cx="3821545" cy="138499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If you know drugged, purple and loopy are independent!</a:t>
            </a:r>
          </a:p>
        </p:txBody>
      </p:sp>
      <p:cxnSp>
        <p:nvCxnSpPr>
          <p:cNvPr id="4" name="Straight Connector 3"/>
          <p:cNvCxnSpPr/>
          <p:nvPr/>
        </p:nvCxnSpPr>
        <p:spPr>
          <a:xfrm>
            <a:off x="4892963" y="1676400"/>
            <a:ext cx="1143000" cy="16764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flipH="1">
            <a:off x="3140363" y="3048000"/>
            <a:ext cx="22860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4323773" y="3048000"/>
            <a:ext cx="34059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771173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Conditional Independence</a:t>
            </a:r>
            <a:endParaRPr lang="en-US" sz="4000" b="1" dirty="0">
              <a:solidFill>
                <a:schemeClr val="tx1"/>
              </a:solidFill>
              <a:latin typeface="Century Gothic"/>
              <a:cs typeface="Century Gothic"/>
            </a:endParaRPr>
          </a:p>
        </p:txBody>
      </p:sp>
      <p:sp>
        <p:nvSpPr>
          <p:cNvPr id="13" name="TextBox 12"/>
          <p:cNvSpPr txBox="1"/>
          <p:nvPr/>
        </p:nvSpPr>
        <p:spPr>
          <a:xfrm>
            <a:off x="2519217" y="5257800"/>
            <a:ext cx="3821545" cy="138499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If you know drugged, purple and loopy are independent!</a:t>
            </a:r>
          </a:p>
        </p:txBody>
      </p:sp>
      <p:pic>
        <p:nvPicPr>
          <p:cNvPr id="35841" name="Picture 1" descr="C:\Users\Chris\Desktop\Picture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564" y="2773180"/>
            <a:ext cx="4260850"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2942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Announcements</a:t>
            </a:r>
            <a:endParaRPr lang="en-US" sz="4000" b="1" dirty="0">
              <a:solidFill>
                <a:schemeClr val="tx1"/>
              </a:solidFill>
              <a:latin typeface="Century Gothic"/>
              <a:cs typeface="Century Gothic"/>
            </a:endParaRPr>
          </a:p>
        </p:txBody>
      </p:sp>
      <p:sp>
        <p:nvSpPr>
          <p:cNvPr id="2" name="TextBox 1"/>
          <p:cNvSpPr txBox="1"/>
          <p:nvPr/>
        </p:nvSpPr>
        <p:spPr>
          <a:xfrm>
            <a:off x="1066800" y="1600200"/>
            <a:ext cx="6700424" cy="523220"/>
          </a:xfrm>
          <a:prstGeom prst="rect">
            <a:avLst/>
          </a:prstGeom>
          <a:noFill/>
        </p:spPr>
        <p:txBody>
          <a:bodyPr wrap="none" rtlCol="0">
            <a:spAutoFit/>
          </a:bodyPr>
          <a:lstStyle/>
          <a:p>
            <a:pPr marL="285750" indent="-285750">
              <a:buFont typeface="Arial" pitchFamily="34" charset="0"/>
              <a:buChar char="•"/>
            </a:pPr>
            <a:r>
              <a:rPr lang="en-US" sz="2800" dirty="0" smtClean="0"/>
              <a:t>Probability Review (Friday, 1:15 Gates B03)</a:t>
            </a:r>
          </a:p>
        </p:txBody>
      </p:sp>
      <p:sp>
        <p:nvSpPr>
          <p:cNvPr id="4" name="TextBox 3"/>
          <p:cNvSpPr txBox="1"/>
          <p:nvPr/>
        </p:nvSpPr>
        <p:spPr>
          <a:xfrm>
            <a:off x="1066799" y="2268031"/>
            <a:ext cx="2070247" cy="954107"/>
          </a:xfrm>
          <a:prstGeom prst="rect">
            <a:avLst/>
          </a:prstGeom>
          <a:noFill/>
        </p:spPr>
        <p:txBody>
          <a:bodyPr wrap="none" rtlCol="0">
            <a:spAutoFit/>
          </a:bodyPr>
          <a:lstStyle/>
          <a:p>
            <a:pPr marL="285750" indent="-285750">
              <a:buFont typeface="Arial" pitchFamily="34" charset="0"/>
              <a:buChar char="•"/>
            </a:pPr>
            <a:r>
              <a:rPr lang="en-US" sz="2800" dirty="0" smtClean="0"/>
              <a:t>Late days…</a:t>
            </a:r>
          </a:p>
          <a:p>
            <a:endParaRPr lang="en-US" sz="2800" dirty="0"/>
          </a:p>
        </p:txBody>
      </p:sp>
      <p:sp>
        <p:nvSpPr>
          <p:cNvPr id="7" name="TextBox 6"/>
          <p:cNvSpPr txBox="1"/>
          <p:nvPr/>
        </p:nvSpPr>
        <p:spPr>
          <a:xfrm>
            <a:off x="1066797" y="4038600"/>
            <a:ext cx="2064540" cy="523220"/>
          </a:xfrm>
          <a:prstGeom prst="rect">
            <a:avLst/>
          </a:prstGeom>
          <a:noFill/>
        </p:spPr>
        <p:txBody>
          <a:bodyPr wrap="none" rtlCol="0">
            <a:spAutoFit/>
          </a:bodyPr>
          <a:lstStyle/>
          <a:p>
            <a:pPr marL="285750" indent="-285750">
              <a:buFont typeface="Arial" pitchFamily="34" charset="0"/>
              <a:buChar char="•"/>
            </a:pPr>
            <a:r>
              <a:rPr lang="en-US" sz="2800" dirty="0" smtClean="0"/>
              <a:t>To be fair…</a:t>
            </a:r>
            <a:endParaRPr lang="en-US" sz="2800" dirty="0"/>
          </a:p>
        </p:txBody>
      </p:sp>
      <p:sp>
        <p:nvSpPr>
          <p:cNvPr id="8" name="TextBox 7"/>
          <p:cNvSpPr txBox="1"/>
          <p:nvPr/>
        </p:nvSpPr>
        <p:spPr>
          <a:xfrm>
            <a:off x="1066800" y="4837093"/>
            <a:ext cx="3358740" cy="954107"/>
          </a:xfrm>
          <a:prstGeom prst="rect">
            <a:avLst/>
          </a:prstGeom>
          <a:noFill/>
        </p:spPr>
        <p:txBody>
          <a:bodyPr wrap="none" rtlCol="0">
            <a:spAutoFit/>
          </a:bodyPr>
          <a:lstStyle/>
          <a:p>
            <a:pPr marL="285750" indent="-285750">
              <a:buFont typeface="Arial" pitchFamily="34" charset="0"/>
              <a:buChar char="•"/>
            </a:pPr>
            <a:r>
              <a:rPr lang="en-US" sz="2800" dirty="0" smtClean="0"/>
              <a:t>Start the p-set early</a:t>
            </a:r>
          </a:p>
          <a:p>
            <a:endParaRPr lang="en-US" sz="2800" dirty="0"/>
          </a:p>
        </p:txBody>
      </p:sp>
      <p:sp>
        <p:nvSpPr>
          <p:cNvPr id="5" name="Rectangle 4"/>
          <p:cNvSpPr/>
          <p:nvPr/>
        </p:nvSpPr>
        <p:spPr>
          <a:xfrm>
            <a:off x="3124200" y="4038600"/>
            <a:ext cx="2653740" cy="523220"/>
          </a:xfrm>
          <a:prstGeom prst="rect">
            <a:avLst/>
          </a:prstGeom>
        </p:spPr>
        <p:txBody>
          <a:bodyPr wrap="none">
            <a:spAutoFit/>
          </a:bodyPr>
          <a:lstStyle/>
          <a:p>
            <a:r>
              <a:rPr lang="en-US" sz="2800" dirty="0" smtClean="0"/>
              <a:t>double late days.</a:t>
            </a:r>
          </a:p>
        </p:txBody>
      </p:sp>
      <p:pic>
        <p:nvPicPr>
          <p:cNvPr id="58370" name="Picture 2" descr="C:\Users\Chris\Desktop\Pictur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915" y="2970212"/>
            <a:ext cx="4851400" cy="70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375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519217" y="5257800"/>
            <a:ext cx="3821545" cy="138499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If you know drugged, purple and loopy are independent!</a:t>
            </a:r>
          </a:p>
        </p:txBody>
      </p:sp>
      <p:sp>
        <p:nvSpPr>
          <p:cNvPr id="7"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Conditional Independence</a:t>
            </a:r>
            <a:endParaRPr lang="en-US" sz="4000" b="1" dirty="0">
              <a:solidFill>
                <a:schemeClr val="tx1"/>
              </a:solidFill>
              <a:latin typeface="Century Gothic"/>
              <a:cs typeface="Century Gothic"/>
            </a:endParaRPr>
          </a:p>
        </p:txBody>
      </p:sp>
      <p:sp>
        <p:nvSpPr>
          <p:cNvPr id="8" name="TextBox 7"/>
          <p:cNvSpPr txBox="1"/>
          <p:nvPr/>
        </p:nvSpPr>
        <p:spPr>
          <a:xfrm>
            <a:off x="2812241" y="1893332"/>
            <a:ext cx="685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Joint</a:t>
            </a:r>
            <a:endParaRPr lang="en-US" dirty="0"/>
          </a:p>
        </p:txBody>
      </p:sp>
      <p:cxnSp>
        <p:nvCxnSpPr>
          <p:cNvPr id="9" name="Straight Arrow Connector 8"/>
          <p:cNvCxnSpPr/>
          <p:nvPr/>
        </p:nvCxnSpPr>
        <p:spPr>
          <a:xfrm flipH="1">
            <a:off x="2835332" y="2298017"/>
            <a:ext cx="144434" cy="3168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4" name="Picture 1" descr="C:\Users\Chris\Desktop\Picture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564" y="2773180"/>
            <a:ext cx="4260850"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73946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9525000" cy="6934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This is important!</a:t>
            </a:r>
            <a:endParaRPr lang="en-US" sz="2800" dirty="0"/>
          </a:p>
        </p:txBody>
      </p:sp>
    </p:spTree>
    <p:extLst>
      <p:ext uri="{BB962C8B-B14F-4D97-AF65-F5344CB8AC3E}">
        <p14:creationId xmlns:p14="http://schemas.microsoft.com/office/powerpoint/2010/main" val="24042937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519217" y="5257800"/>
            <a:ext cx="3821545" cy="138499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If you know drugged, purple and loopy are independent!</a:t>
            </a:r>
          </a:p>
        </p:txBody>
      </p:sp>
      <mc:AlternateContent xmlns:mc="http://schemas.openxmlformats.org/markup-compatibility/2006" xmlns:a14="http://schemas.microsoft.com/office/drawing/2010/main">
        <mc:Choice Requires="a14">
          <p:sp>
            <p:nvSpPr>
              <p:cNvPr id="3" name="TextBox 2"/>
              <p:cNvSpPr txBox="1"/>
              <p:nvPr/>
            </p:nvSpPr>
            <p:spPr>
              <a:xfrm>
                <a:off x="2133600" y="2614835"/>
                <a:ext cx="4156459" cy="523220"/>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US" sz="2800" b="0" i="1" smtClean="0">
                          <a:latin typeface="Cambria Math"/>
                        </a:rPr>
                        <m:t>𝑃</m:t>
                      </m:r>
                      <m:r>
                        <a:rPr lang="en-US" sz="2800" b="0" i="1" smtClean="0">
                          <a:latin typeface="Cambria Math"/>
                        </a:rPr>
                        <m:t>(</m:t>
                      </m:r>
                      <m:r>
                        <a:rPr lang="en-US" sz="2800" b="0" i="1" smtClean="0">
                          <a:latin typeface="Cambria Math"/>
                        </a:rPr>
                        <m:t>𝑙</m:t>
                      </m:r>
                      <m:r>
                        <a:rPr lang="en-US" sz="2800" b="0" i="1" smtClean="0">
                          <a:latin typeface="Cambria Math"/>
                        </a:rPr>
                        <m:t>,</m:t>
                      </m:r>
                      <m:r>
                        <a:rPr lang="en-US" sz="2800" b="0" i="1" smtClean="0">
                          <a:latin typeface="Cambria Math"/>
                        </a:rPr>
                        <m:t>𝑝</m:t>
                      </m:r>
                      <m:r>
                        <a:rPr lang="en-US" sz="2800" b="0" i="1" smtClean="0">
                          <a:latin typeface="Cambria Math"/>
                        </a:rPr>
                        <m:t>,</m:t>
                      </m:r>
                      <m:r>
                        <a:rPr lang="en-US" sz="2800" b="0" i="1" smtClean="0">
                          <a:latin typeface="Cambria Math"/>
                        </a:rPr>
                        <m:t>𝑑</m:t>
                      </m:r>
                      <m:r>
                        <a:rPr lang="en-US" sz="2800" b="0" i="1" smtClean="0">
                          <a:latin typeface="Cambria Math"/>
                        </a:rPr>
                        <m:t>)=</m:t>
                      </m:r>
                      <m:r>
                        <a:rPr lang="en-US" sz="2800" b="0" i="1" smtClean="0">
                          <a:latin typeface="Cambria Math"/>
                        </a:rPr>
                        <m:t>𝑃</m:t>
                      </m:r>
                      <m:d>
                        <m:dPr>
                          <m:ctrlPr>
                            <a:rPr lang="en-US" sz="2800" b="0" i="1" smtClean="0">
                              <a:latin typeface="Cambria Math"/>
                            </a:rPr>
                          </m:ctrlPr>
                        </m:dPr>
                        <m:e>
                          <m:r>
                            <a:rPr lang="en-US" sz="2800" b="0" i="1" smtClean="0">
                              <a:latin typeface="Cambria Math"/>
                            </a:rPr>
                            <m:t>𝑙</m:t>
                          </m:r>
                          <m:r>
                            <a:rPr lang="en-US" sz="2800" b="0" i="1" smtClean="0">
                              <a:latin typeface="Cambria Math"/>
                            </a:rPr>
                            <m:t>,</m:t>
                          </m:r>
                          <m:r>
                            <a:rPr lang="en-US" sz="2800" b="0" i="1" smtClean="0">
                              <a:latin typeface="Cambria Math"/>
                            </a:rPr>
                            <m:t>𝑝</m:t>
                          </m:r>
                        </m:e>
                        <m:e>
                          <m:r>
                            <a:rPr lang="en-US" sz="2800" b="0" i="1" smtClean="0">
                              <a:latin typeface="Cambria Math"/>
                            </a:rPr>
                            <m:t>𝑑</m:t>
                          </m:r>
                        </m:e>
                      </m:d>
                      <m:r>
                        <a:rPr lang="en-US" sz="2800" b="0" i="1" smtClean="0">
                          <a:latin typeface="Cambria Math"/>
                        </a:rPr>
                        <m:t>𝑃</m:t>
                      </m:r>
                      <m:r>
                        <a:rPr lang="en-US" sz="2800" b="0" i="1" smtClean="0">
                          <a:latin typeface="Cambria Math"/>
                        </a:rPr>
                        <m:t>(</m:t>
                      </m:r>
                      <m:r>
                        <a:rPr lang="en-US" sz="2800" b="0" i="1" smtClean="0">
                          <a:latin typeface="Cambria Math"/>
                        </a:rPr>
                        <m:t>𝑑</m:t>
                      </m:r>
                      <m:r>
                        <a:rPr lang="en-US" sz="2800" b="0" i="1" smtClean="0">
                          <a:latin typeface="Cambria Math"/>
                        </a:rPr>
                        <m:t>)</m:t>
                      </m:r>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2133600" y="2614835"/>
                <a:ext cx="4156459" cy="523220"/>
              </a:xfrm>
              <a:prstGeom prst="rect">
                <a:avLst/>
              </a:prstGeom>
              <a:blipFill rotWithShape="1">
                <a:blip r:embed="rId2"/>
                <a:stretch>
                  <a:fillRect t="-10465" r="-3372" b="-32558"/>
                </a:stretch>
              </a:blipFill>
            </p:spPr>
            <p:txBody>
              <a:bodyPr/>
              <a:lstStyle/>
              <a:p>
                <a:r>
                  <a:rPr lang="en-US">
                    <a:noFill/>
                  </a:rPr>
                  <a:t> </a:t>
                </a:r>
              </a:p>
            </p:txBody>
          </p:sp>
        </mc:Fallback>
      </mc:AlternateContent>
      <p:sp>
        <p:nvSpPr>
          <p:cNvPr id="7"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Conditional Independence</a:t>
            </a:r>
            <a:endParaRPr lang="en-US" sz="4000" b="1" dirty="0">
              <a:solidFill>
                <a:schemeClr val="tx1"/>
              </a:solidFill>
              <a:latin typeface="Century Gothic"/>
              <a:cs typeface="Century Gothic"/>
            </a:endParaRPr>
          </a:p>
        </p:txBody>
      </p:sp>
      <p:sp>
        <p:nvSpPr>
          <p:cNvPr id="8" name="TextBox 7"/>
          <p:cNvSpPr txBox="1"/>
          <p:nvPr/>
        </p:nvSpPr>
        <p:spPr>
          <a:xfrm>
            <a:off x="2812241" y="1893332"/>
            <a:ext cx="685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Joint</a:t>
            </a:r>
            <a:endParaRPr lang="en-US" dirty="0"/>
          </a:p>
        </p:txBody>
      </p:sp>
      <p:cxnSp>
        <p:nvCxnSpPr>
          <p:cNvPr id="9" name="Straight Arrow Connector 8"/>
          <p:cNvCxnSpPr/>
          <p:nvPr/>
        </p:nvCxnSpPr>
        <p:spPr>
          <a:xfrm flipH="1">
            <a:off x="2835332" y="2298017"/>
            <a:ext cx="144434" cy="3168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2109746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519217" y="5257800"/>
            <a:ext cx="3821545" cy="138499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If you know drugged, purple and loopy are independent!</a:t>
            </a:r>
          </a:p>
        </p:txBody>
      </p:sp>
      <p:sp>
        <p:nvSpPr>
          <p:cNvPr id="7"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Conditional Independence</a:t>
            </a:r>
            <a:endParaRPr lang="en-US" sz="4000" b="1" dirty="0">
              <a:solidFill>
                <a:schemeClr val="tx1"/>
              </a:solidFill>
              <a:latin typeface="Century Gothic"/>
              <a:cs typeface="Century Gothic"/>
            </a:endParaRPr>
          </a:p>
        </p:txBody>
      </p:sp>
      <p:sp>
        <p:nvSpPr>
          <p:cNvPr id="8" name="TextBox 7"/>
          <p:cNvSpPr txBox="1"/>
          <p:nvPr/>
        </p:nvSpPr>
        <p:spPr>
          <a:xfrm>
            <a:off x="2812241" y="1893332"/>
            <a:ext cx="685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Joint</a:t>
            </a:r>
            <a:endParaRPr lang="en-US" dirty="0"/>
          </a:p>
        </p:txBody>
      </p:sp>
      <p:cxnSp>
        <p:nvCxnSpPr>
          <p:cNvPr id="9" name="Straight Arrow Connector 8"/>
          <p:cNvCxnSpPr/>
          <p:nvPr/>
        </p:nvCxnSpPr>
        <p:spPr>
          <a:xfrm flipH="1">
            <a:off x="2835332" y="2298017"/>
            <a:ext cx="144434" cy="3168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 name="Picture 1" descr="C:\Users\Chris\Desktop\Picture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564" y="2773180"/>
            <a:ext cx="4260850" cy="749300"/>
          </a:xfrm>
          <a:prstGeom prst="rect">
            <a:avLst/>
          </a:prstGeom>
          <a:noFill/>
          <a:extLst>
            <a:ext uri="{909E8E84-426E-40dd-AFC4-6F175D3DCCD1}">
              <a14:hiddenFill xmlns:a14="http://schemas.microsoft.com/office/drawing/2010/main">
                <a:solidFill>
                  <a:srgbClr val="FFFFFF"/>
                </a:solidFill>
              </a14:hiddenFill>
            </a:ext>
          </a:extLst>
        </p:spPr>
      </p:pic>
      <p:pic>
        <p:nvPicPr>
          <p:cNvPr id="30721" name="Picture 1" descr="C:\Users\Chris\Desktop\Picture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522480"/>
            <a:ext cx="3724275"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32790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064163" y="15240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Drugged</a:t>
            </a:r>
            <a:endParaRPr lang="en-US" dirty="0"/>
          </a:p>
        </p:txBody>
      </p:sp>
      <p:sp>
        <p:nvSpPr>
          <p:cNvPr id="8" name="Oval 7"/>
          <p:cNvSpPr/>
          <p:nvPr/>
        </p:nvSpPr>
        <p:spPr>
          <a:xfrm>
            <a:off x="2112818" y="3505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Purple</a:t>
            </a:r>
            <a:endParaRPr lang="en-US" dirty="0"/>
          </a:p>
        </p:txBody>
      </p:sp>
      <p:sp>
        <p:nvSpPr>
          <p:cNvPr id="12" name="Oval 11"/>
          <p:cNvSpPr/>
          <p:nvPr/>
        </p:nvSpPr>
        <p:spPr>
          <a:xfrm>
            <a:off x="4322618" y="3505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Loopy</a:t>
            </a:r>
            <a:endParaRPr lang="en-US" dirty="0"/>
          </a:p>
        </p:txBody>
      </p:sp>
      <p:sp>
        <p:nvSpPr>
          <p:cNvPr id="13" name="TextBox 12"/>
          <p:cNvSpPr txBox="1"/>
          <p:nvPr/>
        </p:nvSpPr>
        <p:spPr>
          <a:xfrm>
            <a:off x="2519217" y="5257800"/>
            <a:ext cx="3821545" cy="95410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No longer need the full joint.</a:t>
            </a:r>
          </a:p>
        </p:txBody>
      </p:sp>
      <p:cxnSp>
        <p:nvCxnSpPr>
          <p:cNvPr id="6" name="Straight Arrow Connector 5"/>
          <p:cNvCxnSpPr/>
          <p:nvPr/>
        </p:nvCxnSpPr>
        <p:spPr>
          <a:xfrm flipH="1">
            <a:off x="3140363" y="3048000"/>
            <a:ext cx="22860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4323773" y="3048000"/>
            <a:ext cx="34059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Conditional Independence</a:t>
            </a:r>
            <a:endParaRPr lang="en-US" sz="4000" b="1" dirty="0">
              <a:solidFill>
                <a:schemeClr val="tx1"/>
              </a:solidFill>
              <a:latin typeface="Century Gothic"/>
              <a:cs typeface="Century Gothic"/>
            </a:endParaRPr>
          </a:p>
        </p:txBody>
      </p:sp>
      <p:pic>
        <p:nvPicPr>
          <p:cNvPr id="51201" name="Picture 1" descr="C:\Users\Chris\Desktop\Picture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3100" y="1409700"/>
            <a:ext cx="1169988" cy="749300"/>
          </a:xfrm>
          <a:prstGeom prst="rect">
            <a:avLst/>
          </a:prstGeom>
          <a:noFill/>
          <a:extLst>
            <a:ext uri="{909E8E84-426E-40dd-AFC4-6F175D3DCCD1}">
              <a14:hiddenFill xmlns:a14="http://schemas.microsoft.com/office/drawing/2010/main">
                <a:solidFill>
                  <a:srgbClr val="FFFFFF"/>
                </a:solidFill>
              </a14:hiddenFill>
            </a:ext>
          </a:extLst>
        </p:spPr>
      </p:pic>
      <p:pic>
        <p:nvPicPr>
          <p:cNvPr id="51202" name="Picture 2" descr="C:\Users\Chris\Desktop\Picture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527" y="3130550"/>
            <a:ext cx="1500188" cy="749300"/>
          </a:xfrm>
          <a:prstGeom prst="rect">
            <a:avLst/>
          </a:prstGeom>
          <a:noFill/>
          <a:extLst>
            <a:ext uri="{909E8E84-426E-40dd-AFC4-6F175D3DCCD1}">
              <a14:hiddenFill xmlns:a14="http://schemas.microsoft.com/office/drawing/2010/main">
                <a:solidFill>
                  <a:srgbClr val="FFFFFF"/>
                </a:solidFill>
              </a14:hiddenFill>
            </a:ext>
          </a:extLst>
        </p:spPr>
      </p:pic>
      <p:pic>
        <p:nvPicPr>
          <p:cNvPr id="51203" name="Picture 3" descr="C:\Users\Chris\Desktop\Picture1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130550"/>
            <a:ext cx="1420812"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94056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9525000" cy="6934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We only need p(</a:t>
            </a:r>
            <a:r>
              <a:rPr lang="en-US" sz="2800" dirty="0" err="1" smtClean="0"/>
              <a:t>var</a:t>
            </a:r>
            <a:r>
              <a:rPr lang="en-US" sz="2800" dirty="0" smtClean="0"/>
              <a:t> | causes) for each var.</a:t>
            </a:r>
            <a:endParaRPr lang="en-US" sz="2800" dirty="0"/>
          </a:p>
        </p:txBody>
      </p:sp>
    </p:spTree>
    <p:extLst>
      <p:ext uri="{BB962C8B-B14F-4D97-AF65-F5344CB8AC3E}">
        <p14:creationId xmlns:p14="http://schemas.microsoft.com/office/powerpoint/2010/main" val="130574558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9525000" cy="6934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Model the world with variables</a:t>
            </a:r>
            <a:endParaRPr lang="en-US" sz="2800" dirty="0"/>
          </a:p>
        </p:txBody>
      </p:sp>
    </p:spTree>
    <p:extLst>
      <p:ext uri="{BB962C8B-B14F-4D97-AF65-F5344CB8AC3E}">
        <p14:creationId xmlns:p14="http://schemas.microsoft.com/office/powerpoint/2010/main" val="215350476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9525000" cy="6934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And what causes what</a:t>
            </a:r>
            <a:endParaRPr lang="en-US" sz="2800" dirty="0"/>
          </a:p>
        </p:txBody>
      </p:sp>
    </p:spTree>
    <p:extLst>
      <p:ext uri="{BB962C8B-B14F-4D97-AF65-F5344CB8AC3E}">
        <p14:creationId xmlns:p14="http://schemas.microsoft.com/office/powerpoint/2010/main" val="255895295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9525000" cy="6934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Bayesian Network</a:t>
            </a:r>
            <a:endParaRPr lang="en-US" sz="2800" dirty="0"/>
          </a:p>
        </p:txBody>
      </p:sp>
    </p:spTree>
    <p:extLst>
      <p:ext uri="{BB962C8B-B14F-4D97-AF65-F5344CB8AC3E}">
        <p14:creationId xmlns:p14="http://schemas.microsoft.com/office/powerpoint/2010/main" val="334834088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8674" name="Picture 2" descr="http://openclipart.org/image/800px/svg_to_png/3385/chriswww_red_pi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620000" cy="37147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Bayesian Network</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9823925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Where we are</a:t>
            </a:r>
            <a:endParaRPr lang="en-US" sz="4000" b="1" dirty="0">
              <a:solidFill>
                <a:schemeClr val="tx1"/>
              </a:solidFill>
              <a:latin typeface="Century Gothic"/>
              <a:cs typeface="Century Gothic"/>
            </a:endParaRPr>
          </a:p>
        </p:txBody>
      </p:sp>
      <p:pic>
        <p:nvPicPr>
          <p:cNvPr id="3074" name="Picture 2" descr="http://farm4.staticflickr.com/3116/2740217672_b23b30c1b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539345" cy="4904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3372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Bayesian Network</a:t>
            </a:r>
            <a:endParaRPr lang="en-US" sz="4000" b="1" dirty="0">
              <a:solidFill>
                <a:schemeClr val="tx1"/>
              </a:solidFill>
              <a:latin typeface="Century Gothic"/>
              <a:cs typeface="Century Gothic"/>
            </a:endParaRPr>
          </a:p>
        </p:txBody>
      </p:sp>
      <p:sp>
        <p:nvSpPr>
          <p:cNvPr id="7" name="Oval 6"/>
          <p:cNvSpPr/>
          <p:nvPr/>
        </p:nvSpPr>
        <p:spPr>
          <a:xfrm>
            <a:off x="5950527" y="3849255"/>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Cough</a:t>
            </a:r>
            <a:endParaRPr lang="en-US" dirty="0"/>
          </a:p>
        </p:txBody>
      </p:sp>
      <p:sp>
        <p:nvSpPr>
          <p:cNvPr id="8" name="Oval 7"/>
          <p:cNvSpPr/>
          <p:nvPr/>
        </p:nvSpPr>
        <p:spPr>
          <a:xfrm>
            <a:off x="3640281" y="3886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Fever</a:t>
            </a:r>
            <a:endParaRPr lang="en-US" dirty="0"/>
          </a:p>
        </p:txBody>
      </p:sp>
      <p:sp>
        <p:nvSpPr>
          <p:cNvPr id="9" name="Oval 8"/>
          <p:cNvSpPr/>
          <p:nvPr/>
        </p:nvSpPr>
        <p:spPr>
          <a:xfrm>
            <a:off x="1219200" y="37338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Vomit</a:t>
            </a:r>
            <a:endParaRPr lang="en-US" dirty="0"/>
          </a:p>
        </p:txBody>
      </p:sp>
      <p:sp>
        <p:nvSpPr>
          <p:cNvPr id="10" name="Oval 9"/>
          <p:cNvSpPr/>
          <p:nvPr/>
        </p:nvSpPr>
        <p:spPr>
          <a:xfrm>
            <a:off x="4674754" y="1600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Flu</a:t>
            </a:r>
            <a:endParaRPr lang="en-US" dirty="0"/>
          </a:p>
        </p:txBody>
      </p:sp>
      <p:sp>
        <p:nvSpPr>
          <p:cNvPr id="18" name="Oval 17"/>
          <p:cNvSpPr/>
          <p:nvPr/>
        </p:nvSpPr>
        <p:spPr>
          <a:xfrm>
            <a:off x="2247900" y="155979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Stomach Bug</a:t>
            </a:r>
            <a:endParaRPr lang="en-US" dirty="0"/>
          </a:p>
        </p:txBody>
      </p:sp>
    </p:spTree>
    <p:extLst>
      <p:ext uri="{BB962C8B-B14F-4D97-AF65-F5344CB8AC3E}">
        <p14:creationId xmlns:p14="http://schemas.microsoft.com/office/powerpoint/2010/main" val="394315629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Bayesian Network</a:t>
            </a:r>
            <a:endParaRPr lang="en-US" sz="4000" b="1" dirty="0">
              <a:solidFill>
                <a:schemeClr val="tx1"/>
              </a:solidFill>
              <a:latin typeface="Century Gothic"/>
              <a:cs typeface="Century Gothic"/>
            </a:endParaRPr>
          </a:p>
        </p:txBody>
      </p:sp>
      <p:sp>
        <p:nvSpPr>
          <p:cNvPr id="7" name="Oval 6"/>
          <p:cNvSpPr/>
          <p:nvPr/>
        </p:nvSpPr>
        <p:spPr>
          <a:xfrm>
            <a:off x="5950527" y="3849255"/>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Cough</a:t>
            </a:r>
            <a:endParaRPr lang="en-US" dirty="0"/>
          </a:p>
        </p:txBody>
      </p:sp>
      <p:sp>
        <p:nvSpPr>
          <p:cNvPr id="8" name="Oval 7"/>
          <p:cNvSpPr/>
          <p:nvPr/>
        </p:nvSpPr>
        <p:spPr>
          <a:xfrm>
            <a:off x="3640281" y="3886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Fever</a:t>
            </a:r>
            <a:endParaRPr lang="en-US" dirty="0"/>
          </a:p>
        </p:txBody>
      </p:sp>
      <p:sp>
        <p:nvSpPr>
          <p:cNvPr id="9" name="Oval 8"/>
          <p:cNvSpPr/>
          <p:nvPr/>
        </p:nvSpPr>
        <p:spPr>
          <a:xfrm>
            <a:off x="1219200" y="37338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Vomit</a:t>
            </a:r>
            <a:endParaRPr lang="en-US" dirty="0"/>
          </a:p>
        </p:txBody>
      </p:sp>
      <p:sp>
        <p:nvSpPr>
          <p:cNvPr id="10" name="Oval 9"/>
          <p:cNvSpPr/>
          <p:nvPr/>
        </p:nvSpPr>
        <p:spPr>
          <a:xfrm>
            <a:off x="4674754" y="1600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Flu</a:t>
            </a:r>
            <a:endParaRPr lang="en-US" dirty="0"/>
          </a:p>
        </p:txBody>
      </p:sp>
      <p:cxnSp>
        <p:nvCxnSpPr>
          <p:cNvPr id="3" name="Straight Arrow Connector 2"/>
          <p:cNvCxnSpPr/>
          <p:nvPr/>
        </p:nvCxnSpPr>
        <p:spPr>
          <a:xfrm flipH="1">
            <a:off x="2286000" y="3124200"/>
            <a:ext cx="3048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4716318" y="3248891"/>
            <a:ext cx="3048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3505200" y="3098800"/>
            <a:ext cx="533400" cy="6072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918200" y="3098800"/>
            <a:ext cx="533400" cy="6072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Oval 17"/>
          <p:cNvSpPr/>
          <p:nvPr/>
        </p:nvSpPr>
        <p:spPr>
          <a:xfrm>
            <a:off x="2247900" y="155979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Stomach Bug</a:t>
            </a:r>
            <a:endParaRPr lang="en-US" dirty="0"/>
          </a:p>
        </p:txBody>
      </p:sp>
    </p:spTree>
    <p:extLst>
      <p:ext uri="{BB962C8B-B14F-4D97-AF65-F5344CB8AC3E}">
        <p14:creationId xmlns:p14="http://schemas.microsoft.com/office/powerpoint/2010/main" val="249279222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Bayesian Network</a:t>
            </a:r>
            <a:endParaRPr lang="en-US" sz="4000" b="1" dirty="0">
              <a:solidFill>
                <a:schemeClr val="tx1"/>
              </a:solidFill>
              <a:latin typeface="Century Gothic"/>
              <a:cs typeface="Century Gothic"/>
            </a:endParaRPr>
          </a:p>
        </p:txBody>
      </p:sp>
      <p:sp>
        <p:nvSpPr>
          <p:cNvPr id="7" name="Oval 6"/>
          <p:cNvSpPr/>
          <p:nvPr/>
        </p:nvSpPr>
        <p:spPr>
          <a:xfrm>
            <a:off x="5950527" y="3849255"/>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Cough (c)</a:t>
            </a:r>
            <a:endParaRPr lang="en-US" dirty="0"/>
          </a:p>
        </p:txBody>
      </p:sp>
      <p:sp>
        <p:nvSpPr>
          <p:cNvPr id="8" name="Oval 7"/>
          <p:cNvSpPr/>
          <p:nvPr/>
        </p:nvSpPr>
        <p:spPr>
          <a:xfrm>
            <a:off x="3640281" y="3886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Fever (t)</a:t>
            </a:r>
            <a:endParaRPr lang="en-US" dirty="0"/>
          </a:p>
        </p:txBody>
      </p:sp>
      <p:sp>
        <p:nvSpPr>
          <p:cNvPr id="9" name="Oval 8"/>
          <p:cNvSpPr/>
          <p:nvPr/>
        </p:nvSpPr>
        <p:spPr>
          <a:xfrm>
            <a:off x="1219200" y="37338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Vomit (v)</a:t>
            </a:r>
            <a:endParaRPr lang="en-US" dirty="0"/>
          </a:p>
        </p:txBody>
      </p:sp>
      <p:sp>
        <p:nvSpPr>
          <p:cNvPr id="10" name="Oval 9"/>
          <p:cNvSpPr/>
          <p:nvPr/>
        </p:nvSpPr>
        <p:spPr>
          <a:xfrm>
            <a:off x="4674754" y="1600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Flu (f)</a:t>
            </a:r>
            <a:endParaRPr lang="en-US" dirty="0"/>
          </a:p>
        </p:txBody>
      </p:sp>
      <p:cxnSp>
        <p:nvCxnSpPr>
          <p:cNvPr id="3" name="Straight Arrow Connector 2"/>
          <p:cNvCxnSpPr/>
          <p:nvPr/>
        </p:nvCxnSpPr>
        <p:spPr>
          <a:xfrm flipH="1">
            <a:off x="2286000" y="3124200"/>
            <a:ext cx="3048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4716318" y="3248891"/>
            <a:ext cx="3048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3505200" y="3098800"/>
            <a:ext cx="533400" cy="6072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918200" y="3098800"/>
            <a:ext cx="533400" cy="6072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Oval 17"/>
          <p:cNvSpPr/>
          <p:nvPr/>
        </p:nvSpPr>
        <p:spPr>
          <a:xfrm>
            <a:off x="2247900" y="155979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Stomach bug (s)</a:t>
            </a:r>
            <a:endParaRPr lang="en-US" dirty="0"/>
          </a:p>
        </p:txBody>
      </p:sp>
      <p:pic>
        <p:nvPicPr>
          <p:cNvPr id="45057" name="Picture 1" descr="C:\Users\Chris\Desktop\Picture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440" y="1514736"/>
            <a:ext cx="1122362" cy="749300"/>
          </a:xfrm>
          <a:prstGeom prst="rect">
            <a:avLst/>
          </a:prstGeom>
          <a:noFill/>
          <a:extLst>
            <a:ext uri="{909E8E84-426E-40dd-AFC4-6F175D3DCCD1}">
              <a14:hiddenFill xmlns:a14="http://schemas.microsoft.com/office/drawing/2010/main">
                <a:solidFill>
                  <a:srgbClr val="FFFFFF"/>
                </a:solidFill>
              </a14:hiddenFill>
            </a:ext>
          </a:extLst>
        </p:spPr>
      </p:pic>
      <p:pic>
        <p:nvPicPr>
          <p:cNvPr id="45058" name="Picture 2" descr="C:\Users\Chris\Desktop\Picture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12" y="3206750"/>
            <a:ext cx="1450975" cy="749300"/>
          </a:xfrm>
          <a:prstGeom prst="rect">
            <a:avLst/>
          </a:prstGeom>
          <a:noFill/>
          <a:extLst>
            <a:ext uri="{909E8E84-426E-40dd-AFC4-6F175D3DCCD1}">
              <a14:hiddenFill xmlns:a14="http://schemas.microsoft.com/office/drawing/2010/main">
                <a:solidFill>
                  <a:srgbClr val="FFFFFF"/>
                </a:solidFill>
              </a14:hiddenFill>
            </a:ext>
          </a:extLst>
        </p:spPr>
      </p:pic>
      <p:pic>
        <p:nvPicPr>
          <p:cNvPr id="45059" name="Picture 3" descr="C:\Users\Chris\Desktop\Picture1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310188"/>
            <a:ext cx="1749425" cy="742950"/>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C:\Users\Chris\Desktop\Picture1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1484313"/>
            <a:ext cx="1158875" cy="749300"/>
          </a:xfrm>
          <a:prstGeom prst="rect">
            <a:avLst/>
          </a:prstGeom>
          <a:noFill/>
          <a:extLst>
            <a:ext uri="{909E8E84-426E-40dd-AFC4-6F175D3DCCD1}">
              <a14:hiddenFill xmlns:a14="http://schemas.microsoft.com/office/drawing/2010/main">
                <a:solidFill>
                  <a:srgbClr val="FFFFFF"/>
                </a:solidFill>
              </a14:hiddenFill>
            </a:ext>
          </a:extLst>
        </p:spPr>
      </p:pic>
      <p:pic>
        <p:nvPicPr>
          <p:cNvPr id="45061" name="Picture 5" descr="C:\Users\Chris\Desktop\Picture2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4325" y="3357563"/>
            <a:ext cx="1450975"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80472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Bayesian Network</a:t>
            </a:r>
            <a:endParaRPr lang="en-US" sz="4000" b="1" dirty="0">
              <a:solidFill>
                <a:schemeClr val="tx1"/>
              </a:solidFill>
              <a:latin typeface="Century Gothic"/>
              <a:cs typeface="Century Gothic"/>
            </a:endParaRPr>
          </a:p>
        </p:txBody>
      </p:sp>
      <p:sp>
        <p:nvSpPr>
          <p:cNvPr id="7" name="Oval 6"/>
          <p:cNvSpPr/>
          <p:nvPr/>
        </p:nvSpPr>
        <p:spPr>
          <a:xfrm>
            <a:off x="5950527" y="3849255"/>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Cough (c)</a:t>
            </a:r>
            <a:endParaRPr lang="en-US" dirty="0"/>
          </a:p>
        </p:txBody>
      </p:sp>
      <p:sp>
        <p:nvSpPr>
          <p:cNvPr id="9" name="Oval 8"/>
          <p:cNvSpPr/>
          <p:nvPr/>
        </p:nvSpPr>
        <p:spPr>
          <a:xfrm>
            <a:off x="1219200" y="37338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Vomit (v)</a:t>
            </a:r>
            <a:endParaRPr lang="en-US" dirty="0"/>
          </a:p>
        </p:txBody>
      </p:sp>
      <p:sp>
        <p:nvSpPr>
          <p:cNvPr id="10" name="Oval 9"/>
          <p:cNvSpPr/>
          <p:nvPr/>
        </p:nvSpPr>
        <p:spPr>
          <a:xfrm>
            <a:off x="4674754" y="1600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Flu (f)</a:t>
            </a:r>
            <a:endParaRPr lang="en-US" dirty="0"/>
          </a:p>
        </p:txBody>
      </p:sp>
      <p:cxnSp>
        <p:nvCxnSpPr>
          <p:cNvPr id="3" name="Straight Arrow Connector 2"/>
          <p:cNvCxnSpPr/>
          <p:nvPr/>
        </p:nvCxnSpPr>
        <p:spPr>
          <a:xfrm flipH="1">
            <a:off x="2286000" y="3124200"/>
            <a:ext cx="3048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4716318" y="3248891"/>
            <a:ext cx="3048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3505200" y="3098800"/>
            <a:ext cx="533400" cy="6072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918200" y="3098800"/>
            <a:ext cx="533400" cy="6072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Oval 17"/>
          <p:cNvSpPr/>
          <p:nvPr/>
        </p:nvSpPr>
        <p:spPr>
          <a:xfrm>
            <a:off x="2247900" y="155979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Stomach bug (s)</a:t>
            </a:r>
            <a:endParaRPr lang="en-US" dirty="0"/>
          </a:p>
        </p:txBody>
      </p:sp>
      <p:sp>
        <p:nvSpPr>
          <p:cNvPr id="22" name="TextBox 21"/>
          <p:cNvSpPr txBox="1"/>
          <p:nvPr/>
        </p:nvSpPr>
        <p:spPr>
          <a:xfrm>
            <a:off x="1038727" y="5465934"/>
            <a:ext cx="685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Joint</a:t>
            </a:r>
            <a:endParaRPr lang="en-US" dirty="0"/>
          </a:p>
        </p:txBody>
      </p:sp>
      <p:cxnSp>
        <p:nvCxnSpPr>
          <p:cNvPr id="23" name="Straight Arrow Connector 22"/>
          <p:cNvCxnSpPr/>
          <p:nvPr/>
        </p:nvCxnSpPr>
        <p:spPr>
          <a:xfrm>
            <a:off x="1381627" y="5859922"/>
            <a:ext cx="82674" cy="3168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5" name="Picture 1" descr="C:\Users\Chris\Desktop\Picture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440" y="1514736"/>
            <a:ext cx="1122362" cy="7493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Chris\Desktop\Picture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12" y="3206750"/>
            <a:ext cx="1450975" cy="7493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C:\Users\Chris\Desktop\Picture1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310188"/>
            <a:ext cx="1749425" cy="7429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Users\Chris\Desktop\Picture1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1484313"/>
            <a:ext cx="1158875" cy="7493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Chris\Desktop\Picture2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4325" y="3357563"/>
            <a:ext cx="1450975" cy="749300"/>
          </a:xfrm>
          <a:prstGeom prst="rect">
            <a:avLst/>
          </a:prstGeom>
          <a:noFill/>
          <a:extLst>
            <a:ext uri="{909E8E84-426E-40dd-AFC4-6F175D3DCCD1}">
              <a14:hiddenFill xmlns:a14="http://schemas.microsoft.com/office/drawing/2010/main">
                <a:solidFill>
                  <a:srgbClr val="FFFFFF"/>
                </a:solidFill>
              </a14:hiddenFill>
            </a:ext>
          </a:extLst>
        </p:spPr>
      </p:pic>
      <p:pic>
        <p:nvPicPr>
          <p:cNvPr id="44033" name="Picture 1" descr="C:\Users\Chris\Desktop\Picture2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6108700"/>
            <a:ext cx="7631113" cy="749300"/>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9"/>
          <p:cNvSpPr/>
          <p:nvPr/>
        </p:nvSpPr>
        <p:spPr>
          <a:xfrm>
            <a:off x="3640281" y="3886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Fever (t)</a:t>
            </a:r>
            <a:endParaRPr lang="en-US" dirty="0"/>
          </a:p>
        </p:txBody>
      </p:sp>
    </p:spTree>
    <p:extLst>
      <p:ext uri="{BB962C8B-B14F-4D97-AF65-F5344CB8AC3E}">
        <p14:creationId xmlns:p14="http://schemas.microsoft.com/office/powerpoint/2010/main" val="349470899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Bayesian Network</a:t>
            </a:r>
            <a:endParaRPr lang="en-US" sz="4000" b="1" dirty="0">
              <a:solidFill>
                <a:schemeClr val="tx1"/>
              </a:solidFill>
              <a:latin typeface="Century Gothic"/>
              <a:cs typeface="Century Gothic"/>
            </a:endParaRPr>
          </a:p>
        </p:txBody>
      </p:sp>
      <p:sp>
        <p:nvSpPr>
          <p:cNvPr id="22" name="TextBox 21"/>
          <p:cNvSpPr txBox="1"/>
          <p:nvPr/>
        </p:nvSpPr>
        <p:spPr>
          <a:xfrm>
            <a:off x="1038727" y="5465934"/>
            <a:ext cx="685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Joint</a:t>
            </a:r>
            <a:endParaRPr lang="en-US" dirty="0"/>
          </a:p>
        </p:txBody>
      </p:sp>
      <p:cxnSp>
        <p:nvCxnSpPr>
          <p:cNvPr id="23" name="Straight Arrow Connector 22"/>
          <p:cNvCxnSpPr/>
          <p:nvPr/>
        </p:nvCxnSpPr>
        <p:spPr>
          <a:xfrm>
            <a:off x="1381627" y="5859922"/>
            <a:ext cx="82674" cy="3168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4" name="Picture 2" descr="http://www.enlightenedbeings.com/pix/enlightened-chakr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371600"/>
            <a:ext cx="3352800" cy="4191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 descr="C:\Users\Chris\Desktop\Picture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108700"/>
            <a:ext cx="7631113"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50020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Bayesian Network</a:t>
            </a:r>
            <a:endParaRPr lang="en-US" sz="4000" b="1" dirty="0">
              <a:solidFill>
                <a:schemeClr val="tx1"/>
              </a:solidFill>
              <a:latin typeface="Century Gothic"/>
              <a:cs typeface="Century Gothic"/>
            </a:endParaRPr>
          </a:p>
        </p:txBody>
      </p:sp>
      <p:sp>
        <p:nvSpPr>
          <p:cNvPr id="7" name="Oval 6"/>
          <p:cNvSpPr/>
          <p:nvPr/>
        </p:nvSpPr>
        <p:spPr>
          <a:xfrm>
            <a:off x="5950527" y="3849255"/>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Cough (c)</a:t>
            </a:r>
            <a:endParaRPr lang="en-US" dirty="0"/>
          </a:p>
        </p:txBody>
      </p:sp>
      <p:sp>
        <p:nvSpPr>
          <p:cNvPr id="8" name="Oval 7"/>
          <p:cNvSpPr/>
          <p:nvPr/>
        </p:nvSpPr>
        <p:spPr>
          <a:xfrm>
            <a:off x="3640281" y="3789219"/>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Fever (t)</a:t>
            </a:r>
            <a:endParaRPr lang="en-US" dirty="0"/>
          </a:p>
        </p:txBody>
      </p:sp>
      <p:sp>
        <p:nvSpPr>
          <p:cNvPr id="9" name="Oval 8"/>
          <p:cNvSpPr/>
          <p:nvPr/>
        </p:nvSpPr>
        <p:spPr>
          <a:xfrm>
            <a:off x="1219200" y="37338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Vomit (v)</a:t>
            </a:r>
            <a:endParaRPr lang="en-US" dirty="0"/>
          </a:p>
        </p:txBody>
      </p:sp>
      <p:sp>
        <p:nvSpPr>
          <p:cNvPr id="10" name="Oval 9"/>
          <p:cNvSpPr/>
          <p:nvPr/>
        </p:nvSpPr>
        <p:spPr>
          <a:xfrm>
            <a:off x="4674754" y="160020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Flu (f)</a:t>
            </a:r>
            <a:endParaRPr lang="en-US" dirty="0"/>
          </a:p>
        </p:txBody>
      </p:sp>
      <p:cxnSp>
        <p:nvCxnSpPr>
          <p:cNvPr id="3" name="Straight Arrow Connector 2"/>
          <p:cNvCxnSpPr/>
          <p:nvPr/>
        </p:nvCxnSpPr>
        <p:spPr>
          <a:xfrm flipH="1">
            <a:off x="2286000" y="3124200"/>
            <a:ext cx="3048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4716318" y="3248891"/>
            <a:ext cx="3048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3505200" y="3098800"/>
            <a:ext cx="533400" cy="6072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918200" y="3098800"/>
            <a:ext cx="533400" cy="6072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Oval 17"/>
          <p:cNvSpPr/>
          <p:nvPr/>
        </p:nvSpPr>
        <p:spPr>
          <a:xfrm>
            <a:off x="2247900" y="1559790"/>
            <a:ext cx="1524000" cy="152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Stomach bug (s)</a:t>
            </a:r>
            <a:endParaRPr lang="en-US" dirty="0"/>
          </a:p>
        </p:txBody>
      </p:sp>
      <p:sp>
        <p:nvSpPr>
          <p:cNvPr id="22" name="TextBox 21"/>
          <p:cNvSpPr txBox="1"/>
          <p:nvPr/>
        </p:nvSpPr>
        <p:spPr>
          <a:xfrm>
            <a:off x="1038727" y="5465934"/>
            <a:ext cx="685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Joint</a:t>
            </a:r>
            <a:endParaRPr lang="en-US" dirty="0"/>
          </a:p>
        </p:txBody>
      </p:sp>
      <p:cxnSp>
        <p:nvCxnSpPr>
          <p:cNvPr id="23" name="Straight Arrow Connector 22"/>
          <p:cNvCxnSpPr/>
          <p:nvPr/>
        </p:nvCxnSpPr>
        <p:spPr>
          <a:xfrm>
            <a:off x="1381627" y="5859922"/>
            <a:ext cx="82674" cy="3168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5" name="Picture 1" descr="C:\Users\Chris\Desktop\Picture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440" y="1514736"/>
            <a:ext cx="1122362" cy="7493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Chris\Desktop\Picture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12" y="3206750"/>
            <a:ext cx="1450975" cy="7493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C:\Users\Chris\Desktop\Picture1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310188"/>
            <a:ext cx="1749425" cy="7429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Users\Chris\Desktop\Picture1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1484313"/>
            <a:ext cx="1158875" cy="7493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Chris\Desktop\Picture2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4325" y="3357563"/>
            <a:ext cx="1450975" cy="749300"/>
          </a:xfrm>
          <a:prstGeom prst="rect">
            <a:avLst/>
          </a:prstGeom>
          <a:noFill/>
          <a:extLst>
            <a:ext uri="{909E8E84-426E-40dd-AFC4-6F175D3DCCD1}">
              <a14:hiddenFill xmlns:a14="http://schemas.microsoft.com/office/drawing/2010/main">
                <a:solidFill>
                  <a:srgbClr val="FFFFFF"/>
                </a:solidFill>
              </a14:hiddenFill>
            </a:ext>
          </a:extLst>
        </p:spPr>
      </p:pic>
      <p:pic>
        <p:nvPicPr>
          <p:cNvPr id="44033" name="Picture 1" descr="C:\Users\Chris\Desktop\Picture2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6108700"/>
            <a:ext cx="7631113"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08366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979054" y="1295400"/>
            <a:ext cx="7391399"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a:lstStyle>
          <a:p>
            <a:pPr marL="0" indent="0">
              <a:spcBef>
                <a:spcPct val="0"/>
              </a:spcBef>
              <a:buNone/>
            </a:pPr>
            <a:r>
              <a:rPr lang="en-US" sz="2200" dirty="0" smtClean="0"/>
              <a:t>Definition</a:t>
            </a:r>
            <a:r>
              <a:rPr lang="en-US" sz="2200" dirty="0"/>
              <a:t>: </a:t>
            </a:r>
            <a:r>
              <a:rPr lang="en-US" sz="2200" b="1" dirty="0" smtClean="0">
                <a:solidFill>
                  <a:schemeClr val="accent2"/>
                </a:solidFill>
              </a:rPr>
              <a:t>Bayes Net </a:t>
            </a:r>
            <a:r>
              <a:rPr lang="en-US" sz="2200" b="1" dirty="0">
                <a:solidFill>
                  <a:schemeClr val="accent2"/>
                </a:solidFill>
              </a:rPr>
              <a:t>= </a:t>
            </a:r>
            <a:r>
              <a:rPr lang="en-US" sz="2200" b="1" dirty="0" smtClean="0">
                <a:solidFill>
                  <a:schemeClr val="accent2"/>
                </a:solidFill>
              </a:rPr>
              <a:t>DAG</a:t>
            </a:r>
            <a:endParaRPr lang="en-US" sz="2200" dirty="0"/>
          </a:p>
          <a:p>
            <a:pPr marL="339725" lvl="1" indent="0">
              <a:spcBef>
                <a:spcPct val="0"/>
              </a:spcBef>
              <a:buNone/>
            </a:pPr>
            <a:r>
              <a:rPr lang="en-US" sz="2200" b="1" dirty="0">
                <a:solidFill>
                  <a:schemeClr val="accent2"/>
                </a:solidFill>
              </a:rPr>
              <a:t>DAG</a:t>
            </a:r>
            <a:r>
              <a:rPr lang="en-US" sz="2200" dirty="0"/>
              <a:t>: directed acyclic graph (BN’s </a:t>
            </a:r>
            <a:r>
              <a:rPr lang="en-US" sz="2200" b="1" dirty="0">
                <a:solidFill>
                  <a:schemeClr val="accent2"/>
                </a:solidFill>
              </a:rPr>
              <a:t>structure</a:t>
            </a:r>
            <a:r>
              <a:rPr lang="en-US" sz="2200" dirty="0"/>
              <a:t>)</a:t>
            </a:r>
          </a:p>
          <a:p>
            <a:pPr lvl="2">
              <a:spcBef>
                <a:spcPct val="0"/>
              </a:spcBef>
            </a:pPr>
            <a:r>
              <a:rPr lang="en-US" sz="2200" b="1" dirty="0">
                <a:solidFill>
                  <a:schemeClr val="accent2"/>
                </a:solidFill>
              </a:rPr>
              <a:t>Nodes</a:t>
            </a:r>
            <a:r>
              <a:rPr lang="en-US" sz="2200" dirty="0"/>
              <a:t>: random variables (typically </a:t>
            </a:r>
            <a:r>
              <a:rPr lang="en-US" sz="2200" dirty="0" smtClean="0"/>
              <a:t>discrete</a:t>
            </a:r>
            <a:r>
              <a:rPr lang="en-US" sz="2200" dirty="0"/>
              <a:t>, but methods also exist to handle continuous variables)</a:t>
            </a:r>
          </a:p>
          <a:p>
            <a:pPr lvl="2">
              <a:spcBef>
                <a:spcPct val="0"/>
              </a:spcBef>
            </a:pPr>
            <a:r>
              <a:rPr lang="en-US" sz="2200" b="1" dirty="0">
                <a:solidFill>
                  <a:schemeClr val="accent2"/>
                </a:solidFill>
              </a:rPr>
              <a:t>Arcs</a:t>
            </a:r>
            <a:r>
              <a:rPr lang="en-US" sz="2200" dirty="0"/>
              <a:t>: indicate probabilistic dependencies between </a:t>
            </a:r>
            <a:r>
              <a:rPr lang="en-US" sz="2200" dirty="0" smtClean="0"/>
              <a:t>nodes. Go from cause to effect.</a:t>
            </a:r>
          </a:p>
          <a:p>
            <a:pPr lvl="2">
              <a:spcBef>
                <a:spcPct val="0"/>
              </a:spcBef>
            </a:pPr>
            <a:r>
              <a:rPr lang="en-US" sz="2200" b="1" dirty="0" smtClean="0">
                <a:solidFill>
                  <a:schemeClr val="accent2"/>
                </a:solidFill>
              </a:rPr>
              <a:t>CPDs</a:t>
            </a:r>
            <a:r>
              <a:rPr lang="en-US" sz="2200" dirty="0" smtClean="0"/>
              <a:t>: </a:t>
            </a:r>
            <a:r>
              <a:rPr lang="en-US" sz="2200" dirty="0"/>
              <a:t>conditional probability distribution (BN’s </a:t>
            </a:r>
            <a:r>
              <a:rPr lang="en-US" sz="2200" b="1" dirty="0" smtClean="0">
                <a:solidFill>
                  <a:schemeClr val="accent2"/>
                </a:solidFill>
              </a:rPr>
              <a:t>parameters</a:t>
            </a:r>
            <a:r>
              <a:rPr lang="en-US" sz="2200" dirty="0" smtClean="0"/>
              <a:t>) Conditional </a:t>
            </a:r>
            <a:r>
              <a:rPr lang="en-US" sz="2200" dirty="0"/>
              <a:t>probabilities at each node, usually stored as a table (conditional probability table, or </a:t>
            </a:r>
            <a:r>
              <a:rPr lang="en-US" sz="2200" b="1" dirty="0">
                <a:solidFill>
                  <a:schemeClr val="accent2"/>
                </a:solidFill>
              </a:rPr>
              <a:t>CPT</a:t>
            </a:r>
            <a:r>
              <a:rPr lang="en-US" sz="2200" dirty="0"/>
              <a:t>)</a:t>
            </a:r>
          </a:p>
          <a:p>
            <a:pPr lvl="2">
              <a:spcBef>
                <a:spcPct val="0"/>
              </a:spcBef>
            </a:pPr>
            <a:endParaRPr lang="en-US" sz="2200" dirty="0"/>
          </a:p>
          <a:p>
            <a:pPr lvl="1">
              <a:spcBef>
                <a:spcPct val="0"/>
              </a:spcBef>
            </a:pPr>
            <a:endParaRPr lang="en-US" sz="2200" dirty="0"/>
          </a:p>
          <a:p>
            <a:pPr marL="339725" lvl="1" indent="0">
              <a:spcBef>
                <a:spcPct val="0"/>
              </a:spcBef>
              <a:buNone/>
            </a:pPr>
            <a:r>
              <a:rPr lang="en-US" sz="2200" dirty="0"/>
              <a:t>Root nodes are a special case – no parents, so just use priors in CPD:</a:t>
            </a:r>
          </a:p>
          <a:p>
            <a:pPr>
              <a:spcBef>
                <a:spcPct val="0"/>
              </a:spcBef>
            </a:pPr>
            <a:endParaRPr lang="en-US" sz="2200"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4735945"/>
            <a:ext cx="6243637"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5200" y="5699125"/>
            <a:ext cx="340995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Formally</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165646288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22576"/>
          <a:stretch/>
        </p:blipFill>
        <p:spPr bwMode="auto">
          <a:xfrm>
            <a:off x="1600200" y="685800"/>
            <a:ext cx="5486400" cy="56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3200400" y="3200400"/>
            <a:ext cx="2133600" cy="1600200"/>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3958771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http://www.floatingpath.com/wp-content/uploads/2013/06/Big-Brother-is-Wat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9978"/>
            <a:ext cx="11966654" cy="69805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What does NSA do with our data?</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384098092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828800" y="1295400"/>
            <a:ext cx="5486400" cy="3352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2" name="Straight Arrow Connector 11"/>
          <p:cNvCxnSpPr/>
          <p:nvPr/>
        </p:nvCxnSpPr>
        <p:spPr>
          <a:xfrm>
            <a:off x="4608532" y="4514494"/>
            <a:ext cx="27542" cy="1429106"/>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a:off x="4572000" y="2286000"/>
            <a:ext cx="27542" cy="1371600"/>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2818475" y="1523998"/>
            <a:ext cx="3540968" cy="646986"/>
          </a:xfrm>
          <a:prstGeom prst="roundRect">
            <a:avLst/>
          </a:prstGeom>
        </p:spPr>
        <p:style>
          <a:lnRef idx="1">
            <a:schemeClr val="accent1"/>
          </a:lnRef>
          <a:fillRef idx="2">
            <a:schemeClr val="accent1"/>
          </a:fillRef>
          <a:effectRef idx="1">
            <a:schemeClr val="accent1"/>
          </a:effectRef>
          <a:fontRef idx="minor">
            <a:schemeClr val="dk1"/>
          </a:fontRef>
        </p:style>
        <p:txBody>
          <a:bodyPr wrap="none" rtlCol="0" anchor="ctr">
            <a:spAutoFit/>
          </a:bodyPr>
          <a:lstStyle/>
          <a:p>
            <a:r>
              <a:rPr lang="en-US" sz="3200" dirty="0" smtClean="0"/>
              <a:t>Real World Problem</a:t>
            </a:r>
            <a:endParaRPr lang="en-US" sz="3200" dirty="0"/>
          </a:p>
        </p:txBody>
      </p:sp>
      <p:sp>
        <p:nvSpPr>
          <p:cNvPr id="7" name="TextBox 6"/>
          <p:cNvSpPr txBox="1"/>
          <p:nvPr/>
        </p:nvSpPr>
        <p:spPr>
          <a:xfrm>
            <a:off x="3148085" y="3733800"/>
            <a:ext cx="2902915" cy="646986"/>
          </a:xfrm>
          <a:prstGeom prst="roundRect">
            <a:avLst/>
          </a:prstGeom>
        </p:spPr>
        <p:style>
          <a:lnRef idx="1">
            <a:schemeClr val="accent1"/>
          </a:lnRef>
          <a:fillRef idx="2">
            <a:schemeClr val="accent1"/>
          </a:fillRef>
          <a:effectRef idx="1">
            <a:schemeClr val="accent1"/>
          </a:effectRef>
          <a:fontRef idx="minor">
            <a:schemeClr val="dk1"/>
          </a:fontRef>
        </p:style>
        <p:txBody>
          <a:bodyPr wrap="none" rtlCol="0" anchor="ctr">
            <a:spAutoFit/>
          </a:bodyPr>
          <a:lstStyle/>
          <a:p>
            <a:r>
              <a:rPr lang="en-US" sz="3200" dirty="0" smtClean="0"/>
              <a:t>Formal Problem</a:t>
            </a:r>
            <a:endParaRPr lang="en-US" sz="3200" dirty="0"/>
          </a:p>
        </p:txBody>
      </p:sp>
      <p:sp>
        <p:nvSpPr>
          <p:cNvPr id="8" name="TextBox 7"/>
          <p:cNvSpPr txBox="1"/>
          <p:nvPr/>
        </p:nvSpPr>
        <p:spPr>
          <a:xfrm>
            <a:off x="3774887" y="5943600"/>
            <a:ext cx="1627052" cy="646986"/>
          </a:xfrm>
          <a:prstGeom prst="roundRect">
            <a:avLst/>
          </a:prstGeom>
        </p:spPr>
        <p:style>
          <a:lnRef idx="1">
            <a:schemeClr val="accent1"/>
          </a:lnRef>
          <a:fillRef idx="2">
            <a:schemeClr val="accent1"/>
          </a:fillRef>
          <a:effectRef idx="1">
            <a:schemeClr val="accent1"/>
          </a:effectRef>
          <a:fontRef idx="minor">
            <a:schemeClr val="dk1"/>
          </a:fontRef>
        </p:style>
        <p:txBody>
          <a:bodyPr wrap="none" rtlCol="0" anchor="ctr">
            <a:spAutoFit/>
          </a:bodyPr>
          <a:lstStyle/>
          <a:p>
            <a:r>
              <a:rPr lang="en-US" sz="3200" dirty="0" smtClean="0"/>
              <a:t>Solution</a:t>
            </a:r>
            <a:endParaRPr lang="en-US" sz="3200" dirty="0"/>
          </a:p>
        </p:txBody>
      </p:sp>
      <p:sp>
        <p:nvSpPr>
          <p:cNvPr id="9" name="TextBox 8"/>
          <p:cNvSpPr txBox="1"/>
          <p:nvPr/>
        </p:nvSpPr>
        <p:spPr>
          <a:xfrm>
            <a:off x="2883021" y="2514600"/>
            <a:ext cx="3455640" cy="646986"/>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nchor="ctr">
            <a:spAutoFit/>
          </a:bodyPr>
          <a:lstStyle/>
          <a:p>
            <a:r>
              <a:rPr lang="en-US" sz="3200" dirty="0" smtClean="0"/>
              <a:t>Model the problem</a:t>
            </a:r>
            <a:endParaRPr lang="en-US" sz="3200" dirty="0"/>
          </a:p>
        </p:txBody>
      </p:sp>
      <p:sp>
        <p:nvSpPr>
          <p:cNvPr id="10" name="TextBox 9"/>
          <p:cNvSpPr txBox="1"/>
          <p:nvPr/>
        </p:nvSpPr>
        <p:spPr>
          <a:xfrm>
            <a:off x="2874869" y="4838701"/>
            <a:ext cx="3427089" cy="646986"/>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nchor="ctr">
            <a:spAutoFit/>
          </a:bodyPr>
          <a:lstStyle/>
          <a:p>
            <a:r>
              <a:rPr lang="en-US" sz="3200" dirty="0" smtClean="0"/>
              <a:t>Apply an Algorithm</a:t>
            </a:r>
            <a:endParaRPr lang="en-US" sz="3200" dirty="0"/>
          </a:p>
        </p:txBody>
      </p:sp>
      <p:cxnSp>
        <p:nvCxnSpPr>
          <p:cNvPr id="14" name="Straight Arrow Connector 13"/>
          <p:cNvCxnSpPr/>
          <p:nvPr/>
        </p:nvCxnSpPr>
        <p:spPr>
          <a:xfrm>
            <a:off x="2818475" y="6267093"/>
            <a:ext cx="789542" cy="0"/>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077224" y="5906214"/>
            <a:ext cx="1655557" cy="646986"/>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nchor="ctr">
            <a:spAutoFit/>
          </a:bodyPr>
          <a:lstStyle/>
          <a:p>
            <a:r>
              <a:rPr lang="en-US" sz="3200" dirty="0" smtClean="0"/>
              <a:t>Evaluate</a:t>
            </a:r>
            <a:endParaRPr lang="en-US" sz="3200" dirty="0"/>
          </a:p>
        </p:txBody>
      </p:sp>
      <p:sp>
        <p:nvSpPr>
          <p:cNvPr id="13"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The AI Pipeline</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37481838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33494" y="1600200"/>
            <a:ext cx="7284883" cy="4642811"/>
            <a:chOff x="0" y="0"/>
            <a:chExt cx="9144000" cy="6858000"/>
          </a:xfrm>
        </p:grpSpPr>
        <p:sp>
          <p:nvSpPr>
            <p:cNvPr id="7" name="Rounded Rectangle 6"/>
            <p:cNvSpPr/>
            <p:nvPr/>
          </p:nvSpPr>
          <p:spPr>
            <a:xfrm>
              <a:off x="5410200" y="0"/>
              <a:ext cx="37338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5000" dirty="0" smtClean="0">
                  <a:latin typeface="Arial" pitchFamily="34" charset="0"/>
                  <a:cs typeface="Arial" pitchFamily="34" charset="0"/>
                </a:rPr>
                <a:t>Machine Learning</a:t>
              </a:r>
              <a:endParaRPr lang="en-US" sz="5000" dirty="0">
                <a:latin typeface="Arial" pitchFamily="34" charset="0"/>
                <a:cs typeface="Arial" pitchFamily="34" charset="0"/>
              </a:endParaRPr>
            </a:p>
          </p:txBody>
        </p:sp>
        <p:sp>
          <p:nvSpPr>
            <p:cNvPr id="6" name="Rounded Rectangle 5"/>
            <p:cNvSpPr/>
            <p:nvPr/>
          </p:nvSpPr>
          <p:spPr>
            <a:xfrm>
              <a:off x="0" y="3352800"/>
              <a:ext cx="5410200" cy="3505200"/>
            </a:xfrm>
            <a:prstGeom prst="roundRect">
              <a:avLst/>
            </a:prstGeom>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000" dirty="0" smtClean="0">
                  <a:latin typeface="Arial" pitchFamily="34" charset="0"/>
                  <a:cs typeface="Arial" pitchFamily="34" charset="0"/>
                </a:rPr>
                <a:t>Variable Based</a:t>
              </a:r>
              <a:endParaRPr lang="en-US" sz="5000" dirty="0">
                <a:latin typeface="Arial" pitchFamily="34" charset="0"/>
                <a:cs typeface="Arial" pitchFamily="34" charset="0"/>
              </a:endParaRPr>
            </a:p>
          </p:txBody>
        </p:sp>
        <p:sp>
          <p:nvSpPr>
            <p:cNvPr id="3" name="Rounded Rectangle 2"/>
            <p:cNvSpPr/>
            <p:nvPr/>
          </p:nvSpPr>
          <p:spPr>
            <a:xfrm>
              <a:off x="0" y="0"/>
              <a:ext cx="5410200" cy="3352800"/>
            </a:xfrm>
            <a:prstGeom prst="roundRect">
              <a:avLst/>
            </a:prstGeom>
            <a:ln w="254000"/>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5000" dirty="0" smtClean="0">
                  <a:latin typeface="Arial" pitchFamily="34" charset="0"/>
                  <a:cs typeface="Arial" pitchFamily="34" charset="0"/>
                </a:rPr>
                <a:t>Search</a:t>
              </a:r>
              <a:endParaRPr lang="en-US" sz="5000" dirty="0">
                <a:latin typeface="Arial" pitchFamily="34" charset="0"/>
                <a:cs typeface="Arial" pitchFamily="34" charset="0"/>
              </a:endParaRPr>
            </a:p>
          </p:txBody>
        </p:sp>
      </p:grpSp>
      <p:sp>
        <p:nvSpPr>
          <p:cNvPr id="9"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CS221</a:t>
            </a:r>
            <a:endParaRPr lang="en-US" sz="4000" b="1" dirty="0">
              <a:solidFill>
                <a:schemeClr val="tx1"/>
              </a:solidFill>
              <a:latin typeface="Century Gothic"/>
              <a:cs typeface="Century Gothic"/>
            </a:endParaRPr>
          </a:p>
        </p:txBody>
      </p:sp>
      <p:sp>
        <p:nvSpPr>
          <p:cNvPr id="2" name="AutoShape 2" descr="http://www.decodeunicode.org/de/u+2713/data/glyph/196x196/2713.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http://upload.wikimedia.org/wikipedia/en/thumb/f/fb/Yes_check.svg/600px-Yes_check.svg.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descr="http://upload.wikimedia.org/wikipedia/en/thumb/f/fb/Yes_check.svg/600px-Yes_check.svg.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889251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107518"/>
            <a:ext cx="9453418" cy="7090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2" descr="http://digitaldeconstruction.com/wp-content/uploads/2012/04/pacman_game_pic.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digitaldeconstruction.com/wp-content/uploads/2012/04/pacman_game_pic.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digitaldeconstruction.com/wp-content/uploads/2012/04/pacman_game_pic.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632261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9938" name="Picture 2" descr="http://www.trilliumassociates.com/images/magnif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0073"/>
            <a:ext cx="10463280" cy="7010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Live Research</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46106548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Research Project</a:t>
            </a:r>
            <a:endParaRPr lang="en-US" sz="4000" b="1" dirty="0">
              <a:solidFill>
                <a:schemeClr val="tx1"/>
              </a:solidFill>
              <a:latin typeface="Century Gothic"/>
              <a:cs typeface="Century Gothic"/>
            </a:endParaRPr>
          </a:p>
        </p:txBody>
      </p:sp>
      <p:sp>
        <p:nvSpPr>
          <p:cNvPr id="8" name="Oval 7"/>
          <p:cNvSpPr/>
          <p:nvPr/>
        </p:nvSpPr>
        <p:spPr>
          <a:xfrm>
            <a:off x="6057130" y="1861127"/>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3</a:t>
            </a:r>
            <a:endParaRPr lang="en-US" sz="2800" dirty="0"/>
          </a:p>
        </p:txBody>
      </p:sp>
      <p:grpSp>
        <p:nvGrpSpPr>
          <p:cNvPr id="20" name="Group 19"/>
          <p:cNvGrpSpPr/>
          <p:nvPr/>
        </p:nvGrpSpPr>
        <p:grpSpPr>
          <a:xfrm>
            <a:off x="3048000" y="3188854"/>
            <a:ext cx="3999730" cy="990600"/>
            <a:chOff x="1582305" y="2895600"/>
            <a:chExt cx="3999730" cy="990600"/>
          </a:xfrm>
        </p:grpSpPr>
        <p:sp>
          <p:nvSpPr>
            <p:cNvPr id="10" name="Oval 9"/>
            <p:cNvSpPr/>
            <p:nvPr/>
          </p:nvSpPr>
          <p:spPr>
            <a:xfrm>
              <a:off x="1582305" y="2895600"/>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a:t>
              </a:r>
              <a:r>
                <a:rPr lang="en-US" sz="2800" baseline="-25000" dirty="0" smtClean="0"/>
                <a:t>1</a:t>
              </a:r>
              <a:endParaRPr lang="en-US" sz="2800" dirty="0"/>
            </a:p>
          </p:txBody>
        </p:sp>
        <p:sp>
          <p:nvSpPr>
            <p:cNvPr id="11" name="Oval 10"/>
            <p:cNvSpPr/>
            <p:nvPr/>
          </p:nvSpPr>
          <p:spPr>
            <a:xfrm>
              <a:off x="3086870" y="2895600"/>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a:t>
              </a:r>
              <a:r>
                <a:rPr lang="en-US" sz="2800" baseline="-25000" dirty="0" smtClean="0"/>
                <a:t>2</a:t>
              </a:r>
              <a:endParaRPr lang="en-US" sz="2800" dirty="0"/>
            </a:p>
          </p:txBody>
        </p:sp>
        <p:sp>
          <p:nvSpPr>
            <p:cNvPr id="12" name="Oval 11"/>
            <p:cNvSpPr/>
            <p:nvPr/>
          </p:nvSpPr>
          <p:spPr>
            <a:xfrm>
              <a:off x="4591435" y="2895600"/>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a:t>
              </a:r>
              <a:r>
                <a:rPr lang="en-US" sz="2800" baseline="-25000" dirty="0" smtClean="0"/>
                <a:t>3</a:t>
              </a:r>
              <a:endParaRPr lang="en-US" sz="2800" dirty="0"/>
            </a:p>
          </p:txBody>
        </p:sp>
      </p:grpSp>
      <p:grpSp>
        <p:nvGrpSpPr>
          <p:cNvPr id="19" name="Group 18"/>
          <p:cNvGrpSpPr/>
          <p:nvPr/>
        </p:nvGrpSpPr>
        <p:grpSpPr>
          <a:xfrm>
            <a:off x="3066473" y="4484254"/>
            <a:ext cx="4038022" cy="990600"/>
            <a:chOff x="1600778" y="4114800"/>
            <a:chExt cx="4038022" cy="990600"/>
          </a:xfrm>
        </p:grpSpPr>
        <p:sp>
          <p:nvSpPr>
            <p:cNvPr id="13" name="Oval 12"/>
            <p:cNvSpPr/>
            <p:nvPr/>
          </p:nvSpPr>
          <p:spPr>
            <a:xfrm>
              <a:off x="1600778" y="4114800"/>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e</a:t>
              </a:r>
              <a:r>
                <a:rPr lang="en-US" sz="2800" baseline="-25000" dirty="0" smtClean="0"/>
                <a:t>1</a:t>
              </a:r>
              <a:endParaRPr lang="en-US" sz="2800" dirty="0"/>
            </a:p>
          </p:txBody>
        </p:sp>
        <p:sp>
          <p:nvSpPr>
            <p:cNvPr id="14" name="Oval 13"/>
            <p:cNvSpPr/>
            <p:nvPr/>
          </p:nvSpPr>
          <p:spPr>
            <a:xfrm>
              <a:off x="3124489" y="4114800"/>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e</a:t>
              </a:r>
              <a:r>
                <a:rPr lang="en-US" sz="2800" baseline="-25000" dirty="0" smtClean="0"/>
                <a:t>2</a:t>
              </a:r>
              <a:endParaRPr lang="en-US" sz="2800" dirty="0"/>
            </a:p>
          </p:txBody>
        </p:sp>
        <p:sp>
          <p:nvSpPr>
            <p:cNvPr id="15" name="Oval 14"/>
            <p:cNvSpPr/>
            <p:nvPr/>
          </p:nvSpPr>
          <p:spPr>
            <a:xfrm>
              <a:off x="4648200" y="4114800"/>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e</a:t>
              </a:r>
              <a:r>
                <a:rPr lang="en-US" sz="2800" baseline="-25000" dirty="0" smtClean="0"/>
                <a:t>3</a:t>
              </a:r>
              <a:endParaRPr lang="en-US" sz="2800" dirty="0"/>
            </a:p>
          </p:txBody>
        </p:sp>
      </p:grpSp>
      <p:grpSp>
        <p:nvGrpSpPr>
          <p:cNvPr id="4" name="Group 3"/>
          <p:cNvGrpSpPr/>
          <p:nvPr/>
        </p:nvGrpSpPr>
        <p:grpSpPr>
          <a:xfrm>
            <a:off x="3048000" y="1861127"/>
            <a:ext cx="5504295" cy="990600"/>
            <a:chOff x="1582305" y="1567873"/>
            <a:chExt cx="5504295" cy="990600"/>
          </a:xfrm>
        </p:grpSpPr>
        <p:sp>
          <p:nvSpPr>
            <p:cNvPr id="6" name="Oval 5"/>
            <p:cNvSpPr/>
            <p:nvPr/>
          </p:nvSpPr>
          <p:spPr>
            <a:xfrm>
              <a:off x="1582305" y="1567873"/>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1</a:t>
              </a:r>
              <a:endParaRPr lang="en-US" sz="2800" dirty="0"/>
            </a:p>
          </p:txBody>
        </p:sp>
        <p:sp>
          <p:nvSpPr>
            <p:cNvPr id="7" name="Oval 6"/>
            <p:cNvSpPr/>
            <p:nvPr/>
          </p:nvSpPr>
          <p:spPr>
            <a:xfrm>
              <a:off x="3086870" y="1567873"/>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2</a:t>
              </a:r>
              <a:endParaRPr lang="en-US" sz="2800" dirty="0"/>
            </a:p>
          </p:txBody>
        </p:sp>
        <p:sp>
          <p:nvSpPr>
            <p:cNvPr id="16" name="Oval 15"/>
            <p:cNvSpPr/>
            <p:nvPr/>
          </p:nvSpPr>
          <p:spPr>
            <a:xfrm>
              <a:off x="6096000" y="1567873"/>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b</a:t>
              </a:r>
              <a:endParaRPr lang="en-US" sz="2800" dirty="0"/>
            </a:p>
          </p:txBody>
        </p:sp>
      </p:grpSp>
      <p:sp>
        <p:nvSpPr>
          <p:cNvPr id="17" name="Oval 16"/>
          <p:cNvSpPr/>
          <p:nvPr/>
        </p:nvSpPr>
        <p:spPr>
          <a:xfrm>
            <a:off x="7561695" y="3188854"/>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i</a:t>
            </a:r>
            <a:endParaRPr lang="en-US" sz="2800" dirty="0"/>
          </a:p>
        </p:txBody>
      </p:sp>
      <p:pic>
        <p:nvPicPr>
          <p:cNvPr id="52226" name="Picture 2" descr="http://www.nutritionaleducation.com/system/files/imagecache/profile_large/imagefield_default_images/person_icon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70567"/>
            <a:ext cx="2058362" cy="2352414"/>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7561695" y="4484254"/>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a:t>
            </a:r>
            <a:endParaRPr lang="en-US" sz="2800" dirty="0"/>
          </a:p>
        </p:txBody>
      </p:sp>
      <p:sp>
        <p:nvSpPr>
          <p:cNvPr id="21" name="Left Brace 20"/>
          <p:cNvSpPr/>
          <p:nvPr/>
        </p:nvSpPr>
        <p:spPr>
          <a:xfrm>
            <a:off x="2209800" y="1719117"/>
            <a:ext cx="990600" cy="393007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8642143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Research Project</a:t>
            </a:r>
            <a:endParaRPr lang="en-US" sz="4000" b="1" dirty="0">
              <a:solidFill>
                <a:schemeClr val="tx1"/>
              </a:solidFill>
              <a:latin typeface="Century Gothic"/>
              <a:cs typeface="Century Gothic"/>
            </a:endParaRPr>
          </a:p>
        </p:txBody>
      </p:sp>
      <p:sp>
        <p:nvSpPr>
          <p:cNvPr id="8" name="Oval 7"/>
          <p:cNvSpPr/>
          <p:nvPr/>
        </p:nvSpPr>
        <p:spPr>
          <a:xfrm>
            <a:off x="6057130" y="1861127"/>
            <a:ext cx="990600" cy="990600"/>
          </a:xfrm>
          <a:prstGeom prst="ellipse">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3</a:t>
            </a:r>
            <a:endParaRPr lang="en-US" sz="2800" dirty="0"/>
          </a:p>
        </p:txBody>
      </p:sp>
      <p:grpSp>
        <p:nvGrpSpPr>
          <p:cNvPr id="20" name="Group 19"/>
          <p:cNvGrpSpPr/>
          <p:nvPr/>
        </p:nvGrpSpPr>
        <p:grpSpPr>
          <a:xfrm>
            <a:off x="3048000" y="3188854"/>
            <a:ext cx="3999730" cy="990600"/>
            <a:chOff x="1582305" y="2895600"/>
            <a:chExt cx="3999730" cy="990600"/>
          </a:xfrm>
          <a:solidFill>
            <a:schemeClr val="tx2">
              <a:lumMod val="20000"/>
              <a:lumOff val="80000"/>
            </a:schemeClr>
          </a:solidFill>
        </p:grpSpPr>
        <p:sp>
          <p:nvSpPr>
            <p:cNvPr id="10" name="Oval 9"/>
            <p:cNvSpPr/>
            <p:nvPr/>
          </p:nvSpPr>
          <p:spPr>
            <a:xfrm>
              <a:off x="1582305" y="2895600"/>
              <a:ext cx="990600" cy="990600"/>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a:t>
              </a:r>
              <a:r>
                <a:rPr lang="en-US" sz="2800" baseline="-25000" dirty="0" smtClean="0"/>
                <a:t>1</a:t>
              </a:r>
              <a:endParaRPr lang="en-US" sz="2800" dirty="0"/>
            </a:p>
          </p:txBody>
        </p:sp>
        <p:sp>
          <p:nvSpPr>
            <p:cNvPr id="11" name="Oval 10"/>
            <p:cNvSpPr/>
            <p:nvPr/>
          </p:nvSpPr>
          <p:spPr>
            <a:xfrm>
              <a:off x="3086870" y="2895600"/>
              <a:ext cx="990600" cy="990600"/>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a:t>
              </a:r>
              <a:r>
                <a:rPr lang="en-US" sz="2800" baseline="-25000" dirty="0" smtClean="0"/>
                <a:t>2</a:t>
              </a:r>
              <a:endParaRPr lang="en-US" sz="2800" dirty="0"/>
            </a:p>
          </p:txBody>
        </p:sp>
        <p:sp>
          <p:nvSpPr>
            <p:cNvPr id="12" name="Oval 11"/>
            <p:cNvSpPr/>
            <p:nvPr/>
          </p:nvSpPr>
          <p:spPr>
            <a:xfrm>
              <a:off x="4591435" y="2895600"/>
              <a:ext cx="990600" cy="990600"/>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a:t>
              </a:r>
              <a:r>
                <a:rPr lang="en-US" sz="2800" baseline="-25000" dirty="0" smtClean="0"/>
                <a:t>3</a:t>
              </a:r>
              <a:endParaRPr lang="en-US" sz="2800" dirty="0"/>
            </a:p>
          </p:txBody>
        </p:sp>
      </p:grpSp>
      <p:grpSp>
        <p:nvGrpSpPr>
          <p:cNvPr id="19" name="Group 18"/>
          <p:cNvGrpSpPr/>
          <p:nvPr/>
        </p:nvGrpSpPr>
        <p:grpSpPr>
          <a:xfrm>
            <a:off x="3066473" y="4484254"/>
            <a:ext cx="4038022" cy="990600"/>
            <a:chOff x="1600778" y="4114800"/>
            <a:chExt cx="4038022" cy="990600"/>
          </a:xfrm>
          <a:solidFill>
            <a:schemeClr val="accent1">
              <a:lumMod val="40000"/>
              <a:lumOff val="60000"/>
            </a:schemeClr>
          </a:solidFill>
        </p:grpSpPr>
        <p:sp>
          <p:nvSpPr>
            <p:cNvPr id="13" name="Oval 12"/>
            <p:cNvSpPr/>
            <p:nvPr/>
          </p:nvSpPr>
          <p:spPr>
            <a:xfrm>
              <a:off x="1600778" y="4114800"/>
              <a:ext cx="990600" cy="990600"/>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e</a:t>
              </a:r>
              <a:r>
                <a:rPr lang="en-US" sz="2800" baseline="-25000" dirty="0" smtClean="0"/>
                <a:t>1</a:t>
              </a:r>
              <a:endParaRPr lang="en-US" sz="2800" dirty="0"/>
            </a:p>
          </p:txBody>
        </p:sp>
        <p:sp>
          <p:nvSpPr>
            <p:cNvPr id="14" name="Oval 13"/>
            <p:cNvSpPr/>
            <p:nvPr/>
          </p:nvSpPr>
          <p:spPr>
            <a:xfrm>
              <a:off x="3124489" y="4114800"/>
              <a:ext cx="990600" cy="990600"/>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e</a:t>
              </a:r>
              <a:r>
                <a:rPr lang="en-US" sz="2800" baseline="-25000" dirty="0" smtClean="0"/>
                <a:t>2</a:t>
              </a:r>
              <a:endParaRPr lang="en-US" sz="2800" dirty="0"/>
            </a:p>
          </p:txBody>
        </p:sp>
        <p:sp>
          <p:nvSpPr>
            <p:cNvPr id="15" name="Oval 14"/>
            <p:cNvSpPr/>
            <p:nvPr/>
          </p:nvSpPr>
          <p:spPr>
            <a:xfrm>
              <a:off x="4648200" y="4114800"/>
              <a:ext cx="990600" cy="990600"/>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e</a:t>
              </a:r>
              <a:r>
                <a:rPr lang="en-US" sz="2800" baseline="-25000" dirty="0" smtClean="0"/>
                <a:t>3</a:t>
              </a:r>
              <a:endParaRPr lang="en-US" sz="2800" dirty="0"/>
            </a:p>
          </p:txBody>
        </p:sp>
      </p:grpSp>
      <p:sp>
        <p:nvSpPr>
          <p:cNvPr id="6" name="Oval 5"/>
          <p:cNvSpPr/>
          <p:nvPr/>
        </p:nvSpPr>
        <p:spPr>
          <a:xfrm>
            <a:off x="3048000" y="1861127"/>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1</a:t>
            </a:r>
            <a:endParaRPr lang="en-US" sz="2800" dirty="0"/>
          </a:p>
        </p:txBody>
      </p:sp>
      <p:sp>
        <p:nvSpPr>
          <p:cNvPr id="7" name="Oval 6"/>
          <p:cNvSpPr/>
          <p:nvPr/>
        </p:nvSpPr>
        <p:spPr>
          <a:xfrm>
            <a:off x="4552565" y="1861127"/>
            <a:ext cx="990600" cy="990600"/>
          </a:xfrm>
          <a:prstGeom prst="ellipse">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2</a:t>
            </a:r>
            <a:endParaRPr lang="en-US" sz="2800" dirty="0"/>
          </a:p>
        </p:txBody>
      </p:sp>
      <p:sp>
        <p:nvSpPr>
          <p:cNvPr id="16" name="Oval 15"/>
          <p:cNvSpPr/>
          <p:nvPr/>
        </p:nvSpPr>
        <p:spPr>
          <a:xfrm>
            <a:off x="7561695" y="1861127"/>
            <a:ext cx="990600" cy="990600"/>
          </a:xfrm>
          <a:prstGeom prst="ellipse">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b</a:t>
            </a:r>
            <a:endParaRPr lang="en-US" sz="2800" dirty="0"/>
          </a:p>
        </p:txBody>
      </p:sp>
      <p:sp>
        <p:nvSpPr>
          <p:cNvPr id="17" name="Oval 16"/>
          <p:cNvSpPr/>
          <p:nvPr/>
        </p:nvSpPr>
        <p:spPr>
          <a:xfrm>
            <a:off x="7561695" y="3188854"/>
            <a:ext cx="990600" cy="990600"/>
          </a:xfrm>
          <a:prstGeom prst="ellipse">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i</a:t>
            </a:r>
            <a:endParaRPr lang="en-US" sz="2800" dirty="0"/>
          </a:p>
        </p:txBody>
      </p:sp>
      <p:pic>
        <p:nvPicPr>
          <p:cNvPr id="52226" name="Picture 2" descr="http://www.nutritionaleducation.com/system/files/imagecache/profile_large/imagefield_default_images/person_icon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70567"/>
            <a:ext cx="2058362" cy="2352414"/>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7561695" y="4484254"/>
            <a:ext cx="990600" cy="990600"/>
          </a:xfrm>
          <a:prstGeom prst="ellipse">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a:t>
            </a:r>
            <a:endParaRPr lang="en-US" sz="2800" dirty="0"/>
          </a:p>
        </p:txBody>
      </p:sp>
      <p:sp>
        <p:nvSpPr>
          <p:cNvPr id="21" name="Left Brace 20"/>
          <p:cNvSpPr/>
          <p:nvPr/>
        </p:nvSpPr>
        <p:spPr>
          <a:xfrm>
            <a:off x="2209800" y="1719117"/>
            <a:ext cx="990600" cy="393007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4744695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Research Project</a:t>
            </a:r>
            <a:endParaRPr lang="en-US" sz="4000" b="1" dirty="0">
              <a:solidFill>
                <a:schemeClr val="tx1"/>
              </a:solidFill>
              <a:latin typeface="Century Gothic"/>
              <a:cs typeface="Century Gothic"/>
            </a:endParaRPr>
          </a:p>
        </p:txBody>
      </p:sp>
      <p:sp>
        <p:nvSpPr>
          <p:cNvPr id="6" name="Oval 5"/>
          <p:cNvSpPr/>
          <p:nvPr/>
        </p:nvSpPr>
        <p:spPr>
          <a:xfrm>
            <a:off x="3048000" y="1861127"/>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1</a:t>
            </a:r>
            <a:endParaRPr lang="en-US" sz="2800" dirty="0"/>
          </a:p>
        </p:txBody>
      </p:sp>
      <p:sp>
        <p:nvSpPr>
          <p:cNvPr id="22" name="Oval 21"/>
          <p:cNvSpPr/>
          <p:nvPr/>
        </p:nvSpPr>
        <p:spPr>
          <a:xfrm>
            <a:off x="5334000" y="1861127"/>
            <a:ext cx="990600" cy="990600"/>
          </a:xfrm>
          <a:prstGeom prst="ellipse">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1</a:t>
            </a:r>
            <a:r>
              <a:rPr lang="en-US" sz="2800" baseline="30000" dirty="0" smtClean="0"/>
              <a:t>*</a:t>
            </a:r>
            <a:endParaRPr lang="en-US" sz="2800" dirty="0"/>
          </a:p>
        </p:txBody>
      </p:sp>
      <mc:AlternateContent xmlns:mc="http://schemas.openxmlformats.org/markup-compatibility/2006" xmlns:a14="http://schemas.microsoft.com/office/drawing/2010/main">
        <mc:Choice Requires="a14">
          <p:sp>
            <p:nvSpPr>
              <p:cNvPr id="2" name="TextBox 1"/>
              <p:cNvSpPr txBox="1"/>
              <p:nvPr/>
            </p:nvSpPr>
            <p:spPr>
              <a:xfrm>
                <a:off x="4282659" y="1940928"/>
                <a:ext cx="784189" cy="830997"/>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US" sz="4800" i="1" smtClean="0">
                          <a:latin typeface="Cambria Math"/>
                          <a:ea typeface="Cambria Math"/>
                        </a:rPr>
                        <m:t>≃</m:t>
                      </m:r>
                    </m:oMath>
                  </m:oMathPara>
                </a14:m>
                <a:endParaRPr lang="en-US" sz="4800" dirty="0"/>
              </a:p>
            </p:txBody>
          </p:sp>
        </mc:Choice>
        <mc:Fallback xmlns="">
          <p:sp>
            <p:nvSpPr>
              <p:cNvPr id="2" name="TextBox 1"/>
              <p:cNvSpPr txBox="1">
                <a:spLocks noRot="1" noChangeAspect="1" noMove="1" noResize="1" noEditPoints="1" noAdjustHandles="1" noChangeArrowheads="1" noChangeShapeType="1" noTextEdit="1"/>
              </p:cNvSpPr>
              <p:nvPr/>
            </p:nvSpPr>
            <p:spPr>
              <a:xfrm>
                <a:off x="4282659" y="1940928"/>
                <a:ext cx="784189" cy="830997"/>
              </a:xfrm>
              <a:prstGeom prst="rect">
                <a:avLst/>
              </a:prstGeom>
              <a:blipFill rotWithShape="1">
                <a:blip r:embed="rId2"/>
                <a:stretch>
                  <a:fillRect t="-16058" r="-44531" b="-37956"/>
                </a:stretch>
              </a:blipFill>
            </p:spPr>
            <p:txBody>
              <a:bodyPr/>
              <a:lstStyle/>
              <a:p>
                <a:r>
                  <a:rPr lang="en-US">
                    <a:noFill/>
                  </a:rPr>
                  <a:t> </a:t>
                </a:r>
              </a:p>
            </p:txBody>
          </p:sp>
        </mc:Fallback>
      </mc:AlternateContent>
      <p:sp>
        <p:nvSpPr>
          <p:cNvPr id="3" name="TextBox 2"/>
          <p:cNvSpPr txBox="1"/>
          <p:nvPr/>
        </p:nvSpPr>
        <p:spPr>
          <a:xfrm>
            <a:off x="4495800" y="1752600"/>
            <a:ext cx="351378" cy="523220"/>
          </a:xfrm>
          <a:prstGeom prst="rect">
            <a:avLst/>
          </a:prstGeom>
          <a:noFill/>
        </p:spPr>
        <p:txBody>
          <a:bodyPr wrap="none" rtlCol="0">
            <a:spAutoFit/>
          </a:bodyPr>
          <a:lstStyle/>
          <a:p>
            <a:r>
              <a:rPr lang="en-US" sz="2800" dirty="0" smtClean="0"/>
              <a:t>?</a:t>
            </a:r>
            <a:endParaRPr lang="en-US" sz="2800" dirty="0"/>
          </a:p>
        </p:txBody>
      </p:sp>
      <p:pic>
        <p:nvPicPr>
          <p:cNvPr id="53250" name="Picture 2" descr="http://blink.ucsd.edu/_images/SCI-tab/regrad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732" y="3429000"/>
            <a:ext cx="5243513" cy="275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95574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Modeling Surprise</a:t>
            </a:r>
            <a:endParaRPr lang="en-US" sz="4000" b="1" dirty="0">
              <a:solidFill>
                <a:schemeClr val="tx1"/>
              </a:solidFill>
              <a:latin typeface="Century Gothic"/>
              <a:cs typeface="Century Gothic"/>
            </a:endParaRPr>
          </a:p>
        </p:txBody>
      </p:sp>
      <p:sp>
        <p:nvSpPr>
          <p:cNvPr id="6" name="Oval 5"/>
          <p:cNvSpPr/>
          <p:nvPr/>
        </p:nvSpPr>
        <p:spPr>
          <a:xfrm>
            <a:off x="3048000" y="1861127"/>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1</a:t>
            </a:r>
            <a:endParaRPr lang="en-US" sz="2800" dirty="0"/>
          </a:p>
        </p:txBody>
      </p:sp>
      <p:sp>
        <p:nvSpPr>
          <p:cNvPr id="22" name="Oval 21"/>
          <p:cNvSpPr/>
          <p:nvPr/>
        </p:nvSpPr>
        <p:spPr>
          <a:xfrm>
            <a:off x="5334000" y="1861127"/>
            <a:ext cx="990600" cy="990600"/>
          </a:xfrm>
          <a:prstGeom prst="ellipse">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1</a:t>
            </a:r>
            <a:r>
              <a:rPr lang="en-US" sz="2800" baseline="30000" dirty="0" smtClean="0"/>
              <a:t>*</a:t>
            </a:r>
            <a:endParaRPr lang="en-US" sz="2800" dirty="0"/>
          </a:p>
        </p:txBody>
      </p:sp>
      <mc:AlternateContent xmlns:mc="http://schemas.openxmlformats.org/markup-compatibility/2006" xmlns:a14="http://schemas.microsoft.com/office/drawing/2010/main">
        <mc:Choice Requires="a14">
          <p:sp>
            <p:nvSpPr>
              <p:cNvPr id="2" name="TextBox 1"/>
              <p:cNvSpPr txBox="1"/>
              <p:nvPr/>
            </p:nvSpPr>
            <p:spPr>
              <a:xfrm>
                <a:off x="4282659" y="1940928"/>
                <a:ext cx="784189" cy="830997"/>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US" sz="4800" i="1" smtClean="0">
                          <a:latin typeface="Cambria Math"/>
                          <a:ea typeface="Cambria Math"/>
                        </a:rPr>
                        <m:t>≃</m:t>
                      </m:r>
                    </m:oMath>
                  </m:oMathPara>
                </a14:m>
                <a:endParaRPr lang="en-US" sz="4800" dirty="0"/>
              </a:p>
            </p:txBody>
          </p:sp>
        </mc:Choice>
        <mc:Fallback xmlns="">
          <p:sp>
            <p:nvSpPr>
              <p:cNvPr id="2" name="TextBox 1"/>
              <p:cNvSpPr txBox="1">
                <a:spLocks noRot="1" noChangeAspect="1" noMove="1" noResize="1" noEditPoints="1" noAdjustHandles="1" noChangeArrowheads="1" noChangeShapeType="1" noTextEdit="1"/>
              </p:cNvSpPr>
              <p:nvPr/>
            </p:nvSpPr>
            <p:spPr>
              <a:xfrm>
                <a:off x="4282659" y="1940928"/>
                <a:ext cx="784189" cy="830997"/>
              </a:xfrm>
              <a:prstGeom prst="rect">
                <a:avLst/>
              </a:prstGeom>
              <a:blipFill rotWithShape="1">
                <a:blip r:embed="rId2"/>
                <a:stretch>
                  <a:fillRect t="-16058" r="-44531" b="-37956"/>
                </a:stretch>
              </a:blipFill>
            </p:spPr>
            <p:txBody>
              <a:bodyPr/>
              <a:lstStyle/>
              <a:p>
                <a:r>
                  <a:rPr lang="en-US">
                    <a:noFill/>
                  </a:rPr>
                  <a:t> </a:t>
                </a:r>
              </a:p>
            </p:txBody>
          </p:sp>
        </mc:Fallback>
      </mc:AlternateContent>
      <p:sp>
        <p:nvSpPr>
          <p:cNvPr id="3" name="TextBox 2"/>
          <p:cNvSpPr txBox="1"/>
          <p:nvPr/>
        </p:nvSpPr>
        <p:spPr>
          <a:xfrm>
            <a:off x="4495800" y="1752600"/>
            <a:ext cx="351378" cy="523220"/>
          </a:xfrm>
          <a:prstGeom prst="rect">
            <a:avLst/>
          </a:prstGeom>
          <a:noFill/>
        </p:spPr>
        <p:txBody>
          <a:bodyPr wrap="none" rtlCol="0">
            <a:spAutoFit/>
          </a:bodyPr>
          <a:lstStyle/>
          <a:p>
            <a:r>
              <a:rPr lang="en-US" sz="2800" dirty="0" smtClean="0"/>
              <a:t>?</a:t>
            </a:r>
            <a:endParaRPr lang="en-US" sz="2800" dirty="0"/>
          </a:p>
        </p:txBody>
      </p:sp>
      <p:pic>
        <p:nvPicPr>
          <p:cNvPr id="53250" name="Picture 2" descr="http://blink.ucsd.edu/_images/SCI-tab/regrad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732" y="3429000"/>
            <a:ext cx="5243513" cy="275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98307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Competition</a:t>
            </a:r>
            <a:endParaRPr lang="en-US" sz="4000" b="1" dirty="0">
              <a:solidFill>
                <a:schemeClr val="tx1"/>
              </a:solidFill>
              <a:latin typeface="Century Gothic"/>
              <a:cs typeface="Century Gothic"/>
            </a:endParaRPr>
          </a:p>
        </p:txBody>
      </p:sp>
      <p:sp>
        <p:nvSpPr>
          <p:cNvPr id="8" name="TextBox 7"/>
          <p:cNvSpPr txBox="1"/>
          <p:nvPr/>
        </p:nvSpPr>
        <p:spPr>
          <a:xfrm>
            <a:off x="1197263" y="2270591"/>
            <a:ext cx="6934199"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Chose top 5</a:t>
            </a:r>
          </a:p>
        </p:txBody>
      </p:sp>
      <p:sp>
        <p:nvSpPr>
          <p:cNvPr id="9" name="TextBox 8"/>
          <p:cNvSpPr txBox="1"/>
          <p:nvPr/>
        </p:nvSpPr>
        <p:spPr>
          <a:xfrm>
            <a:off x="1197263" y="3055493"/>
            <a:ext cx="6934199"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Test how well they predict grades</a:t>
            </a:r>
          </a:p>
        </p:txBody>
      </p:sp>
      <p:sp>
        <p:nvSpPr>
          <p:cNvPr id="10" name="TextBox 9"/>
          <p:cNvSpPr txBox="1"/>
          <p:nvPr/>
        </p:nvSpPr>
        <p:spPr>
          <a:xfrm>
            <a:off x="1197263" y="3840395"/>
            <a:ext cx="6934199"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Select a finalist (gets +)</a:t>
            </a:r>
          </a:p>
        </p:txBody>
      </p:sp>
      <p:sp>
        <p:nvSpPr>
          <p:cNvPr id="11" name="TextBox 10"/>
          <p:cNvSpPr txBox="1"/>
          <p:nvPr/>
        </p:nvSpPr>
        <p:spPr>
          <a:xfrm>
            <a:off x="1197263" y="1485689"/>
            <a:ext cx="6934199"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TA Review</a:t>
            </a:r>
          </a:p>
        </p:txBody>
      </p:sp>
      <p:sp>
        <p:nvSpPr>
          <p:cNvPr id="12" name="TextBox 11"/>
          <p:cNvSpPr txBox="1"/>
          <p:nvPr/>
        </p:nvSpPr>
        <p:spPr>
          <a:xfrm>
            <a:off x="1197263" y="4625297"/>
            <a:ext cx="6934199"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Actually re-grade</a:t>
            </a:r>
          </a:p>
        </p:txBody>
      </p:sp>
      <p:sp>
        <p:nvSpPr>
          <p:cNvPr id="13" name="TextBox 12"/>
          <p:cNvSpPr txBox="1"/>
          <p:nvPr/>
        </p:nvSpPr>
        <p:spPr>
          <a:xfrm>
            <a:off x="1197263" y="5410200"/>
            <a:ext cx="6934199"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Publish?</a:t>
            </a:r>
          </a:p>
        </p:txBody>
      </p:sp>
    </p:spTree>
    <p:extLst>
      <p:ext uri="{BB962C8B-B14F-4D97-AF65-F5344CB8AC3E}">
        <p14:creationId xmlns:p14="http://schemas.microsoft.com/office/powerpoint/2010/main" val="4079439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334001" y="2892561"/>
            <a:ext cx="2895599" cy="95410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On worst </a:t>
            </a:r>
            <a:r>
              <a:rPr lang="en-US" sz="2800" dirty="0" err="1" smtClean="0"/>
              <a:t>pset</a:t>
            </a:r>
            <a:r>
              <a:rPr lang="en-US" sz="2800" dirty="0" smtClean="0"/>
              <a:t> question</a:t>
            </a:r>
          </a:p>
        </p:txBody>
      </p:sp>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Prize</a:t>
            </a:r>
            <a:endParaRPr lang="en-US" sz="4000" b="1" dirty="0">
              <a:solidFill>
                <a:schemeClr val="tx1"/>
              </a:solidFill>
              <a:latin typeface="Century Gothic"/>
              <a:cs typeface="Century Gothic"/>
            </a:endParaRPr>
          </a:p>
        </p:txBody>
      </p:sp>
      <p:sp>
        <p:nvSpPr>
          <p:cNvPr id="4" name="TextBox 3"/>
          <p:cNvSpPr txBox="1"/>
          <p:nvPr/>
        </p:nvSpPr>
        <p:spPr>
          <a:xfrm>
            <a:off x="2397552" y="-990600"/>
            <a:ext cx="3377848" cy="7786747"/>
          </a:xfrm>
          <a:prstGeom prst="rect">
            <a:avLst/>
          </a:prstGeom>
          <a:noFill/>
        </p:spPr>
        <p:txBody>
          <a:bodyPr wrap="none" rtlCol="0">
            <a:spAutoFit/>
          </a:bodyPr>
          <a:lstStyle/>
          <a:p>
            <a:r>
              <a:rPr lang="en-US" sz="50000" dirty="0" smtClean="0"/>
              <a:t>+</a:t>
            </a:r>
            <a:endParaRPr lang="en-US" sz="50000" dirty="0"/>
          </a:p>
        </p:txBody>
      </p:sp>
      <p:sp>
        <p:nvSpPr>
          <p:cNvPr id="9" name="TextBox 8"/>
          <p:cNvSpPr txBox="1"/>
          <p:nvPr/>
        </p:nvSpPr>
        <p:spPr>
          <a:xfrm>
            <a:off x="1295400" y="5522893"/>
            <a:ext cx="6934199" cy="95410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Due Tuesday before class (email staff. Subject: Modeling </a:t>
            </a:r>
            <a:r>
              <a:rPr lang="en-US" sz="2800" dirty="0" err="1" smtClean="0"/>
              <a:t>Regrades</a:t>
            </a:r>
            <a:r>
              <a:rPr lang="en-US" sz="2800" dirty="0" smtClean="0"/>
              <a:t>)</a:t>
            </a:r>
          </a:p>
        </p:txBody>
      </p:sp>
    </p:spTree>
    <p:extLst>
      <p:ext uri="{BB962C8B-B14F-4D97-AF65-F5344CB8AC3E}">
        <p14:creationId xmlns:p14="http://schemas.microsoft.com/office/powerpoint/2010/main" val="251138243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Novel Science</a:t>
            </a:r>
            <a:endParaRPr lang="en-US" sz="4000" b="1" dirty="0">
              <a:solidFill>
                <a:schemeClr val="tx1"/>
              </a:solidFill>
              <a:latin typeface="Century Gothic"/>
              <a:cs typeface="Century Gothic"/>
            </a:endParaRPr>
          </a:p>
        </p:txBody>
      </p:sp>
      <p:pic>
        <p:nvPicPr>
          <p:cNvPr id="7170" name="Picture 2" descr="http://mishfish13.com/wp-content/uploads/2013/01/jump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57400"/>
            <a:ext cx="50958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4748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filmofilia.com/wp-content/uploads/2012/11/LA-LUNA-Pixar-Short-Image-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550399" cy="7162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4" name="Rectangle 3"/>
          <p:cNvSpPr/>
          <p:nvPr/>
        </p:nvSpPr>
        <p:spPr>
          <a:xfrm>
            <a:off x="5791200" y="4419600"/>
            <a:ext cx="2883225" cy="369332"/>
          </a:xfrm>
          <a:prstGeom prst="rect">
            <a:avLst/>
          </a:prstGeom>
        </p:spPr>
        <p:txBody>
          <a:bodyPr wrap="none">
            <a:spAutoFit/>
          </a:bodyPr>
          <a:lstStyle/>
          <a:p>
            <a:r>
              <a:rPr lang="en-US" dirty="0" smtClean="0">
                <a:hlinkClick r:id="rId3"/>
              </a:rPr>
              <a:t>http://vimeo.com/60381274</a:t>
            </a:r>
            <a:endParaRPr lang="en-US" dirty="0"/>
          </a:p>
        </p:txBody>
      </p:sp>
    </p:spTree>
    <p:extLst>
      <p:ext uri="{BB962C8B-B14F-4D97-AF65-F5344CB8AC3E}">
        <p14:creationId xmlns:p14="http://schemas.microsoft.com/office/powerpoint/2010/main" val="11893654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33494" y="1600200"/>
            <a:ext cx="7284883" cy="4642811"/>
            <a:chOff x="0" y="0"/>
            <a:chExt cx="9144000" cy="6858000"/>
          </a:xfrm>
        </p:grpSpPr>
        <p:sp>
          <p:nvSpPr>
            <p:cNvPr id="7" name="Rounded Rectangle 6"/>
            <p:cNvSpPr/>
            <p:nvPr/>
          </p:nvSpPr>
          <p:spPr>
            <a:xfrm>
              <a:off x="5410200" y="0"/>
              <a:ext cx="37338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5000" dirty="0" smtClean="0">
                  <a:latin typeface="Arial" pitchFamily="34" charset="0"/>
                  <a:cs typeface="Arial" pitchFamily="34" charset="0"/>
                </a:rPr>
                <a:t>Machine Learning</a:t>
              </a:r>
              <a:endParaRPr lang="en-US" sz="5000" dirty="0">
                <a:latin typeface="Arial" pitchFamily="34" charset="0"/>
                <a:cs typeface="Arial" pitchFamily="34" charset="0"/>
              </a:endParaRPr>
            </a:p>
          </p:txBody>
        </p:sp>
        <p:sp>
          <p:nvSpPr>
            <p:cNvPr id="6" name="Rounded Rectangle 5"/>
            <p:cNvSpPr/>
            <p:nvPr/>
          </p:nvSpPr>
          <p:spPr>
            <a:xfrm>
              <a:off x="0" y="3352800"/>
              <a:ext cx="5410200" cy="3505200"/>
            </a:xfrm>
            <a:prstGeom prst="roundRect">
              <a:avLst/>
            </a:prstGeom>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000" dirty="0" smtClean="0">
                  <a:latin typeface="Arial" pitchFamily="34" charset="0"/>
                  <a:cs typeface="Arial" pitchFamily="34" charset="0"/>
                </a:rPr>
                <a:t>Variable Based</a:t>
              </a:r>
              <a:endParaRPr lang="en-US" sz="5000" dirty="0">
                <a:latin typeface="Arial" pitchFamily="34" charset="0"/>
                <a:cs typeface="Arial" pitchFamily="34" charset="0"/>
              </a:endParaRPr>
            </a:p>
          </p:txBody>
        </p:sp>
        <p:sp>
          <p:nvSpPr>
            <p:cNvPr id="3" name="Rounded Rectangle 2"/>
            <p:cNvSpPr/>
            <p:nvPr/>
          </p:nvSpPr>
          <p:spPr>
            <a:xfrm>
              <a:off x="0" y="0"/>
              <a:ext cx="5410200" cy="3352800"/>
            </a:xfrm>
            <a:prstGeom prst="roundRect">
              <a:avLst/>
            </a:prstGeom>
            <a:ln w="254000"/>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5000" dirty="0" smtClean="0">
                  <a:latin typeface="Arial" pitchFamily="34" charset="0"/>
                  <a:cs typeface="Arial" pitchFamily="34" charset="0"/>
                </a:rPr>
                <a:t>Search</a:t>
              </a:r>
              <a:endParaRPr lang="en-US" sz="5000" dirty="0">
                <a:latin typeface="Arial" pitchFamily="34" charset="0"/>
                <a:cs typeface="Arial" pitchFamily="34" charset="0"/>
              </a:endParaRPr>
            </a:p>
          </p:txBody>
        </p:sp>
      </p:grpSp>
      <p:sp>
        <p:nvSpPr>
          <p:cNvPr id="9"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CS221</a:t>
            </a:r>
            <a:endParaRPr lang="en-US" sz="4000" b="1" dirty="0">
              <a:solidFill>
                <a:schemeClr val="tx1"/>
              </a:solidFill>
              <a:latin typeface="Century Gothic"/>
              <a:cs typeface="Century Gothic"/>
            </a:endParaRPr>
          </a:p>
        </p:txBody>
      </p:sp>
      <p:sp>
        <p:nvSpPr>
          <p:cNvPr id="2" name="AutoShape 2" descr="http://www.decodeunicode.org/de/u+2713/data/glyph/196x196/2713.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http://upload.wikimedia.org/wikipedia/en/thumb/f/fb/Yes_check.svg/600px-Yes_check.svg.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descr="http://upload.wikimedia.org/wikipedia/en/thumb/f/fb/Yes_check.svg/600px-Yes_check.svg.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000" b="98667" l="1167" r="98667"/>
                    </a14:imgEffect>
                  </a14:imgLayer>
                </a14:imgProps>
              </a:ext>
              <a:ext uri="{28A0092B-C50C-407E-A947-70E740481C1C}">
                <a14:useLocalDpi xmlns:a14="http://schemas.microsoft.com/office/drawing/2010/main" val="0"/>
              </a:ext>
            </a:extLst>
          </a:blip>
          <a:srcRect/>
          <a:stretch>
            <a:fillRect/>
          </a:stretch>
        </p:blipFill>
        <p:spPr bwMode="auto">
          <a:xfrm>
            <a:off x="4038600" y="2209800"/>
            <a:ext cx="8001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25816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http://www.floatingpath.com/wp-content/uploads/2013/06/Big-Brother-is-Wat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9978"/>
            <a:ext cx="11966654" cy="69805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What does NSA do with our data?</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368811726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107518"/>
            <a:ext cx="9453418" cy="7090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2" descr="http://digitaldeconstruction.com/wp-content/uploads/2012/04/pacman_game_pic.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digitaldeconstruction.com/wp-content/uploads/2012/04/pacman_game_pic.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digitaldeconstruction.com/wp-content/uploads/2012/04/pacman_game_pic.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6709158"/>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Research Project</a:t>
            </a:r>
            <a:endParaRPr lang="en-US" sz="4000" b="1" dirty="0">
              <a:solidFill>
                <a:schemeClr val="tx1"/>
              </a:solidFill>
              <a:latin typeface="Century Gothic"/>
              <a:cs typeface="Century Gothic"/>
            </a:endParaRPr>
          </a:p>
        </p:txBody>
      </p:sp>
      <p:sp>
        <p:nvSpPr>
          <p:cNvPr id="8" name="Oval 7"/>
          <p:cNvSpPr/>
          <p:nvPr/>
        </p:nvSpPr>
        <p:spPr>
          <a:xfrm>
            <a:off x="6057130" y="1861127"/>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3</a:t>
            </a:r>
            <a:endParaRPr lang="en-US" sz="2800" dirty="0"/>
          </a:p>
        </p:txBody>
      </p:sp>
      <p:grpSp>
        <p:nvGrpSpPr>
          <p:cNvPr id="20" name="Group 19"/>
          <p:cNvGrpSpPr/>
          <p:nvPr/>
        </p:nvGrpSpPr>
        <p:grpSpPr>
          <a:xfrm>
            <a:off x="3048000" y="3188854"/>
            <a:ext cx="3999730" cy="990600"/>
            <a:chOff x="1582305" y="2895600"/>
            <a:chExt cx="3999730" cy="990600"/>
          </a:xfrm>
        </p:grpSpPr>
        <p:sp>
          <p:nvSpPr>
            <p:cNvPr id="10" name="Oval 9"/>
            <p:cNvSpPr/>
            <p:nvPr/>
          </p:nvSpPr>
          <p:spPr>
            <a:xfrm>
              <a:off x="1582305" y="2895600"/>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a:t>
              </a:r>
              <a:r>
                <a:rPr lang="en-US" sz="2800" baseline="-25000" dirty="0" smtClean="0"/>
                <a:t>1</a:t>
              </a:r>
              <a:endParaRPr lang="en-US" sz="2800" dirty="0"/>
            </a:p>
          </p:txBody>
        </p:sp>
        <p:sp>
          <p:nvSpPr>
            <p:cNvPr id="11" name="Oval 10"/>
            <p:cNvSpPr/>
            <p:nvPr/>
          </p:nvSpPr>
          <p:spPr>
            <a:xfrm>
              <a:off x="3086870" y="2895600"/>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a:t>
              </a:r>
              <a:r>
                <a:rPr lang="en-US" sz="2800" baseline="-25000" dirty="0" smtClean="0"/>
                <a:t>2</a:t>
              </a:r>
              <a:endParaRPr lang="en-US" sz="2800" dirty="0"/>
            </a:p>
          </p:txBody>
        </p:sp>
        <p:sp>
          <p:nvSpPr>
            <p:cNvPr id="12" name="Oval 11"/>
            <p:cNvSpPr/>
            <p:nvPr/>
          </p:nvSpPr>
          <p:spPr>
            <a:xfrm>
              <a:off x="4591435" y="2895600"/>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t</a:t>
              </a:r>
              <a:r>
                <a:rPr lang="en-US" sz="2800" baseline="-25000" dirty="0" smtClean="0"/>
                <a:t>3</a:t>
              </a:r>
              <a:endParaRPr lang="en-US" sz="2800" dirty="0"/>
            </a:p>
          </p:txBody>
        </p:sp>
      </p:grpSp>
      <p:grpSp>
        <p:nvGrpSpPr>
          <p:cNvPr id="19" name="Group 18"/>
          <p:cNvGrpSpPr/>
          <p:nvPr/>
        </p:nvGrpSpPr>
        <p:grpSpPr>
          <a:xfrm>
            <a:off x="3066473" y="4484254"/>
            <a:ext cx="4038022" cy="990600"/>
            <a:chOff x="1600778" y="4114800"/>
            <a:chExt cx="4038022" cy="990600"/>
          </a:xfrm>
        </p:grpSpPr>
        <p:sp>
          <p:nvSpPr>
            <p:cNvPr id="13" name="Oval 12"/>
            <p:cNvSpPr/>
            <p:nvPr/>
          </p:nvSpPr>
          <p:spPr>
            <a:xfrm>
              <a:off x="1600778" y="4114800"/>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e</a:t>
              </a:r>
              <a:r>
                <a:rPr lang="en-US" sz="2800" baseline="-25000" dirty="0" smtClean="0"/>
                <a:t>1</a:t>
              </a:r>
              <a:endParaRPr lang="en-US" sz="2800" dirty="0"/>
            </a:p>
          </p:txBody>
        </p:sp>
        <p:sp>
          <p:nvSpPr>
            <p:cNvPr id="14" name="Oval 13"/>
            <p:cNvSpPr/>
            <p:nvPr/>
          </p:nvSpPr>
          <p:spPr>
            <a:xfrm>
              <a:off x="3124489" y="4114800"/>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e</a:t>
              </a:r>
              <a:r>
                <a:rPr lang="en-US" sz="2800" baseline="-25000" dirty="0" smtClean="0"/>
                <a:t>2</a:t>
              </a:r>
              <a:endParaRPr lang="en-US" sz="2800" dirty="0"/>
            </a:p>
          </p:txBody>
        </p:sp>
        <p:sp>
          <p:nvSpPr>
            <p:cNvPr id="15" name="Oval 14"/>
            <p:cNvSpPr/>
            <p:nvPr/>
          </p:nvSpPr>
          <p:spPr>
            <a:xfrm>
              <a:off x="4648200" y="4114800"/>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e</a:t>
              </a:r>
              <a:r>
                <a:rPr lang="en-US" sz="2800" baseline="-25000" dirty="0" smtClean="0"/>
                <a:t>3</a:t>
              </a:r>
              <a:endParaRPr lang="en-US" sz="2800" dirty="0"/>
            </a:p>
          </p:txBody>
        </p:sp>
      </p:grpSp>
      <p:grpSp>
        <p:nvGrpSpPr>
          <p:cNvPr id="4" name="Group 3"/>
          <p:cNvGrpSpPr/>
          <p:nvPr/>
        </p:nvGrpSpPr>
        <p:grpSpPr>
          <a:xfrm>
            <a:off x="3048000" y="1861127"/>
            <a:ext cx="5504295" cy="990600"/>
            <a:chOff x="1582305" y="1567873"/>
            <a:chExt cx="5504295" cy="990600"/>
          </a:xfrm>
        </p:grpSpPr>
        <p:sp>
          <p:nvSpPr>
            <p:cNvPr id="6" name="Oval 5"/>
            <p:cNvSpPr/>
            <p:nvPr/>
          </p:nvSpPr>
          <p:spPr>
            <a:xfrm>
              <a:off x="1582305" y="1567873"/>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1</a:t>
              </a:r>
              <a:endParaRPr lang="en-US" sz="2800" dirty="0"/>
            </a:p>
          </p:txBody>
        </p:sp>
        <p:sp>
          <p:nvSpPr>
            <p:cNvPr id="7" name="Oval 6"/>
            <p:cNvSpPr/>
            <p:nvPr/>
          </p:nvSpPr>
          <p:spPr>
            <a:xfrm>
              <a:off x="3086870" y="1567873"/>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g</a:t>
              </a:r>
              <a:r>
                <a:rPr lang="en-US" sz="2800" baseline="-25000" dirty="0" smtClean="0"/>
                <a:t>2</a:t>
              </a:r>
              <a:endParaRPr lang="en-US" sz="2800" dirty="0"/>
            </a:p>
          </p:txBody>
        </p:sp>
        <p:sp>
          <p:nvSpPr>
            <p:cNvPr id="16" name="Oval 15"/>
            <p:cNvSpPr/>
            <p:nvPr/>
          </p:nvSpPr>
          <p:spPr>
            <a:xfrm>
              <a:off x="6096000" y="1567873"/>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b</a:t>
              </a:r>
              <a:endParaRPr lang="en-US" sz="2800" dirty="0"/>
            </a:p>
          </p:txBody>
        </p:sp>
      </p:grpSp>
      <p:sp>
        <p:nvSpPr>
          <p:cNvPr id="17" name="Oval 16"/>
          <p:cNvSpPr/>
          <p:nvPr/>
        </p:nvSpPr>
        <p:spPr>
          <a:xfrm>
            <a:off x="7561695" y="3188854"/>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i</a:t>
            </a:r>
            <a:endParaRPr lang="en-US" sz="2800" dirty="0"/>
          </a:p>
        </p:txBody>
      </p:sp>
      <p:pic>
        <p:nvPicPr>
          <p:cNvPr id="52226" name="Picture 2" descr="http://www.nutritionaleducation.com/system/files/imagecache/profile_large/imagefield_default_images/person_icon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70567"/>
            <a:ext cx="2058362" cy="2352414"/>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7561695" y="4484254"/>
            <a:ext cx="9906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a:t>
            </a:r>
            <a:endParaRPr lang="en-US" sz="2800" dirty="0"/>
          </a:p>
        </p:txBody>
      </p:sp>
      <p:sp>
        <p:nvSpPr>
          <p:cNvPr id="21" name="Left Brace 20"/>
          <p:cNvSpPr/>
          <p:nvPr/>
        </p:nvSpPr>
        <p:spPr>
          <a:xfrm>
            <a:off x="2209800" y="1719117"/>
            <a:ext cx="990600" cy="393007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796826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362075"/>
            <a:ext cx="80962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Can someone fix this?</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187651067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C:\Users\Chris\Desktop\desktop\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328" y="1143000"/>
            <a:ext cx="6132069" cy="54310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Peer Graders</a:t>
            </a:r>
            <a:endParaRPr lang="en-US" sz="4000" b="1" dirty="0">
              <a:solidFill>
                <a:schemeClr val="tx1"/>
              </a:solidFill>
              <a:latin typeface="Century Gothic"/>
              <a:cs typeface="Century Gothic"/>
            </a:endParaRPr>
          </a:p>
        </p:txBody>
      </p:sp>
    </p:spTree>
    <p:extLst>
      <p:ext uri="{BB962C8B-B14F-4D97-AF65-F5344CB8AC3E}">
        <p14:creationId xmlns:p14="http://schemas.microsoft.com/office/powerpoint/2010/main" val="15147176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33494" y="1600200"/>
            <a:ext cx="7284883" cy="4642811"/>
            <a:chOff x="0" y="0"/>
            <a:chExt cx="9144000" cy="6858000"/>
          </a:xfrm>
        </p:grpSpPr>
        <p:sp>
          <p:nvSpPr>
            <p:cNvPr id="7" name="Rounded Rectangle 6"/>
            <p:cNvSpPr/>
            <p:nvPr/>
          </p:nvSpPr>
          <p:spPr>
            <a:xfrm>
              <a:off x="5410200" y="0"/>
              <a:ext cx="37338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5000" dirty="0" smtClean="0">
                  <a:latin typeface="Arial" pitchFamily="34" charset="0"/>
                  <a:cs typeface="Arial" pitchFamily="34" charset="0"/>
                </a:rPr>
                <a:t>Machine Learning</a:t>
              </a:r>
              <a:endParaRPr lang="en-US" sz="5000" dirty="0">
                <a:latin typeface="Arial" pitchFamily="34" charset="0"/>
                <a:cs typeface="Arial" pitchFamily="34" charset="0"/>
              </a:endParaRPr>
            </a:p>
          </p:txBody>
        </p:sp>
        <p:sp>
          <p:nvSpPr>
            <p:cNvPr id="3" name="Rounded Rectangle 2"/>
            <p:cNvSpPr/>
            <p:nvPr/>
          </p:nvSpPr>
          <p:spPr>
            <a:xfrm>
              <a:off x="0" y="0"/>
              <a:ext cx="5410200" cy="3352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5000" dirty="0" smtClean="0">
                  <a:latin typeface="Arial" pitchFamily="34" charset="0"/>
                  <a:cs typeface="Arial" pitchFamily="34" charset="0"/>
                </a:rPr>
                <a:t>Search</a:t>
              </a:r>
              <a:endParaRPr lang="en-US" sz="5000" dirty="0">
                <a:latin typeface="Arial" pitchFamily="34" charset="0"/>
                <a:cs typeface="Arial" pitchFamily="34" charset="0"/>
              </a:endParaRPr>
            </a:p>
          </p:txBody>
        </p:sp>
        <p:sp>
          <p:nvSpPr>
            <p:cNvPr id="6" name="Rounded Rectangle 5"/>
            <p:cNvSpPr/>
            <p:nvPr/>
          </p:nvSpPr>
          <p:spPr>
            <a:xfrm>
              <a:off x="0" y="3352800"/>
              <a:ext cx="5410200" cy="3505200"/>
            </a:xfrm>
            <a:prstGeom prst="roundRect">
              <a:avLst/>
            </a:prstGeom>
            <a:ln w="2540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000" dirty="0" smtClean="0">
                  <a:latin typeface="Arial" pitchFamily="34" charset="0"/>
                  <a:cs typeface="Arial" pitchFamily="34" charset="0"/>
                </a:rPr>
                <a:t>Variable Based</a:t>
              </a:r>
              <a:endParaRPr lang="en-US" sz="5000" dirty="0">
                <a:latin typeface="Arial" pitchFamily="34" charset="0"/>
                <a:cs typeface="Arial" pitchFamily="34" charset="0"/>
              </a:endParaRPr>
            </a:p>
          </p:txBody>
        </p:sp>
      </p:grpSp>
      <p:sp>
        <p:nvSpPr>
          <p:cNvPr id="9" name="Rectangle 2"/>
          <p:cNvSpPr txBox="1">
            <a:spLocks noChangeArrowheads="1"/>
          </p:cNvSpPr>
          <p:nvPr/>
        </p:nvSpPr>
        <p:spPr>
          <a:xfrm>
            <a:off x="979055" y="236539"/>
            <a:ext cx="7391399" cy="754061"/>
          </a:xfrm>
          <a:prstGeom prst="rect">
            <a:avLst/>
          </a:prstGeom>
          <a:solidFill>
            <a:schemeClr val="accent1">
              <a:lumMod val="20000"/>
              <a:lumOff val="80000"/>
              <a:alpha val="60000"/>
            </a:schemeClr>
          </a:solidFill>
          <a:ln w="38100" cap="flat" cmpd="sng" algn="ctr">
            <a:solidFill>
              <a:srgbClr val="0000FF"/>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b="1" dirty="0" smtClean="0">
                <a:solidFill>
                  <a:schemeClr val="tx1"/>
                </a:solidFill>
                <a:latin typeface="Century Gothic"/>
                <a:cs typeface="Century Gothic"/>
              </a:rPr>
              <a:t>CS221</a:t>
            </a:r>
            <a:endParaRPr lang="en-US" sz="4000" b="1" dirty="0">
              <a:solidFill>
                <a:schemeClr val="tx1"/>
              </a:solidFill>
              <a:latin typeface="Century Gothic"/>
              <a:cs typeface="Century Gothic"/>
            </a:endParaRPr>
          </a:p>
        </p:txBody>
      </p:sp>
      <p:sp>
        <p:nvSpPr>
          <p:cNvPr id="2" name="AutoShape 2" descr="http://www.decodeunicode.org/de/u+2713/data/glyph/196x196/2713.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http://upload.wikimedia.org/wikipedia/en/thumb/f/fb/Yes_check.svg/600px-Yes_check.svg.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descr="http://upload.wikimedia.org/wikipedia/en/thumb/f/fb/Yes_check.svg/600px-Yes_check.svg.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000" b="98667" l="1167" r="98667"/>
                    </a14:imgEffect>
                  </a14:imgLayer>
                </a14:imgProps>
              </a:ext>
              <a:ext uri="{28A0092B-C50C-407E-A947-70E740481C1C}">
                <a14:useLocalDpi xmlns:a14="http://schemas.microsoft.com/office/drawing/2010/main" val="0"/>
              </a:ext>
            </a:extLst>
          </a:blip>
          <a:srcRect/>
          <a:stretch>
            <a:fillRect/>
          </a:stretch>
        </p:blipFill>
        <p:spPr bwMode="auto">
          <a:xfrm>
            <a:off x="4038600" y="2209800"/>
            <a:ext cx="8001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1273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22576"/>
          <a:stretch/>
        </p:blipFill>
        <p:spPr bwMode="auto">
          <a:xfrm>
            <a:off x="1600200" y="685800"/>
            <a:ext cx="5486400" cy="56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1911927" y="1752600"/>
            <a:ext cx="2133600" cy="1600200"/>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95674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22576"/>
          <a:stretch/>
        </p:blipFill>
        <p:spPr bwMode="auto">
          <a:xfrm>
            <a:off x="1600200" y="685800"/>
            <a:ext cx="5486400" cy="56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4495800" y="1737591"/>
            <a:ext cx="2133600" cy="1600200"/>
          </a:xfrm>
          <a:prstGeom prst="roundRect">
            <a:avLst/>
          </a:prstGeom>
          <a:solidFill>
            <a:schemeClr val="accent1">
              <a:alpha val="11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19475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TotalTime>
  <Words>1153</Words>
  <Application>Microsoft Macintosh PowerPoint</Application>
  <PresentationFormat>On-screen Show (4:3)</PresentationFormat>
  <Paragraphs>354</Paragraphs>
  <Slides>64</Slides>
  <Notes>2</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Chris Piech</cp:lastModifiedBy>
  <cp:revision>33</cp:revision>
  <dcterms:created xsi:type="dcterms:W3CDTF">2013-07-11T01:49:48Z</dcterms:created>
  <dcterms:modified xsi:type="dcterms:W3CDTF">2013-07-11T23:11:39Z</dcterms:modified>
</cp:coreProperties>
</file>