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325" r:id="rId5"/>
    <p:sldId id="259" r:id="rId6"/>
    <p:sldId id="260" r:id="rId7"/>
    <p:sldId id="296" r:id="rId8"/>
    <p:sldId id="329" r:id="rId9"/>
    <p:sldId id="328" r:id="rId10"/>
    <p:sldId id="261" r:id="rId11"/>
    <p:sldId id="297" r:id="rId12"/>
    <p:sldId id="361" r:id="rId13"/>
    <p:sldId id="326" r:id="rId14"/>
    <p:sldId id="298" r:id="rId15"/>
    <p:sldId id="332" r:id="rId16"/>
    <p:sldId id="301" r:id="rId17"/>
    <p:sldId id="275" r:id="rId18"/>
    <p:sldId id="277" r:id="rId19"/>
    <p:sldId id="279" r:id="rId20"/>
    <p:sldId id="281" r:id="rId21"/>
    <p:sldId id="283" r:id="rId22"/>
    <p:sldId id="263" r:id="rId23"/>
    <p:sldId id="264" r:id="rId24"/>
    <p:sldId id="284" r:id="rId25"/>
    <p:sldId id="307" r:id="rId26"/>
    <p:sldId id="324" r:id="rId27"/>
    <p:sldId id="308" r:id="rId28"/>
    <p:sldId id="285" r:id="rId29"/>
    <p:sldId id="267" r:id="rId30"/>
    <p:sldId id="287" r:id="rId31"/>
    <p:sldId id="362" r:id="rId32"/>
    <p:sldId id="345" r:id="rId33"/>
    <p:sldId id="312" r:id="rId34"/>
    <p:sldId id="346" r:id="rId35"/>
    <p:sldId id="347" r:id="rId36"/>
    <p:sldId id="348" r:id="rId37"/>
    <p:sldId id="26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2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16"/>
    <p:restoredTop sz="95761"/>
  </p:normalViewPr>
  <p:slideViewPr>
    <p:cSldViewPr snapToGrid="0" snapToObjects="1">
      <p:cViewPr>
        <p:scale>
          <a:sx n="44" d="100"/>
          <a:sy n="44" d="100"/>
        </p:scale>
        <p:origin x="488" y="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CBCD-18FD-EA48-8928-29F9939FDA5D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2FDF1-80AA-9E41-A527-7FE6349C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1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5F2B5-4B1F-0549-A15C-269423C4BB3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33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D6E2-19FE-7646-8042-A5D7C9BD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08785-7ABB-2140-9797-C3F55B451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875F9-588A-CE43-9B73-B5EAA49D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ED6A-2347-014E-BF64-228A61E63CD7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D4E29-EB7C-6049-A9AD-57475A03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7784A-0176-9F4D-99B2-44A8C42F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B19-06AD-B04F-BDE1-BD348E92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4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51C7-7436-C040-BCBD-7D61F527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B2896-F3D6-9343-8701-38E7568AA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D3FF1-007A-1348-9010-D2392AA0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ED6A-2347-014E-BF64-228A61E63CD7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25208-E690-2A4D-8200-04FA0E8E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4E283-374F-694D-A048-DC49C56E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B19-06AD-B04F-BDE1-BD348E92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FAE02-E575-5646-A25A-60F79DDF9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B5ADD-B943-644D-9CB7-D90E3C407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E67D-D69D-A049-9AFF-D31CF330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ED6A-2347-014E-BF64-228A61E63CD7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25C02-0DEF-F045-91E0-C1F86423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E219-E252-F44F-B252-25176E79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B19-06AD-B04F-BDE1-BD348E92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96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Text Box 3">
            <a:extLst>
              <a:ext uri="{FF2B5EF4-FFF2-40B4-BE49-F238E27FC236}">
                <a16:creationId xmlns:a16="http://schemas.microsoft.com/office/drawing/2014/main" id="{119FB8D9-D9F8-D343-8C9B-7EFDCE182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2400" y="152401"/>
            <a:ext cx="314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u="sng">
                <a:latin typeface="AvantGarde" pitchFamily="34" charset="0"/>
              </a:rPr>
              <a:t>Outline</a:t>
            </a:r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9FA6FC51-FCA0-2644-AFD8-78F0A84B7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800" y="838200"/>
            <a:ext cx="32512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400" b="1">
              <a:latin typeface="AvantGarde" pitchFamily="34" charset="0"/>
            </a:endParaRPr>
          </a:p>
        </p:txBody>
      </p:sp>
      <p:sp>
        <p:nvSpPr>
          <p:cNvPr id="100360" name="Rectangle 8">
            <a:extLst>
              <a:ext uri="{FF2B5EF4-FFF2-40B4-BE49-F238E27FC236}">
                <a16:creationId xmlns:a16="http://schemas.microsoft.com/office/drawing/2014/main" id="{92B31DED-FC89-0E4A-958C-B2C683814E21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260418" y="762000"/>
            <a:ext cx="2829983" cy="5638800"/>
          </a:xfrm>
        </p:spPr>
        <p:txBody>
          <a:bodyPr/>
          <a:lstStyle>
            <a:lvl1pPr marL="0" indent="0">
              <a:buFontTx/>
              <a:buNone/>
              <a:defRPr sz="1600" b="1">
                <a:latin typeface="AvantGarde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00361" name="Rectangle 9">
            <a:extLst>
              <a:ext uri="{FF2B5EF4-FFF2-40B4-BE49-F238E27FC236}">
                <a16:creationId xmlns:a16="http://schemas.microsoft.com/office/drawing/2014/main" id="{88D960ED-F53C-434E-A761-D3905C3C16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 eaLnBrk="0" hangingPunct="0">
              <a:spcBef>
                <a:spcPct val="50000"/>
              </a:spcBef>
              <a:defRPr>
                <a:solidFill>
                  <a:srgbClr val="000000"/>
                </a:solidFill>
              </a:defRPr>
            </a:lvl1pPr>
          </a:lstStyle>
          <a:p>
            <a:fld id="{8458225E-CAB0-2F44-8780-869CD293CA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2" name="Text Box 10">
            <a:extLst>
              <a:ext uri="{FF2B5EF4-FFF2-40B4-BE49-F238E27FC236}">
                <a16:creationId xmlns:a16="http://schemas.microsoft.com/office/drawing/2014/main" id="{10181BB7-4CC3-AF4C-B8B0-2FF636487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2400" y="152401"/>
            <a:ext cx="314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u="sng">
                <a:latin typeface="AvantGarde" pitchFamily="34" charset="0"/>
              </a:rPr>
              <a:t>Outline</a:t>
            </a:r>
          </a:p>
        </p:txBody>
      </p:sp>
      <p:sp>
        <p:nvSpPr>
          <p:cNvPr id="100364" name="AutoShape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A00ED74-A3D3-7740-93B6-AF47970D79C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522884" y="43933"/>
            <a:ext cx="304800" cy="369332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1800"/>
          </a:p>
        </p:txBody>
      </p:sp>
      <p:sp>
        <p:nvSpPr>
          <p:cNvPr id="100365" name="AutoShape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EC2413F-F80A-C148-B372-49A7676A9D8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522884" y="424934"/>
            <a:ext cx="304800" cy="369332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1800"/>
          </a:p>
        </p:txBody>
      </p:sp>
      <p:sp>
        <p:nvSpPr>
          <p:cNvPr id="100366" name="Rectangle 14">
            <a:extLst>
              <a:ext uri="{FF2B5EF4-FFF2-40B4-BE49-F238E27FC236}">
                <a16:creationId xmlns:a16="http://schemas.microsoft.com/office/drawing/2014/main" id="{6F4A020F-71D6-CA44-B02D-1B12985DA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838200"/>
            <a:ext cx="32512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400" b="1">
              <a:latin typeface="AvantGarde" pitchFamily="34" charset="0"/>
            </a:endParaRPr>
          </a:p>
        </p:txBody>
      </p:sp>
      <p:sp>
        <p:nvSpPr>
          <p:cNvPr id="100367" name="Text Box 15">
            <a:extLst>
              <a:ext uri="{FF2B5EF4-FFF2-40B4-BE49-F238E27FC236}">
                <a16:creationId xmlns:a16="http://schemas.microsoft.com/office/drawing/2014/main" id="{CF94AF74-1C95-C647-9C79-9E759075CC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00801"/>
            <a:ext cx="883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© Copyright 1992–2004 by Deitel &amp; Associates, Inc. and Pearson Education Inc. All Rights Reserved</a:t>
            </a:r>
            <a:r>
              <a:rPr lang="en-US" altLang="en-US" sz="1800">
                <a:solidFill>
                  <a:schemeClr val="tx1"/>
                </a:solidFill>
                <a:latin typeface="AvantGarde" pitchFamily="34" charset="0"/>
              </a:rPr>
              <a:t>.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A83F-AE13-8E4B-A92B-4050AFBB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3639-AE4A-9049-800C-9B200C10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AF470-5584-844A-8E3D-0EA927B6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ED6A-2347-014E-BF64-228A61E63CD7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68A4B-71A3-D748-9E93-6EFDD87F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D8BA4-B757-9546-8B2D-B0513DC2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B19-06AD-B04F-BDE1-BD348E92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4172-0C6E-F042-90E6-F5608A32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9E3E5-934F-7349-BD50-580786059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99584-1721-DB44-8E60-E137777A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ED6A-2347-014E-BF64-228A61E63CD7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C6465-B627-674A-AA69-ACF87923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BCE8B-26F2-8C40-B4FD-E5529F65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B19-06AD-B04F-BDE1-BD348E92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BD9D-5787-2D45-924E-45002CFD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3DD4-D34D-9744-AD3D-634AA9876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842A9-AA98-0F40-A247-BAA92CF50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6A88A-AD77-C848-931C-D0B0A1D5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ED6A-2347-014E-BF64-228A61E63CD7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7E207-DCA2-7841-97D0-34B79FFD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EBD05-4288-DD4A-8051-4F6BE90A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B19-06AD-B04F-BDE1-BD348E92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D172-B51F-1946-ADC0-245F1CF2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80178-AC02-B846-B4DA-41D57852F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021B4-5699-C54A-A51F-2C2015498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8DB46-24C2-FF49-97F4-6553E5268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1C0A0-8A51-4D4E-BD7F-05E897127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C436C-CA72-154F-A7FB-018B8F25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ED6A-2347-014E-BF64-228A61E63CD7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D9508-5232-794A-9BDD-D776C70B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2FF9D-2446-9F49-8FB2-96B6E696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B19-06AD-B04F-BDE1-BD348E92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4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639E-F4B4-A542-A162-DC87FCE9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14646-2674-3947-9DAD-62A4D783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ED6A-2347-014E-BF64-228A61E63CD7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131DC-F7F5-4042-9212-54B6B085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CB2B9-740F-3945-8DAB-0109CEC1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B19-06AD-B04F-BDE1-BD348E92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1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27E08-8F33-EE4A-AB3F-A735CB0A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ED6A-2347-014E-BF64-228A61E63CD7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E0A35-36AA-F248-AA18-454A6B1D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1874B-BE2C-154B-B7EB-8FDCB843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B19-06AD-B04F-BDE1-BD348E92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5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837C-CB75-C044-9B52-90D0E791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E8CA-3FDE-C34B-B215-B6CD2340C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060DF-E925-274C-AD15-912D098B6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79B01-E4B1-8343-875C-066414A3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ED6A-2347-014E-BF64-228A61E63CD7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72AFA-1D49-8445-A5A2-E5C6A1CB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C0601-D243-A44D-A554-0FBF07A0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B19-06AD-B04F-BDE1-BD348E92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6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9AE7-EBA1-BE49-ABAF-9644D4C8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C906B-4A3B-C84E-B4A1-736E4A9FD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6134C-3EBF-4A4C-8CC2-0967A2F3D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D65FE-2EC8-AA4D-91AB-7DD21A18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ED6A-2347-014E-BF64-228A61E63CD7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ED816-0213-104E-8143-B581E79C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A86F9-4697-D640-9F87-766F9081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B19-06AD-B04F-BDE1-BD348E92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6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446FA-5B3F-F847-945D-63007284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48A51-04D9-1E4C-8FC1-B1052D99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9493D-2101-6643-AAFF-C157A6DF1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3ED6A-2347-014E-BF64-228A61E63CD7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F95A-0B48-FD48-9540-15551D8C7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A695F-FC6C-E54D-846D-D4E840ACD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B19-06AD-B04F-BDE1-BD348E92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9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6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39F2-1C32-5542-8424-82722C254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41854-F2EE-6145-AFAE-A157E4937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15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0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9415"/>
            <a:ext cx="7421527" cy="6089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tp8_11_Page_06">
            <a:extLst>
              <a:ext uri="{FF2B5EF4-FFF2-40B4-BE49-F238E27FC236}">
                <a16:creationId xmlns:a16="http://schemas.microsoft.com/office/drawing/2014/main" id="{F8518948-4FC7-5F45-9037-9AD874DD7D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8150"/>
            <a:ext cx="6322828" cy="5674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155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>
            <a:extLst>
              <a:ext uri="{FF2B5EF4-FFF2-40B4-BE49-F238E27FC236}">
                <a16:creationId xmlns:a16="http://schemas.microsoft.com/office/drawing/2014/main" id="{994CF551-0FED-DF47-990B-02D5C96DF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Creating a Sequential Access File</a:t>
            </a:r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EC8A805B-3E7E-4E4A-B637-C228016D20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 imposes no file structure</a:t>
            </a:r>
          </a:p>
          <a:p>
            <a:pPr lvl="1"/>
            <a:r>
              <a:rPr lang="en-US" altLang="en-US"/>
              <a:t>No notion of records in a file</a:t>
            </a:r>
          </a:p>
          <a:p>
            <a:pPr lvl="1"/>
            <a:r>
              <a:rPr lang="en-US" altLang="en-US"/>
              <a:t>Programmer must provide file structure</a:t>
            </a:r>
          </a:p>
          <a:p>
            <a:r>
              <a:rPr lang="en-US" altLang="en-US"/>
              <a:t>Creating a File</a:t>
            </a:r>
          </a:p>
          <a:p>
            <a:pPr lvl="1"/>
            <a:r>
              <a:rPr lang="en-US" altLang="en-US" sz="2000">
                <a:latin typeface="Lucida Console" panose="020B0609040504020204" pitchFamily="49" charset="0"/>
              </a:rPr>
              <a:t>FILE *cfPtr;</a:t>
            </a:r>
          </a:p>
          <a:p>
            <a:pPr lvl="2"/>
            <a:r>
              <a:rPr lang="en-US" altLang="en-US"/>
              <a:t>Creates a </a:t>
            </a:r>
            <a:r>
              <a:rPr lang="en-US" altLang="en-US" sz="1800">
                <a:latin typeface="Lucida Console" panose="020B0609040504020204" pitchFamily="49" charset="0"/>
              </a:rPr>
              <a:t>FILE</a:t>
            </a:r>
            <a:r>
              <a:rPr lang="en-US" altLang="en-US"/>
              <a:t> pointer called </a:t>
            </a:r>
            <a:r>
              <a:rPr lang="en-US" altLang="en-US" sz="1800">
                <a:latin typeface="Lucida Console" panose="020B0609040504020204" pitchFamily="49" charset="0"/>
              </a:rPr>
              <a:t>cfPtr</a:t>
            </a:r>
          </a:p>
          <a:p>
            <a:pPr lvl="1"/>
            <a:r>
              <a:rPr lang="en-US" altLang="en-US" sz="2000">
                <a:latin typeface="Lucida Console" panose="020B0609040504020204" pitchFamily="49" charset="0"/>
              </a:rPr>
              <a:t>cfPtr = fopen(“clients.dat", “w”);</a:t>
            </a:r>
          </a:p>
          <a:p>
            <a:pPr lvl="2"/>
            <a:r>
              <a:rPr lang="en-US" altLang="en-US"/>
              <a:t>Function </a:t>
            </a:r>
            <a:r>
              <a:rPr lang="en-US" altLang="en-US" sz="1800">
                <a:latin typeface="Lucida Console" panose="020B0609040504020204" pitchFamily="49" charset="0"/>
              </a:rPr>
              <a:t>fopen</a:t>
            </a:r>
            <a:r>
              <a:rPr lang="en-US" altLang="en-US"/>
              <a:t> returns a </a:t>
            </a:r>
            <a:r>
              <a:rPr lang="en-US" altLang="en-US" sz="1800">
                <a:latin typeface="Lucida Console" panose="020B0609040504020204" pitchFamily="49" charset="0"/>
              </a:rPr>
              <a:t>FILE</a:t>
            </a:r>
            <a:r>
              <a:rPr lang="en-US" altLang="en-US"/>
              <a:t> pointer to file specified</a:t>
            </a:r>
          </a:p>
          <a:p>
            <a:pPr lvl="2"/>
            <a:r>
              <a:rPr lang="en-US" altLang="en-US"/>
              <a:t>Takes two arguments </a:t>
            </a:r>
            <a:r>
              <a:rPr lang="en-US" altLang="en-US">
                <a:cs typeface="Times New Roman" panose="02020603050405020304" pitchFamily="18" charset="0"/>
              </a:rPr>
              <a:t>–</a:t>
            </a:r>
            <a:r>
              <a:rPr lang="en-US" altLang="en-US"/>
              <a:t> file to open and file open mode</a:t>
            </a:r>
          </a:p>
          <a:p>
            <a:pPr lvl="2"/>
            <a:r>
              <a:rPr lang="en-US" altLang="en-US"/>
              <a:t>If open fails, </a:t>
            </a:r>
            <a:r>
              <a:rPr lang="en-US" altLang="en-US" sz="1800">
                <a:latin typeface="Lucida Console" panose="020B0609040504020204" pitchFamily="49" charset="0"/>
              </a:rPr>
              <a:t>NULL</a:t>
            </a:r>
            <a:r>
              <a:rPr lang="en-US" altLang="en-US"/>
              <a:t> returned</a:t>
            </a:r>
          </a:p>
        </p:txBody>
      </p:sp>
    </p:spTree>
    <p:extLst>
      <p:ext uri="{BB962C8B-B14F-4D97-AF65-F5344CB8AC3E}">
        <p14:creationId xmlns:p14="http://schemas.microsoft.com/office/powerpoint/2010/main" val="161644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11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8" b="5278"/>
          <a:stretch/>
        </p:blipFill>
        <p:spPr>
          <a:xfrm>
            <a:off x="990601" y="-98849"/>
            <a:ext cx="10066186" cy="6956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1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E51099D9-C294-C14E-AE12-2DC6B3B05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a Sequential Access File</a:t>
            </a:r>
          </a:p>
        </p:txBody>
      </p:sp>
      <p:pic>
        <p:nvPicPr>
          <p:cNvPr id="7" name="Picture 6" descr="chtp8_11_Page_09">
            <a:extLst>
              <a:ext uri="{FF2B5EF4-FFF2-40B4-BE49-F238E27FC236}">
                <a16:creationId xmlns:a16="http://schemas.microsoft.com/office/drawing/2014/main" id="{F88380AB-A7FB-9143-B1B9-D75B38CDEEE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67"/>
          <a:stretch/>
        </p:blipFill>
        <p:spPr>
          <a:xfrm>
            <a:off x="1128912" y="2037513"/>
            <a:ext cx="10224886" cy="27829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940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5">
            <a:extLst>
              <a:ext uri="{FF2B5EF4-FFF2-40B4-BE49-F238E27FC236}">
                <a16:creationId xmlns:a16="http://schemas.microsoft.com/office/drawing/2014/main" id="{D0840D0A-46AD-724E-816C-9FD34352C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Creating a Sequential Access File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EAE394CB-E119-7B4D-B6C2-F00DC9D857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altLang="en-US" sz="2000">
                <a:latin typeface="Lucida Console" panose="020B0609040504020204" pitchFamily="49" charset="0"/>
              </a:rPr>
              <a:t>fprintf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Used to print to a file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Like </a:t>
            </a:r>
            <a:r>
              <a:rPr lang="en-US" altLang="en-US" sz="1800">
                <a:latin typeface="Lucida Console" panose="020B0609040504020204" pitchFamily="49" charset="0"/>
              </a:rPr>
              <a:t>printf</a:t>
            </a:r>
            <a:r>
              <a:rPr lang="en-US" altLang="en-US"/>
              <a:t>, except first argument is a </a:t>
            </a:r>
            <a:r>
              <a:rPr lang="en-US" altLang="en-US" sz="1800">
                <a:latin typeface="Lucida Console" panose="020B0609040504020204" pitchFamily="49" charset="0"/>
              </a:rPr>
              <a:t>FILE</a:t>
            </a:r>
            <a:r>
              <a:rPr lang="en-US" altLang="en-US"/>
              <a:t> pointer (pointer to the file you want to print in)</a:t>
            </a:r>
            <a:endParaRPr lang="en-US" altLang="en-US" sz="1800">
              <a:latin typeface="Lucida Console" panose="020B060904050402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Lucida Console" panose="020B0609040504020204" pitchFamily="49" charset="0"/>
              </a:rPr>
              <a:t>feof( </a:t>
            </a:r>
            <a:r>
              <a:rPr lang="en-US" altLang="en-US" sz="2000" i="1">
                <a:latin typeface="Lucida Console" panose="020B0609040504020204" pitchFamily="49" charset="0"/>
              </a:rPr>
              <a:t>FILE</a:t>
            </a:r>
            <a:r>
              <a:rPr lang="en-US" altLang="en-US" i="1"/>
              <a:t> pointer</a:t>
            </a:r>
            <a:r>
              <a:rPr lang="en-US" altLang="en-US" sz="2000">
                <a:latin typeface="Lucida Console" panose="020B0609040504020204" pitchFamily="49" charset="0"/>
              </a:rPr>
              <a:t> 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Returns true if end-of-file indicator (no more data to process) is set for the specified file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Lucida Console" panose="020B0609040504020204" pitchFamily="49" charset="0"/>
              </a:rPr>
              <a:t>fclose(</a:t>
            </a:r>
            <a:r>
              <a:rPr lang="en-US" altLang="en-US"/>
              <a:t> </a:t>
            </a:r>
            <a:r>
              <a:rPr lang="en-US" altLang="en-US" sz="2000" i="1">
                <a:latin typeface="Lucida Console" panose="020B0609040504020204" pitchFamily="49" charset="0"/>
              </a:rPr>
              <a:t>FILE</a:t>
            </a:r>
            <a:r>
              <a:rPr lang="en-US" altLang="en-US" i="1"/>
              <a:t> pointer</a:t>
            </a:r>
            <a:r>
              <a:rPr lang="en-US" altLang="en-US" sz="2000">
                <a:latin typeface="Lucida Console" panose="020B0609040504020204" pitchFamily="49" charset="0"/>
              </a:rPr>
              <a:t> 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Closes specified file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Performed automatically when program ends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Good practice to close files explicitly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Details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Programs may process no files, one file, or many files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file must have a unique name and should have its own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AD104-999C-C84B-B2E2-E123962AE5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6793E8B4-E8E6-344F-8236-81FC7B913856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17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857D76B5-AA9B-AE45-B32B-9965AA8FF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Creating a Sequential Access File</a:t>
            </a:r>
            <a:endParaRPr lang="en-US" altLang="en-US" b="1" dirty="0">
              <a:solidFill>
                <a:srgbClr val="000000"/>
              </a:solidFill>
              <a:latin typeface="Times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0597" name="Object 5">
            <a:extLst>
              <a:ext uri="{FF2B5EF4-FFF2-40B4-BE49-F238E27FC236}">
                <a16:creationId xmlns:a16="http://schemas.microsoft.com/office/drawing/2014/main" id="{A72C3734-D648-064E-A82B-C9217ED1CA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147940"/>
              </p:ext>
            </p:extLst>
          </p:nvPr>
        </p:nvGraphicFramePr>
        <p:xfrm>
          <a:off x="1943100" y="1406826"/>
          <a:ext cx="8723763" cy="6003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Document" r:id="rId3" imgW="36512500" imgH="25146000" progId="Word.Document.8">
                  <p:embed/>
                </p:oleObj>
              </mc:Choice>
              <mc:Fallback>
                <p:oleObj name="Document" r:id="rId3" imgW="36512500" imgH="25146000" progId="Word.Document.8">
                  <p:embed/>
                  <p:pic>
                    <p:nvPicPr>
                      <p:cNvPr id="110597" name="Object 5">
                        <a:extLst>
                          <a:ext uri="{FF2B5EF4-FFF2-40B4-BE49-F238E27FC236}">
                            <a16:creationId xmlns:a16="http://schemas.microsoft.com/office/drawing/2014/main" id="{A72C3734-D648-064E-A82B-C9217ED1CA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406826"/>
                        <a:ext cx="8723763" cy="6003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12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>
            <a:extLst>
              <a:ext uri="{FF2B5EF4-FFF2-40B4-BE49-F238E27FC236}">
                <a16:creationId xmlns:a16="http://schemas.microsoft.com/office/drawing/2014/main" id="{892F9552-890E-B646-AA1A-5D4F447CB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Reading Data from a Sequential Access File</a:t>
            </a: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802EAE55-A3CE-0D41-A479-33DB7119D4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/>
            <a:r>
              <a:rPr lang="en-US" altLang="en-US"/>
              <a:t>Reading a sequential access file</a:t>
            </a:r>
          </a:p>
          <a:p>
            <a:pPr marL="838200" lvl="1" indent="-381000"/>
            <a:r>
              <a:rPr lang="en-US" altLang="en-US"/>
              <a:t>Create a </a:t>
            </a:r>
            <a:r>
              <a:rPr lang="en-US" altLang="en-US" sz="2000">
                <a:latin typeface="Lucida Console" panose="020B0609040504020204" pitchFamily="49" charset="0"/>
              </a:rPr>
              <a:t>FILE</a:t>
            </a:r>
            <a:r>
              <a:rPr lang="en-US" altLang="en-US"/>
              <a:t> pointer, link it to the file to read</a:t>
            </a:r>
          </a:p>
          <a:p>
            <a:pPr marL="1257300" lvl="2" indent="-342900"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cfPtr = fopen( “clients.dat", "r" );</a:t>
            </a:r>
          </a:p>
          <a:p>
            <a:pPr marL="838200" lvl="1" indent="-381000"/>
            <a:r>
              <a:rPr lang="en-US" altLang="en-US"/>
              <a:t>Use </a:t>
            </a:r>
            <a:r>
              <a:rPr lang="en-US" altLang="en-US" sz="2000">
                <a:latin typeface="Lucida Console" panose="020B0609040504020204" pitchFamily="49" charset="0"/>
              </a:rPr>
              <a:t>fscanf</a:t>
            </a:r>
            <a:r>
              <a:rPr lang="en-US" altLang="en-US"/>
              <a:t> to read from the file</a:t>
            </a:r>
          </a:p>
          <a:p>
            <a:pPr marL="1257300" lvl="2" indent="-342900"/>
            <a:r>
              <a:rPr lang="en-US" altLang="en-US"/>
              <a:t>Like </a:t>
            </a:r>
            <a:r>
              <a:rPr lang="en-US" altLang="en-US" sz="1800">
                <a:latin typeface="Lucida Console" panose="020B0609040504020204" pitchFamily="49" charset="0"/>
              </a:rPr>
              <a:t>scanf</a:t>
            </a:r>
            <a:r>
              <a:rPr lang="en-US" altLang="en-US"/>
              <a:t>, except first argument is a </a:t>
            </a:r>
            <a:r>
              <a:rPr lang="en-US" altLang="en-US" sz="1800">
                <a:latin typeface="Lucida Console" panose="020B0609040504020204" pitchFamily="49" charset="0"/>
              </a:rPr>
              <a:t>FILE</a:t>
            </a:r>
            <a:r>
              <a:rPr lang="en-US" altLang="en-US"/>
              <a:t> pointer</a:t>
            </a:r>
          </a:p>
          <a:p>
            <a:pPr marL="1257300" lvl="2" indent="-342900"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fscanf( cfPtr, "%d%s%f", &amp;accounnt, name, &amp;balance );</a:t>
            </a:r>
          </a:p>
          <a:p>
            <a:pPr marL="838200" lvl="1" indent="-381000"/>
            <a:r>
              <a:rPr lang="en-US" altLang="en-US"/>
              <a:t>Data read from beginning to end</a:t>
            </a:r>
          </a:p>
          <a:p>
            <a:pPr marL="838200" lvl="1" indent="-381000"/>
            <a:r>
              <a:rPr lang="en-US" altLang="en-US"/>
              <a:t>File position pointer</a:t>
            </a:r>
          </a:p>
          <a:p>
            <a:pPr marL="1257300" lvl="2" indent="-342900"/>
            <a:r>
              <a:rPr lang="en-US" altLang="en-US"/>
              <a:t>Indicates number of next byte to be read / written</a:t>
            </a:r>
          </a:p>
          <a:p>
            <a:pPr marL="1257300" lvl="2" indent="-342900"/>
            <a:r>
              <a:rPr lang="en-US" altLang="en-US"/>
              <a:t>Not really a pointer, but an integer value (specifies byte location)</a:t>
            </a:r>
          </a:p>
          <a:p>
            <a:pPr marL="1257300" lvl="2" indent="-342900"/>
            <a:r>
              <a:rPr lang="en-US" altLang="en-US"/>
              <a:t>Also called byte offset</a:t>
            </a:r>
          </a:p>
          <a:p>
            <a:pPr marL="838200" lvl="1" indent="-381000"/>
            <a:r>
              <a:rPr lang="en-US" altLang="en-US" sz="2000">
                <a:latin typeface="Lucida Console" panose="020B0609040504020204" pitchFamily="49" charset="0"/>
              </a:rPr>
              <a:t>rewind( cfPtr )</a:t>
            </a:r>
          </a:p>
          <a:p>
            <a:pPr marL="1257300" lvl="2" indent="-342900"/>
            <a:r>
              <a:rPr lang="en-US" altLang="en-US"/>
              <a:t>Repositions file position pointer to beginning of file (byte </a:t>
            </a:r>
            <a:r>
              <a:rPr lang="en-US" altLang="en-US" sz="1800">
                <a:latin typeface="Lucida Console" panose="020B0609040504020204" pitchFamily="49" charset="0"/>
              </a:rPr>
              <a:t>0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941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tp8_11_Page_20">
            <a:extLst>
              <a:ext uri="{FF2B5EF4-FFF2-40B4-BE49-F238E27FC236}">
                <a16:creationId xmlns:a16="http://schemas.microsoft.com/office/drawing/2014/main" id="{F734F4A4-3076-0642-8973-B41DCBF347D7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" r="15583"/>
          <a:stretch/>
        </p:blipFill>
        <p:spPr>
          <a:xfrm>
            <a:off x="6470851" y="0"/>
            <a:ext cx="5689210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chtp8_11_Page_19"/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" t="4761" r="15214" b="18101"/>
          <a:stretch/>
        </p:blipFill>
        <p:spPr>
          <a:xfrm>
            <a:off x="19050" y="247650"/>
            <a:ext cx="6239395" cy="447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FEC7BD-BBA4-B64C-9B67-771B343A4112}"/>
              </a:ext>
            </a:extLst>
          </p:cNvPr>
          <p:cNvCxnSpPr/>
          <p:nvPr/>
        </p:nvCxnSpPr>
        <p:spPr>
          <a:xfrm>
            <a:off x="6375600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29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21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" r="11453"/>
          <a:stretch/>
        </p:blipFill>
        <p:spPr>
          <a:xfrm>
            <a:off x="0" y="0"/>
            <a:ext cx="6418730" cy="57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tp8_11_Page_22">
            <a:extLst>
              <a:ext uri="{FF2B5EF4-FFF2-40B4-BE49-F238E27FC236}">
                <a16:creationId xmlns:a16="http://schemas.microsoft.com/office/drawing/2014/main" id="{662E352E-F922-2246-83E3-426D99A4D5EE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" t="3922" r="15246" b="53202"/>
          <a:stretch/>
        </p:blipFill>
        <p:spPr>
          <a:xfrm>
            <a:off x="6418730" y="235512"/>
            <a:ext cx="5773270" cy="22925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480CFB-963B-984D-85BD-C4E9CB1B669B}"/>
              </a:ext>
            </a:extLst>
          </p:cNvPr>
          <p:cNvCxnSpPr/>
          <p:nvPr/>
        </p:nvCxnSpPr>
        <p:spPr>
          <a:xfrm>
            <a:off x="6375600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791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23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6274" r="17064" b="24183"/>
          <a:stretch/>
        </p:blipFill>
        <p:spPr>
          <a:xfrm>
            <a:off x="0" y="555811"/>
            <a:ext cx="6655114" cy="439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tp8_11_Page_24">
            <a:extLst>
              <a:ext uri="{FF2B5EF4-FFF2-40B4-BE49-F238E27FC236}">
                <a16:creationId xmlns:a16="http://schemas.microsoft.com/office/drawing/2014/main" id="{2D1DBA04-9C1B-CB44-BF4E-17E14CE100C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" t="8027" r="16660" b="26536"/>
          <a:stretch/>
        </p:blipFill>
        <p:spPr>
          <a:xfrm>
            <a:off x="5754197" y="555810"/>
            <a:ext cx="6441335" cy="40005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31BEF1-F0C2-D34C-B7D5-91CFBD80E13C}"/>
              </a:ext>
            </a:extLst>
          </p:cNvPr>
          <p:cNvCxnSpPr/>
          <p:nvPr/>
        </p:nvCxnSpPr>
        <p:spPr>
          <a:xfrm>
            <a:off x="5730156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45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7A068B4A-EF88-1246-91A4-F54A51E99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9708A51-1A8B-DC49-9071-398820B9AE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files</a:t>
            </a:r>
          </a:p>
          <a:p>
            <a:pPr lvl="1"/>
            <a:r>
              <a:rPr lang="en-US" altLang="en-US" dirty="0"/>
              <a:t>Can be created, updated, and processed by C programs </a:t>
            </a:r>
          </a:p>
          <a:p>
            <a:pPr lvl="1"/>
            <a:r>
              <a:rPr lang="en-US" altLang="en-US" dirty="0"/>
              <a:t>Are used for permanent storage of large amounts of data</a:t>
            </a:r>
          </a:p>
          <a:p>
            <a:pPr lvl="2"/>
            <a:r>
              <a:rPr lang="en-US" altLang="en-US" dirty="0"/>
              <a:t>Storage of data in variables and arrays is only temporary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E5FAE-95EB-D042-8A2C-CCAF1AA11C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04472B28-46E5-6846-90B0-C9DF47218019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036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25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" t="6798" r="16862" b="5098"/>
          <a:stretch/>
        </p:blipFill>
        <p:spPr>
          <a:xfrm>
            <a:off x="81536" y="0"/>
            <a:ext cx="6560888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tp8_11_Page_26">
            <a:extLst>
              <a:ext uri="{FF2B5EF4-FFF2-40B4-BE49-F238E27FC236}">
                <a16:creationId xmlns:a16="http://schemas.microsoft.com/office/drawing/2014/main" id="{2A5FB46C-E05D-EB49-9F28-344ABE3DADA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6535" r="35361" b="66014"/>
          <a:stretch/>
        </p:blipFill>
        <p:spPr>
          <a:xfrm>
            <a:off x="6776041" y="149670"/>
            <a:ext cx="5334423" cy="179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6036AC-11FF-9944-8F4B-A50A2B59E185}"/>
              </a:ext>
            </a:extLst>
          </p:cNvPr>
          <p:cNvCxnSpPr/>
          <p:nvPr/>
        </p:nvCxnSpPr>
        <p:spPr>
          <a:xfrm>
            <a:off x="677604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007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2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3756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0" name="Rectangle 18">
            <a:extLst>
              <a:ext uri="{FF2B5EF4-FFF2-40B4-BE49-F238E27FC236}">
                <a16:creationId xmlns:a16="http://schemas.microsoft.com/office/drawing/2014/main" id="{4B69ACE7-76EB-CF47-9B81-61E79FF1A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Reading Data from a Sequential Access File</a:t>
            </a:r>
          </a:p>
        </p:txBody>
      </p:sp>
      <p:sp>
        <p:nvSpPr>
          <p:cNvPr id="13331" name="Rectangle 19">
            <a:extLst>
              <a:ext uri="{FF2B5EF4-FFF2-40B4-BE49-F238E27FC236}">
                <a16:creationId xmlns:a16="http://schemas.microsoft.com/office/drawing/2014/main" id="{0D80080D-0A6B-D943-990F-892E626CF8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Sequential access file </a:t>
            </a:r>
          </a:p>
          <a:p>
            <a:pPr lvl="1"/>
            <a:r>
              <a:rPr lang="en-US" altLang="en-US"/>
              <a:t>Cannot be modified without the risk of destroying other data</a:t>
            </a:r>
          </a:p>
          <a:p>
            <a:pPr lvl="1"/>
            <a:r>
              <a:rPr lang="en-US" altLang="en-US"/>
              <a:t>Fields can vary in size</a:t>
            </a:r>
          </a:p>
          <a:p>
            <a:pPr lvl="2"/>
            <a:r>
              <a:rPr lang="en-US" altLang="en-US"/>
              <a:t>Different representation in files and screen than internal representation</a:t>
            </a:r>
          </a:p>
          <a:p>
            <a:pPr lvl="2"/>
            <a:r>
              <a:rPr lang="en-US" altLang="en-US" sz="1800">
                <a:latin typeface="Lucida Console" panose="020B0609040504020204" pitchFamily="49" charset="0"/>
              </a:rPr>
              <a:t>1</a:t>
            </a:r>
            <a:r>
              <a:rPr lang="en-US" altLang="en-US"/>
              <a:t>, </a:t>
            </a:r>
            <a:r>
              <a:rPr lang="en-US" altLang="en-US" sz="1800">
                <a:latin typeface="Lucida Console" panose="020B0609040504020204" pitchFamily="49" charset="0"/>
              </a:rPr>
              <a:t>34</a:t>
            </a:r>
            <a:r>
              <a:rPr lang="en-US" altLang="en-US"/>
              <a:t>, </a:t>
            </a:r>
            <a:r>
              <a:rPr lang="en-US" altLang="en-US" sz="1800">
                <a:latin typeface="Lucida Console" panose="020B0609040504020204" pitchFamily="49" charset="0"/>
              </a:rPr>
              <a:t>-890</a:t>
            </a:r>
            <a:r>
              <a:rPr lang="en-US" altLang="en-US"/>
              <a:t> are all </a:t>
            </a:r>
            <a:r>
              <a:rPr lang="en-US" altLang="en-US" sz="1800">
                <a:latin typeface="Lucida Console" panose="020B0609040504020204" pitchFamily="49" charset="0"/>
              </a:rPr>
              <a:t>int</a:t>
            </a:r>
            <a:r>
              <a:rPr lang="en-US" altLang="en-US"/>
              <a:t>s, but have different sizes on disk</a:t>
            </a:r>
          </a:p>
        </p:txBody>
      </p:sp>
      <p:grpSp>
        <p:nvGrpSpPr>
          <p:cNvPr id="13332" name="Group 20">
            <a:extLst>
              <a:ext uri="{FF2B5EF4-FFF2-40B4-BE49-F238E27FC236}">
                <a16:creationId xmlns:a16="http://schemas.microsoft.com/office/drawing/2014/main" id="{14C1589F-EC33-6740-A062-ED4D787100F4}"/>
              </a:ext>
            </a:extLst>
          </p:cNvPr>
          <p:cNvGrpSpPr>
            <a:grpSpLocks/>
          </p:cNvGrpSpPr>
          <p:nvPr/>
        </p:nvGrpSpPr>
        <p:grpSpPr bwMode="auto">
          <a:xfrm>
            <a:off x="2720976" y="3581400"/>
            <a:ext cx="6727825" cy="2438400"/>
            <a:chOff x="658" y="2256"/>
            <a:chExt cx="4238" cy="1536"/>
          </a:xfrm>
        </p:grpSpPr>
        <p:sp>
          <p:nvSpPr>
            <p:cNvPr id="13316" name="Text Box 4">
              <a:extLst>
                <a:ext uri="{FF2B5EF4-FFF2-40B4-BE49-F238E27FC236}">
                  <a16:creationId xmlns:a16="http://schemas.microsoft.com/office/drawing/2014/main" id="{21DD9B3A-E2AE-4240-957F-F3F64290A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2256"/>
              <a:ext cx="4032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300 White 0.00 400 Jones 32.87</a:t>
              </a:r>
              <a:r>
                <a:rPr lang="en-US" altLang="en-US" sz="1600"/>
                <a:t>   (old data in file)</a:t>
              </a:r>
            </a:p>
            <a:p>
              <a:r>
                <a:rPr lang="en-US" altLang="en-US">
                  <a:latin typeface="Times New Roman" panose="02020603050405020304" pitchFamily="18" charset="0"/>
                </a:rPr>
                <a:t>If we want to change White's name to Worthington,</a:t>
              </a:r>
            </a:p>
          </p:txBody>
        </p:sp>
        <p:grpSp>
          <p:nvGrpSpPr>
            <p:cNvPr id="13329" name="Group 17">
              <a:extLst>
                <a:ext uri="{FF2B5EF4-FFF2-40B4-BE49-F238E27FC236}">
                  <a16:creationId xmlns:a16="http://schemas.microsoft.com/office/drawing/2014/main" id="{05C6A5CE-7FDD-4346-98DE-B5E37F270F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" y="2854"/>
              <a:ext cx="4238" cy="938"/>
              <a:chOff x="658" y="2134"/>
              <a:chExt cx="4238" cy="938"/>
            </a:xfrm>
          </p:grpSpPr>
          <p:sp>
            <p:nvSpPr>
              <p:cNvPr id="13317" name="Rectangle 5">
                <a:extLst>
                  <a:ext uri="{FF2B5EF4-FFF2-40B4-BE49-F238E27FC236}">
                    <a16:creationId xmlns:a16="http://schemas.microsoft.com/office/drawing/2014/main" id="{6D17E144-6CBC-1548-B740-825D61518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" y="2470"/>
                <a:ext cx="212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 b="1">
                    <a:latin typeface="Courier New" panose="02070309020205020404" pitchFamily="49" charset="0"/>
                  </a:rPr>
                  <a:t>300 White 0.00 400 Jones 32.87</a:t>
                </a:r>
              </a:p>
            </p:txBody>
          </p:sp>
          <p:sp>
            <p:nvSpPr>
              <p:cNvPr id="13321" name="Rectangle 9">
                <a:extLst>
                  <a:ext uri="{FF2B5EF4-FFF2-40B4-BE49-F238E27FC236}">
                    <a16:creationId xmlns:a16="http://schemas.microsoft.com/office/drawing/2014/main" id="{93B3A6A1-43F6-7C4B-B936-63BF4ECBA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" y="2880"/>
                <a:ext cx="212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 b="1">
                    <a:latin typeface="Courier New" panose="02070309020205020404" pitchFamily="49" charset="0"/>
                  </a:rPr>
                  <a:t>300 Worthington 0.00ones 32.87</a:t>
                </a:r>
              </a:p>
            </p:txBody>
          </p:sp>
          <p:grpSp>
            <p:nvGrpSpPr>
              <p:cNvPr id="13323" name="Group 11">
                <a:extLst>
                  <a:ext uri="{FF2B5EF4-FFF2-40B4-BE49-F238E27FC236}">
                    <a16:creationId xmlns:a16="http://schemas.microsoft.com/office/drawing/2014/main" id="{CD2FD1AC-3C1D-9943-909A-8FD3B4C71E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8" y="2134"/>
                <a:ext cx="1462" cy="336"/>
                <a:chOff x="1104" y="3024"/>
                <a:chExt cx="1462" cy="336"/>
              </a:xfrm>
            </p:grpSpPr>
            <p:sp>
              <p:nvSpPr>
                <p:cNvPr id="13322" name="Line 10">
                  <a:extLst>
                    <a:ext uri="{FF2B5EF4-FFF2-40B4-BE49-F238E27FC236}">
                      <a16:creationId xmlns:a16="http://schemas.microsoft.com/office/drawing/2014/main" id="{0C60472E-2BC8-4B48-B2CB-4F5BB9A527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316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18" name="Rectangle 6">
                  <a:extLst>
                    <a:ext uri="{FF2B5EF4-FFF2-40B4-BE49-F238E27FC236}">
                      <a16:creationId xmlns:a16="http://schemas.microsoft.com/office/drawing/2014/main" id="{C0D01A3F-3C5D-2B45-A159-D306A99D95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3024"/>
                  <a:ext cx="1462" cy="19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400" b="1">
                      <a:latin typeface="Courier New" panose="02070309020205020404" pitchFamily="49" charset="0"/>
                    </a:rPr>
                    <a:t>300 Worthington 0.00</a:t>
                  </a:r>
                </a:p>
              </p:txBody>
            </p:sp>
          </p:grpSp>
          <p:sp>
            <p:nvSpPr>
              <p:cNvPr id="13325" name="Line 13">
                <a:extLst>
                  <a:ext uri="{FF2B5EF4-FFF2-40B4-BE49-F238E27FC236}">
                    <a16:creationId xmlns:a16="http://schemas.microsoft.com/office/drawing/2014/main" id="{89383B8B-8BD4-9144-88C6-841ADD2AC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2" y="2688"/>
                <a:ext cx="72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28" name="Line 16">
                <a:extLst>
                  <a:ext uri="{FF2B5EF4-FFF2-40B4-BE49-F238E27FC236}">
                    <a16:creationId xmlns:a16="http://schemas.microsoft.com/office/drawing/2014/main" id="{4B1CCD65-1534-664F-BD99-00D5705E3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24" name="Text Box 12">
                <a:extLst>
                  <a:ext uri="{FF2B5EF4-FFF2-40B4-BE49-F238E27FC236}">
                    <a16:creationId xmlns:a16="http://schemas.microsoft.com/office/drawing/2014/main" id="{2C416126-0B6C-DC47-9606-988810D8E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544"/>
                <a:ext cx="1392" cy="21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600">
                    <a:latin typeface="Times New Roman" panose="02020603050405020304" pitchFamily="18" charset="0"/>
                  </a:rPr>
                  <a:t>Data gets overwritten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1735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4" name="Rectangle 68">
            <a:extLst>
              <a:ext uri="{FF2B5EF4-FFF2-40B4-BE49-F238E27FC236}">
                <a16:creationId xmlns:a16="http://schemas.microsoft.com/office/drawing/2014/main" id="{10C9002B-39C1-7043-A665-A6D722507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Random-Access Files</a:t>
            </a:r>
          </a:p>
        </p:txBody>
      </p:sp>
      <p:sp>
        <p:nvSpPr>
          <p:cNvPr id="14405" name="Rectangle 69">
            <a:extLst>
              <a:ext uri="{FF2B5EF4-FFF2-40B4-BE49-F238E27FC236}">
                <a16:creationId xmlns:a16="http://schemas.microsoft.com/office/drawing/2014/main" id="{49D44749-5DCE-A04B-85E8-D4CFD03AC9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Random access files </a:t>
            </a:r>
          </a:p>
          <a:p>
            <a:pPr lvl="1"/>
            <a:r>
              <a:rPr lang="en-US" altLang="en-US"/>
              <a:t>Access individual records without searching through other records</a:t>
            </a:r>
          </a:p>
          <a:p>
            <a:pPr lvl="1"/>
            <a:r>
              <a:rPr lang="en-US" altLang="en-US"/>
              <a:t>Instant access to records in a file</a:t>
            </a:r>
          </a:p>
          <a:p>
            <a:pPr lvl="1"/>
            <a:r>
              <a:rPr lang="en-US" altLang="en-US"/>
              <a:t>Data can be inserted without destroying other data</a:t>
            </a:r>
          </a:p>
          <a:p>
            <a:pPr lvl="1"/>
            <a:r>
              <a:rPr lang="en-US" altLang="en-US"/>
              <a:t>Data previously stored can be updated or deleted without overwriting</a:t>
            </a:r>
          </a:p>
          <a:p>
            <a:r>
              <a:rPr lang="en-US" altLang="en-US"/>
              <a:t>Implemented using fixed length records</a:t>
            </a:r>
          </a:p>
          <a:p>
            <a:pPr lvl="1"/>
            <a:r>
              <a:rPr lang="en-US" altLang="en-US"/>
              <a:t>Sequential files do not have fixed length records</a:t>
            </a:r>
          </a:p>
        </p:txBody>
      </p:sp>
    </p:spTree>
    <p:extLst>
      <p:ext uri="{BB962C8B-B14F-4D97-AF65-F5344CB8AC3E}">
        <p14:creationId xmlns:p14="http://schemas.microsoft.com/office/powerpoint/2010/main" val="145532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2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34567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>
            <a:extLst>
              <a:ext uri="{FF2B5EF4-FFF2-40B4-BE49-F238E27FC236}">
                <a16:creationId xmlns:a16="http://schemas.microsoft.com/office/drawing/2014/main" id="{D01762FF-C48F-EA41-926F-E2EF59883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Creating a Randomly Accessed File</a:t>
            </a:r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0B8E52ED-651A-4940-B38A-D88DED5FEA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 in random access files</a:t>
            </a:r>
          </a:p>
          <a:p>
            <a:pPr lvl="1"/>
            <a:r>
              <a:rPr lang="en-US" altLang="en-US"/>
              <a:t>Unformatted (stored as "raw bytes")</a:t>
            </a:r>
          </a:p>
          <a:p>
            <a:pPr lvl="2"/>
            <a:r>
              <a:rPr lang="en-US" altLang="en-US"/>
              <a:t>All data of the same type (</a:t>
            </a:r>
            <a:r>
              <a:rPr lang="en-US" altLang="en-US" b="1">
                <a:latin typeface="Courier New" panose="02070309020205020404" pitchFamily="49" charset="0"/>
              </a:rPr>
              <a:t>int</a:t>
            </a:r>
            <a:r>
              <a:rPr lang="en-US" altLang="en-US"/>
              <a:t>s, for example) uses the same amount of memory</a:t>
            </a:r>
          </a:p>
          <a:p>
            <a:pPr lvl="2"/>
            <a:r>
              <a:rPr lang="en-US" altLang="en-US"/>
              <a:t>All records of the same type have a fixed length</a:t>
            </a:r>
          </a:p>
          <a:p>
            <a:pPr lvl="2"/>
            <a:r>
              <a:rPr lang="en-US" altLang="en-US"/>
              <a:t>Data not human readable</a:t>
            </a:r>
          </a:p>
        </p:txBody>
      </p:sp>
    </p:spTree>
    <p:extLst>
      <p:ext uri="{BB962C8B-B14F-4D97-AF65-F5344CB8AC3E}">
        <p14:creationId xmlns:p14="http://schemas.microsoft.com/office/powerpoint/2010/main" val="886300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>
            <a:extLst>
              <a:ext uri="{FF2B5EF4-FFF2-40B4-BE49-F238E27FC236}">
                <a16:creationId xmlns:a16="http://schemas.microsoft.com/office/drawing/2014/main" id="{1B01025D-BF10-1A4B-9983-95FD7CA1B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Creating a Randomly Accessed File</a:t>
            </a:r>
          </a:p>
        </p:txBody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ACEFD15C-143E-5C4A-A926-883AB760E7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Unformatted I/O functions</a:t>
            </a:r>
          </a:p>
          <a:p>
            <a:pPr lvl="1"/>
            <a:r>
              <a:rPr lang="en-US" altLang="en-US" sz="2000">
                <a:latin typeface="Lucida Console" panose="020B0609040504020204" pitchFamily="49" charset="0"/>
              </a:rPr>
              <a:t>fwrite</a:t>
            </a:r>
          </a:p>
          <a:p>
            <a:pPr lvl="2"/>
            <a:r>
              <a:rPr lang="en-US" altLang="en-US"/>
              <a:t>Transfer bytes from a location in memory to a file</a:t>
            </a:r>
          </a:p>
          <a:p>
            <a:pPr lvl="1"/>
            <a:r>
              <a:rPr lang="en-US" altLang="en-US" sz="2000">
                <a:latin typeface="Lucida Console" panose="020B0609040504020204" pitchFamily="49" charset="0"/>
              </a:rPr>
              <a:t>fread</a:t>
            </a:r>
          </a:p>
          <a:p>
            <a:pPr lvl="2"/>
            <a:r>
              <a:rPr lang="en-US" altLang="en-US"/>
              <a:t>Transfer bytes from a file to a location in memory</a:t>
            </a:r>
          </a:p>
          <a:p>
            <a:pPr lvl="1"/>
            <a:r>
              <a:rPr lang="en-US" altLang="en-US"/>
              <a:t>Example:</a:t>
            </a:r>
          </a:p>
          <a:p>
            <a:pPr lvl="2"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fwrite( &amp;number, sizeof( int ), 1, myPtr );</a:t>
            </a:r>
            <a:r>
              <a:rPr lang="en-US" altLang="en-US"/>
              <a:t> </a:t>
            </a:r>
          </a:p>
          <a:p>
            <a:pPr lvl="2"/>
            <a:r>
              <a:rPr lang="en-US" altLang="en-US" sz="1800">
                <a:latin typeface="Lucida Console" panose="020B0609040504020204" pitchFamily="49" charset="0"/>
              </a:rPr>
              <a:t>&amp;number</a:t>
            </a:r>
            <a:r>
              <a:rPr lang="en-US" altLang="en-US"/>
              <a:t> – Location to transfer bytes from</a:t>
            </a:r>
          </a:p>
          <a:p>
            <a:pPr lvl="2"/>
            <a:r>
              <a:rPr lang="en-US" altLang="en-US" sz="1800">
                <a:latin typeface="Lucida Console" panose="020B0609040504020204" pitchFamily="49" charset="0"/>
              </a:rPr>
              <a:t>sizeof( int )</a:t>
            </a:r>
            <a:r>
              <a:rPr lang="en-US" altLang="en-US"/>
              <a:t> – Number of bytes to transfer</a:t>
            </a:r>
          </a:p>
          <a:p>
            <a:pPr lvl="2"/>
            <a:r>
              <a:rPr lang="en-US" altLang="en-US" sz="1800">
                <a:latin typeface="Lucida Console" panose="020B0609040504020204" pitchFamily="49" charset="0"/>
              </a:rPr>
              <a:t>1</a:t>
            </a:r>
            <a:r>
              <a:rPr lang="en-US" altLang="en-US"/>
              <a:t> – For arrays, number of elements to transfer</a:t>
            </a:r>
          </a:p>
          <a:p>
            <a:pPr lvl="3"/>
            <a:r>
              <a:rPr lang="en-US" altLang="en-US"/>
              <a:t>In this case, "one element" of an array is being transferred</a:t>
            </a:r>
          </a:p>
          <a:p>
            <a:pPr lvl="2"/>
            <a:r>
              <a:rPr lang="en-US" altLang="en-US" sz="1800">
                <a:latin typeface="Lucida Console" panose="020B0609040504020204" pitchFamily="49" charset="0"/>
              </a:rPr>
              <a:t>myPtr</a:t>
            </a:r>
            <a:r>
              <a:rPr lang="en-US" altLang="en-US"/>
              <a:t> – File to transfer to or from</a:t>
            </a:r>
          </a:p>
        </p:txBody>
      </p:sp>
    </p:spTree>
    <p:extLst>
      <p:ext uri="{BB962C8B-B14F-4D97-AF65-F5344CB8AC3E}">
        <p14:creationId xmlns:p14="http://schemas.microsoft.com/office/powerpoint/2010/main" val="1444553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>
            <a:extLst>
              <a:ext uri="{FF2B5EF4-FFF2-40B4-BE49-F238E27FC236}">
                <a16:creationId xmlns:a16="http://schemas.microsoft.com/office/drawing/2014/main" id="{608571B4-975C-FB47-A5C4-8F4E1C1DE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Creating a Randomly Accessed File</a:t>
            </a:r>
          </a:p>
        </p:txBody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id="{6D8B784F-F4D1-8E41-9838-B275F1CAA3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Writing </a:t>
            </a:r>
            <a:r>
              <a:rPr lang="en-US" altLang="en-US" sz="2600">
                <a:latin typeface="Lucida Console" panose="020B0609040504020204" pitchFamily="49" charset="0"/>
              </a:rPr>
              <a:t>struct</a:t>
            </a:r>
            <a:r>
              <a:rPr lang="en-US" altLang="en-US"/>
              <a:t>s</a:t>
            </a:r>
          </a:p>
          <a:p>
            <a:pPr lvl="1"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fwrite( &amp;myObject, sizeof (struct myStruct), 1, myPtr );</a:t>
            </a:r>
          </a:p>
          <a:p>
            <a:pPr lvl="1"/>
            <a:r>
              <a:rPr lang="en-US" altLang="en-US" sz="2000">
                <a:latin typeface="Lucida Console" panose="020B0609040504020204" pitchFamily="49" charset="0"/>
              </a:rPr>
              <a:t>sizeof</a:t>
            </a:r>
            <a:r>
              <a:rPr lang="en-US" altLang="en-US"/>
              <a:t> </a:t>
            </a:r>
            <a:r>
              <a:rPr lang="en-US" altLang="en-US">
                <a:cs typeface="Times New Roman" panose="02020603050405020304" pitchFamily="18" charset="0"/>
              </a:rPr>
              <a:t>–</a:t>
            </a:r>
            <a:r>
              <a:rPr lang="en-US" altLang="en-US"/>
              <a:t> returns size in bytes of object in parentheses</a:t>
            </a:r>
          </a:p>
          <a:p>
            <a:r>
              <a:rPr lang="en-US" altLang="en-US"/>
              <a:t>To write several array elements</a:t>
            </a:r>
          </a:p>
          <a:p>
            <a:pPr lvl="1"/>
            <a:r>
              <a:rPr lang="en-US" altLang="en-US"/>
              <a:t>Pointer to array as first argument</a:t>
            </a:r>
          </a:p>
          <a:p>
            <a:pPr lvl="1"/>
            <a:r>
              <a:rPr lang="en-US" altLang="en-US"/>
              <a:t>Number of elements to write as third argument</a:t>
            </a:r>
          </a:p>
        </p:txBody>
      </p:sp>
    </p:spTree>
    <p:extLst>
      <p:ext uri="{BB962C8B-B14F-4D97-AF65-F5344CB8AC3E}">
        <p14:creationId xmlns:p14="http://schemas.microsoft.com/office/powerpoint/2010/main" val="1922610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tp8_11_Page_29"/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" t="6602" r="18738" b="17691"/>
          <a:stretch/>
        </p:blipFill>
        <p:spPr>
          <a:xfrm>
            <a:off x="533532" y="1383915"/>
            <a:ext cx="5479270" cy="4090169"/>
          </a:xfrm>
          <a:prstGeom prst="rect">
            <a:avLst/>
          </a:prstGeom>
          <a:noFill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tp8_11_Page_30">
            <a:extLst>
              <a:ext uri="{FF2B5EF4-FFF2-40B4-BE49-F238E27FC236}">
                <a16:creationId xmlns:a16="http://schemas.microsoft.com/office/drawing/2014/main" id="{A3E30BF2-68B4-9D4D-A588-0E19A41D4FBC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6121" r="9772" b="43459"/>
          <a:stretch/>
        </p:blipFill>
        <p:spPr>
          <a:xfrm>
            <a:off x="6112043" y="1532911"/>
            <a:ext cx="5582620" cy="2455429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8EF7A3-D6EB-C84E-860F-39F48F58C1FD}"/>
              </a:ext>
            </a:extLst>
          </p:cNvPr>
          <p:cNvCxnSpPr>
            <a:cxnSpLocks/>
          </p:cNvCxnSpPr>
          <p:nvPr/>
        </p:nvCxnSpPr>
        <p:spPr>
          <a:xfrm flipH="1">
            <a:off x="6059267" y="480060"/>
            <a:ext cx="36733" cy="58978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857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>
            <a:extLst>
              <a:ext uri="{FF2B5EF4-FFF2-40B4-BE49-F238E27FC236}">
                <a16:creationId xmlns:a16="http://schemas.microsoft.com/office/drawing/2014/main" id="{0936B0D9-0EBB-374D-9C37-D1F5F880C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Writing Data Randomly to a Randomly Accessed File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1D2793AE-BA5C-5343-A868-CE27DB456C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>
                <a:latin typeface="Lucida Console" panose="020B0609040504020204" pitchFamily="49" charset="0"/>
              </a:rPr>
              <a:t>fseek</a:t>
            </a:r>
          </a:p>
          <a:p>
            <a:pPr lvl="1"/>
            <a:r>
              <a:rPr lang="en-US" altLang="en-US"/>
              <a:t>Sets file position pointer to a specific position</a:t>
            </a:r>
          </a:p>
          <a:p>
            <a:pPr lvl="1"/>
            <a:r>
              <a:rPr lang="en-US" altLang="en-US" sz="2000">
                <a:latin typeface="Lucida Console" panose="020B0609040504020204" pitchFamily="49" charset="0"/>
              </a:rPr>
              <a:t>fseek(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i="1"/>
              <a:t>pointer, offset, symbolic_constant</a:t>
            </a:r>
            <a:r>
              <a:rPr lang="en-US" altLang="en-US" sz="2000">
                <a:latin typeface="Lucida Console" panose="020B0609040504020204" pitchFamily="49" charset="0"/>
              </a:rPr>
              <a:t> );</a:t>
            </a:r>
          </a:p>
          <a:p>
            <a:pPr lvl="2"/>
            <a:r>
              <a:rPr lang="en-US" altLang="en-US" i="1"/>
              <a:t>pointer</a:t>
            </a:r>
            <a:r>
              <a:rPr lang="en-US" altLang="en-US"/>
              <a:t> </a:t>
            </a:r>
            <a:r>
              <a:rPr lang="en-US" altLang="en-US">
                <a:cs typeface="Times New Roman" panose="02020603050405020304" pitchFamily="18" charset="0"/>
              </a:rPr>
              <a:t>–</a:t>
            </a:r>
            <a:r>
              <a:rPr lang="en-US" altLang="en-US"/>
              <a:t> pointer to file</a:t>
            </a:r>
          </a:p>
          <a:p>
            <a:pPr lvl="2"/>
            <a:r>
              <a:rPr lang="en-US" altLang="en-US" i="1"/>
              <a:t>offset</a:t>
            </a:r>
            <a:r>
              <a:rPr lang="en-US" altLang="en-US"/>
              <a:t> </a:t>
            </a:r>
            <a:r>
              <a:rPr lang="en-US" altLang="en-US">
                <a:cs typeface="Times New Roman" panose="02020603050405020304" pitchFamily="18" charset="0"/>
              </a:rPr>
              <a:t>–</a:t>
            </a:r>
            <a:r>
              <a:rPr lang="en-US" altLang="en-US"/>
              <a:t> file position pointer (0 is first location)</a:t>
            </a:r>
          </a:p>
          <a:p>
            <a:pPr lvl="2"/>
            <a:r>
              <a:rPr lang="en-US" altLang="en-US" i="1"/>
              <a:t>symbolic_constant</a:t>
            </a:r>
            <a:r>
              <a:rPr lang="en-US" altLang="en-US"/>
              <a:t> </a:t>
            </a:r>
            <a:r>
              <a:rPr lang="en-US" altLang="en-US">
                <a:cs typeface="Times New Roman" panose="02020603050405020304" pitchFamily="18" charset="0"/>
              </a:rPr>
              <a:t>–</a:t>
            </a:r>
            <a:r>
              <a:rPr lang="en-US" altLang="en-US"/>
              <a:t> specifies where in file we are reading from</a:t>
            </a:r>
          </a:p>
          <a:p>
            <a:pPr lvl="2"/>
            <a:r>
              <a:rPr lang="en-US" altLang="en-US" sz="1800">
                <a:latin typeface="Lucida Console" panose="020B0609040504020204" pitchFamily="49" charset="0"/>
              </a:rPr>
              <a:t>SEEK_SET</a:t>
            </a:r>
            <a:r>
              <a:rPr lang="en-US" altLang="en-US"/>
              <a:t> </a:t>
            </a:r>
            <a:r>
              <a:rPr lang="en-US" altLang="en-US">
                <a:cs typeface="Times New Roman" panose="02020603050405020304" pitchFamily="18" charset="0"/>
              </a:rPr>
              <a:t>–</a:t>
            </a:r>
            <a:r>
              <a:rPr lang="en-US" altLang="en-US"/>
              <a:t> seek starts at beginning of file</a:t>
            </a:r>
          </a:p>
          <a:p>
            <a:pPr lvl="2"/>
            <a:r>
              <a:rPr lang="en-US" altLang="en-US" sz="1800">
                <a:latin typeface="Lucida Console" panose="020B0609040504020204" pitchFamily="49" charset="0"/>
              </a:rPr>
              <a:t>SEEK_CUR</a:t>
            </a:r>
            <a:r>
              <a:rPr lang="en-US" altLang="en-US"/>
              <a:t> </a:t>
            </a:r>
            <a:r>
              <a:rPr lang="en-US" altLang="en-US">
                <a:cs typeface="Times New Roman" panose="02020603050405020304" pitchFamily="18" charset="0"/>
              </a:rPr>
              <a:t>–</a:t>
            </a:r>
            <a:r>
              <a:rPr lang="en-US" altLang="en-US"/>
              <a:t> seek starts at current location in file</a:t>
            </a:r>
          </a:p>
          <a:p>
            <a:pPr lvl="2"/>
            <a:r>
              <a:rPr lang="en-US" altLang="en-US" sz="1800">
                <a:latin typeface="Lucida Console" panose="020B0609040504020204" pitchFamily="49" charset="0"/>
              </a:rPr>
              <a:t>SEEK_END</a:t>
            </a:r>
            <a:r>
              <a:rPr lang="en-US" altLang="en-US"/>
              <a:t> </a:t>
            </a:r>
            <a:r>
              <a:rPr lang="en-US" altLang="en-US">
                <a:cs typeface="Times New Roman" panose="02020603050405020304" pitchFamily="18" charset="0"/>
              </a:rPr>
              <a:t>–</a:t>
            </a:r>
            <a:r>
              <a:rPr lang="en-US" altLang="en-US"/>
              <a:t> seek starts at end of file</a:t>
            </a:r>
          </a:p>
          <a:p>
            <a:pPr lvl="2"/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22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Rectangle 54">
            <a:extLst>
              <a:ext uri="{FF2B5EF4-FFF2-40B4-BE49-F238E27FC236}">
                <a16:creationId xmlns:a16="http://schemas.microsoft.com/office/drawing/2014/main" id="{B1C9A80A-7E86-4E4C-94BA-1BCD24BE6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The Data Hierarchy</a:t>
            </a:r>
          </a:p>
        </p:txBody>
      </p:sp>
      <p:sp>
        <p:nvSpPr>
          <p:cNvPr id="1079" name="Rectangle 55">
            <a:extLst>
              <a:ext uri="{FF2B5EF4-FFF2-40B4-BE49-F238E27FC236}">
                <a16:creationId xmlns:a16="http://schemas.microsoft.com/office/drawing/2014/main" id="{8B8D6AF1-9CB0-204D-A092-EB9DF28B52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3200" dirty="0"/>
              <a:t>Data Hierarchy:</a:t>
            </a:r>
          </a:p>
          <a:p>
            <a:pPr lvl="1"/>
            <a:r>
              <a:rPr lang="en-US" altLang="en-US" sz="2800" dirty="0"/>
              <a:t>Bit </a:t>
            </a:r>
            <a:r>
              <a:rPr lang="en-US" altLang="en-US" sz="2800" dirty="0">
                <a:cs typeface="Times New Roman" panose="02020603050405020304" pitchFamily="18" charset="0"/>
              </a:rPr>
              <a:t>–</a:t>
            </a:r>
            <a:r>
              <a:rPr lang="en-US" altLang="en-US" sz="2800" dirty="0"/>
              <a:t> smallest data item</a:t>
            </a:r>
          </a:p>
          <a:p>
            <a:pPr lvl="2"/>
            <a:r>
              <a:rPr lang="en-US" altLang="en-US" sz="2400" dirty="0"/>
              <a:t>Value of </a:t>
            </a:r>
            <a:r>
              <a:rPr lang="en-US" altLang="en-US" dirty="0">
                <a:latin typeface="Lucida Console" panose="020B0609040504020204" pitchFamily="49" charset="0"/>
              </a:rPr>
              <a:t>0</a:t>
            </a:r>
            <a:r>
              <a:rPr lang="en-US" altLang="en-US" sz="2400" dirty="0"/>
              <a:t> or </a:t>
            </a:r>
            <a:r>
              <a:rPr lang="en-US" altLang="en-US" dirty="0">
                <a:latin typeface="Lucida Console" panose="020B0609040504020204" pitchFamily="49" charset="0"/>
              </a:rPr>
              <a:t>1</a:t>
            </a:r>
          </a:p>
          <a:p>
            <a:pPr lvl="1"/>
            <a:r>
              <a:rPr lang="en-US" altLang="en-US" sz="2800" dirty="0"/>
              <a:t>Byte – 8 bits </a:t>
            </a:r>
          </a:p>
          <a:p>
            <a:pPr lvl="2"/>
            <a:r>
              <a:rPr lang="en-US" altLang="en-US" sz="2400" dirty="0"/>
              <a:t>Used to store a character</a:t>
            </a:r>
          </a:p>
          <a:p>
            <a:pPr lvl="3"/>
            <a:r>
              <a:rPr lang="en-US" altLang="en-US" sz="2000" dirty="0"/>
              <a:t>Decimal digits, letters, and special symbols</a:t>
            </a:r>
          </a:p>
          <a:p>
            <a:pPr lvl="1"/>
            <a:r>
              <a:rPr lang="en-US" altLang="en-US" sz="2800" dirty="0"/>
              <a:t>Field </a:t>
            </a:r>
            <a:r>
              <a:rPr lang="en-US" altLang="en-US" sz="2800" dirty="0">
                <a:cs typeface="Times New Roman" panose="02020603050405020304" pitchFamily="18" charset="0"/>
              </a:rPr>
              <a:t>–</a:t>
            </a:r>
            <a:r>
              <a:rPr lang="en-US" altLang="en-US" sz="2800" dirty="0"/>
              <a:t> group of characters conveying meaning </a:t>
            </a:r>
          </a:p>
          <a:p>
            <a:pPr lvl="2"/>
            <a:r>
              <a:rPr lang="en-US" altLang="en-US" sz="2400" dirty="0"/>
              <a:t>Example: your name</a:t>
            </a:r>
          </a:p>
          <a:p>
            <a:pPr lvl="1"/>
            <a:r>
              <a:rPr lang="en-US" altLang="en-US" sz="2800" dirty="0"/>
              <a:t>Record – group of related fields</a:t>
            </a:r>
          </a:p>
          <a:p>
            <a:pPr lvl="2"/>
            <a:r>
              <a:rPr lang="en-US" altLang="en-US" sz="2400" dirty="0"/>
              <a:t>Represented by a </a:t>
            </a:r>
            <a:r>
              <a:rPr lang="en-US" altLang="en-US" dirty="0">
                <a:latin typeface="Lucida Console" panose="020B0609040504020204" pitchFamily="49" charset="0"/>
              </a:rPr>
              <a:t>struct</a:t>
            </a:r>
            <a:r>
              <a:rPr lang="en-US" altLang="en-US" sz="2400" dirty="0"/>
              <a:t> or a </a:t>
            </a:r>
            <a:r>
              <a:rPr lang="en-US" altLang="en-US" dirty="0">
                <a:latin typeface="Lucida Console" panose="020B0609040504020204" pitchFamily="49" charset="0"/>
              </a:rPr>
              <a:t>class</a:t>
            </a:r>
          </a:p>
          <a:p>
            <a:pPr lvl="2"/>
            <a:r>
              <a:rPr lang="en-US" altLang="en-US" sz="2400" dirty="0"/>
              <a:t>Example: In a payroll system, a record for a particular employee that contained his/her identification number, name, address, etc.</a:t>
            </a:r>
          </a:p>
        </p:txBody>
      </p:sp>
    </p:spTree>
    <p:extLst>
      <p:ext uri="{BB962C8B-B14F-4D97-AF65-F5344CB8AC3E}">
        <p14:creationId xmlns:p14="http://schemas.microsoft.com/office/powerpoint/2010/main" val="4214913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31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 t="6809" r="20472" b="5248"/>
          <a:stretch/>
        </p:blipFill>
        <p:spPr>
          <a:xfrm>
            <a:off x="1" y="1"/>
            <a:ext cx="5748517" cy="5005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tp8_11_Page_32">
            <a:extLst>
              <a:ext uri="{FF2B5EF4-FFF2-40B4-BE49-F238E27FC236}">
                <a16:creationId xmlns:a16="http://schemas.microsoft.com/office/drawing/2014/main" id="{D38D6AB0-422A-684B-983F-44D1E67A5C9E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2" r="12947" b="14326"/>
          <a:stretch/>
        </p:blipFill>
        <p:spPr>
          <a:xfrm>
            <a:off x="5748518" y="155643"/>
            <a:ext cx="6443481" cy="44941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4C7556-B4A8-2742-9F7F-D434AB8CA215}"/>
              </a:ext>
            </a:extLst>
          </p:cNvPr>
          <p:cNvCxnSpPr/>
          <p:nvPr/>
        </p:nvCxnSpPr>
        <p:spPr>
          <a:xfrm>
            <a:off x="582273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01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tp8_11_Page_33">
            <a:extLst>
              <a:ext uri="{FF2B5EF4-FFF2-40B4-BE49-F238E27FC236}">
                <a16:creationId xmlns:a16="http://schemas.microsoft.com/office/drawing/2014/main" id="{B87D31C0-9B21-4241-9679-DCA0C5DCC0CD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" t="6241" r="23907" b="53475"/>
          <a:stretch/>
        </p:blipFill>
        <p:spPr>
          <a:xfrm>
            <a:off x="0" y="408561"/>
            <a:ext cx="6120340" cy="2548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tp8_11_Page_34">
            <a:extLst>
              <a:ext uri="{FF2B5EF4-FFF2-40B4-BE49-F238E27FC236}">
                <a16:creationId xmlns:a16="http://schemas.microsoft.com/office/drawing/2014/main" id="{B0BCE73B-8CF8-7840-A7D3-3921A5098AF9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" t="6241" r="25253" b="15745"/>
          <a:stretch/>
        </p:blipFill>
        <p:spPr>
          <a:xfrm>
            <a:off x="6091826" y="408562"/>
            <a:ext cx="6100174" cy="511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8845B4-F039-D349-BC0C-FD5A3DCEF886}"/>
              </a:ext>
            </a:extLst>
          </p:cNvPr>
          <p:cNvCxnSpPr/>
          <p:nvPr/>
        </p:nvCxnSpPr>
        <p:spPr>
          <a:xfrm>
            <a:off x="6056199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75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1BE173A7-4FF8-1149-B8DA-4DB3D2498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Writing Data Randomly to a Randomly Accessed File</a:t>
            </a:r>
          </a:p>
        </p:txBody>
      </p:sp>
      <p:sp>
        <p:nvSpPr>
          <p:cNvPr id="123959" name="Rectangle 55">
            <a:extLst>
              <a:ext uri="{FF2B5EF4-FFF2-40B4-BE49-F238E27FC236}">
                <a16:creationId xmlns:a16="http://schemas.microsoft.com/office/drawing/2014/main" id="{B1B60DBC-035D-034B-935A-D79979A31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18000"/>
            <a:ext cx="9144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</a:rPr>
              <a:t> </a:t>
            </a:r>
          </a:p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8" name="Picture 7" descr="chtp8_11_Page_35">
            <a:extLst>
              <a:ext uri="{FF2B5EF4-FFF2-40B4-BE49-F238E27FC236}">
                <a16:creationId xmlns:a16="http://schemas.microsoft.com/office/drawing/2014/main" id="{856E3F4D-4AEE-0747-97DC-4AD57ACCE8C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1" b="19803"/>
          <a:stretch/>
        </p:blipFill>
        <p:spPr>
          <a:xfrm>
            <a:off x="1524000" y="1869141"/>
            <a:ext cx="8875713" cy="4988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813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>
            <a:extLst>
              <a:ext uri="{FF2B5EF4-FFF2-40B4-BE49-F238E27FC236}">
                <a16:creationId xmlns:a16="http://schemas.microsoft.com/office/drawing/2014/main" id="{8EF988B7-0D50-D843-A624-277417B5B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Reading Data Randomly from a Randomly Accessed File</a:t>
            </a:r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58AF8E22-A89D-0449-B7EC-E96CAD932C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>
                <a:latin typeface="Lucida Console" panose="020B0609040504020204" pitchFamily="49" charset="0"/>
              </a:rPr>
              <a:t>fread</a:t>
            </a:r>
          </a:p>
          <a:p>
            <a:pPr lvl="1"/>
            <a:r>
              <a:rPr lang="en-US" altLang="en-US"/>
              <a:t>Reads a specified number of bytes from a file into memory</a:t>
            </a:r>
          </a:p>
          <a:p>
            <a:pPr lvl="2"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fread( &amp;client, sizeof (struct clientData), 1, myPtr );</a:t>
            </a:r>
          </a:p>
          <a:p>
            <a:pPr lvl="1"/>
            <a:r>
              <a:rPr lang="en-US" altLang="en-US"/>
              <a:t>Can read several fixed-size array elements</a:t>
            </a:r>
          </a:p>
          <a:p>
            <a:pPr lvl="2"/>
            <a:r>
              <a:rPr lang="en-US" altLang="en-US"/>
              <a:t>Provide pointer to array</a:t>
            </a:r>
          </a:p>
          <a:p>
            <a:pPr lvl="2"/>
            <a:r>
              <a:rPr lang="en-US" altLang="en-US"/>
              <a:t>Indicate number of elements to read</a:t>
            </a:r>
          </a:p>
          <a:p>
            <a:pPr lvl="1"/>
            <a:r>
              <a:rPr lang="en-US" altLang="en-US"/>
              <a:t>To read multiple elements, specify in third argument</a:t>
            </a:r>
          </a:p>
        </p:txBody>
      </p:sp>
    </p:spTree>
    <p:extLst>
      <p:ext uri="{BB962C8B-B14F-4D97-AF65-F5344CB8AC3E}">
        <p14:creationId xmlns:p14="http://schemas.microsoft.com/office/powerpoint/2010/main" val="3185999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39FEF6C0-65E4-454B-9889-EA9E0980554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0" y="762000"/>
            <a:ext cx="2286000" cy="60960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fig11_15.c (1 of 2)</a:t>
            </a:r>
          </a:p>
        </p:txBody>
      </p:sp>
      <p:graphicFrame>
        <p:nvGraphicFramePr>
          <p:cNvPr id="124932" name="Object 4">
            <a:extLst>
              <a:ext uri="{FF2B5EF4-FFF2-40B4-BE49-F238E27FC236}">
                <a16:creationId xmlns:a16="http://schemas.microsoft.com/office/drawing/2014/main" id="{FA759B54-31E3-7446-A4AB-70C857F126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1" y="1"/>
          <a:ext cx="6919913" cy="602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8" name="Document" r:id="rId3" imgW="42557700" imgH="37134800" progId="Word.Document.8">
                  <p:embed/>
                </p:oleObj>
              </mc:Choice>
              <mc:Fallback>
                <p:oleObj name="Document" r:id="rId3" imgW="42557700" imgH="37134800" progId="Word.Document.8">
                  <p:embed/>
                  <p:pic>
                    <p:nvPicPr>
                      <p:cNvPr id="124932" name="Object 4">
                        <a:extLst>
                          <a:ext uri="{FF2B5EF4-FFF2-40B4-BE49-F238E27FC236}">
                            <a16:creationId xmlns:a16="http://schemas.microsoft.com/office/drawing/2014/main" id="{FA759B54-31E3-7446-A4AB-70C857F126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"/>
                        <a:ext cx="6919913" cy="602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0571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1027">
            <a:extLst>
              <a:ext uri="{FF2B5EF4-FFF2-40B4-BE49-F238E27FC236}">
                <a16:creationId xmlns:a16="http://schemas.microsoft.com/office/drawing/2014/main" id="{A5A970F3-1BC9-4448-AA96-B62C411CEDC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58200" y="762000"/>
            <a:ext cx="2209800" cy="6096000"/>
          </a:xfrm>
          <a:noFill/>
          <a:ln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fig11_15.c (2 of 2)</a:t>
            </a:r>
          </a:p>
        </p:txBody>
      </p:sp>
      <p:graphicFrame>
        <p:nvGraphicFramePr>
          <p:cNvPr id="125956" name="Object 1028">
            <a:extLst>
              <a:ext uri="{FF2B5EF4-FFF2-40B4-BE49-F238E27FC236}">
                <a16:creationId xmlns:a16="http://schemas.microsoft.com/office/drawing/2014/main" id="{F0C624C1-EF7A-F94E-92E9-68D34D8D495A}"/>
              </a:ext>
            </a:extLst>
          </p:cNvPr>
          <p:cNvGraphicFramePr>
            <a:graphicFrameLocks/>
          </p:cNvGraphicFramePr>
          <p:nvPr/>
        </p:nvGraphicFramePr>
        <p:xfrm>
          <a:off x="1524001" y="1"/>
          <a:ext cx="6919913" cy="640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2" name="Document" r:id="rId3" imgW="39687500" imgH="38430200" progId="Word.Document.8">
                  <p:embed/>
                </p:oleObj>
              </mc:Choice>
              <mc:Fallback>
                <p:oleObj name="Document" r:id="rId3" imgW="39687500" imgH="38430200" progId="Word.Document.8">
                  <p:embed/>
                  <p:pic>
                    <p:nvPicPr>
                      <p:cNvPr id="125956" name="Object 1028">
                        <a:extLst>
                          <a:ext uri="{FF2B5EF4-FFF2-40B4-BE49-F238E27FC236}">
                            <a16:creationId xmlns:a16="http://schemas.microsoft.com/office/drawing/2014/main" id="{F0C624C1-EF7A-F94E-92E9-68D34D8D495A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"/>
                        <a:ext cx="6919913" cy="640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970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>
            <a:extLst>
              <a:ext uri="{FF2B5EF4-FFF2-40B4-BE49-F238E27FC236}">
                <a16:creationId xmlns:a16="http://schemas.microsoft.com/office/drawing/2014/main" id="{9F648A78-ADA6-4B48-9B89-B6778DC7B59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05800" y="762000"/>
            <a:ext cx="2362200" cy="6096000"/>
          </a:xfrm>
          <a:noFill/>
          <a:ln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Program Output</a:t>
            </a: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C7F7EA8B-F79A-CE41-BD11-DA658D652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6781800" cy="14773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Lucida Console" panose="020B0609040504020204" pitchFamily="49" charset="0"/>
              </a:rPr>
              <a:t>Acct  Last Name       First Name    Balance</a:t>
            </a:r>
          </a:p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Lucida Console" panose="020B0609040504020204" pitchFamily="49" charset="0"/>
              </a:rPr>
              <a:t>29    Brown           Nancy          -24.54</a:t>
            </a:r>
          </a:p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Lucida Console" panose="020B0609040504020204" pitchFamily="49" charset="0"/>
              </a:rPr>
              <a:t>33    Dunn            Stacey         314.33</a:t>
            </a:r>
          </a:p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Lucida Console" panose="020B0609040504020204" pitchFamily="49" charset="0"/>
              </a:rPr>
              <a:t>37    Barker          Doug             0.00</a:t>
            </a:r>
          </a:p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Lucida Console" panose="020B0609040504020204" pitchFamily="49" charset="0"/>
              </a:rPr>
              <a:t>88    Smith           Dave           258.34</a:t>
            </a:r>
          </a:p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Lucida Console" panose="020B0609040504020204" pitchFamily="49" charset="0"/>
              </a:rPr>
              <a:t>96    Stone           Sam             34.98 </a:t>
            </a:r>
          </a:p>
        </p:txBody>
      </p:sp>
    </p:spTree>
    <p:extLst>
      <p:ext uri="{BB962C8B-B14F-4D97-AF65-F5344CB8AC3E}">
        <p14:creationId xmlns:p14="http://schemas.microsoft.com/office/powerpoint/2010/main" val="1825449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>
            <a:extLst>
              <a:ext uri="{FF2B5EF4-FFF2-40B4-BE49-F238E27FC236}">
                <a16:creationId xmlns:a16="http://schemas.microsoft.com/office/drawing/2014/main" id="{CFF57DB9-64CF-5C42-B2D5-8FB93D705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Case Study: A Transaction Processing Program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0991533A-FC72-1B4E-8902-0C926C637E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This program</a:t>
            </a:r>
          </a:p>
          <a:p>
            <a:pPr lvl="1"/>
            <a:r>
              <a:rPr lang="en-US" altLang="en-US"/>
              <a:t>Demonstrates using random access files to achieve instant access processing of a bank’s account information</a:t>
            </a:r>
          </a:p>
          <a:p>
            <a:r>
              <a:rPr lang="en-US" altLang="en-US"/>
              <a:t>We will</a:t>
            </a:r>
          </a:p>
          <a:p>
            <a:pPr lvl="1"/>
            <a:r>
              <a:rPr lang="en-US" altLang="en-US"/>
              <a:t>Update existing accounts</a:t>
            </a:r>
          </a:p>
          <a:p>
            <a:pPr lvl="1"/>
            <a:r>
              <a:rPr lang="en-US" altLang="en-US"/>
              <a:t>Add new accounts</a:t>
            </a:r>
          </a:p>
          <a:p>
            <a:pPr lvl="1"/>
            <a:r>
              <a:rPr lang="en-US" altLang="en-US"/>
              <a:t>Delete accounts</a:t>
            </a:r>
          </a:p>
          <a:p>
            <a:pPr lvl="1"/>
            <a:r>
              <a:rPr lang="en-US" altLang="en-US"/>
              <a:t>Store a formatted listing of all accounts in a text file</a:t>
            </a:r>
          </a:p>
        </p:txBody>
      </p:sp>
    </p:spTree>
    <p:extLst>
      <p:ext uri="{BB962C8B-B14F-4D97-AF65-F5344CB8AC3E}">
        <p14:creationId xmlns:p14="http://schemas.microsoft.com/office/powerpoint/2010/main" val="2351479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BE13F3FD-EA9C-9340-8F7C-7CE94097D9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DF3FD81B-0F6C-5041-9DC3-EBAD1CE353E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1DA269FB-6FB0-5744-8EBF-C13DEAE69F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534400" y="762000"/>
            <a:ext cx="2133600" cy="60960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fig11_16.c (1 of 11)</a:t>
            </a:r>
          </a:p>
        </p:txBody>
      </p:sp>
      <p:graphicFrame>
        <p:nvGraphicFramePr>
          <p:cNvPr id="128004" name="Object 4">
            <a:extLst>
              <a:ext uri="{FF2B5EF4-FFF2-40B4-BE49-F238E27FC236}">
                <a16:creationId xmlns:a16="http://schemas.microsoft.com/office/drawing/2014/main" id="{397B2A3C-7AFB-744D-8B3C-B4F218765EDE}"/>
              </a:ext>
            </a:extLst>
          </p:cNvPr>
          <p:cNvGraphicFramePr>
            <a:graphicFrameLocks/>
          </p:cNvGraphicFramePr>
          <p:nvPr/>
        </p:nvGraphicFramePr>
        <p:xfrm>
          <a:off x="1524000" y="0"/>
          <a:ext cx="6834188" cy="666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4" name="Document" r:id="rId3" imgW="42608500" imgH="41567100" progId="Word.Document.8">
                  <p:embed/>
                </p:oleObj>
              </mc:Choice>
              <mc:Fallback>
                <p:oleObj name="Document" r:id="rId3" imgW="42608500" imgH="41567100" progId="Word.Document.8">
                  <p:embed/>
                  <p:pic>
                    <p:nvPicPr>
                      <p:cNvPr id="128004" name="Object 4">
                        <a:extLst>
                          <a:ext uri="{FF2B5EF4-FFF2-40B4-BE49-F238E27FC236}">
                            <a16:creationId xmlns:a16="http://schemas.microsoft.com/office/drawing/2014/main" id="{397B2A3C-7AFB-744D-8B3C-B4F218765EDE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6834188" cy="666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2223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3CBC3358-7624-EF48-84EE-612C9A83D5E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8AC1064-62DE-AF44-BCD2-00A3F773F7E4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741D23F7-73E6-A547-80A3-333A355818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58200" y="762000"/>
            <a:ext cx="2209800" cy="60960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fig11_16.c (2 of 11)</a:t>
            </a:r>
          </a:p>
        </p:txBody>
      </p:sp>
      <p:graphicFrame>
        <p:nvGraphicFramePr>
          <p:cNvPr id="129028" name="Object 4">
            <a:extLst>
              <a:ext uri="{FF2B5EF4-FFF2-40B4-BE49-F238E27FC236}">
                <a16:creationId xmlns:a16="http://schemas.microsoft.com/office/drawing/2014/main" id="{A081DD0E-9796-0B4E-A819-35164EFD1E3A}"/>
              </a:ext>
            </a:extLst>
          </p:cNvPr>
          <p:cNvGraphicFramePr>
            <a:graphicFrameLocks/>
          </p:cNvGraphicFramePr>
          <p:nvPr/>
        </p:nvGraphicFramePr>
        <p:xfrm>
          <a:off x="1524000" y="1"/>
          <a:ext cx="6834188" cy="548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8" name="Document" r:id="rId3" imgW="42608500" imgH="34290000" progId="Word.Document.8">
                  <p:embed/>
                </p:oleObj>
              </mc:Choice>
              <mc:Fallback>
                <p:oleObj name="Document" r:id="rId3" imgW="42608500" imgH="34290000" progId="Word.Document.8">
                  <p:embed/>
                  <p:pic>
                    <p:nvPicPr>
                      <p:cNvPr id="129028" name="Object 4">
                        <a:extLst>
                          <a:ext uri="{FF2B5EF4-FFF2-40B4-BE49-F238E27FC236}">
                            <a16:creationId xmlns:a16="http://schemas.microsoft.com/office/drawing/2014/main" id="{A081DD0E-9796-0B4E-A819-35164EFD1E3A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"/>
                        <a:ext cx="6834188" cy="548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834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>
            <a:extLst>
              <a:ext uri="{FF2B5EF4-FFF2-40B4-BE49-F238E27FC236}">
                <a16:creationId xmlns:a16="http://schemas.microsoft.com/office/drawing/2014/main" id="{90435E13-82C3-984A-BD73-0671F72D9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The Data Hierarchy</a:t>
            </a:r>
          </a:p>
        </p:txBody>
      </p:sp>
      <p:sp>
        <p:nvSpPr>
          <p:cNvPr id="101379" name="Rectangle 1027">
            <a:extLst>
              <a:ext uri="{FF2B5EF4-FFF2-40B4-BE49-F238E27FC236}">
                <a16:creationId xmlns:a16="http://schemas.microsoft.com/office/drawing/2014/main" id="{C78680E2-A58B-6043-95A9-24EF98490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Hierarchy (continued):</a:t>
            </a:r>
          </a:p>
          <a:p>
            <a:pPr lvl="1"/>
            <a:r>
              <a:rPr lang="en-US" altLang="en-US" dirty="0"/>
              <a:t>File – group of related records</a:t>
            </a:r>
          </a:p>
          <a:p>
            <a:pPr lvl="2"/>
            <a:r>
              <a:rPr lang="en-US" altLang="en-US" dirty="0"/>
              <a:t>Example: payroll file</a:t>
            </a:r>
          </a:p>
          <a:p>
            <a:pPr lvl="1"/>
            <a:r>
              <a:rPr lang="en-US" altLang="en-US" dirty="0"/>
              <a:t>Database – group of related files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C076385F-D2F1-3146-AE77-C3BFD5A29580}"/>
              </a:ext>
            </a:extLst>
          </p:cNvPr>
          <p:cNvGrpSpPr>
            <a:grpSpLocks/>
          </p:cNvGrpSpPr>
          <p:nvPr/>
        </p:nvGrpSpPr>
        <p:grpSpPr bwMode="auto">
          <a:xfrm>
            <a:off x="4597400" y="2413001"/>
            <a:ext cx="7137400" cy="4079874"/>
            <a:chOff x="1056" y="768"/>
            <a:chExt cx="3258" cy="1805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C54960A7-CC10-594E-A25B-6B44B82AA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2393"/>
              <a:ext cx="104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lang="en-US" altLang="en-US" sz="1000" b="1">
                <a:latin typeface="Courier New" panose="02070309020205020404" pitchFamily="49" charset="0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1400" b="1" noProof="1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BCCD770-62D8-484D-A627-76331D395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74"/>
              <a:ext cx="65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ID" altLang="en-US" sz="1400" b="1" noProof="1">
                  <a:latin typeface="Courier New" panose="02070309020205020404" pitchFamily="49" charset="0"/>
                </a:rPr>
                <a:t>01001010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1AC01EA-455A-8542-BE5C-A542A787D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1952"/>
              <a:ext cx="571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Judy</a:t>
              </a:r>
              <a:endParaRPr lang="en-US" altLang="en-US" sz="1400" b="1" noProof="1">
                <a:latin typeface="Courier New" panose="02070309020205020404" pitchFamily="49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2BB2BE3B-0FB4-5541-B319-290E8000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733"/>
              <a:ext cx="338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ID" altLang="en-US" sz="1400" b="1" noProof="1">
                  <a:latin typeface="Courier New" panose="02070309020205020404" pitchFamily="49" charset="0"/>
                </a:rPr>
                <a:t>Judy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003A2A8-7175-2041-8A4D-29C71E785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1733"/>
              <a:ext cx="415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ID" altLang="en-US" sz="1400" b="1" noProof="1">
                  <a:latin typeface="Courier New" panose="02070309020205020404" pitchFamily="49" charset="0"/>
                </a:rPr>
                <a:t>Green</a:t>
              </a: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997FF081-975B-8345-82EC-48C9C5913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" y="2272"/>
              <a:ext cx="1" cy="13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44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44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lg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821E88F2-271E-A740-B13F-37BA9AE9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2046"/>
              <a:ext cx="1" cy="13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44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44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lg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3E74138-6001-4641-A14D-CC31BAFCD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" y="1844"/>
              <a:ext cx="0" cy="13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44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44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lg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8DA7C6A2-226F-9340-8C2D-AA310BA63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" y="173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6404A49-DBF6-4540-8CC7-B6191194F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173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8E036CA-75A6-5245-B934-9E3193A17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173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55359F-A8F4-1D43-9B62-DB49CE1A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173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AA8F1521-62D5-7D4F-9C97-F47684AF3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768"/>
              <a:ext cx="416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ID" altLang="en-US" sz="1400" b="1" noProof="1">
                  <a:latin typeface="Courier New" panose="02070309020205020404" pitchFamily="49" charset="0"/>
                </a:rPr>
                <a:t>Sally</a:t>
              </a: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FE66904A-9320-0447-ABAE-808D9FC58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768"/>
              <a:ext cx="415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ID" altLang="en-US" sz="1400" b="1" noProof="1">
                  <a:latin typeface="Courier New" panose="02070309020205020404" pitchFamily="49" charset="0"/>
                </a:rPr>
                <a:t>Black</a:t>
              </a: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34916B36-AFD9-4043-9A9A-6B0D4931E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770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A0F4F88F-3222-6449-84FB-29099F4FE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770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0261405-2388-1644-B708-DCE723911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" y="770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32AECD0-6FFA-FF4D-A1ED-D67EE757E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770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47DE2CA-EB43-CC49-A475-9FDD69F85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900"/>
              <a:ext cx="26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ID" altLang="en-US" sz="1400" b="1" noProof="1">
                  <a:latin typeface="Courier New" panose="02070309020205020404" pitchFamily="49" charset="0"/>
                </a:rPr>
                <a:t>Tom</a:t>
              </a: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73D78F15-5348-9241-ADF8-E1C24C733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900"/>
              <a:ext cx="338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ID" altLang="en-US" sz="1400" b="1" noProof="1">
                  <a:latin typeface="Courier New" panose="02070309020205020404" pitchFamily="49" charset="0"/>
                </a:rPr>
                <a:t>Blue</a:t>
              </a: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4B24140A-56DC-C749-9E73-4A7CE401F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901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29B4367B-BA26-8348-924A-0FD1001D9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901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290C2431-A059-F749-AABE-6F1F17423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" y="901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C4CDB31B-2231-1041-A5A7-CEC899432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901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1435E75-B519-E345-8D10-7C65C9FEB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1032"/>
              <a:ext cx="338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ID" altLang="en-US" sz="1400" b="1" noProof="1">
                  <a:latin typeface="Courier New" panose="02070309020205020404" pitchFamily="49" charset="0"/>
                </a:rPr>
                <a:t>Judy</a:t>
              </a: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DA9DCC28-553A-8343-86B9-C9494B057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1032"/>
              <a:ext cx="415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ID" altLang="en-US" sz="1400" b="1" noProof="1">
                  <a:latin typeface="Courier New" panose="02070309020205020404" pitchFamily="49" charset="0"/>
                </a:rPr>
                <a:t>Green</a:t>
              </a:r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5F4CD795-1E98-7042-9EE2-5402B0637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1033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65CCAC09-27CE-7B49-BD84-77D6F7ACD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1033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6BA7B49F-F74F-9B49-8CA0-E65B351E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" y="1033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BA4226D4-18FA-B444-8139-FD511FD1C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1033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E3AD9D19-EEBC-AF4B-A90D-88260BFCB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1163"/>
              <a:ext cx="338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ID" altLang="en-US" sz="1400" b="1" noProof="1">
                  <a:latin typeface="Courier New" panose="02070309020205020404" pitchFamily="49" charset="0"/>
                </a:rPr>
                <a:t>Iris</a:t>
              </a: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8A6660F9-B057-4840-85A3-133C837F2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1163"/>
              <a:ext cx="493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ID" altLang="en-US" sz="1400" b="1" noProof="1">
                  <a:latin typeface="Courier New" panose="02070309020205020404" pitchFamily="49" charset="0"/>
                </a:rPr>
                <a:t>Orange</a:t>
              </a: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A9588923-BDB9-3E41-8695-CA4CB340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116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45944F83-CB4D-B343-BD8C-9785F5744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116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C7563BB6-364C-6F4C-AD01-23C074B51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" y="116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67C95332-795D-734F-A067-03EA2B42D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116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F9CAB731-ABE6-474C-8216-41722807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1294"/>
              <a:ext cx="416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ID" altLang="en-US" sz="1400" b="1" noProof="1">
                  <a:latin typeface="Courier New" panose="02070309020205020404" pitchFamily="49" charset="0"/>
                </a:rPr>
                <a:t>Randy</a:t>
              </a: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3229193C-7CE3-F243-8706-17F8EF6A3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1294"/>
              <a:ext cx="260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ID" altLang="en-US" sz="1400" b="1" noProof="1">
                  <a:latin typeface="Courier New" panose="02070309020205020404" pitchFamily="49" charset="0"/>
                </a:rPr>
                <a:t>Red</a:t>
              </a: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04D7BC69-C07F-654C-A288-6385DEB5A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1296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D3FA4866-C3AC-8743-BEA5-ED98A1BE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1296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01C8B9C1-8F96-0B45-8ED6-F08514E54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" y="1296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FA9D6AD4-4374-C54F-B28B-70B918E0D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1296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23DA0E02-9469-2B44-AD66-A8E9C30CC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" y="1077"/>
              <a:ext cx="233" cy="614"/>
            </a:xfrm>
            <a:custGeom>
              <a:avLst/>
              <a:gdLst>
                <a:gd name="T0" fmla="*/ 19944 w 20000"/>
                <a:gd name="T1" fmla="*/ 0 h 20000"/>
                <a:gd name="T2" fmla="*/ 0 w 20000"/>
                <a:gd name="T3" fmla="*/ 0 h 20000"/>
                <a:gd name="T4" fmla="*/ 0 w 20000"/>
                <a:gd name="T5" fmla="*/ 1998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  <a:lnTo>
                    <a:pt x="0" y="19988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lg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E4303A7C-259F-F34E-88B9-08AA45615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1032"/>
              <a:ext cx="338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ID" altLang="en-US" sz="1400" noProof="1">
                  <a:latin typeface="Courier New" panose="02070309020205020404" pitchFamily="49" charset="0"/>
                </a:rPr>
                <a:t>File</a:t>
              </a:r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71D6D5A8-E6BA-A640-B2A0-D13AC7592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1735"/>
              <a:ext cx="493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ID" altLang="en-US" sz="1400" noProof="1">
                  <a:latin typeface="Courier New" panose="02070309020205020404" pitchFamily="49" charset="0"/>
                </a:rPr>
                <a:t>Record</a:t>
              </a: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EF2BE412-0C9F-6B40-9234-45D1A7CC0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" y="1952"/>
              <a:ext cx="416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ID" altLang="en-US" sz="1400" noProof="1">
                  <a:latin typeface="Courier New" panose="02070309020205020404" pitchFamily="49" charset="0"/>
                </a:rPr>
                <a:t>Field</a:t>
              </a:r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ECA7C305-71FD-6F41-B246-6077E64E4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179"/>
              <a:ext cx="1894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ID" altLang="en-US" sz="1400" noProof="1">
                  <a:latin typeface="Courier New" panose="02070309020205020404" pitchFamily="49" charset="0"/>
                </a:rPr>
                <a:t>Byte</a:t>
              </a:r>
              <a:r>
                <a:rPr lang="en-ID" altLang="en-US" sz="1000" noProof="1">
                  <a:latin typeface="Courier New" panose="02070309020205020404" pitchFamily="49" charset="0"/>
                </a:rPr>
                <a:t> (ASCII character J)</a:t>
              </a:r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0AD4A266-2C74-9E4F-BFFC-DCBBEF230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" y="2470"/>
              <a:ext cx="261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ID" altLang="en-US" noProof="1">
                  <a:latin typeface="Courier New" panose="02070309020205020404" pitchFamily="49" charset="0"/>
                </a:rPr>
                <a:t>Bit</a:t>
              </a:r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EA72FB23-C640-784B-94DF-019F77B24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139"/>
              <a:ext cx="27" cy="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endParaRPr lang="en-ID" altLang="en-US" noProof="1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14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6A3B4BE4-E8E8-204E-9014-DA9438DB3F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7B5CF49-CEB5-E94D-9CB6-1A288D0E9302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804A60AD-13DB-0744-A69E-6D474472E7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534400" y="762000"/>
            <a:ext cx="2133600" cy="60960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fig11_16.c (3 of 11)</a:t>
            </a:r>
          </a:p>
        </p:txBody>
      </p:sp>
      <p:graphicFrame>
        <p:nvGraphicFramePr>
          <p:cNvPr id="134148" name="Object 4">
            <a:extLst>
              <a:ext uri="{FF2B5EF4-FFF2-40B4-BE49-F238E27FC236}">
                <a16:creationId xmlns:a16="http://schemas.microsoft.com/office/drawing/2014/main" id="{C08C5E03-E1F8-A74D-86F9-4FA5F48C55E5}"/>
              </a:ext>
            </a:extLst>
          </p:cNvPr>
          <p:cNvGraphicFramePr>
            <a:graphicFrameLocks/>
          </p:cNvGraphicFramePr>
          <p:nvPr/>
        </p:nvGraphicFramePr>
        <p:xfrm>
          <a:off x="1524001" y="1"/>
          <a:ext cx="6919913" cy="671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2" name="Document" r:id="rId3" imgW="42608500" imgH="40284400" progId="Word.Document.8">
                  <p:embed/>
                </p:oleObj>
              </mc:Choice>
              <mc:Fallback>
                <p:oleObj name="Document" r:id="rId3" imgW="42608500" imgH="40284400" progId="Word.Document.8">
                  <p:embed/>
                  <p:pic>
                    <p:nvPicPr>
                      <p:cNvPr id="134148" name="Object 4">
                        <a:extLst>
                          <a:ext uri="{FF2B5EF4-FFF2-40B4-BE49-F238E27FC236}">
                            <a16:creationId xmlns:a16="http://schemas.microsoft.com/office/drawing/2014/main" id="{C08C5E03-E1F8-A74D-86F9-4FA5F48C55E5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"/>
                        <a:ext cx="6919913" cy="671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774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15A3F869-4967-7640-8ED1-BB4607547D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D6EEAA7-E9FD-174B-BA2D-7FCD6F5CE31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95CC49A6-8ADE-4048-815C-8F47E6008F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534400" y="762000"/>
            <a:ext cx="2133600" cy="60960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fig11_16.c (4 of 11)</a:t>
            </a:r>
          </a:p>
        </p:txBody>
      </p:sp>
      <p:graphicFrame>
        <p:nvGraphicFramePr>
          <p:cNvPr id="135172" name="Object 4">
            <a:extLst>
              <a:ext uri="{FF2B5EF4-FFF2-40B4-BE49-F238E27FC236}">
                <a16:creationId xmlns:a16="http://schemas.microsoft.com/office/drawing/2014/main" id="{076F988D-9362-B848-8FA8-F467142F3301}"/>
              </a:ext>
            </a:extLst>
          </p:cNvPr>
          <p:cNvGraphicFramePr>
            <a:graphicFrameLocks/>
          </p:cNvGraphicFramePr>
          <p:nvPr/>
        </p:nvGraphicFramePr>
        <p:xfrm>
          <a:off x="1524000" y="0"/>
          <a:ext cx="687070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6" name="Document" r:id="rId3" imgW="45173900" imgH="39281100" progId="Word.Document.8">
                  <p:embed/>
                </p:oleObj>
              </mc:Choice>
              <mc:Fallback>
                <p:oleObj name="Document" r:id="rId3" imgW="45173900" imgH="39281100" progId="Word.Document.8">
                  <p:embed/>
                  <p:pic>
                    <p:nvPicPr>
                      <p:cNvPr id="135172" name="Object 4">
                        <a:extLst>
                          <a:ext uri="{FF2B5EF4-FFF2-40B4-BE49-F238E27FC236}">
                            <a16:creationId xmlns:a16="http://schemas.microsoft.com/office/drawing/2014/main" id="{076F988D-9362-B848-8FA8-F467142F3301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6870700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7285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1DC355A8-2B20-D548-869D-4D8F5A32D5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29CD63B-2EFD-234D-B938-DBA4FC1134F1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7C28652E-FA5D-AD4A-8F22-CE4006910AD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77250" y="762000"/>
            <a:ext cx="2190750" cy="60960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fig11_16.c (5 of 11)</a:t>
            </a:r>
          </a:p>
        </p:txBody>
      </p:sp>
      <p:graphicFrame>
        <p:nvGraphicFramePr>
          <p:cNvPr id="136196" name="Object 4">
            <a:extLst>
              <a:ext uri="{FF2B5EF4-FFF2-40B4-BE49-F238E27FC236}">
                <a16:creationId xmlns:a16="http://schemas.microsoft.com/office/drawing/2014/main" id="{A6F328BA-D60F-C74B-9E93-C7E86F14DC59}"/>
              </a:ext>
            </a:extLst>
          </p:cNvPr>
          <p:cNvGraphicFramePr>
            <a:graphicFrameLocks/>
          </p:cNvGraphicFramePr>
          <p:nvPr/>
        </p:nvGraphicFramePr>
        <p:xfrm>
          <a:off x="1524000" y="0"/>
          <a:ext cx="6834188" cy="626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0" name="Document" r:id="rId3" imgW="42608500" imgH="39065200" progId="Word.Document.8">
                  <p:embed/>
                </p:oleObj>
              </mc:Choice>
              <mc:Fallback>
                <p:oleObj name="Document" r:id="rId3" imgW="42608500" imgH="39065200" progId="Word.Document.8">
                  <p:embed/>
                  <p:pic>
                    <p:nvPicPr>
                      <p:cNvPr id="136196" name="Object 4">
                        <a:extLst>
                          <a:ext uri="{FF2B5EF4-FFF2-40B4-BE49-F238E27FC236}">
                            <a16:creationId xmlns:a16="http://schemas.microsoft.com/office/drawing/2014/main" id="{A6F328BA-D60F-C74B-9E93-C7E86F14DC59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6834188" cy="626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839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522D437A-9ADA-B848-995B-A9D5BD2D15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1B91ED1-423B-1C44-A97C-29CF8AE19289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C2678829-E59F-F14C-83C7-7015494BFE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0" y="762000"/>
            <a:ext cx="2286000" cy="60960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fig11_16.c (6 of 11)</a:t>
            </a:r>
          </a:p>
        </p:txBody>
      </p:sp>
      <p:graphicFrame>
        <p:nvGraphicFramePr>
          <p:cNvPr id="137220" name="Object 4">
            <a:extLst>
              <a:ext uri="{FF2B5EF4-FFF2-40B4-BE49-F238E27FC236}">
                <a16:creationId xmlns:a16="http://schemas.microsoft.com/office/drawing/2014/main" id="{711F8A4A-557C-4145-B62B-373D195DE90B}"/>
              </a:ext>
            </a:extLst>
          </p:cNvPr>
          <p:cNvGraphicFramePr>
            <a:graphicFrameLocks/>
          </p:cNvGraphicFramePr>
          <p:nvPr/>
        </p:nvGraphicFramePr>
        <p:xfrm>
          <a:off x="1524000" y="0"/>
          <a:ext cx="6834188" cy="702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4" name="Document" r:id="rId3" imgW="42608500" imgH="43853100" progId="Word.Document.8">
                  <p:embed/>
                </p:oleObj>
              </mc:Choice>
              <mc:Fallback>
                <p:oleObj name="Document" r:id="rId3" imgW="42608500" imgH="43853100" progId="Word.Document.8">
                  <p:embed/>
                  <p:pic>
                    <p:nvPicPr>
                      <p:cNvPr id="137220" name="Object 4">
                        <a:extLst>
                          <a:ext uri="{FF2B5EF4-FFF2-40B4-BE49-F238E27FC236}">
                            <a16:creationId xmlns:a16="http://schemas.microsoft.com/office/drawing/2014/main" id="{711F8A4A-557C-4145-B62B-373D195DE90B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6834188" cy="702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70825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8C84C55E-E040-B94B-A665-1D3B1E8089C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58200" y="762000"/>
            <a:ext cx="2209800" cy="60960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fig11_16.c (7 of 11)</a:t>
            </a:r>
          </a:p>
        </p:txBody>
      </p:sp>
      <p:graphicFrame>
        <p:nvGraphicFramePr>
          <p:cNvPr id="138244" name="Object 4">
            <a:extLst>
              <a:ext uri="{FF2B5EF4-FFF2-40B4-BE49-F238E27FC236}">
                <a16:creationId xmlns:a16="http://schemas.microsoft.com/office/drawing/2014/main" id="{BAD03727-0636-E240-BDD6-C2BE47CE7DD3}"/>
              </a:ext>
            </a:extLst>
          </p:cNvPr>
          <p:cNvGraphicFramePr>
            <a:graphicFrameLocks/>
          </p:cNvGraphicFramePr>
          <p:nvPr/>
        </p:nvGraphicFramePr>
        <p:xfrm>
          <a:off x="1524000" y="0"/>
          <a:ext cx="6834188" cy="656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8" name="Document" r:id="rId3" imgW="42608500" imgH="40919400" progId="Word.Document.8">
                  <p:embed/>
                </p:oleObj>
              </mc:Choice>
              <mc:Fallback>
                <p:oleObj name="Document" r:id="rId3" imgW="42608500" imgH="40919400" progId="Word.Document.8">
                  <p:embed/>
                  <p:pic>
                    <p:nvPicPr>
                      <p:cNvPr id="138244" name="Object 4">
                        <a:extLst>
                          <a:ext uri="{FF2B5EF4-FFF2-40B4-BE49-F238E27FC236}">
                            <a16:creationId xmlns:a16="http://schemas.microsoft.com/office/drawing/2014/main" id="{BAD03727-0636-E240-BDD6-C2BE47CE7DD3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6834188" cy="656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9647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8489CA55-EF20-8044-9D02-1B4551CD52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0" y="762000"/>
            <a:ext cx="2286000" cy="60960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fig11_16.c (8 of 11)</a:t>
            </a:r>
          </a:p>
        </p:txBody>
      </p:sp>
      <p:graphicFrame>
        <p:nvGraphicFramePr>
          <p:cNvPr id="139268" name="Object 4">
            <a:extLst>
              <a:ext uri="{FF2B5EF4-FFF2-40B4-BE49-F238E27FC236}">
                <a16:creationId xmlns:a16="http://schemas.microsoft.com/office/drawing/2014/main" id="{76EAB18E-A344-3B4B-BD58-97D003D4FAFB}"/>
              </a:ext>
            </a:extLst>
          </p:cNvPr>
          <p:cNvGraphicFramePr>
            <a:graphicFrameLocks/>
          </p:cNvGraphicFramePr>
          <p:nvPr/>
        </p:nvGraphicFramePr>
        <p:xfrm>
          <a:off x="1524001" y="1"/>
          <a:ext cx="6881813" cy="737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2" name="Document" r:id="rId3" imgW="43484800" imgH="46570900" progId="Word.Document.8">
                  <p:embed/>
                </p:oleObj>
              </mc:Choice>
              <mc:Fallback>
                <p:oleObj name="Document" r:id="rId3" imgW="43484800" imgH="46570900" progId="Word.Document.8">
                  <p:embed/>
                  <p:pic>
                    <p:nvPicPr>
                      <p:cNvPr id="139268" name="Object 4">
                        <a:extLst>
                          <a:ext uri="{FF2B5EF4-FFF2-40B4-BE49-F238E27FC236}">
                            <a16:creationId xmlns:a16="http://schemas.microsoft.com/office/drawing/2014/main" id="{76EAB18E-A344-3B4B-BD58-97D003D4FAFB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"/>
                        <a:ext cx="6881813" cy="737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4723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A28B63DC-358C-4541-B209-9182AA4344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58200" y="762000"/>
            <a:ext cx="2209800" cy="60960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fig11_16.c (9 of 11)</a:t>
            </a:r>
          </a:p>
        </p:txBody>
      </p:sp>
      <p:graphicFrame>
        <p:nvGraphicFramePr>
          <p:cNvPr id="140292" name="Object 4">
            <a:extLst>
              <a:ext uri="{FF2B5EF4-FFF2-40B4-BE49-F238E27FC236}">
                <a16:creationId xmlns:a16="http://schemas.microsoft.com/office/drawing/2014/main" id="{B9D93A18-00E7-9542-9E62-6697C7C82148}"/>
              </a:ext>
            </a:extLst>
          </p:cNvPr>
          <p:cNvGraphicFramePr>
            <a:graphicFrameLocks/>
          </p:cNvGraphicFramePr>
          <p:nvPr/>
        </p:nvGraphicFramePr>
        <p:xfrm>
          <a:off x="1524001" y="0"/>
          <a:ext cx="6918325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6" name="Document" r:id="rId3" imgW="40995600" imgH="35572700" progId="Word.Document.8">
                  <p:embed/>
                </p:oleObj>
              </mc:Choice>
              <mc:Fallback>
                <p:oleObj name="Document" r:id="rId3" imgW="40995600" imgH="35572700" progId="Word.Document.8">
                  <p:embed/>
                  <p:pic>
                    <p:nvPicPr>
                      <p:cNvPr id="140292" name="Object 4">
                        <a:extLst>
                          <a:ext uri="{FF2B5EF4-FFF2-40B4-BE49-F238E27FC236}">
                            <a16:creationId xmlns:a16="http://schemas.microsoft.com/office/drawing/2014/main" id="{B9D93A18-00E7-9542-9E62-6697C7C82148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0"/>
                        <a:ext cx="6918325" cy="600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9160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E815A68A-F7C6-B344-85B3-FC04EB1F0B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502650" y="762000"/>
            <a:ext cx="2165350" cy="60960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fig11_16.c (10 of 11)</a:t>
            </a:r>
          </a:p>
        </p:txBody>
      </p:sp>
      <p:graphicFrame>
        <p:nvGraphicFramePr>
          <p:cNvPr id="141316" name="Object 4">
            <a:extLst>
              <a:ext uri="{FF2B5EF4-FFF2-40B4-BE49-F238E27FC236}">
                <a16:creationId xmlns:a16="http://schemas.microsoft.com/office/drawing/2014/main" id="{AFBAA8BB-B337-824B-A52C-11AEF4260618}"/>
              </a:ext>
            </a:extLst>
          </p:cNvPr>
          <p:cNvGraphicFramePr>
            <a:graphicFrameLocks/>
          </p:cNvGraphicFramePr>
          <p:nvPr/>
        </p:nvGraphicFramePr>
        <p:xfrm>
          <a:off x="1524001" y="0"/>
          <a:ext cx="6881813" cy="723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0" name="Document" r:id="rId3" imgW="39827200" imgH="43853100" progId="Word.Document.8">
                  <p:embed/>
                </p:oleObj>
              </mc:Choice>
              <mc:Fallback>
                <p:oleObj name="Document" r:id="rId3" imgW="39827200" imgH="43853100" progId="Word.Document.8">
                  <p:embed/>
                  <p:pic>
                    <p:nvPicPr>
                      <p:cNvPr id="141316" name="Object 4">
                        <a:extLst>
                          <a:ext uri="{FF2B5EF4-FFF2-40B4-BE49-F238E27FC236}">
                            <a16:creationId xmlns:a16="http://schemas.microsoft.com/office/drawing/2014/main" id="{AFBAA8BB-B337-824B-A52C-11AEF4260618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0"/>
                        <a:ext cx="6881813" cy="723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12836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2AF5398F-60E7-8C43-BEFE-7B7B5805E5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BECCB9E-96E7-3B49-B210-B3996E35CFD7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D62FA23D-302A-0E44-B7AD-1569A1DD578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58200" y="762000"/>
            <a:ext cx="2209800" cy="60960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fig11_16.c (11 of 11)</a:t>
            </a:r>
          </a:p>
        </p:txBody>
      </p:sp>
      <p:graphicFrame>
        <p:nvGraphicFramePr>
          <p:cNvPr id="142340" name="Object 4">
            <a:extLst>
              <a:ext uri="{FF2B5EF4-FFF2-40B4-BE49-F238E27FC236}">
                <a16:creationId xmlns:a16="http://schemas.microsoft.com/office/drawing/2014/main" id="{CBA19DEF-FF4C-7743-B8EE-1A7B246BE4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1" y="1"/>
          <a:ext cx="6919913" cy="531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4" name="Document" r:id="rId3" imgW="42608500" imgH="32715200" progId="Word.Document.8">
                  <p:embed/>
                </p:oleObj>
              </mc:Choice>
              <mc:Fallback>
                <p:oleObj name="Document" r:id="rId3" imgW="42608500" imgH="32715200" progId="Word.Document.8">
                  <p:embed/>
                  <p:pic>
                    <p:nvPicPr>
                      <p:cNvPr id="142340" name="Object 4">
                        <a:extLst>
                          <a:ext uri="{FF2B5EF4-FFF2-40B4-BE49-F238E27FC236}">
                            <a16:creationId xmlns:a16="http://schemas.microsoft.com/office/drawing/2014/main" id="{CBA19DEF-FF4C-7743-B8EE-1A7B246BE4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"/>
                        <a:ext cx="6919913" cy="531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50703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414EA060-F31E-8F46-AB74-FFBADC0F00E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05800" y="762000"/>
            <a:ext cx="2362200" cy="60960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Program Output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0D1A8929-423E-4A44-B17B-D9AAB169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81201"/>
            <a:ext cx="6781800" cy="166199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After choosing option 2 accounts.txt contains:</a:t>
            </a:r>
          </a:p>
          <a:p>
            <a:pPr eaLnBrk="1" hangingPunct="1"/>
            <a:endParaRPr lang="en-US" altLang="en-US" sz="12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Enter account to update ( 1 - 100 ): 37</a:t>
            </a:r>
          </a:p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37    Barker          Doug             0.00</a:t>
            </a:r>
          </a:p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 </a:t>
            </a:r>
            <a:endParaRPr lang="en-US" altLang="en-US" sz="12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Enter charge ( + ) or payment ( - ): +87.99</a:t>
            </a:r>
          </a:p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37    Barker          Doug            87.99</a:t>
            </a:r>
            <a:r>
              <a:rPr lang="en-US" altLang="en-US" sz="1200" b="1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ED0E7BBD-DE04-E54F-8CCB-D8A25AF89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10000"/>
            <a:ext cx="6781800" cy="12926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After choosing option 3 accounts.txt contains:</a:t>
            </a:r>
          </a:p>
          <a:p>
            <a:pPr eaLnBrk="1" hangingPunct="1"/>
            <a:endParaRPr lang="en-US" altLang="en-US" sz="12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Enter new account number ( 1 - 100 ): 22</a:t>
            </a:r>
          </a:p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Enter lastname, firstname, balance</a:t>
            </a:r>
          </a:p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? Johnston Sarah 247.45</a:t>
            </a:r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id="{C5508785-3154-D740-BD15-25FDA5B52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6781800" cy="184665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After choosing option 1 accounts.txt contains:</a:t>
            </a:r>
          </a:p>
          <a:p>
            <a:pPr eaLnBrk="1" hangingPunct="1"/>
            <a:endParaRPr lang="en-US" altLang="en-US" sz="12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Acct  Last Name       First Name    Balance</a:t>
            </a:r>
          </a:p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29    Brown           Nancy          -24.54</a:t>
            </a:r>
          </a:p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33    Dunn            Stacey         314.33</a:t>
            </a:r>
          </a:p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37    Barker          Doug             0.00</a:t>
            </a:r>
          </a:p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88    Smith           Dave           258.34</a:t>
            </a:r>
          </a:p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96    Stone           Sam             34.98 </a:t>
            </a:r>
          </a:p>
        </p:txBody>
      </p:sp>
    </p:spTree>
    <p:extLst>
      <p:ext uri="{BB962C8B-B14F-4D97-AF65-F5344CB8AC3E}">
        <p14:creationId xmlns:p14="http://schemas.microsoft.com/office/powerpoint/2010/main" val="72298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7" name="Rectangle 55">
            <a:extLst>
              <a:ext uri="{FF2B5EF4-FFF2-40B4-BE49-F238E27FC236}">
                <a16:creationId xmlns:a16="http://schemas.microsoft.com/office/drawing/2014/main" id="{4AFCA4C1-CFD0-4E45-B2E8-F30FB7C96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The Data Hierarchy</a:t>
            </a:r>
          </a:p>
        </p:txBody>
      </p:sp>
      <p:sp>
        <p:nvSpPr>
          <p:cNvPr id="8248" name="Rectangle 56">
            <a:extLst>
              <a:ext uri="{FF2B5EF4-FFF2-40B4-BE49-F238E27FC236}">
                <a16:creationId xmlns:a16="http://schemas.microsoft.com/office/drawing/2014/main" id="{2303DAB4-283B-9747-9B53-FFBE780B72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Data files</a:t>
            </a:r>
          </a:p>
          <a:p>
            <a:pPr lvl="1"/>
            <a:r>
              <a:rPr lang="en-US" altLang="en-US" sz="3200" dirty="0"/>
              <a:t>Record key</a:t>
            </a:r>
          </a:p>
          <a:p>
            <a:pPr lvl="2"/>
            <a:r>
              <a:rPr lang="en-US" altLang="en-US" sz="2800" dirty="0"/>
              <a:t>Identifies a record to facilitate the retrieval of specific records from a file</a:t>
            </a:r>
          </a:p>
          <a:p>
            <a:pPr lvl="1"/>
            <a:r>
              <a:rPr lang="en-US" altLang="en-US" sz="3200" dirty="0"/>
              <a:t>Sequential file </a:t>
            </a:r>
          </a:p>
          <a:p>
            <a:pPr lvl="2"/>
            <a:r>
              <a:rPr lang="en-US" altLang="en-US" sz="2800" dirty="0"/>
              <a:t> Records typically sorted by key</a:t>
            </a:r>
          </a:p>
        </p:txBody>
      </p:sp>
    </p:spTree>
    <p:extLst>
      <p:ext uri="{BB962C8B-B14F-4D97-AF65-F5344CB8AC3E}">
        <p14:creationId xmlns:p14="http://schemas.microsoft.com/office/powerpoint/2010/main" val="171016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10B14FE5-4B64-3D4D-B5B8-8DAB40BBA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Files and Streams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9F49CB0F-A53F-8747-8BD4-CB5DC46690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 views each file as a sequence of bytes</a:t>
            </a:r>
          </a:p>
          <a:p>
            <a:pPr lvl="1"/>
            <a:r>
              <a:rPr lang="en-US" altLang="en-US"/>
              <a:t>File ends with the </a:t>
            </a:r>
            <a:r>
              <a:rPr lang="en-US" altLang="en-US" i="1"/>
              <a:t>end-of-file marker</a:t>
            </a:r>
          </a:p>
          <a:p>
            <a:pPr lvl="2"/>
            <a:r>
              <a:rPr lang="en-US" altLang="en-US"/>
              <a:t>Or, file ends at a specified byte</a:t>
            </a:r>
          </a:p>
          <a:p>
            <a:r>
              <a:rPr lang="en-US" altLang="en-US"/>
              <a:t>Stream created when a file is opened</a:t>
            </a:r>
          </a:p>
          <a:p>
            <a:pPr lvl="1"/>
            <a:r>
              <a:rPr lang="en-US" altLang="en-US"/>
              <a:t>Provide communication channel between files and programs</a:t>
            </a:r>
          </a:p>
          <a:p>
            <a:pPr lvl="1"/>
            <a:r>
              <a:rPr lang="en-US" altLang="en-US"/>
              <a:t>Opening a file returns a pointer to a </a:t>
            </a:r>
            <a:r>
              <a:rPr lang="en-US" altLang="en-US" sz="2000">
                <a:latin typeface="Lucida Console" panose="020B0609040504020204" pitchFamily="49" charset="0"/>
              </a:rPr>
              <a:t>FILE</a:t>
            </a:r>
            <a:r>
              <a:rPr lang="en-US" altLang="en-US"/>
              <a:t> structure</a:t>
            </a:r>
          </a:p>
          <a:p>
            <a:pPr lvl="2"/>
            <a:r>
              <a:rPr lang="en-US" altLang="en-US"/>
              <a:t>Example file pointers:</a:t>
            </a:r>
          </a:p>
          <a:p>
            <a:pPr lvl="2"/>
            <a:r>
              <a:rPr lang="en-US" altLang="en-US" sz="1800">
                <a:latin typeface="Lucida Console" panose="020B0609040504020204" pitchFamily="49" charset="0"/>
              </a:rPr>
              <a:t>stdin</a:t>
            </a:r>
            <a:r>
              <a:rPr lang="en-US" altLang="en-US"/>
              <a:t> - standard input (keyboard)</a:t>
            </a:r>
          </a:p>
          <a:p>
            <a:pPr lvl="2"/>
            <a:r>
              <a:rPr lang="en-US" altLang="en-US" sz="1800">
                <a:latin typeface="Lucida Console" panose="020B0609040504020204" pitchFamily="49" charset="0"/>
              </a:rPr>
              <a:t>stdout</a:t>
            </a:r>
            <a:r>
              <a:rPr lang="en-US" altLang="en-US"/>
              <a:t> - standard output (screen)</a:t>
            </a:r>
          </a:p>
          <a:p>
            <a:pPr lvl="2"/>
            <a:r>
              <a:rPr lang="en-US" altLang="en-US" sz="1800">
                <a:latin typeface="Lucida Console" panose="020B0609040504020204" pitchFamily="49" charset="0"/>
              </a:rPr>
              <a:t>stderr</a:t>
            </a:r>
            <a:r>
              <a:rPr lang="en-US" altLang="en-US"/>
              <a:t> - standard error (screen)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F33C9-256B-EE41-AF9C-456824684A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92FBE9F2-463D-7947-8D76-5E48F987C746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75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>
            <a:extLst>
              <a:ext uri="{FF2B5EF4-FFF2-40B4-BE49-F238E27FC236}">
                <a16:creationId xmlns:a16="http://schemas.microsoft.com/office/drawing/2014/main" id="{EDC77CF5-7876-474B-B6A0-CE91D5A4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Files and Streams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11560E8F-4DB1-7A4D-AC2F-490772249D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>
                <a:latin typeface="Lucida Console" panose="020B0609040504020204" pitchFamily="49" charset="0"/>
              </a:rPr>
              <a:t>FILE</a:t>
            </a:r>
            <a:r>
              <a:rPr lang="en-US" altLang="en-US"/>
              <a:t> structure</a:t>
            </a:r>
          </a:p>
          <a:p>
            <a:pPr lvl="1"/>
            <a:r>
              <a:rPr lang="en-US" altLang="en-US"/>
              <a:t>File descriptor</a:t>
            </a:r>
          </a:p>
          <a:p>
            <a:pPr lvl="2"/>
            <a:r>
              <a:rPr lang="en-US" altLang="en-US"/>
              <a:t>Index into operating system array called the open file table</a:t>
            </a:r>
          </a:p>
          <a:p>
            <a:pPr lvl="1"/>
            <a:r>
              <a:rPr lang="en-US" altLang="en-US"/>
              <a:t>File Control Block (FCB)</a:t>
            </a:r>
          </a:p>
          <a:p>
            <a:pPr lvl="2"/>
            <a:r>
              <a:rPr lang="en-US" altLang="en-US"/>
              <a:t>Found in every array element, system uses it to administer the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5B169-6F26-3643-A1F7-AAA6778DBC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C5442E84-22E3-5248-9716-6072EB3F9E1F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38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826F976E-FF57-234A-9877-A161F49E6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Files and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35B3-624A-FD47-9D1B-2C5F363DA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46D5476-F0E1-AB4A-9AD9-45DAC546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8890-2530-3545-BB4A-85AAD26D2CD9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107523" name="Picture 3">
            <a:extLst>
              <a:ext uri="{FF2B5EF4-FFF2-40B4-BE49-F238E27FC236}">
                <a16:creationId xmlns:a16="http://schemas.microsoft.com/office/drawing/2014/main" id="{C6876909-DC05-C040-99C7-2F954CDE9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99" y="2587292"/>
            <a:ext cx="6124575" cy="121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95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E124555-471C-4840-BEC1-094CE95E9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Files and Streams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2A9F5754-5E31-4E40-B6B9-ADC8C9E16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Read/Write functions in standard library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Lucida Console" panose="020B0609040504020204" pitchFamily="49" charset="0"/>
              </a:rPr>
              <a:t>fgetc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Reads one character from a file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Takes a </a:t>
            </a:r>
            <a:r>
              <a:rPr lang="en-US" altLang="en-US" sz="1800">
                <a:latin typeface="Lucida Console" panose="020B0609040504020204" pitchFamily="49" charset="0"/>
              </a:rPr>
              <a:t>FILE</a:t>
            </a:r>
            <a:r>
              <a:rPr lang="en-US" altLang="en-US"/>
              <a:t> pointer as an argument</a:t>
            </a:r>
          </a:p>
          <a:p>
            <a:pPr lvl="2">
              <a:lnSpc>
                <a:spcPct val="90000"/>
              </a:lnSpc>
            </a:pPr>
            <a:r>
              <a:rPr lang="en-US" altLang="en-US" sz="1800">
                <a:latin typeface="Lucida Console" panose="020B0609040504020204" pitchFamily="49" charset="0"/>
              </a:rPr>
              <a:t>fgetc( stdin )</a:t>
            </a:r>
            <a:r>
              <a:rPr lang="en-US" altLang="en-US"/>
              <a:t> equivalent to </a:t>
            </a:r>
            <a:r>
              <a:rPr lang="en-US" altLang="en-US" sz="1800">
                <a:latin typeface="Lucida Console" panose="020B0609040504020204" pitchFamily="49" charset="0"/>
              </a:rPr>
              <a:t>getchar()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Lucida Console" panose="020B0609040504020204" pitchFamily="49" charset="0"/>
              </a:rPr>
              <a:t>fputc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Writes one character to a file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Takes a </a:t>
            </a:r>
            <a:r>
              <a:rPr lang="en-US" altLang="en-US" sz="1800">
                <a:latin typeface="Lucida Console" panose="020B0609040504020204" pitchFamily="49" charset="0"/>
              </a:rPr>
              <a:t>FILE</a:t>
            </a:r>
            <a:r>
              <a:rPr lang="en-US" altLang="en-US"/>
              <a:t> pointer and a character to write as an argument</a:t>
            </a:r>
          </a:p>
          <a:p>
            <a:pPr lvl="2">
              <a:lnSpc>
                <a:spcPct val="90000"/>
              </a:lnSpc>
            </a:pPr>
            <a:r>
              <a:rPr lang="en-US" altLang="en-US" sz="1800">
                <a:latin typeface="Lucida Console" panose="020B0609040504020204" pitchFamily="49" charset="0"/>
              </a:rPr>
              <a:t>fputc( 'a', stdout )</a:t>
            </a:r>
            <a:r>
              <a:rPr lang="en-US" altLang="en-US"/>
              <a:t> equivalent to </a:t>
            </a:r>
            <a:r>
              <a:rPr lang="en-US" altLang="en-US" sz="1800">
                <a:latin typeface="Lucida Console" panose="020B0609040504020204" pitchFamily="49" charset="0"/>
              </a:rPr>
              <a:t>putchar( 'a' )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Lucida Console" panose="020B0609040504020204" pitchFamily="49" charset="0"/>
              </a:rPr>
              <a:t>fgets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Reads a line from a file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Lucida Console" panose="020B0609040504020204" pitchFamily="49" charset="0"/>
              </a:rPr>
              <a:t>fputs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Writes a line to a file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Lucida Console" panose="020B0609040504020204" pitchFamily="49" charset="0"/>
              </a:rPr>
              <a:t>fscanf</a:t>
            </a:r>
            <a:r>
              <a:rPr lang="en-US" altLang="en-US"/>
              <a:t> / </a:t>
            </a:r>
            <a:r>
              <a:rPr lang="en-US" altLang="en-US" sz="2000">
                <a:latin typeface="Lucida Console" panose="020B0609040504020204" pitchFamily="49" charset="0"/>
              </a:rPr>
              <a:t>fprintf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File processing equivalents of </a:t>
            </a:r>
            <a:r>
              <a:rPr lang="en-US" altLang="en-US" sz="1800">
                <a:latin typeface="Lucida Console" panose="020B0609040504020204" pitchFamily="49" charset="0"/>
              </a:rPr>
              <a:t>scanf</a:t>
            </a:r>
            <a:r>
              <a:rPr lang="en-US" altLang="en-US"/>
              <a:t> and </a:t>
            </a:r>
            <a:r>
              <a:rPr lang="en-US" altLang="en-US" sz="1800">
                <a:latin typeface="Lucida Console" panose="020B0609040504020204" pitchFamily="49" charset="0"/>
              </a:rPr>
              <a:t>printf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CA5D3-6E29-A645-9815-A27A222859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09E60331-8AAB-E84A-92FC-D0249D007F15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07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1512</Words>
  <Application>Microsoft Macintosh PowerPoint</Application>
  <PresentationFormat>Widescreen</PresentationFormat>
  <Paragraphs>254</Paragraphs>
  <Slides>49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AvantGarde</vt:lpstr>
      <vt:lpstr>Calibri</vt:lpstr>
      <vt:lpstr>Calibri Light</vt:lpstr>
      <vt:lpstr>Courier New</vt:lpstr>
      <vt:lpstr>Lucida Console</vt:lpstr>
      <vt:lpstr>Times</vt:lpstr>
      <vt:lpstr>Times New Roman</vt:lpstr>
      <vt:lpstr>Office Theme</vt:lpstr>
      <vt:lpstr>Microsoft Word Document</vt:lpstr>
      <vt:lpstr>Microsoft Word 97 - 2004 Document</vt:lpstr>
      <vt:lpstr>File Processing</vt:lpstr>
      <vt:lpstr>Introduction</vt:lpstr>
      <vt:lpstr>The Data Hierarchy</vt:lpstr>
      <vt:lpstr>The Data Hierarchy</vt:lpstr>
      <vt:lpstr>The Data Hierarchy</vt:lpstr>
      <vt:lpstr>Files and Streams</vt:lpstr>
      <vt:lpstr>Files and Streams</vt:lpstr>
      <vt:lpstr>Files and Streams</vt:lpstr>
      <vt:lpstr>Files and Streams</vt:lpstr>
      <vt:lpstr>PowerPoint Presentation</vt:lpstr>
      <vt:lpstr>Creating a Sequential Access File</vt:lpstr>
      <vt:lpstr>PowerPoint Presentation</vt:lpstr>
      <vt:lpstr>Creating a Sequential Access File</vt:lpstr>
      <vt:lpstr>Creating a Sequential Access File</vt:lpstr>
      <vt:lpstr>Creating a Sequential Access File</vt:lpstr>
      <vt:lpstr>Reading Data from a Sequential Access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Data from a Sequential Access File</vt:lpstr>
      <vt:lpstr>Random-Access Files</vt:lpstr>
      <vt:lpstr>PowerPoint Presentation</vt:lpstr>
      <vt:lpstr>Creating a Randomly Accessed File</vt:lpstr>
      <vt:lpstr>Creating a Randomly Accessed File</vt:lpstr>
      <vt:lpstr>Creating a Randomly Accessed File</vt:lpstr>
      <vt:lpstr>PowerPoint Presentation</vt:lpstr>
      <vt:lpstr>Writing Data Randomly to a Randomly Accessed File</vt:lpstr>
      <vt:lpstr>PowerPoint Presentation</vt:lpstr>
      <vt:lpstr>PowerPoint Presentation</vt:lpstr>
      <vt:lpstr>Writing Data Randomly to a Randomly Accessed File</vt:lpstr>
      <vt:lpstr>Reading Data Randomly from a Randomly Accessed File</vt:lpstr>
      <vt:lpstr>PowerPoint Presentation</vt:lpstr>
      <vt:lpstr>PowerPoint Presentation</vt:lpstr>
      <vt:lpstr>PowerPoint Presentation</vt:lpstr>
      <vt:lpstr>Case Study: A Transaction Processing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Processing</dc:title>
  <dc:creator>Sari Widya Sihwi</dc:creator>
  <cp:lastModifiedBy>Sari Widya Sihwi</cp:lastModifiedBy>
  <cp:revision>1</cp:revision>
  <dcterms:created xsi:type="dcterms:W3CDTF">2021-10-24T07:58:58Z</dcterms:created>
  <dcterms:modified xsi:type="dcterms:W3CDTF">2021-10-24T08:52:45Z</dcterms:modified>
</cp:coreProperties>
</file>