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21" r:id="rId3"/>
    <p:sldId id="257" r:id="rId4"/>
    <p:sldId id="258" r:id="rId5"/>
    <p:sldId id="323" r:id="rId6"/>
    <p:sldId id="260" r:id="rId7"/>
    <p:sldId id="322" r:id="rId8"/>
    <p:sldId id="261" r:id="rId9"/>
    <p:sldId id="324" r:id="rId10"/>
    <p:sldId id="273" r:id="rId11"/>
    <p:sldId id="275" r:id="rId12"/>
    <p:sldId id="277" r:id="rId13"/>
    <p:sldId id="279" r:id="rId14"/>
    <p:sldId id="281" r:id="rId15"/>
    <p:sldId id="339" r:id="rId16"/>
    <p:sldId id="340" r:id="rId17"/>
    <p:sldId id="400" r:id="rId18"/>
    <p:sldId id="341" r:id="rId19"/>
    <p:sldId id="288" r:id="rId20"/>
    <p:sldId id="290" r:id="rId21"/>
    <p:sldId id="292" r:id="rId22"/>
    <p:sldId id="295" r:id="rId23"/>
    <p:sldId id="263" r:id="rId24"/>
    <p:sldId id="352" r:id="rId25"/>
    <p:sldId id="353" r:id="rId26"/>
    <p:sldId id="264" r:id="rId27"/>
    <p:sldId id="354" r:id="rId28"/>
    <p:sldId id="301" r:id="rId29"/>
    <p:sldId id="303" r:id="rId30"/>
    <p:sldId id="305" r:id="rId31"/>
    <p:sldId id="307" r:id="rId32"/>
    <p:sldId id="308" r:id="rId33"/>
    <p:sldId id="265" r:id="rId34"/>
    <p:sldId id="371" r:id="rId35"/>
    <p:sldId id="370" r:id="rId36"/>
    <p:sldId id="320" r:id="rId37"/>
    <p:sldId id="269" r:id="rId38"/>
    <p:sldId id="267" r:id="rId39"/>
    <p:sldId id="315" r:id="rId40"/>
    <p:sldId id="317" r:id="rId41"/>
    <p:sldId id="319" r:id="rId42"/>
    <p:sldId id="375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48"/>
    <p:restoredTop sz="95761"/>
  </p:normalViewPr>
  <p:slideViewPr>
    <p:cSldViewPr snapToGrid="0" snapToObjects="1">
      <p:cViewPr>
        <p:scale>
          <a:sx n="93" d="100"/>
          <a:sy n="93" d="100"/>
        </p:scale>
        <p:origin x="-69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87C21-2FB6-6E46-9FE1-57A25152C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031623-CD0A-F743-9B02-888258E34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ADFE7-BFA8-7D42-8EC4-664981B1E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A488-D437-9246-B181-183448062967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0A486-0063-024C-9FA7-1BEB1CCBF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7E4C3-953C-4349-A0F8-82A60E955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D7636-88D7-5A4C-8831-DC14713CC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147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54D47-9E28-E74A-B403-04ED95BAB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876F25-B2A9-504D-9FF2-44AC31A166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9E730-07EA-4E4D-859E-965AF6DE2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A488-D437-9246-B181-183448062967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8DB9C-0A39-5745-87E2-31A0BD7CB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AF9B5-D769-184E-8D77-301DD8DD1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D7636-88D7-5A4C-8831-DC14713CC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637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887F2B-965F-DB48-B06E-96465DE1D3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F1AC8C-FEC5-9C4E-BCC1-26FB206C0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59DEF-43A8-484E-A505-E7FAE9624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A488-D437-9246-B181-183448062967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090EE-BD4D-4740-9327-EF6BFB284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47B51-6844-8342-B65D-29DC398DC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D7636-88D7-5A4C-8831-DC14713CC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91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Text Box 3">
            <a:extLst>
              <a:ext uri="{FF2B5EF4-FFF2-40B4-BE49-F238E27FC236}">
                <a16:creationId xmlns:a16="http://schemas.microsoft.com/office/drawing/2014/main" id="{1FB015DF-3342-9041-8455-EC688D9D56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2400" y="152401"/>
            <a:ext cx="314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2000" b="0" u="sng">
                <a:latin typeface="AvantGarde" pitchFamily="34" charset="0"/>
              </a:rPr>
              <a:t>Outline</a:t>
            </a:r>
          </a:p>
        </p:txBody>
      </p:sp>
      <p:grpSp>
        <p:nvGrpSpPr>
          <p:cNvPr id="81924" name="Group 4">
            <a:extLst>
              <a:ext uri="{FF2B5EF4-FFF2-40B4-BE49-F238E27FC236}">
                <a16:creationId xmlns:a16="http://schemas.microsoft.com/office/drawing/2014/main" id="{FFDBE3BF-D6AC-B64F-B981-23DC98E5FB92}"/>
              </a:ext>
            </a:extLst>
          </p:cNvPr>
          <p:cNvGrpSpPr>
            <a:grpSpLocks/>
          </p:cNvGrpSpPr>
          <p:nvPr/>
        </p:nvGrpSpPr>
        <p:grpSpPr bwMode="auto">
          <a:xfrm>
            <a:off x="9292168" y="63510"/>
            <a:ext cx="368300" cy="685801"/>
            <a:chOff x="4041" y="3840"/>
            <a:chExt cx="174" cy="432"/>
          </a:xfrm>
        </p:grpSpPr>
        <p:sp>
          <p:nvSpPr>
            <p:cNvPr id="81925" name="AutoShape 5">
              <a:hlinkClick r:id="" action="ppaction://hlinkshowjump?jump=previousslide" highlightClick="1"/>
              <a:extLst>
                <a:ext uri="{FF2B5EF4-FFF2-40B4-BE49-F238E27FC236}">
                  <a16:creationId xmlns:a16="http://schemas.microsoft.com/office/drawing/2014/main" id="{D76BD138-A7B3-B74E-91C6-4FADBCF333E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5400000">
              <a:off x="4032" y="3849"/>
              <a:ext cx="192" cy="174"/>
            </a:xfrm>
            <a:prstGeom prst="actionButtonBackPrevious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1800"/>
            </a:p>
          </p:txBody>
        </p:sp>
        <p:sp>
          <p:nvSpPr>
            <p:cNvPr id="81926" name="AutoShape 6">
              <a:hlinkClick r:id="" action="ppaction://hlinkshowjump?jump=nextslide" highlightClick="1"/>
              <a:extLst>
                <a:ext uri="{FF2B5EF4-FFF2-40B4-BE49-F238E27FC236}">
                  <a16:creationId xmlns:a16="http://schemas.microsoft.com/office/drawing/2014/main" id="{E3D44B35-CB78-DF4D-882D-A6223135C04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6200000">
              <a:off x="4032" y="4089"/>
              <a:ext cx="192" cy="174"/>
            </a:xfrm>
            <a:prstGeom prst="actionButtonBackPrevious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1800"/>
            </a:p>
          </p:txBody>
        </p:sp>
      </p:grpSp>
      <p:sp>
        <p:nvSpPr>
          <p:cNvPr id="81927" name="Rectangle 7">
            <a:extLst>
              <a:ext uri="{FF2B5EF4-FFF2-40B4-BE49-F238E27FC236}">
                <a16:creationId xmlns:a16="http://schemas.microsoft.com/office/drawing/2014/main" id="{3CB60AF6-ECEE-1642-A733-9BB167580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0800" y="838200"/>
            <a:ext cx="3251200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400">
              <a:latin typeface="AvantGarde" pitchFamily="34" charset="0"/>
            </a:endParaRPr>
          </a:p>
        </p:txBody>
      </p:sp>
      <p:sp>
        <p:nvSpPr>
          <p:cNvPr id="81928" name="Rectangle 8">
            <a:extLst>
              <a:ext uri="{FF2B5EF4-FFF2-40B4-BE49-F238E27FC236}">
                <a16:creationId xmlns:a16="http://schemas.microsoft.com/office/drawing/2014/main" id="{384A0095-D314-4143-A020-4A3B07CC3057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940800" y="762000"/>
            <a:ext cx="3149600" cy="6096000"/>
          </a:xfrm>
        </p:spPr>
        <p:txBody>
          <a:bodyPr/>
          <a:lstStyle>
            <a:lvl1pPr marL="0" indent="0">
              <a:buFontTx/>
              <a:buNone/>
              <a:defRPr sz="1600" b="1">
                <a:latin typeface="AvantGarde" pitchFamily="34" charset="0"/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81929" name="Rectangle 9">
            <a:extLst>
              <a:ext uri="{FF2B5EF4-FFF2-40B4-BE49-F238E27FC236}">
                <a16:creationId xmlns:a16="http://schemas.microsoft.com/office/drawing/2014/main" id="{C2A0C8E9-C689-424B-9025-76D49679582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 eaLnBrk="0" hangingPunct="0">
              <a:spcBef>
                <a:spcPct val="50000"/>
              </a:spcBef>
              <a:defRPr>
                <a:solidFill>
                  <a:srgbClr val="000000"/>
                </a:solidFill>
              </a:defRPr>
            </a:lvl1pPr>
          </a:lstStyle>
          <a:p>
            <a:fld id="{E84F9EB9-88BD-8343-9A93-CD963FB2CD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1930" name="Text Box 10">
            <a:extLst>
              <a:ext uri="{FF2B5EF4-FFF2-40B4-BE49-F238E27FC236}">
                <a16:creationId xmlns:a16="http://schemas.microsoft.com/office/drawing/2014/main" id="{3D99D3A2-F364-6D4D-8AFD-DC80682A71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2400" y="152401"/>
            <a:ext cx="314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2000" b="0" u="sng">
                <a:latin typeface="AvantGarde" pitchFamily="34" charset="0"/>
              </a:rPr>
              <a:t>Outline</a:t>
            </a:r>
          </a:p>
        </p:txBody>
      </p:sp>
      <p:grpSp>
        <p:nvGrpSpPr>
          <p:cNvPr id="81931" name="Group 11">
            <a:extLst>
              <a:ext uri="{FF2B5EF4-FFF2-40B4-BE49-F238E27FC236}">
                <a16:creationId xmlns:a16="http://schemas.microsoft.com/office/drawing/2014/main" id="{A9E7F26F-096C-DE46-97C8-96BB6B009543}"/>
              </a:ext>
            </a:extLst>
          </p:cNvPr>
          <p:cNvGrpSpPr>
            <a:grpSpLocks/>
          </p:cNvGrpSpPr>
          <p:nvPr/>
        </p:nvGrpSpPr>
        <p:grpSpPr bwMode="auto">
          <a:xfrm>
            <a:off x="9292168" y="63510"/>
            <a:ext cx="368300" cy="685801"/>
            <a:chOff x="4041" y="3840"/>
            <a:chExt cx="174" cy="432"/>
          </a:xfrm>
        </p:grpSpPr>
        <p:sp>
          <p:nvSpPr>
            <p:cNvPr id="81932" name="AutoShape 12">
              <a:hlinkClick r:id="" action="ppaction://hlinkshowjump?jump=previousslide" highlightClick="1"/>
              <a:extLst>
                <a:ext uri="{FF2B5EF4-FFF2-40B4-BE49-F238E27FC236}">
                  <a16:creationId xmlns:a16="http://schemas.microsoft.com/office/drawing/2014/main" id="{F485CE43-2D73-B842-B58C-B7C5E2C44AD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5400000">
              <a:off x="4032" y="3849"/>
              <a:ext cx="192" cy="174"/>
            </a:xfrm>
            <a:prstGeom prst="actionButtonBackPrevious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1800"/>
            </a:p>
          </p:txBody>
        </p:sp>
        <p:sp>
          <p:nvSpPr>
            <p:cNvPr id="81933" name="AutoShape 13">
              <a:hlinkClick r:id="" action="ppaction://hlinkshowjump?jump=nextslide" highlightClick="1"/>
              <a:extLst>
                <a:ext uri="{FF2B5EF4-FFF2-40B4-BE49-F238E27FC236}">
                  <a16:creationId xmlns:a16="http://schemas.microsoft.com/office/drawing/2014/main" id="{92F30756-2623-674C-B840-83F8482DBBA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6200000">
              <a:off x="4032" y="4089"/>
              <a:ext cx="192" cy="174"/>
            </a:xfrm>
            <a:prstGeom prst="actionButtonBackPrevious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1800"/>
            </a:p>
          </p:txBody>
        </p:sp>
      </p:grpSp>
      <p:sp>
        <p:nvSpPr>
          <p:cNvPr id="81934" name="Rectangle 14">
            <a:extLst>
              <a:ext uri="{FF2B5EF4-FFF2-40B4-BE49-F238E27FC236}">
                <a16:creationId xmlns:a16="http://schemas.microsoft.com/office/drawing/2014/main" id="{C3980298-9FD4-034C-A299-62195BBE9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2400" y="838200"/>
            <a:ext cx="3048000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400">
              <a:latin typeface="AvantGarde" pitchFamily="34" charset="0"/>
            </a:endParaRPr>
          </a:p>
        </p:txBody>
      </p:sp>
      <p:sp>
        <p:nvSpPr>
          <p:cNvPr id="81936" name="Text Box 16">
            <a:extLst>
              <a:ext uri="{FF2B5EF4-FFF2-40B4-BE49-F238E27FC236}">
                <a16:creationId xmlns:a16="http://schemas.microsoft.com/office/drawing/2014/main" id="{A7BDFACB-CC3C-BB45-BCC5-55A05D8D06A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00801"/>
            <a:ext cx="8839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800" b="0">
                <a:solidFill>
                  <a:schemeClr val="tx1"/>
                </a:solidFill>
                <a:latin typeface="Times New Roman" panose="02020603050405020304" pitchFamily="18" charset="0"/>
              </a:rPr>
              <a:t>© Copyright 1992–2004 by Deitel &amp; Associates, Inc. and Pearson Education Inc. All Rights Reserved</a:t>
            </a:r>
            <a:r>
              <a:rPr lang="en-US" altLang="en-US" sz="1800" b="0">
                <a:solidFill>
                  <a:schemeClr val="tx1"/>
                </a:solidFill>
                <a:latin typeface="AvantGarde" pitchFamily="34" charset="0"/>
              </a:rPr>
              <a:t>.</a:t>
            </a:r>
            <a:endParaRPr lang="en-US" altLang="en-US" sz="18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890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13D97-8D74-5142-AEDF-0C1B8C562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EB1E2-09DF-374B-9796-1D8D6910D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1E1F1-2668-294D-A790-5D9CE1E17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A488-D437-9246-B181-183448062967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17120-F1C5-2C40-A458-A1FC8AAC7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22EB1-8957-1943-AD67-9EFA185D2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D7636-88D7-5A4C-8831-DC14713CC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144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86771-3580-8746-AB41-3F6058BFC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22AFB6-1F59-6546-A10B-5524D851E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92297-EECD-744F-8D5F-262019E36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A488-D437-9246-B181-183448062967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72D76-557E-A144-9196-0C74331B4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58595-7DE2-B040-A849-AB0008AA0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D7636-88D7-5A4C-8831-DC14713CC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8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B25E6-ED4B-3342-B417-B1EAC9996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23BD9-42F5-3E41-87E5-47D8779311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2B87FF-DE37-CF4A-903D-376245A08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837DD9-77D6-5F41-8D3D-F19F9CEDA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A488-D437-9246-B181-183448062967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5D58AA-2582-454A-A06A-B3278B019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778D9-0086-E24A-A61A-221817875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D7636-88D7-5A4C-8831-DC14713CC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663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DC6B9-31A7-C748-8B3F-D9271EB8E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219F9-5766-EE4E-953B-C0433AF7A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961509-DA9A-F646-B641-267C426EB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92563A-E1DF-CF41-AA55-747751966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1CB20-2797-784F-98D0-524AFA0C5C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D510B4-4B88-AB4F-9358-6583EEE8C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A488-D437-9246-B181-183448062967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759788-6716-F049-BC12-1F73FB1E8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83D733-E9CB-4548-B7F0-E30CCF1D4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D7636-88D7-5A4C-8831-DC14713CC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26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E3510-A25B-9343-B218-5A90115AA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FF1D7C-DA08-B44E-B70F-7223A3E46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A488-D437-9246-B181-183448062967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1C137-91CD-0544-A957-EE21040BC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AB7D03-B7C8-764C-8A59-96E58CDE9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D7636-88D7-5A4C-8831-DC14713CC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9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8EC26C-EBEE-AF4C-8679-090159DB8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A488-D437-9246-B181-183448062967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181635-299B-7545-8AFB-2884E95C7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3A2128-EB2F-BE41-B83F-AD08A958E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D7636-88D7-5A4C-8831-DC14713CC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328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3F910-2EC2-E14A-8C43-8FE1217D3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9EAE3-C8E8-004B-BA1F-185F92BED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16FD67-6040-B948-A135-4A73B8234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33B818-9F1D-914C-B20B-AF249A373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A488-D437-9246-B181-183448062967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B41E7-C17F-A949-8568-C0B9AF3DB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A01701-5BEE-E348-94E6-3150F1A1C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D7636-88D7-5A4C-8831-DC14713CC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79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3B141-38F6-8F45-962F-679EC7A92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7DA8CA-8690-A546-8EA5-B353ED90C5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1F7BF6-5A45-0744-B1A4-FAF02705A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9337AC-3A0E-E94D-BEE0-AAA6B2E26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A488-D437-9246-B181-183448062967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B0E0C8-3FBC-7F4F-A41A-1CFD88E67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30B3B-A4B8-C549-8B86-201F0EC37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D7636-88D7-5A4C-8831-DC14713CC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370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2643A3-58AE-5642-B35B-EFF3B84AE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20B85-E098-ED4A-A6FF-D4D002538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5A550-B498-4441-80BB-48C436D52E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8A488-D437-9246-B181-183448062967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4F794-01F0-084C-AEB2-1A3CD8F5DE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90E2C-1236-8344-BD72-5938D7A91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D7636-88D7-5A4C-8831-DC14713CC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98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62E7B-9DB0-864E-B1EA-1ECB317B8D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59DC77-681B-8345-8CB4-C4B46D7D89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989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tp8_12_Page_18">
            <a:extLst>
              <a:ext uri="{FF2B5EF4-FFF2-40B4-BE49-F238E27FC236}">
                <a16:creationId xmlns:a16="http://schemas.microsoft.com/office/drawing/2014/main" id="{62217851-D9F0-C04C-99D2-CF42565986A6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1" t="6222" r="14276" b="12296"/>
          <a:stretch/>
        </p:blipFill>
        <p:spPr>
          <a:xfrm>
            <a:off x="5906691" y="1503680"/>
            <a:ext cx="6285309" cy="4722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chtp8_12_Page_17"/>
          <p:cNvPicPr>
            <a:picLocks noGrp="1" noChangeAspect="1"/>
          </p:cNvPicPr>
          <p:nvPr isPhoto="1"/>
        </p:nvPicPr>
        <p:blipFill rotWithShape="1"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" t="6223" r="12882" b="15852"/>
          <a:stretch/>
        </p:blipFill>
        <p:spPr>
          <a:xfrm>
            <a:off x="-1" y="1645920"/>
            <a:ext cx="5985117" cy="42597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A113B76-2D99-6E48-B30B-64223ACD831F}"/>
              </a:ext>
            </a:extLst>
          </p:cNvPr>
          <p:cNvCxnSpPr/>
          <p:nvPr/>
        </p:nvCxnSpPr>
        <p:spPr>
          <a:xfrm>
            <a:off x="5953760" y="0"/>
            <a:ext cx="0" cy="6858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534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tp8_12_Page_19"/>
          <p:cNvPicPr>
            <a:picLocks noGrp="1" noChangeAspect="1"/>
          </p:cNvPicPr>
          <p:nvPr isPhoto="1"/>
        </p:nvPicPr>
        <p:blipFill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" t="7112" r="17940" b="12297"/>
          <a:stretch/>
        </p:blipFill>
        <p:spPr>
          <a:xfrm>
            <a:off x="-1" y="1026890"/>
            <a:ext cx="6236747" cy="4825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chtp8_12_Page_20">
            <a:extLst>
              <a:ext uri="{FF2B5EF4-FFF2-40B4-BE49-F238E27FC236}">
                <a16:creationId xmlns:a16="http://schemas.microsoft.com/office/drawing/2014/main" id="{091B64EC-F848-6D42-97DA-FB5839D81586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0" t="6815" r="9240" b="12592"/>
          <a:stretch/>
        </p:blipFill>
        <p:spPr>
          <a:xfrm>
            <a:off x="6358667" y="1005841"/>
            <a:ext cx="6747734" cy="47548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B8A1716-D84D-5945-8C77-FF5FA42072D4}"/>
              </a:ext>
            </a:extLst>
          </p:cNvPr>
          <p:cNvCxnSpPr/>
          <p:nvPr/>
        </p:nvCxnSpPr>
        <p:spPr>
          <a:xfrm>
            <a:off x="6360160" y="0"/>
            <a:ext cx="0" cy="6858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4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tp8_12_Page_21"/>
          <p:cNvPicPr>
            <a:picLocks noGrp="1" noChangeAspect="1"/>
          </p:cNvPicPr>
          <p:nvPr isPhoto="1"/>
        </p:nvPicPr>
        <p:blipFill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1" r="10842" b="23851"/>
          <a:stretch/>
        </p:blipFill>
        <p:spPr>
          <a:xfrm>
            <a:off x="223520" y="1343846"/>
            <a:ext cx="6035040" cy="4081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chtp8_12_Page_22">
            <a:extLst>
              <a:ext uri="{FF2B5EF4-FFF2-40B4-BE49-F238E27FC236}">
                <a16:creationId xmlns:a16="http://schemas.microsoft.com/office/drawing/2014/main" id="{378CA082-372E-984A-A59B-D2ED477A6B68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1" t="6815" r="10842" b="25926"/>
          <a:stretch/>
        </p:blipFill>
        <p:spPr>
          <a:xfrm>
            <a:off x="6117751" y="1605280"/>
            <a:ext cx="5918761" cy="35356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5BDFE3-28A9-6E43-B933-00AF7C27E3CC}"/>
              </a:ext>
            </a:extLst>
          </p:cNvPr>
          <p:cNvCxnSpPr/>
          <p:nvPr/>
        </p:nvCxnSpPr>
        <p:spPr>
          <a:xfrm>
            <a:off x="6136640" y="0"/>
            <a:ext cx="0" cy="6858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463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tp8_12_Page_23"/>
          <p:cNvPicPr>
            <a:picLocks noGrp="1" noChangeAspect="1"/>
          </p:cNvPicPr>
          <p:nvPr isPhoto="1"/>
        </p:nvPicPr>
        <p:blipFill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5" t="7111" r="27326" b="33038"/>
          <a:stretch/>
        </p:blipFill>
        <p:spPr>
          <a:xfrm>
            <a:off x="31751" y="772160"/>
            <a:ext cx="6170295" cy="410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chtp8_12_Page_24">
            <a:extLst>
              <a:ext uri="{FF2B5EF4-FFF2-40B4-BE49-F238E27FC236}">
                <a16:creationId xmlns:a16="http://schemas.microsoft.com/office/drawing/2014/main" id="{6ED35D92-7DC3-2E4E-ABC2-B7FDF9D4D712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11" r="36025" b="28889"/>
          <a:stretch/>
        </p:blipFill>
        <p:spPr>
          <a:xfrm>
            <a:off x="6096000" y="731520"/>
            <a:ext cx="5678169" cy="43891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F0CE77A-BD51-7C4F-BF5D-BE87AF097443}"/>
              </a:ext>
            </a:extLst>
          </p:cNvPr>
          <p:cNvCxnSpPr/>
          <p:nvPr/>
        </p:nvCxnSpPr>
        <p:spPr>
          <a:xfrm>
            <a:off x="6278880" y="0"/>
            <a:ext cx="0" cy="6858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435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tp8_12_Page_25"/>
          <p:cNvPicPr>
            <a:picLocks noGrp="1" noChangeAspect="1"/>
          </p:cNvPicPr>
          <p:nvPr isPhoto="1"/>
        </p:nvPicPr>
        <p:blipFill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0" t="7112" r="29615" b="7852"/>
          <a:stretch/>
        </p:blipFill>
        <p:spPr>
          <a:xfrm>
            <a:off x="426720" y="513080"/>
            <a:ext cx="6035040" cy="5831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htp8_12_Page_26">
            <a:extLst>
              <a:ext uri="{FF2B5EF4-FFF2-40B4-BE49-F238E27FC236}">
                <a16:creationId xmlns:a16="http://schemas.microsoft.com/office/drawing/2014/main" id="{123B3712-F422-B043-866E-D7017C70F965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9" t="6814" r="46099"/>
          <a:stretch/>
        </p:blipFill>
        <p:spPr>
          <a:xfrm>
            <a:off x="7193280" y="223520"/>
            <a:ext cx="4572000" cy="6390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D51B961-A362-7B4A-84A6-DAE113A493C7}"/>
              </a:ext>
            </a:extLst>
          </p:cNvPr>
          <p:cNvCxnSpPr/>
          <p:nvPr/>
        </p:nvCxnSpPr>
        <p:spPr>
          <a:xfrm>
            <a:off x="6786880" y="0"/>
            <a:ext cx="0" cy="6858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518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tp8_12_Page_28">
            <a:extLst>
              <a:ext uri="{FF2B5EF4-FFF2-40B4-BE49-F238E27FC236}">
                <a16:creationId xmlns:a16="http://schemas.microsoft.com/office/drawing/2014/main" id="{0CCDC07A-6963-8442-8626-A5E115CF539E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51" b="5390"/>
          <a:stretch/>
        </p:blipFill>
        <p:spPr>
          <a:xfrm>
            <a:off x="2826327" y="769541"/>
            <a:ext cx="8769927" cy="5926533"/>
          </a:xfrm>
          <a:prstGeom prst="rect">
            <a:avLst/>
          </a:prstGeom>
          <a:noFill/>
          <a:ln>
            <a:noFill/>
          </a:ln>
        </p:spPr>
      </p:pic>
      <p:sp>
        <p:nvSpPr>
          <p:cNvPr id="102402" name="Rectangle 2">
            <a:extLst>
              <a:ext uri="{FF2B5EF4-FFF2-40B4-BE49-F238E27FC236}">
                <a16:creationId xmlns:a16="http://schemas.microsoft.com/office/drawing/2014/main" id="{919CCC4C-1F89-904E-9190-9ED3BE4DE1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61925"/>
            <a:ext cx="10515600" cy="1325563"/>
          </a:xfrm>
        </p:spPr>
        <p:txBody>
          <a:bodyPr/>
          <a:lstStyle/>
          <a:p>
            <a:r>
              <a:rPr lang="en-US" altLang="en-US" b="1" dirty="0">
                <a:latin typeface="Arial" panose="020B0604020202020204" pitchFamily="34" charset="0"/>
              </a:rPr>
              <a:t>Linked Lists</a:t>
            </a:r>
          </a:p>
        </p:txBody>
      </p:sp>
    </p:spTree>
    <p:extLst>
      <p:ext uri="{BB962C8B-B14F-4D97-AF65-F5344CB8AC3E}">
        <p14:creationId xmlns:p14="http://schemas.microsoft.com/office/powerpoint/2010/main" val="2217287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tp8_12_Page_29">
            <a:extLst>
              <a:ext uri="{FF2B5EF4-FFF2-40B4-BE49-F238E27FC236}">
                <a16:creationId xmlns:a16="http://schemas.microsoft.com/office/drawing/2014/main" id="{248B4300-9837-C245-9303-7A32F1641E20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09"/>
          <a:stretch/>
        </p:blipFill>
        <p:spPr>
          <a:xfrm>
            <a:off x="1657351" y="0"/>
            <a:ext cx="9668740" cy="66557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4232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6" name="Rectangle 38">
            <a:extLst>
              <a:ext uri="{FF2B5EF4-FFF2-40B4-BE49-F238E27FC236}">
                <a16:creationId xmlns:a16="http://schemas.microsoft.com/office/drawing/2014/main" id="{C7F3CE48-BAA7-F744-B422-165C34BEC5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24B5A1"/>
                </a:solidFill>
                <a:latin typeface="Calibri" panose="020F0502020204030204" pitchFamily="34" charset="0"/>
              </a:rPr>
              <a:t> </a:t>
            </a:r>
            <a:r>
              <a:rPr lang="en-US" sz="3200" dirty="0">
                <a:solidFill>
                  <a:srgbClr val="3380E6"/>
                </a:solidFill>
                <a:latin typeface="Calibri" panose="020F0502020204030204" pitchFamily="34" charset="0"/>
              </a:rPr>
              <a:t>Linked Lists (Cont.)</a:t>
            </a:r>
            <a:endParaRPr lang="en-US" altLang="en-US" sz="3200" dirty="0">
              <a:solidFill>
                <a:srgbClr val="3380E7"/>
              </a:solidFill>
            </a:endParaRPr>
          </a:p>
        </p:txBody>
      </p:sp>
      <p:sp>
        <p:nvSpPr>
          <p:cNvPr id="12327" name="Rectangle 39">
            <a:extLst>
              <a:ext uri="{FF2B5EF4-FFF2-40B4-BE49-F238E27FC236}">
                <a16:creationId xmlns:a16="http://schemas.microsoft.com/office/drawing/2014/main" id="{19C8188A-C27E-A043-AE27-EB91F0CB2D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199" y="1690688"/>
            <a:ext cx="11353801" cy="4802187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Types of linked lists:</a:t>
            </a:r>
          </a:p>
          <a:p>
            <a:pPr lvl="1"/>
            <a:r>
              <a:rPr lang="en-US" altLang="en-US" dirty="0"/>
              <a:t>Singly linked list</a:t>
            </a:r>
          </a:p>
          <a:p>
            <a:pPr lvl="2"/>
            <a:r>
              <a:rPr lang="en-US" altLang="en-US" dirty="0"/>
              <a:t>Begins with a pointer to the first node</a:t>
            </a:r>
          </a:p>
          <a:p>
            <a:pPr lvl="2"/>
            <a:r>
              <a:rPr lang="en-US" altLang="en-US" dirty="0"/>
              <a:t>Terminates with a null pointer</a:t>
            </a:r>
          </a:p>
          <a:p>
            <a:pPr lvl="2"/>
            <a:r>
              <a:rPr lang="en-US" altLang="en-US" dirty="0"/>
              <a:t>Only traversed in one direction</a:t>
            </a:r>
          </a:p>
          <a:p>
            <a:pPr lvl="1"/>
            <a:r>
              <a:rPr lang="en-US" altLang="en-US" dirty="0"/>
              <a:t>Circular, singly linked</a:t>
            </a:r>
          </a:p>
          <a:p>
            <a:pPr lvl="2"/>
            <a:r>
              <a:rPr lang="en-US" altLang="en-US" dirty="0"/>
              <a:t>Pointer in the last node points back to the first node</a:t>
            </a:r>
          </a:p>
          <a:p>
            <a:pPr lvl="1"/>
            <a:r>
              <a:rPr lang="en-US" altLang="en-US" dirty="0"/>
              <a:t>Doubly linked list</a:t>
            </a:r>
          </a:p>
          <a:p>
            <a:pPr lvl="2"/>
            <a:r>
              <a:rPr lang="en-US" altLang="en-US" dirty="0"/>
              <a:t>Two “start pointers” </a:t>
            </a:r>
            <a:r>
              <a:rPr lang="en-US" altLang="en-US" dirty="0">
                <a:cs typeface="Times New Roman" panose="02020603050405020304" pitchFamily="18" charset="0"/>
              </a:rPr>
              <a:t>–</a:t>
            </a:r>
            <a:r>
              <a:rPr lang="en-US" altLang="en-US" dirty="0"/>
              <a:t> first element and last element</a:t>
            </a:r>
          </a:p>
          <a:p>
            <a:pPr lvl="2"/>
            <a:r>
              <a:rPr lang="en-US" altLang="en-US" dirty="0"/>
              <a:t>Each node has a forward pointer and a backward pointer</a:t>
            </a:r>
          </a:p>
          <a:p>
            <a:pPr lvl="2"/>
            <a:r>
              <a:rPr lang="en-US" altLang="en-US" dirty="0"/>
              <a:t>Allows traversals both forwards and backwards</a:t>
            </a:r>
          </a:p>
          <a:p>
            <a:pPr lvl="1"/>
            <a:r>
              <a:rPr lang="en-US" altLang="en-US" dirty="0"/>
              <a:t>Circular, doubly linked list</a:t>
            </a:r>
          </a:p>
          <a:p>
            <a:pPr lvl="2"/>
            <a:r>
              <a:rPr lang="en-US" altLang="en-US" dirty="0"/>
              <a:t>Forward pointer of the last node points to the first node and backward pointer of the first node points to the last node</a:t>
            </a:r>
          </a:p>
        </p:txBody>
      </p:sp>
    </p:spTree>
    <p:extLst>
      <p:ext uri="{BB962C8B-B14F-4D97-AF65-F5344CB8AC3E}">
        <p14:creationId xmlns:p14="http://schemas.microsoft.com/office/powerpoint/2010/main" val="453900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4B4AEF93-39A7-7345-8F97-F2A888DAF3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Arial" panose="020B0604020202020204" pitchFamily="34" charset="0"/>
              </a:rPr>
              <a:t>Stacks</a:t>
            </a:r>
          </a:p>
        </p:txBody>
      </p:sp>
      <p:pic>
        <p:nvPicPr>
          <p:cNvPr id="5" name="Picture 4" descr="chtp8_12_Page_31">
            <a:extLst>
              <a:ext uri="{FF2B5EF4-FFF2-40B4-BE49-F238E27FC236}">
                <a16:creationId xmlns:a16="http://schemas.microsoft.com/office/drawing/2014/main" id="{C1C5E7DD-15A7-9342-A996-E1D47115DE77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953"/>
          <a:stretch/>
        </p:blipFill>
        <p:spPr>
          <a:xfrm>
            <a:off x="653957" y="1925052"/>
            <a:ext cx="10884085" cy="26950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1409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tp8_12_Page_32"/>
          <p:cNvPicPr>
            <a:picLocks noGrp="1" noChangeAspect="1"/>
          </p:cNvPicPr>
          <p:nvPr isPhoto="1"/>
        </p:nvPicPr>
        <p:blipFill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3" t="5334" r="9469" b="15852"/>
          <a:stretch/>
        </p:blipFill>
        <p:spPr>
          <a:xfrm>
            <a:off x="-1" y="1391920"/>
            <a:ext cx="6700979" cy="4582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chtp8_12_Page_33">
            <a:extLst>
              <a:ext uri="{FF2B5EF4-FFF2-40B4-BE49-F238E27FC236}">
                <a16:creationId xmlns:a16="http://schemas.microsoft.com/office/drawing/2014/main" id="{53530687-77ED-B743-9E42-2CB4CC2A2FA7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4" r="24121" b="14667"/>
          <a:stretch/>
        </p:blipFill>
        <p:spPr>
          <a:xfrm>
            <a:off x="6700978" y="1351280"/>
            <a:ext cx="5390314" cy="45821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7F3BDB-10C7-5841-978A-990A7180D71E}"/>
              </a:ext>
            </a:extLst>
          </p:cNvPr>
          <p:cNvCxnSpPr/>
          <p:nvPr/>
        </p:nvCxnSpPr>
        <p:spPr>
          <a:xfrm>
            <a:off x="6746240" y="0"/>
            <a:ext cx="0" cy="6858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155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117EE54E-CCF9-D24E-A3E4-855ADE4A82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latin typeface="Arial" panose="020B0604020202020204" pitchFamily="34" charset="0"/>
              </a:rPr>
              <a:t>Objectives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11BEA79A-F190-214C-AE93-D29FBCC016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 this chapter, you will learn: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To be able to allocate and free memory dynamically for data objects.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To be able to form linked data structures using pointers, self-referential structures and recursion.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To be able to create and manipulate linked lists, queues, stacks and binary trees.</a:t>
            </a:r>
          </a:p>
          <a:p>
            <a:pPr lvl="1"/>
            <a:r>
              <a:rPr lang="en-US" altLang="en-US" dirty="0">
                <a:cs typeface="Times New Roman" panose="02020603050405020304" pitchFamily="18" charset="0"/>
              </a:rPr>
              <a:t>To understand various important applications of linked data structures.</a:t>
            </a:r>
            <a:r>
              <a:rPr lang="en-US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75556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tp8_12_Page_34"/>
          <p:cNvPicPr>
            <a:picLocks noGrp="1" noChangeAspect="1"/>
          </p:cNvPicPr>
          <p:nvPr isPhoto="1"/>
        </p:nvPicPr>
        <p:blipFill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2" t="4741" r="9926" b="12592"/>
          <a:stretch/>
        </p:blipFill>
        <p:spPr>
          <a:xfrm>
            <a:off x="-10634" y="802316"/>
            <a:ext cx="6269194" cy="4531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chtp8_12_Page_35">
            <a:extLst>
              <a:ext uri="{FF2B5EF4-FFF2-40B4-BE49-F238E27FC236}">
                <a16:creationId xmlns:a16="http://schemas.microsoft.com/office/drawing/2014/main" id="{81047FE5-8164-414F-8B8A-A5226EFFC9E6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3" t="4741" r="15650" b="6075"/>
          <a:stretch/>
        </p:blipFill>
        <p:spPr>
          <a:xfrm>
            <a:off x="6258560" y="594360"/>
            <a:ext cx="5933440" cy="49472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3340900-C10F-3C41-97CA-39406636644F}"/>
              </a:ext>
            </a:extLst>
          </p:cNvPr>
          <p:cNvCxnSpPr/>
          <p:nvPr/>
        </p:nvCxnSpPr>
        <p:spPr>
          <a:xfrm>
            <a:off x="6258560" y="0"/>
            <a:ext cx="0" cy="6858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521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tp8_12_Page_36"/>
          <p:cNvPicPr>
            <a:picLocks noGrp="1" noChangeAspect="1"/>
          </p:cNvPicPr>
          <p:nvPr isPhoto="1"/>
        </p:nvPicPr>
        <p:blipFill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2" t="7491" r="45869" b="56720"/>
          <a:stretch/>
        </p:blipFill>
        <p:spPr>
          <a:xfrm>
            <a:off x="0" y="94932"/>
            <a:ext cx="4641419" cy="245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chtp8_12_Page_37">
            <a:extLst>
              <a:ext uri="{FF2B5EF4-FFF2-40B4-BE49-F238E27FC236}">
                <a16:creationId xmlns:a16="http://schemas.microsoft.com/office/drawing/2014/main" id="{550DE363-F503-7442-B4B1-BA85DE465378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2" t="6223" r="32592" b="29712"/>
          <a:stretch/>
        </p:blipFill>
        <p:spPr>
          <a:xfrm>
            <a:off x="0" y="2467927"/>
            <a:ext cx="5811520" cy="4393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htp8_12_Page_38">
            <a:extLst>
              <a:ext uri="{FF2B5EF4-FFF2-40B4-BE49-F238E27FC236}">
                <a16:creationId xmlns:a16="http://schemas.microsoft.com/office/drawing/2014/main" id="{41C104A6-4D1B-3749-B15C-E254F0733CE2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4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19" r="28700" b="64013"/>
          <a:stretch/>
        </p:blipFill>
        <p:spPr>
          <a:xfrm>
            <a:off x="6522720" y="75881"/>
            <a:ext cx="5669280" cy="18104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C9FCE9C-D4F1-6C4B-BDA3-697799AF09DC}"/>
              </a:ext>
            </a:extLst>
          </p:cNvPr>
          <p:cNvCxnSpPr/>
          <p:nvPr/>
        </p:nvCxnSpPr>
        <p:spPr>
          <a:xfrm>
            <a:off x="5953760" y="0"/>
            <a:ext cx="0" cy="6858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767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tp8_12_Page_39"/>
          <p:cNvPicPr>
            <a:picLocks noGrp="1" noChangeAspect="1"/>
          </p:cNvPicPr>
          <p:nvPr isPhoto="1"/>
        </p:nvPicPr>
        <p:blipFill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2" t="7407" r="40829" b="18519"/>
          <a:stretch/>
        </p:blipFill>
        <p:spPr>
          <a:xfrm>
            <a:off x="508000" y="589280"/>
            <a:ext cx="5080000" cy="50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chtp8_12_Page_40">
            <a:extLst>
              <a:ext uri="{FF2B5EF4-FFF2-40B4-BE49-F238E27FC236}">
                <a16:creationId xmlns:a16="http://schemas.microsoft.com/office/drawing/2014/main" id="{CD07DD94-7C6F-A64F-AF66-3E019316AB6C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8" t="6519" r="39927" b="24148"/>
          <a:stretch/>
        </p:blipFill>
        <p:spPr>
          <a:xfrm>
            <a:off x="6604000" y="589280"/>
            <a:ext cx="5080000" cy="4755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B6CCA8-7BA4-9642-8E9E-99C44FAAA9FB}"/>
              </a:ext>
            </a:extLst>
          </p:cNvPr>
          <p:cNvCxnSpPr/>
          <p:nvPr/>
        </p:nvCxnSpPr>
        <p:spPr>
          <a:xfrm>
            <a:off x="5953760" y="0"/>
            <a:ext cx="0" cy="6858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325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>
            <a:extLst>
              <a:ext uri="{FF2B5EF4-FFF2-40B4-BE49-F238E27FC236}">
                <a16:creationId xmlns:a16="http://schemas.microsoft.com/office/drawing/2014/main" id="{4F6E264C-AC0E-C14D-936E-4947370984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Arial" panose="020B0604020202020204" pitchFamily="34" charset="0"/>
              </a:rPr>
              <a:t>Stacks</a:t>
            </a:r>
          </a:p>
        </p:txBody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0EA42BC3-5507-8F4D-B05A-19094DBA37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/>
              <a:t>Stack </a:t>
            </a:r>
          </a:p>
          <a:p>
            <a:pPr lvl="1"/>
            <a:r>
              <a:rPr lang="en-US" altLang="en-US"/>
              <a:t>New nodes can be added and removed only at the top</a:t>
            </a:r>
          </a:p>
          <a:p>
            <a:pPr lvl="1"/>
            <a:r>
              <a:rPr lang="en-US" altLang="en-US"/>
              <a:t>Similar to a pile of dishes</a:t>
            </a:r>
          </a:p>
          <a:p>
            <a:pPr lvl="1"/>
            <a:r>
              <a:rPr lang="en-US" altLang="en-US"/>
              <a:t>Last-in, first-out (LIFO) </a:t>
            </a:r>
          </a:p>
          <a:p>
            <a:pPr lvl="1"/>
            <a:r>
              <a:rPr lang="en-US" altLang="en-US"/>
              <a:t>Bottom of stack indicated by a link member to </a:t>
            </a:r>
            <a:r>
              <a:rPr lang="en-US" altLang="en-US" sz="2000">
                <a:latin typeface="Lucida Console" panose="020B0609040504020204" pitchFamily="49" charset="0"/>
              </a:rPr>
              <a:t>NULL</a:t>
            </a:r>
          </a:p>
          <a:p>
            <a:pPr lvl="1"/>
            <a:r>
              <a:rPr lang="en-US" altLang="en-US"/>
              <a:t>Constrained version of a linked list</a:t>
            </a:r>
          </a:p>
          <a:p>
            <a:r>
              <a:rPr lang="en-US" altLang="en-US" sz="2600">
                <a:latin typeface="Lucida Console" panose="020B0609040504020204" pitchFamily="49" charset="0"/>
              </a:rPr>
              <a:t>push</a:t>
            </a:r>
          </a:p>
          <a:p>
            <a:pPr lvl="1"/>
            <a:r>
              <a:rPr lang="en-US" altLang="en-US"/>
              <a:t>Adds a new node to the top of the stack</a:t>
            </a:r>
          </a:p>
          <a:p>
            <a:r>
              <a:rPr lang="en-US" altLang="en-US" sz="2600">
                <a:latin typeface="Lucida Console" panose="020B0609040504020204" pitchFamily="49" charset="0"/>
              </a:rPr>
              <a:t>pop</a:t>
            </a:r>
          </a:p>
          <a:p>
            <a:pPr lvl="1"/>
            <a:r>
              <a:rPr lang="en-US" altLang="en-US"/>
              <a:t>Removes a node from the top </a:t>
            </a:r>
          </a:p>
          <a:p>
            <a:pPr lvl="1"/>
            <a:r>
              <a:rPr lang="en-US" altLang="en-US"/>
              <a:t>Stores the popped value </a:t>
            </a:r>
          </a:p>
          <a:p>
            <a:pPr lvl="1"/>
            <a:r>
              <a:rPr lang="en-US" altLang="en-US"/>
              <a:t>Returns </a:t>
            </a:r>
            <a:r>
              <a:rPr lang="en-US" altLang="en-US" sz="2000">
                <a:latin typeface="Lucida Console" panose="020B0609040504020204" pitchFamily="49" charset="0"/>
              </a:rPr>
              <a:t>true</a:t>
            </a:r>
            <a:r>
              <a:rPr lang="en-US" altLang="en-US"/>
              <a:t> if </a:t>
            </a:r>
            <a:r>
              <a:rPr lang="en-US" altLang="en-US" sz="2000">
                <a:latin typeface="Lucida Console" panose="020B0609040504020204" pitchFamily="49" charset="0"/>
              </a:rPr>
              <a:t>pop</a:t>
            </a:r>
            <a:r>
              <a:rPr lang="en-US" altLang="en-US"/>
              <a:t> was successful</a:t>
            </a:r>
          </a:p>
        </p:txBody>
      </p:sp>
    </p:spTree>
    <p:extLst>
      <p:ext uri="{BB962C8B-B14F-4D97-AF65-F5344CB8AC3E}">
        <p14:creationId xmlns:p14="http://schemas.microsoft.com/office/powerpoint/2010/main" val="4002975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CD5F9E3B-DDA5-9F43-8F88-B4C7E77637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Arial" panose="020B0604020202020204" pitchFamily="34" charset="0"/>
              </a:rPr>
              <a:t>Stacks</a:t>
            </a:r>
          </a:p>
        </p:txBody>
      </p:sp>
      <p:pic>
        <p:nvPicPr>
          <p:cNvPr id="5" name="Picture 4" descr="chtp8_12_Page_41">
            <a:extLst>
              <a:ext uri="{FF2B5EF4-FFF2-40B4-BE49-F238E27FC236}">
                <a16:creationId xmlns:a16="http://schemas.microsoft.com/office/drawing/2014/main" id="{F3995640-135A-4F4A-94BE-3BE878E4C844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77" b="27704"/>
          <a:stretch/>
        </p:blipFill>
        <p:spPr>
          <a:xfrm>
            <a:off x="952404" y="1381760"/>
            <a:ext cx="10559413" cy="54762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65417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1026">
            <a:extLst>
              <a:ext uri="{FF2B5EF4-FFF2-40B4-BE49-F238E27FC236}">
                <a16:creationId xmlns:a16="http://schemas.microsoft.com/office/drawing/2014/main" id="{A8BF397B-80A8-0B45-A9B8-3D2F75DF29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Arial" panose="020B0604020202020204" pitchFamily="34" charset="0"/>
              </a:rPr>
              <a:t>Stacks</a:t>
            </a:r>
          </a:p>
        </p:txBody>
      </p:sp>
      <p:pic>
        <p:nvPicPr>
          <p:cNvPr id="5" name="Picture 4" descr="chtp8_12_Page_42">
            <a:extLst>
              <a:ext uri="{FF2B5EF4-FFF2-40B4-BE49-F238E27FC236}">
                <a16:creationId xmlns:a16="http://schemas.microsoft.com/office/drawing/2014/main" id="{4935D6DA-6088-6F4A-86EF-4F0B1637DB48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24" b="37778"/>
          <a:stretch/>
        </p:blipFill>
        <p:spPr>
          <a:xfrm>
            <a:off x="311127" y="1624964"/>
            <a:ext cx="11903134" cy="52330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85679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>
            <a:extLst>
              <a:ext uri="{FF2B5EF4-FFF2-40B4-BE49-F238E27FC236}">
                <a16:creationId xmlns:a16="http://schemas.microsoft.com/office/drawing/2014/main" id="{1F19A972-716A-E347-B0AA-B178042987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5400" b="1" dirty="0">
                <a:latin typeface="Arial" panose="020B0604020202020204" pitchFamily="34" charset="0"/>
              </a:rPr>
              <a:t>Queues</a:t>
            </a:r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D2E0EBB2-EC50-F44E-9AED-3FED4B3631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/>
              <a:t>Queue</a:t>
            </a:r>
          </a:p>
          <a:p>
            <a:pPr lvl="1"/>
            <a:r>
              <a:rPr lang="en-US" altLang="en-US" sz="3200" dirty="0"/>
              <a:t>Similar to a supermarket checkout line</a:t>
            </a:r>
          </a:p>
          <a:p>
            <a:pPr lvl="1"/>
            <a:r>
              <a:rPr lang="en-US" altLang="en-US" sz="3200" dirty="0"/>
              <a:t>First-in, first-out (FIFO) </a:t>
            </a:r>
          </a:p>
          <a:p>
            <a:pPr lvl="1"/>
            <a:r>
              <a:rPr lang="en-US" altLang="en-US" sz="3200" dirty="0"/>
              <a:t>Nodes are removed only from the head </a:t>
            </a:r>
          </a:p>
          <a:p>
            <a:pPr lvl="1"/>
            <a:r>
              <a:rPr lang="en-US" altLang="en-US" sz="3200" dirty="0"/>
              <a:t>Nodes are inserted only at the tail</a:t>
            </a:r>
          </a:p>
          <a:p>
            <a:r>
              <a:rPr lang="en-US" altLang="en-US" sz="3600" dirty="0"/>
              <a:t>Insert and remove operations </a:t>
            </a:r>
          </a:p>
          <a:p>
            <a:pPr lvl="1"/>
            <a:r>
              <a:rPr lang="en-US" altLang="en-US" sz="3200" dirty="0"/>
              <a:t>Enqueue (insert) and dequeue (remove)</a:t>
            </a:r>
          </a:p>
        </p:txBody>
      </p:sp>
    </p:spTree>
    <p:extLst>
      <p:ext uri="{BB962C8B-B14F-4D97-AF65-F5344CB8AC3E}">
        <p14:creationId xmlns:p14="http://schemas.microsoft.com/office/powerpoint/2010/main" val="23354191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380E1668-5D08-6F48-B8A3-5F111E7307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Queues</a:t>
            </a:r>
          </a:p>
        </p:txBody>
      </p:sp>
      <p:pic>
        <p:nvPicPr>
          <p:cNvPr id="5" name="Picture 4" descr="chtp8_12_Page_44">
            <a:extLst>
              <a:ext uri="{FF2B5EF4-FFF2-40B4-BE49-F238E27FC236}">
                <a16:creationId xmlns:a16="http://schemas.microsoft.com/office/drawing/2014/main" id="{F7D00771-29AD-424D-BB2A-1166AE5A2F3A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6" t="5990" r="4723" b="50000"/>
          <a:stretch/>
        </p:blipFill>
        <p:spPr>
          <a:xfrm>
            <a:off x="1" y="1801441"/>
            <a:ext cx="12063168" cy="44954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71133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tp8_12_Page_45"/>
          <p:cNvPicPr>
            <a:picLocks noGrp="1" noChangeAspect="1"/>
          </p:cNvPicPr>
          <p:nvPr isPhoto="1"/>
        </p:nvPicPr>
        <p:blipFill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6" t="5926" r="4891" b="7314"/>
          <a:stretch/>
        </p:blipFill>
        <p:spPr>
          <a:xfrm>
            <a:off x="0" y="1076960"/>
            <a:ext cx="6725782" cy="4791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chtp8_12_Page_46">
            <a:extLst>
              <a:ext uri="{FF2B5EF4-FFF2-40B4-BE49-F238E27FC236}">
                <a16:creationId xmlns:a16="http://schemas.microsoft.com/office/drawing/2014/main" id="{E9B7FB49-052F-5349-BB07-F6AA6ED4D861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26" r="26182" b="18722"/>
          <a:stretch/>
        </p:blipFill>
        <p:spPr>
          <a:xfrm>
            <a:off x="6725782" y="1071879"/>
            <a:ext cx="5410295" cy="42672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283476-5CBF-F544-B32F-14F98655FDDB}"/>
              </a:ext>
            </a:extLst>
          </p:cNvPr>
          <p:cNvCxnSpPr/>
          <p:nvPr/>
        </p:nvCxnSpPr>
        <p:spPr>
          <a:xfrm>
            <a:off x="6786880" y="0"/>
            <a:ext cx="0" cy="6858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218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tp8_12_Page_47"/>
          <p:cNvPicPr>
            <a:picLocks noGrp="1" noChangeAspect="1"/>
          </p:cNvPicPr>
          <p:nvPr isPhoto="1"/>
        </p:nvPicPr>
        <p:blipFill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" t="6519" r="23663" b="8741"/>
          <a:stretch/>
        </p:blipFill>
        <p:spPr>
          <a:xfrm>
            <a:off x="0" y="853440"/>
            <a:ext cx="6267104" cy="5481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chtp8_12_Page_48">
            <a:extLst>
              <a:ext uri="{FF2B5EF4-FFF2-40B4-BE49-F238E27FC236}">
                <a16:creationId xmlns:a16="http://schemas.microsoft.com/office/drawing/2014/main" id="{FB1EC37B-46E5-694B-85D2-382590A4FD9C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30" r="27326" b="52296"/>
          <a:stretch/>
        </p:blipFill>
        <p:spPr>
          <a:xfrm>
            <a:off x="6659740" y="995680"/>
            <a:ext cx="5532260" cy="23571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E0A3BF8-6745-B645-8C5C-3642A1EEDC0E}"/>
              </a:ext>
            </a:extLst>
          </p:cNvPr>
          <p:cNvCxnSpPr/>
          <p:nvPr/>
        </p:nvCxnSpPr>
        <p:spPr>
          <a:xfrm>
            <a:off x="6522720" y="0"/>
            <a:ext cx="0" cy="6858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773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>
            <a:extLst>
              <a:ext uri="{FF2B5EF4-FFF2-40B4-BE49-F238E27FC236}">
                <a16:creationId xmlns:a16="http://schemas.microsoft.com/office/drawing/2014/main" id="{60EEF1E1-5F10-BB43-97B5-D6111CD9D9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Dynamic data structures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9A72378-FC79-0344-9A6B-FA3DF63623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20000"/>
          </a:bodyPr>
          <a:lstStyle/>
          <a:p>
            <a:pPr marL="60325" lvl="1" indent="0">
              <a:buNone/>
            </a:pPr>
            <a:r>
              <a:rPr lang="en-US" altLang="en-US" sz="3300" dirty="0"/>
              <a:t>Data structures that grow and shrink during execution</a:t>
            </a:r>
          </a:p>
          <a:p>
            <a:r>
              <a:rPr lang="en-US" altLang="en-US" dirty="0"/>
              <a:t>Linked lists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collections of data items “lined up in a row”</a:t>
            </a:r>
            <a:endParaRPr lang="en-US" altLang="en-US" dirty="0"/>
          </a:p>
          <a:p>
            <a:pPr lvl="1"/>
            <a:r>
              <a:rPr lang="en-US" altLang="en-US" dirty="0"/>
              <a:t>Allow insertions and removals anywhere </a:t>
            </a:r>
          </a:p>
          <a:p>
            <a:r>
              <a:rPr lang="en-US" altLang="en-US" dirty="0"/>
              <a:t>Stacks</a:t>
            </a:r>
          </a:p>
          <a:p>
            <a:pPr lvl="1"/>
            <a:r>
              <a:rPr lang="en-US" altLang="en-US" dirty="0"/>
              <a:t>Allow insertions and removals only at top of stack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important in compilers and operating systems</a:t>
            </a:r>
            <a:endParaRPr lang="en-US" altLang="en-US" dirty="0"/>
          </a:p>
          <a:p>
            <a:r>
              <a:rPr lang="en-US" altLang="en-US" dirty="0"/>
              <a:t>Queues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represent waiting lines; </a:t>
            </a:r>
          </a:p>
          <a:p>
            <a:pPr lvl="1"/>
            <a:r>
              <a:rPr lang="en-US" altLang="en-US" dirty="0"/>
              <a:t>Allow insertions at the back and removals from the front </a:t>
            </a:r>
          </a:p>
          <a:p>
            <a:r>
              <a:rPr lang="en-US" altLang="en-US" dirty="0"/>
              <a:t>Binary trees</a:t>
            </a:r>
          </a:p>
          <a:p>
            <a:pPr lvl="1"/>
            <a:r>
              <a:rPr lang="en-US" altLang="en-US" dirty="0"/>
              <a:t>High-speed searching and sorting of data and efficient elimination of duplicate data items</a:t>
            </a:r>
          </a:p>
        </p:txBody>
      </p:sp>
    </p:spTree>
    <p:extLst>
      <p:ext uri="{BB962C8B-B14F-4D97-AF65-F5344CB8AC3E}">
        <p14:creationId xmlns:p14="http://schemas.microsoft.com/office/powerpoint/2010/main" val="37236717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tp8_12_Page_49"/>
          <p:cNvPicPr>
            <a:picLocks noGrp="1" noChangeAspect="1"/>
          </p:cNvPicPr>
          <p:nvPr isPhoto="1"/>
        </p:nvPicPr>
        <p:blipFill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1" t="6816" r="6034" b="6073"/>
          <a:stretch/>
        </p:blipFill>
        <p:spPr>
          <a:xfrm>
            <a:off x="0" y="1116994"/>
            <a:ext cx="6502556" cy="47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chtp8_12_Page_50">
            <a:extLst>
              <a:ext uri="{FF2B5EF4-FFF2-40B4-BE49-F238E27FC236}">
                <a16:creationId xmlns:a16="http://schemas.microsoft.com/office/drawing/2014/main" id="{E21666D8-8973-CB45-B684-BB60A6CB8893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3" t="6519" r="20916" b="12296"/>
          <a:stretch/>
        </p:blipFill>
        <p:spPr>
          <a:xfrm>
            <a:off x="6700624" y="1092200"/>
            <a:ext cx="5380054" cy="43484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274CFC-7CB4-2147-82E3-27601B3E8DC4}"/>
              </a:ext>
            </a:extLst>
          </p:cNvPr>
          <p:cNvCxnSpPr/>
          <p:nvPr/>
        </p:nvCxnSpPr>
        <p:spPr>
          <a:xfrm>
            <a:off x="6563360" y="0"/>
            <a:ext cx="0" cy="6858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3422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tp8_12_Page_51"/>
          <p:cNvPicPr>
            <a:picLocks noGrp="1" noChangeAspect="1"/>
          </p:cNvPicPr>
          <p:nvPr isPhoto="1"/>
        </p:nvPicPr>
        <p:blipFill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5" r="35339" b="20296"/>
          <a:stretch/>
        </p:blipFill>
        <p:spPr>
          <a:xfrm>
            <a:off x="101600" y="365760"/>
            <a:ext cx="5739129" cy="51612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97010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tp8_12_Page_52"/>
          <p:cNvPicPr>
            <a:picLocks noGrp="1" noChangeAspect="1"/>
          </p:cNvPicPr>
          <p:nvPr isPhoto="1"/>
        </p:nvPicPr>
        <p:blipFill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0" t="7703" r="36713" b="15555"/>
          <a:stretch/>
        </p:blipFill>
        <p:spPr>
          <a:xfrm>
            <a:off x="278438" y="568960"/>
            <a:ext cx="5634681" cy="548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chtp8_12_Page_53">
            <a:extLst>
              <a:ext uri="{FF2B5EF4-FFF2-40B4-BE49-F238E27FC236}">
                <a16:creationId xmlns:a16="http://schemas.microsoft.com/office/drawing/2014/main" id="{44F55FC2-1E32-F943-BF22-E9F979E0674D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2" t="5927" r="37150" b="24444"/>
          <a:stretch/>
        </p:blipFill>
        <p:spPr>
          <a:xfrm>
            <a:off x="6354476" y="568960"/>
            <a:ext cx="5614006" cy="49580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BBAE049-497D-994E-B48F-211FE4AA7871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084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7" name="Rectangle 37">
            <a:extLst>
              <a:ext uri="{FF2B5EF4-FFF2-40B4-BE49-F238E27FC236}">
                <a16:creationId xmlns:a16="http://schemas.microsoft.com/office/drawing/2014/main" id="{7AA4897F-361E-824E-B8E4-28F5A40835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Arial" panose="020B0604020202020204" pitchFamily="34" charset="0"/>
              </a:rPr>
              <a:t>Queues</a:t>
            </a:r>
          </a:p>
        </p:txBody>
      </p:sp>
      <p:pic>
        <p:nvPicPr>
          <p:cNvPr id="5" name="Picture 4" descr="chtp8_12_Page_54">
            <a:extLst>
              <a:ext uri="{FF2B5EF4-FFF2-40B4-BE49-F238E27FC236}">
                <a16:creationId xmlns:a16="http://schemas.microsoft.com/office/drawing/2014/main" id="{414105ED-4C03-8341-B079-B4F7EA38B29F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24" b="22963"/>
          <a:stretch/>
        </p:blipFill>
        <p:spPr>
          <a:xfrm>
            <a:off x="989716" y="1402080"/>
            <a:ext cx="9846369" cy="54559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60120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1026">
            <a:extLst>
              <a:ext uri="{FF2B5EF4-FFF2-40B4-BE49-F238E27FC236}">
                <a16:creationId xmlns:a16="http://schemas.microsoft.com/office/drawing/2014/main" id="{639B3133-9913-F347-80D7-92A9B32CB0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Arial" panose="020B0604020202020204" pitchFamily="34" charset="0"/>
              </a:rPr>
              <a:t>Queues</a:t>
            </a:r>
          </a:p>
        </p:txBody>
      </p:sp>
      <p:pic>
        <p:nvPicPr>
          <p:cNvPr id="5" name="Picture 4" descr="chtp8_12_Page_55">
            <a:extLst>
              <a:ext uri="{FF2B5EF4-FFF2-40B4-BE49-F238E27FC236}">
                <a16:creationId xmlns:a16="http://schemas.microsoft.com/office/drawing/2014/main" id="{6574605F-0117-A444-B11B-4E9BACB3B9D6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24" b="25036"/>
          <a:stretch/>
        </p:blipFill>
        <p:spPr>
          <a:xfrm>
            <a:off x="1658143" y="1524000"/>
            <a:ext cx="9913040" cy="5334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45404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1026">
            <a:extLst>
              <a:ext uri="{FF2B5EF4-FFF2-40B4-BE49-F238E27FC236}">
                <a16:creationId xmlns:a16="http://schemas.microsoft.com/office/drawing/2014/main" id="{4FB49C62-4213-0248-989F-C4CA69D6E4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Arial" panose="020B0604020202020204" pitchFamily="34" charset="0"/>
              </a:rPr>
              <a:t>Trees</a:t>
            </a:r>
          </a:p>
        </p:txBody>
      </p:sp>
      <p:sp>
        <p:nvSpPr>
          <p:cNvPr id="135171" name="Rectangle 1027">
            <a:extLst>
              <a:ext uri="{FF2B5EF4-FFF2-40B4-BE49-F238E27FC236}">
                <a16:creationId xmlns:a16="http://schemas.microsoft.com/office/drawing/2014/main" id="{63BFE9D1-FF33-5B44-A47C-43C9389780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Tree nodes contain two or more links</a:t>
            </a:r>
          </a:p>
          <a:p>
            <a:pPr lvl="1"/>
            <a:r>
              <a:rPr lang="en-US" altLang="en-US" sz="2800" dirty="0"/>
              <a:t> All other data structures we have discussed only contain one</a:t>
            </a:r>
          </a:p>
          <a:p>
            <a:r>
              <a:rPr lang="en-US" altLang="en-US" sz="3200" dirty="0"/>
              <a:t>Binary trees</a:t>
            </a:r>
          </a:p>
          <a:p>
            <a:pPr lvl="1"/>
            <a:r>
              <a:rPr lang="en-US" altLang="en-US" sz="2800" dirty="0"/>
              <a:t>All nodes contain two links </a:t>
            </a:r>
          </a:p>
          <a:p>
            <a:pPr lvl="2"/>
            <a:r>
              <a:rPr lang="en-US" altLang="en-US" sz="2400" dirty="0"/>
              <a:t>None, one, or both of which may be NULL</a:t>
            </a:r>
          </a:p>
          <a:p>
            <a:pPr lvl="1"/>
            <a:r>
              <a:rPr lang="en-US" altLang="en-US" sz="2800" dirty="0"/>
              <a:t>The root node is the first node in a tree. </a:t>
            </a:r>
          </a:p>
          <a:p>
            <a:pPr lvl="1"/>
            <a:r>
              <a:rPr lang="en-US" altLang="en-US" sz="2800" dirty="0"/>
              <a:t>Each link in the root node refers to a child</a:t>
            </a:r>
          </a:p>
          <a:p>
            <a:pPr lvl="1"/>
            <a:r>
              <a:rPr lang="en-US" altLang="en-US" sz="2800" dirty="0"/>
              <a:t>A node with no children is called a leaf node</a:t>
            </a:r>
          </a:p>
        </p:txBody>
      </p:sp>
    </p:spTree>
    <p:extLst>
      <p:ext uri="{BB962C8B-B14F-4D97-AF65-F5344CB8AC3E}">
        <p14:creationId xmlns:p14="http://schemas.microsoft.com/office/powerpoint/2010/main" val="3512712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026">
            <a:extLst>
              <a:ext uri="{FF2B5EF4-FFF2-40B4-BE49-F238E27FC236}">
                <a16:creationId xmlns:a16="http://schemas.microsoft.com/office/drawing/2014/main" id="{6950862D-A810-824B-B2AB-E1CC4489F1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Arial" panose="020B0604020202020204" pitchFamily="34" charset="0"/>
              </a:rPr>
              <a:t>Trees</a:t>
            </a:r>
          </a:p>
        </p:txBody>
      </p:sp>
      <p:pic>
        <p:nvPicPr>
          <p:cNvPr id="5" name="Picture 4" descr="chtp8_12_Page_56">
            <a:extLst>
              <a:ext uri="{FF2B5EF4-FFF2-40B4-BE49-F238E27FC236}">
                <a16:creationId xmlns:a16="http://schemas.microsoft.com/office/drawing/2014/main" id="{4DABE817-9AED-0D4F-ADEA-4F74C5562E3C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2" t="5324" r="11529" b="30666"/>
          <a:stretch/>
        </p:blipFill>
        <p:spPr>
          <a:xfrm>
            <a:off x="1828800" y="1386450"/>
            <a:ext cx="8981440" cy="52581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23970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33" name="Rectangle 77">
            <a:extLst>
              <a:ext uri="{FF2B5EF4-FFF2-40B4-BE49-F238E27FC236}">
                <a16:creationId xmlns:a16="http://schemas.microsoft.com/office/drawing/2014/main" id="{8D9134C1-4161-BB45-AB58-AA7FBDC1C8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Arial" panose="020B0604020202020204" pitchFamily="34" charset="0"/>
              </a:rPr>
              <a:t>Trees</a:t>
            </a:r>
          </a:p>
        </p:txBody>
      </p:sp>
      <p:sp>
        <p:nvSpPr>
          <p:cNvPr id="19534" name="Rectangle 78">
            <a:extLst>
              <a:ext uri="{FF2B5EF4-FFF2-40B4-BE49-F238E27FC236}">
                <a16:creationId xmlns:a16="http://schemas.microsoft.com/office/drawing/2014/main" id="{0DD65DFE-4A67-CF41-908E-CB7DFC93D7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690688"/>
            <a:ext cx="11089640" cy="48021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Binary search tree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Values in left subtree less than parent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Values in right subtree greater than parent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Facilitates duplicate elimination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Fast searches - for a balanced tree, maximum of log  n comparisons</a:t>
            </a:r>
          </a:p>
        </p:txBody>
      </p:sp>
      <p:sp>
        <p:nvSpPr>
          <p:cNvPr id="19461" name="Text Box 5">
            <a:extLst>
              <a:ext uri="{FF2B5EF4-FFF2-40B4-BE49-F238E27FC236}">
                <a16:creationId xmlns:a16="http://schemas.microsoft.com/office/drawing/2014/main" id="{4E0FBFA6-ADC9-3C4F-9B45-8B02FDDE6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4481" y="3429000"/>
            <a:ext cx="473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1400" dirty="0">
                <a:latin typeface="Times New Roman" panose="02020603050405020304" pitchFamily="18" charset="0"/>
              </a:rPr>
              <a:t>2</a:t>
            </a:r>
          </a:p>
        </p:txBody>
      </p:sp>
      <p:pic>
        <p:nvPicPr>
          <p:cNvPr id="19535" name="Picture 79">
            <a:extLst>
              <a:ext uri="{FF2B5EF4-FFF2-40B4-BE49-F238E27FC236}">
                <a16:creationId xmlns:a16="http://schemas.microsoft.com/office/drawing/2014/main" id="{455FA95B-AB57-DA4A-B200-942BCAB5C1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" r="25119"/>
          <a:stretch/>
        </p:blipFill>
        <p:spPr bwMode="auto">
          <a:xfrm>
            <a:off x="2458719" y="3990330"/>
            <a:ext cx="7137935" cy="286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2927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>
            <a:extLst>
              <a:ext uri="{FF2B5EF4-FFF2-40B4-BE49-F238E27FC236}">
                <a16:creationId xmlns:a16="http://schemas.microsoft.com/office/drawing/2014/main" id="{7B3A6645-B5CD-954E-8F5E-7CDBB03FDC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Arial" panose="020B0604020202020204" pitchFamily="34" charset="0"/>
              </a:rPr>
              <a:t>Trees</a:t>
            </a:r>
          </a:p>
        </p:txBody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126609E1-C42E-1749-AC9C-48D5A2CCCA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/>
              <a:t>Tree traversals:</a:t>
            </a:r>
          </a:p>
          <a:p>
            <a:pPr lvl="1"/>
            <a:r>
              <a:rPr lang="en-US" altLang="en-US"/>
              <a:t>Inorder traversal </a:t>
            </a:r>
            <a:r>
              <a:rPr lang="en-US" altLang="en-US">
                <a:cs typeface="Times New Roman" panose="02020603050405020304" pitchFamily="18" charset="0"/>
              </a:rPr>
              <a:t>–</a:t>
            </a:r>
            <a:r>
              <a:rPr lang="en-US" altLang="en-US"/>
              <a:t> prints the node values in ascending order</a:t>
            </a:r>
          </a:p>
          <a:p>
            <a:pPr lvl="2">
              <a:buFontTx/>
              <a:buNone/>
            </a:pPr>
            <a:r>
              <a:rPr lang="en-US" altLang="en-US"/>
              <a:t>1. Traverse the left subtree with an inorder traversal</a:t>
            </a:r>
          </a:p>
          <a:p>
            <a:pPr lvl="2">
              <a:buFontTx/>
              <a:buNone/>
            </a:pPr>
            <a:r>
              <a:rPr lang="en-US" altLang="en-US"/>
              <a:t>2. Process the value in the node (i.e., print the node value)</a:t>
            </a:r>
          </a:p>
          <a:p>
            <a:pPr lvl="2">
              <a:buFontTx/>
              <a:buNone/>
            </a:pPr>
            <a:r>
              <a:rPr lang="en-US" altLang="en-US"/>
              <a:t>3. Traverse the right subtree with an inorder traversal</a:t>
            </a:r>
          </a:p>
          <a:p>
            <a:pPr lvl="1"/>
            <a:r>
              <a:rPr lang="en-US" altLang="en-US"/>
              <a:t>Preorder traversal</a:t>
            </a:r>
          </a:p>
          <a:p>
            <a:pPr lvl="2">
              <a:buFontTx/>
              <a:buNone/>
            </a:pPr>
            <a:r>
              <a:rPr lang="en-US" altLang="en-US"/>
              <a:t>1. Process the value in the node</a:t>
            </a:r>
          </a:p>
          <a:p>
            <a:pPr lvl="2">
              <a:buFontTx/>
              <a:buNone/>
            </a:pPr>
            <a:r>
              <a:rPr lang="en-US" altLang="en-US"/>
              <a:t>2. Traverse the left subtree with a preorder traversal</a:t>
            </a:r>
          </a:p>
          <a:p>
            <a:pPr lvl="2">
              <a:buFontTx/>
              <a:buNone/>
            </a:pPr>
            <a:r>
              <a:rPr lang="en-US" altLang="en-US"/>
              <a:t>3. Traverse the right subtree with a preorder traversal</a:t>
            </a:r>
          </a:p>
          <a:p>
            <a:pPr lvl="1"/>
            <a:r>
              <a:rPr lang="en-US" altLang="en-US"/>
              <a:t>Postorder traversal</a:t>
            </a:r>
          </a:p>
          <a:p>
            <a:pPr lvl="2">
              <a:buFontTx/>
              <a:buNone/>
            </a:pPr>
            <a:r>
              <a:rPr lang="en-US" altLang="en-US"/>
              <a:t>1. Traverse the left subtree with a postorder traversal</a:t>
            </a:r>
          </a:p>
          <a:p>
            <a:pPr lvl="2">
              <a:buFontTx/>
              <a:buNone/>
            </a:pPr>
            <a:r>
              <a:rPr lang="en-US" altLang="en-US"/>
              <a:t>2. Traverse the right subtree with a postorder traversal</a:t>
            </a:r>
          </a:p>
          <a:p>
            <a:pPr lvl="2">
              <a:buFontTx/>
              <a:buNone/>
            </a:pPr>
            <a:r>
              <a:rPr lang="en-US" altLang="en-US"/>
              <a:t>3. Process the value in the node</a:t>
            </a:r>
          </a:p>
        </p:txBody>
      </p:sp>
    </p:spTree>
    <p:extLst>
      <p:ext uri="{BB962C8B-B14F-4D97-AF65-F5344CB8AC3E}">
        <p14:creationId xmlns:p14="http://schemas.microsoft.com/office/powerpoint/2010/main" val="13095130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tp8_12_Page_59"/>
          <p:cNvPicPr>
            <a:picLocks noGrp="1" noChangeAspect="1"/>
          </p:cNvPicPr>
          <p:nvPr isPhoto="1"/>
        </p:nvPicPr>
        <p:blipFill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2" t="5926" r="12774" b="9630"/>
          <a:stretch/>
        </p:blipFill>
        <p:spPr>
          <a:xfrm>
            <a:off x="-1" y="1092199"/>
            <a:ext cx="6314223" cy="4824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chtp8_12_Page_60">
            <a:extLst>
              <a:ext uri="{FF2B5EF4-FFF2-40B4-BE49-F238E27FC236}">
                <a16:creationId xmlns:a16="http://schemas.microsoft.com/office/drawing/2014/main" id="{E6C213B4-9884-F241-8E2F-62D55FC5308B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3" t="4445" r="23077" b="9630"/>
          <a:stretch/>
        </p:blipFill>
        <p:spPr>
          <a:xfrm>
            <a:off x="6314222" y="1016730"/>
            <a:ext cx="5694898" cy="50265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3FC4F33-FE49-354F-B003-9B5C2EFFB8CB}"/>
              </a:ext>
            </a:extLst>
          </p:cNvPr>
          <p:cNvCxnSpPr/>
          <p:nvPr/>
        </p:nvCxnSpPr>
        <p:spPr>
          <a:xfrm>
            <a:off x="6278880" y="0"/>
            <a:ext cx="0" cy="6858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328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4" name="Rectangle 32">
            <a:extLst>
              <a:ext uri="{FF2B5EF4-FFF2-40B4-BE49-F238E27FC236}">
                <a16:creationId xmlns:a16="http://schemas.microsoft.com/office/drawing/2014/main" id="{61C81B90-6766-4746-8FAC-F3FA89E083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Arial" panose="020B0604020202020204" pitchFamily="34" charset="0"/>
              </a:rPr>
              <a:t>Self-Referential Structures</a:t>
            </a:r>
          </a:p>
        </p:txBody>
      </p:sp>
      <p:sp>
        <p:nvSpPr>
          <p:cNvPr id="8225" name="Rectangle 33">
            <a:extLst>
              <a:ext uri="{FF2B5EF4-FFF2-40B4-BE49-F238E27FC236}">
                <a16:creationId xmlns:a16="http://schemas.microsoft.com/office/drawing/2014/main" id="{93EACF7D-9E0E-6646-9636-7FAA0DDF7C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altLang="en-US" dirty="0"/>
              <a:t>Self-referential structures</a:t>
            </a:r>
          </a:p>
          <a:p>
            <a:pPr lvl="1"/>
            <a:r>
              <a:rPr lang="en-US" altLang="en-US" dirty="0"/>
              <a:t>Structure that contains a pointer to a structure of the same type</a:t>
            </a:r>
          </a:p>
          <a:p>
            <a:pPr lvl="1"/>
            <a:r>
              <a:rPr lang="en-US" altLang="en-US" dirty="0"/>
              <a:t>Can be linked together to form useful data structures such as lists, queues, stacks and trees</a:t>
            </a:r>
          </a:p>
          <a:p>
            <a:pPr lvl="1"/>
            <a:r>
              <a:rPr lang="en-US" altLang="en-US" dirty="0"/>
              <a:t>Terminated with a </a:t>
            </a:r>
            <a:r>
              <a:rPr lang="en-US" altLang="en-US" sz="2000" dirty="0">
                <a:latin typeface="Lucida Console" panose="020B0609040504020204" pitchFamily="49" charset="0"/>
              </a:rPr>
              <a:t>NULL</a:t>
            </a:r>
            <a:r>
              <a:rPr lang="en-US" altLang="en-US" dirty="0"/>
              <a:t> pointer (</a:t>
            </a:r>
            <a:r>
              <a:rPr lang="en-US" altLang="en-US" b="1" dirty="0">
                <a:latin typeface="Courier New" panose="02070309020205020404" pitchFamily="49" charset="0"/>
              </a:rPr>
              <a:t>0</a:t>
            </a:r>
            <a:r>
              <a:rPr lang="en-US" altLang="en-US" dirty="0"/>
              <a:t>)</a:t>
            </a:r>
          </a:p>
          <a:p>
            <a:pPr lvl="3">
              <a:buFontTx/>
              <a:buNone/>
            </a:pPr>
            <a:r>
              <a:rPr lang="en-US" altLang="en-US" dirty="0"/>
              <a:t>	</a:t>
            </a:r>
            <a:r>
              <a:rPr lang="en-US" altLang="en-US" b="1" dirty="0">
                <a:highlight>
                  <a:srgbClr val="FFFF00"/>
                </a:highlight>
                <a:latin typeface="Lucida Console" panose="020B0609040504020204" pitchFamily="49" charset="0"/>
              </a:rPr>
              <a:t>struct node { </a:t>
            </a:r>
            <a:br>
              <a:rPr lang="en-US" altLang="en-US" b="1" dirty="0">
                <a:highlight>
                  <a:srgbClr val="FFFF00"/>
                </a:highlight>
                <a:latin typeface="Lucida Console" panose="020B0609040504020204" pitchFamily="49" charset="0"/>
              </a:rPr>
            </a:br>
            <a:r>
              <a:rPr lang="en-US" altLang="en-US" b="1" dirty="0">
                <a:highlight>
                  <a:srgbClr val="FFFF00"/>
                </a:highlight>
                <a:latin typeface="Lucida Console" panose="020B0609040504020204" pitchFamily="49" charset="0"/>
              </a:rPr>
              <a:t>   int data;</a:t>
            </a:r>
            <a:br>
              <a:rPr lang="en-US" altLang="en-US" b="1" dirty="0">
                <a:highlight>
                  <a:srgbClr val="FFFF00"/>
                </a:highlight>
                <a:latin typeface="Lucida Console" panose="020B0609040504020204" pitchFamily="49" charset="0"/>
              </a:rPr>
            </a:br>
            <a:r>
              <a:rPr lang="en-US" altLang="en-US" b="1" dirty="0">
                <a:highlight>
                  <a:srgbClr val="FFFF00"/>
                </a:highlight>
                <a:latin typeface="Lucida Console" panose="020B0609040504020204" pitchFamily="49" charset="0"/>
              </a:rPr>
              <a:t>   struct node *</a:t>
            </a:r>
            <a:r>
              <a:rPr lang="en-US" altLang="en-US" b="1" dirty="0" err="1">
                <a:highlight>
                  <a:srgbClr val="FFFF00"/>
                </a:highlight>
                <a:latin typeface="Lucida Console" panose="020B0609040504020204" pitchFamily="49" charset="0"/>
              </a:rPr>
              <a:t>nextPtr</a:t>
            </a:r>
            <a:r>
              <a:rPr lang="en-US" altLang="en-US" b="1" dirty="0">
                <a:highlight>
                  <a:srgbClr val="FFFF00"/>
                </a:highlight>
                <a:latin typeface="Lucida Console" panose="020B0609040504020204" pitchFamily="49" charset="0"/>
              </a:rPr>
              <a:t>;</a:t>
            </a:r>
            <a:br>
              <a:rPr lang="en-US" altLang="en-US" b="1" dirty="0">
                <a:highlight>
                  <a:srgbClr val="FFFF00"/>
                </a:highlight>
                <a:latin typeface="Lucida Console" panose="020B0609040504020204" pitchFamily="49" charset="0"/>
              </a:rPr>
            </a:br>
            <a:r>
              <a:rPr lang="en-US" altLang="en-US" b="1" dirty="0">
                <a:highlight>
                  <a:srgbClr val="FFFF00"/>
                </a:highlight>
                <a:latin typeface="Lucida Console" panose="020B0609040504020204" pitchFamily="49" charset="0"/>
              </a:rPr>
              <a:t>}</a:t>
            </a:r>
          </a:p>
          <a:p>
            <a:r>
              <a:rPr lang="en-US" altLang="en-US" sz="2600" dirty="0" err="1">
                <a:latin typeface="Lucida Console" panose="020B0609040504020204" pitchFamily="49" charset="0"/>
              </a:rPr>
              <a:t>nextPtr</a:t>
            </a:r>
            <a:endParaRPr lang="en-US" altLang="en-US" sz="2600" dirty="0">
              <a:latin typeface="Lucida Console" panose="020B0609040504020204" pitchFamily="49" charset="0"/>
            </a:endParaRPr>
          </a:p>
          <a:p>
            <a:pPr lvl="1"/>
            <a:r>
              <a:rPr lang="en-US" altLang="en-US" dirty="0"/>
              <a:t>Points to an object of type node</a:t>
            </a:r>
          </a:p>
          <a:p>
            <a:pPr lvl="1"/>
            <a:r>
              <a:rPr lang="en-US" altLang="en-US" dirty="0"/>
              <a:t>Referred to as a link</a:t>
            </a:r>
          </a:p>
          <a:p>
            <a:pPr lvl="2"/>
            <a:r>
              <a:rPr lang="en-US" altLang="en-US" dirty="0"/>
              <a:t>Ties one </a:t>
            </a:r>
            <a:r>
              <a:rPr lang="en-US" altLang="en-US" sz="1800" dirty="0">
                <a:latin typeface="Lucida Console" panose="020B0609040504020204" pitchFamily="49" charset="0"/>
              </a:rPr>
              <a:t>node</a:t>
            </a:r>
            <a:r>
              <a:rPr lang="en-US" altLang="en-US" dirty="0"/>
              <a:t> to another node</a:t>
            </a:r>
          </a:p>
        </p:txBody>
      </p:sp>
    </p:spTree>
    <p:extLst>
      <p:ext uri="{BB962C8B-B14F-4D97-AF65-F5344CB8AC3E}">
        <p14:creationId xmlns:p14="http://schemas.microsoft.com/office/powerpoint/2010/main" val="39248138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tp8_12_Page_61"/>
          <p:cNvPicPr>
            <a:picLocks noGrp="1" noChangeAspect="1"/>
          </p:cNvPicPr>
          <p:nvPr isPhoto="1"/>
        </p:nvPicPr>
        <p:blipFill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" t="6815" r="10484" b="12000"/>
          <a:stretch/>
        </p:blipFill>
        <p:spPr>
          <a:xfrm>
            <a:off x="0" y="1112520"/>
            <a:ext cx="6492909" cy="4632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chtp8_12_Page_62">
            <a:extLst>
              <a:ext uri="{FF2B5EF4-FFF2-40B4-BE49-F238E27FC236}">
                <a16:creationId xmlns:a16="http://schemas.microsoft.com/office/drawing/2014/main" id="{54995278-FA10-F449-B8A6-EC305E141446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3" t="6815" r="18955" b="31259"/>
          <a:stretch/>
        </p:blipFill>
        <p:spPr>
          <a:xfrm>
            <a:off x="6552656" y="1259840"/>
            <a:ext cx="5610135" cy="33832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85ECD86-5FB3-A347-A429-22FA0C954178}"/>
              </a:ext>
            </a:extLst>
          </p:cNvPr>
          <p:cNvCxnSpPr/>
          <p:nvPr/>
        </p:nvCxnSpPr>
        <p:spPr>
          <a:xfrm>
            <a:off x="6502400" y="0"/>
            <a:ext cx="0" cy="6858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8643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tp8_12_Page_63"/>
          <p:cNvPicPr>
            <a:picLocks noGrp="1" noChangeAspect="1"/>
          </p:cNvPicPr>
          <p:nvPr isPhoto="1"/>
        </p:nvPicPr>
        <p:blipFill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30" r="34466"/>
          <a:stretch/>
        </p:blipFill>
        <p:spPr>
          <a:xfrm>
            <a:off x="137161" y="386080"/>
            <a:ext cx="5816600" cy="647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chtp8_12_Page_64">
            <a:extLst>
              <a:ext uri="{FF2B5EF4-FFF2-40B4-BE49-F238E27FC236}">
                <a16:creationId xmlns:a16="http://schemas.microsoft.com/office/drawing/2014/main" id="{5D95626F-0196-6644-9047-D71E756161F4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466"/>
          <a:stretch/>
        </p:blipFill>
        <p:spPr>
          <a:xfrm>
            <a:off x="5953761" y="0"/>
            <a:ext cx="5816600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2C4581D-7826-C842-9C37-861BE9DA909A}"/>
              </a:ext>
            </a:extLst>
          </p:cNvPr>
          <p:cNvCxnSpPr/>
          <p:nvPr/>
        </p:nvCxnSpPr>
        <p:spPr>
          <a:xfrm>
            <a:off x="5994400" y="0"/>
            <a:ext cx="0" cy="6858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9195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tp8_12_Page_65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1" y="0"/>
            <a:ext cx="887571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4494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87472A8A-EDA6-BF4E-BFB6-C3C62B3073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Arial" panose="020B0604020202020204" pitchFamily="34" charset="0"/>
              </a:rPr>
              <a:t>Self Referential Classes</a:t>
            </a:r>
          </a:p>
        </p:txBody>
      </p:sp>
      <p:grpSp>
        <p:nvGrpSpPr>
          <p:cNvPr id="20" name="Group 34">
            <a:extLst>
              <a:ext uri="{FF2B5EF4-FFF2-40B4-BE49-F238E27FC236}">
                <a16:creationId xmlns:a16="http://schemas.microsoft.com/office/drawing/2014/main" id="{51E40F91-022F-6041-BE9B-8527FA604954}"/>
              </a:ext>
            </a:extLst>
          </p:cNvPr>
          <p:cNvGrpSpPr>
            <a:grpSpLocks/>
          </p:cNvGrpSpPr>
          <p:nvPr/>
        </p:nvGrpSpPr>
        <p:grpSpPr bwMode="auto">
          <a:xfrm>
            <a:off x="2208213" y="3116262"/>
            <a:ext cx="7010400" cy="2371725"/>
            <a:chOff x="672" y="2640"/>
            <a:chExt cx="4416" cy="1494"/>
          </a:xfrm>
        </p:grpSpPr>
        <p:grpSp>
          <p:nvGrpSpPr>
            <p:cNvPr id="21" name="Group 4">
              <a:extLst>
                <a:ext uri="{FF2B5EF4-FFF2-40B4-BE49-F238E27FC236}">
                  <a16:creationId xmlns:a16="http://schemas.microsoft.com/office/drawing/2014/main" id="{92F3DDD1-1F33-8D41-B85A-820AF2C250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2640"/>
              <a:ext cx="1261" cy="528"/>
              <a:chOff x="0" y="0"/>
              <a:chExt cx="20000" cy="20000"/>
            </a:xfrm>
          </p:grpSpPr>
          <p:grpSp>
            <p:nvGrpSpPr>
              <p:cNvPr id="44" name="Group 5">
                <a:extLst>
                  <a:ext uri="{FF2B5EF4-FFF2-40B4-BE49-F238E27FC236}">
                    <a16:creationId xmlns:a16="http://schemas.microsoft.com/office/drawing/2014/main" id="{667D1A31-A902-A341-8625-F66E2BFB23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8541" cy="20000"/>
                <a:chOff x="0" y="0"/>
                <a:chExt cx="20000" cy="20000"/>
              </a:xfrm>
            </p:grpSpPr>
            <p:sp>
              <p:nvSpPr>
                <p:cNvPr id="46" name="Freeform 6">
                  <a:extLst>
                    <a:ext uri="{FF2B5EF4-FFF2-40B4-BE49-F238E27FC236}">
                      <a16:creationId xmlns:a16="http://schemas.microsoft.com/office/drawing/2014/main" id="{3D3D1053-D378-6547-AF72-88DCC57F4F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>
                    <a:gd name="T0" fmla="*/ 19944 w 20000"/>
                    <a:gd name="T1" fmla="*/ 0 h 20000"/>
                    <a:gd name="T2" fmla="*/ 19944 w 20000"/>
                    <a:gd name="T3" fmla="*/ 19944 h 20000"/>
                    <a:gd name="T4" fmla="*/ 0 w 20000"/>
                    <a:gd name="T5" fmla="*/ 19944 h 20000"/>
                    <a:gd name="T6" fmla="*/ 0 w 20000"/>
                    <a:gd name="T7" fmla="*/ 0 h 20000"/>
                    <a:gd name="T8" fmla="*/ 19944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9944" y="0"/>
                      </a:moveTo>
                      <a:lnTo>
                        <a:pt x="19944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4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 cap="flat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" name="Oval 7">
                  <a:extLst>
                    <a:ext uri="{FF2B5EF4-FFF2-40B4-BE49-F238E27FC236}">
                      <a16:creationId xmlns:a16="http://schemas.microsoft.com/office/drawing/2014/main" id="{7214839A-12A6-F54C-BB48-3D4C87C0A1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78" y="8333"/>
                  <a:ext cx="3388" cy="3389"/>
                </a:xfrm>
                <a:prstGeom prst="ellipse">
                  <a:avLst/>
                </a:prstGeom>
                <a:solidFill>
                  <a:srgbClr val="000000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5" name="Freeform 8">
                <a:extLst>
                  <a:ext uri="{FF2B5EF4-FFF2-40B4-BE49-F238E27FC236}">
                    <a16:creationId xmlns:a16="http://schemas.microsoft.com/office/drawing/2014/main" id="{8E869BAB-E501-ED4B-8EF9-FD17A70AF7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2" y="10000"/>
                <a:ext cx="15658" cy="56"/>
              </a:xfrm>
              <a:custGeom>
                <a:avLst/>
                <a:gdLst>
                  <a:gd name="T0" fmla="*/ 19970 w 20000"/>
                  <a:gd name="T1" fmla="*/ 0 h 20000"/>
                  <a:gd name="T2" fmla="*/ 0 w 20000"/>
                  <a:gd name="T3" fmla="*/ 0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0000" h="20000">
                    <a:moveTo>
                      <a:pt x="19970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3175" cap="flat">
                <a:solidFill>
                  <a:srgbClr val="000000"/>
                </a:solidFill>
                <a:prstDash val="solid"/>
                <a:round/>
                <a:headEnd type="triangle" w="med" len="sm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" name="Group 9">
              <a:extLst>
                <a:ext uri="{FF2B5EF4-FFF2-40B4-BE49-F238E27FC236}">
                  <a16:creationId xmlns:a16="http://schemas.microsoft.com/office/drawing/2014/main" id="{F6F97E1B-A6C6-3441-8C6E-8ACE5E4C34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8" y="2640"/>
              <a:ext cx="3076" cy="528"/>
              <a:chOff x="3" y="0"/>
              <a:chExt cx="19997" cy="20000"/>
            </a:xfrm>
          </p:grpSpPr>
          <p:grpSp>
            <p:nvGrpSpPr>
              <p:cNvPr id="30" name="Group 10">
                <a:extLst>
                  <a:ext uri="{FF2B5EF4-FFF2-40B4-BE49-F238E27FC236}">
                    <a16:creationId xmlns:a16="http://schemas.microsoft.com/office/drawing/2014/main" id="{6C4D4C13-CD04-A945-A552-BCCA20E9B23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454" y="0"/>
                <a:ext cx="7546" cy="20000"/>
                <a:chOff x="2" y="0"/>
                <a:chExt cx="19998" cy="20000"/>
              </a:xfrm>
            </p:grpSpPr>
            <p:sp>
              <p:nvSpPr>
                <p:cNvPr id="40" name="Freeform 11">
                  <a:extLst>
                    <a:ext uri="{FF2B5EF4-FFF2-40B4-BE49-F238E27FC236}">
                      <a16:creationId xmlns:a16="http://schemas.microsoft.com/office/drawing/2014/main" id="{24FCFC1F-5754-1146-9087-7829F158B1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01" y="0"/>
                  <a:ext cx="9999" cy="20000"/>
                </a:xfrm>
                <a:custGeom>
                  <a:avLst/>
                  <a:gdLst>
                    <a:gd name="T0" fmla="*/ 19944 w 20000"/>
                    <a:gd name="T1" fmla="*/ 0 h 20000"/>
                    <a:gd name="T2" fmla="*/ 19944 w 20000"/>
                    <a:gd name="T3" fmla="*/ 19944 h 20000"/>
                    <a:gd name="T4" fmla="*/ 0 w 20000"/>
                    <a:gd name="T5" fmla="*/ 19944 h 20000"/>
                    <a:gd name="T6" fmla="*/ 0 w 20000"/>
                    <a:gd name="T7" fmla="*/ 0 h 20000"/>
                    <a:gd name="T8" fmla="*/ 19944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9944" y="0"/>
                      </a:moveTo>
                      <a:lnTo>
                        <a:pt x="19944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4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 cap="flat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1" name="Group 12">
                  <a:extLst>
                    <a:ext uri="{FF2B5EF4-FFF2-40B4-BE49-F238E27FC236}">
                      <a16:creationId xmlns:a16="http://schemas.microsoft.com/office/drawing/2014/main" id="{BB8356D3-04E2-3549-9F52-95BCFE0B264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" y="0"/>
                  <a:ext cx="9999" cy="20000"/>
                  <a:chOff x="0" y="0"/>
                  <a:chExt cx="20000" cy="20000"/>
                </a:xfrm>
              </p:grpSpPr>
              <p:sp>
                <p:nvSpPr>
                  <p:cNvPr id="42" name="Freeform 13">
                    <a:extLst>
                      <a:ext uri="{FF2B5EF4-FFF2-40B4-BE49-F238E27FC236}">
                        <a16:creationId xmlns:a16="http://schemas.microsoft.com/office/drawing/2014/main" id="{7BDC8F35-63B3-2940-8FAA-9E0ECB9FE1B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custGeom>
                    <a:avLst/>
                    <a:gdLst>
                      <a:gd name="T0" fmla="*/ 19944 w 20000"/>
                      <a:gd name="T1" fmla="*/ 0 h 20000"/>
                      <a:gd name="T2" fmla="*/ 19944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44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44" y="0"/>
                        </a:moveTo>
                        <a:lnTo>
                          <a:pt x="19944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44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3175" cap="flat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" name="Rectangle 14">
                    <a:extLst>
                      <a:ext uri="{FF2B5EF4-FFF2-40B4-BE49-F238E27FC236}">
                        <a16:creationId xmlns:a16="http://schemas.microsoft.com/office/drawing/2014/main" id="{0CA6FADF-F287-3247-9F20-D6C4E46296B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36" y="4000"/>
                    <a:ext cx="14276" cy="145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/>
                  <a:lstStyle/>
                  <a:p>
                    <a:pPr>
                      <a:lnSpc>
                        <a:spcPct val="72000"/>
                      </a:lnSpc>
                      <a:spcBef>
                        <a:spcPct val="0"/>
                      </a:spcBef>
                    </a:pPr>
                    <a:endParaRPr lang="en-US" altLang="en-US" sz="1000" b="1">
                      <a:latin typeface="Courier" pitchFamily="2" charset="0"/>
                    </a:endParaRPr>
                  </a:p>
                  <a:p>
                    <a:pPr algn="ctr">
                      <a:lnSpc>
                        <a:spcPct val="72000"/>
                      </a:lnSpc>
                      <a:spcBef>
                        <a:spcPct val="0"/>
                      </a:spcBef>
                    </a:pPr>
                    <a:r>
                      <a:rPr lang="en-US" altLang="en-US" sz="2800" b="1">
                        <a:latin typeface="Courier New" panose="02070309020205020404" pitchFamily="49" charset="0"/>
                      </a:rPr>
                      <a:t>10</a:t>
                    </a:r>
                    <a:endParaRPr lang="en-US" altLang="en-US" sz="2800" b="1" noProof="1">
                      <a:latin typeface="Courier New" panose="02070309020205020404" pitchFamily="49" charset="0"/>
                    </a:endParaRPr>
                  </a:p>
                </p:txBody>
              </p:sp>
            </p:grpSp>
          </p:grpSp>
          <p:grpSp>
            <p:nvGrpSpPr>
              <p:cNvPr id="31" name="Group 15">
                <a:extLst>
                  <a:ext uri="{FF2B5EF4-FFF2-40B4-BE49-F238E27FC236}">
                    <a16:creationId xmlns:a16="http://schemas.microsoft.com/office/drawing/2014/main" id="{12D6A4C1-E1AB-D340-B0BD-41AB13021EE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" y="0"/>
                <a:ext cx="7546" cy="20000"/>
                <a:chOff x="0" y="0"/>
                <a:chExt cx="20000" cy="20000"/>
              </a:xfrm>
            </p:grpSpPr>
            <p:grpSp>
              <p:nvGrpSpPr>
                <p:cNvPr id="34" name="Group 16">
                  <a:extLst>
                    <a:ext uri="{FF2B5EF4-FFF2-40B4-BE49-F238E27FC236}">
                      <a16:creationId xmlns:a16="http://schemas.microsoft.com/office/drawing/2014/main" id="{3ED01173-29E5-704F-AC41-73DA39A11FC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0000" cy="20000"/>
                  <a:chOff x="0" y="0"/>
                  <a:chExt cx="20000" cy="20000"/>
                </a:xfrm>
              </p:grpSpPr>
              <p:sp>
                <p:nvSpPr>
                  <p:cNvPr id="38" name="Freeform 17">
                    <a:extLst>
                      <a:ext uri="{FF2B5EF4-FFF2-40B4-BE49-F238E27FC236}">
                        <a16:creationId xmlns:a16="http://schemas.microsoft.com/office/drawing/2014/main" id="{00A16051-6ED7-C244-99C6-A50F93941A0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custGeom>
                    <a:avLst/>
                    <a:gdLst>
                      <a:gd name="T0" fmla="*/ 19944 w 20000"/>
                      <a:gd name="T1" fmla="*/ 0 h 20000"/>
                      <a:gd name="T2" fmla="*/ 19944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44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44" y="0"/>
                        </a:moveTo>
                        <a:lnTo>
                          <a:pt x="19944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44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3175" cap="flat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" name="Rectangle 18">
                    <a:extLst>
                      <a:ext uri="{FF2B5EF4-FFF2-40B4-BE49-F238E27FC236}">
                        <a16:creationId xmlns:a16="http://schemas.microsoft.com/office/drawing/2014/main" id="{F065CE7D-C3BA-404F-B343-EE0C5B969F3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36" y="4000"/>
                    <a:ext cx="14276" cy="145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/>
                  <a:lstStyle/>
                  <a:p>
                    <a:pPr algn="ctr">
                      <a:lnSpc>
                        <a:spcPct val="72000"/>
                      </a:lnSpc>
                      <a:spcBef>
                        <a:spcPct val="0"/>
                      </a:spcBef>
                    </a:pPr>
                    <a:endParaRPr lang="en-US" altLang="en-US" sz="1000" b="1">
                      <a:latin typeface="Courier New" panose="02070309020205020404" pitchFamily="49" charset="0"/>
                    </a:endParaRPr>
                  </a:p>
                  <a:p>
                    <a:pPr algn="ctr">
                      <a:lnSpc>
                        <a:spcPct val="72000"/>
                      </a:lnSpc>
                      <a:spcBef>
                        <a:spcPct val="0"/>
                      </a:spcBef>
                    </a:pPr>
                    <a:r>
                      <a:rPr lang="en-US" altLang="en-US" sz="2800" b="1">
                        <a:latin typeface="Courier New" panose="02070309020205020404" pitchFamily="49" charset="0"/>
                      </a:rPr>
                      <a:t>15</a:t>
                    </a:r>
                    <a:endParaRPr lang="en-US" altLang="en-US" sz="2800" b="1" noProof="1">
                      <a:latin typeface="Courier New" panose="02070309020205020404" pitchFamily="49" charset="0"/>
                    </a:endParaRPr>
                  </a:p>
                </p:txBody>
              </p:sp>
            </p:grpSp>
            <p:grpSp>
              <p:nvGrpSpPr>
                <p:cNvPr id="35" name="Group 19">
                  <a:extLst>
                    <a:ext uri="{FF2B5EF4-FFF2-40B4-BE49-F238E27FC236}">
                      <a16:creationId xmlns:a16="http://schemas.microsoft.com/office/drawing/2014/main" id="{D179CF0C-AFAE-3B46-A424-B6AF32B5BA7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000" y="0"/>
                  <a:ext cx="10000" cy="20000"/>
                  <a:chOff x="0" y="0"/>
                  <a:chExt cx="20000" cy="20000"/>
                </a:xfrm>
              </p:grpSpPr>
              <p:sp>
                <p:nvSpPr>
                  <p:cNvPr id="36" name="Freeform 20">
                    <a:extLst>
                      <a:ext uri="{FF2B5EF4-FFF2-40B4-BE49-F238E27FC236}">
                        <a16:creationId xmlns:a16="http://schemas.microsoft.com/office/drawing/2014/main" id="{93528308-3D6E-4541-AB5C-39E84E87114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20000"/>
                  </a:xfrm>
                  <a:custGeom>
                    <a:avLst/>
                    <a:gdLst>
                      <a:gd name="T0" fmla="*/ 19944 w 20000"/>
                      <a:gd name="T1" fmla="*/ 0 h 20000"/>
                      <a:gd name="T2" fmla="*/ 19944 w 20000"/>
                      <a:gd name="T3" fmla="*/ 19944 h 20000"/>
                      <a:gd name="T4" fmla="*/ 0 w 20000"/>
                      <a:gd name="T5" fmla="*/ 19944 h 20000"/>
                      <a:gd name="T6" fmla="*/ 0 w 20000"/>
                      <a:gd name="T7" fmla="*/ 0 h 20000"/>
                      <a:gd name="T8" fmla="*/ 19944 w 20000"/>
                      <a:gd name="T9" fmla="*/ 0 h 200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000" h="20000">
                        <a:moveTo>
                          <a:pt x="19944" y="0"/>
                        </a:moveTo>
                        <a:lnTo>
                          <a:pt x="19944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44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3175" cap="flat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7" name="Oval 21">
                    <a:extLst>
                      <a:ext uri="{FF2B5EF4-FFF2-40B4-BE49-F238E27FC236}">
                        <a16:creationId xmlns:a16="http://schemas.microsoft.com/office/drawing/2014/main" id="{C4BC3DE6-2DD1-0A46-9336-3E91B248FC4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280" y="8333"/>
                    <a:ext cx="3388" cy="3389"/>
                  </a:xfrm>
                  <a:prstGeom prst="ellipse">
                    <a:avLst/>
                  </a:prstGeom>
                  <a:solidFill>
                    <a:srgbClr val="00000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2" name="Freeform 22">
                <a:extLst>
                  <a:ext uri="{FF2B5EF4-FFF2-40B4-BE49-F238E27FC236}">
                    <a16:creationId xmlns:a16="http://schemas.microsoft.com/office/drawing/2014/main" id="{4B3B4A12-EFF1-734A-969A-703D10573B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37" y="10000"/>
                <a:ext cx="6917" cy="56"/>
              </a:xfrm>
              <a:custGeom>
                <a:avLst/>
                <a:gdLst>
                  <a:gd name="T0" fmla="*/ 19970 w 20000"/>
                  <a:gd name="T1" fmla="*/ 0 h 20000"/>
                  <a:gd name="T2" fmla="*/ 0 w 20000"/>
                  <a:gd name="T3" fmla="*/ 0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0000" h="20000">
                    <a:moveTo>
                      <a:pt x="19970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3175" cap="flat">
                <a:solidFill>
                  <a:srgbClr val="000000"/>
                </a:solidFill>
                <a:prstDash val="solid"/>
                <a:round/>
                <a:headEnd type="triangle" w="med" len="sm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23">
                <a:extLst>
                  <a:ext uri="{FF2B5EF4-FFF2-40B4-BE49-F238E27FC236}">
                    <a16:creationId xmlns:a16="http://schemas.microsoft.com/office/drawing/2014/main" id="{181B712C-6AB6-824A-93A4-CD29BEB6E3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27" y="0"/>
                <a:ext cx="3773" cy="20000"/>
              </a:xfrm>
              <a:custGeom>
                <a:avLst/>
                <a:gdLst>
                  <a:gd name="T0" fmla="*/ 19944 w 20000"/>
                  <a:gd name="T1" fmla="*/ 19944 h 20000"/>
                  <a:gd name="T2" fmla="*/ 0 w 20000"/>
                  <a:gd name="T3" fmla="*/ 0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0000" h="20000">
                    <a:moveTo>
                      <a:pt x="19944" y="19944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3175" cap="flat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" name="Group 27">
              <a:extLst>
                <a:ext uri="{FF2B5EF4-FFF2-40B4-BE49-F238E27FC236}">
                  <a16:creationId xmlns:a16="http://schemas.microsoft.com/office/drawing/2014/main" id="{E27352A3-9087-DD44-BC02-FB0FC92F7A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8" y="3024"/>
              <a:ext cx="2160" cy="909"/>
              <a:chOff x="2928" y="3024"/>
              <a:chExt cx="2160" cy="909"/>
            </a:xfrm>
          </p:grpSpPr>
          <p:sp>
            <p:nvSpPr>
              <p:cNvPr id="28" name="Text Box 25">
                <a:extLst>
                  <a:ext uri="{FF2B5EF4-FFF2-40B4-BE49-F238E27FC236}">
                    <a16:creationId xmlns:a16="http://schemas.microsoft.com/office/drawing/2014/main" id="{E19AC92B-B1CB-4443-9A04-803865BEC0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28" y="3696"/>
                <a:ext cx="2160" cy="237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b="1">
                    <a:latin typeface="Courier New" panose="02070309020205020404" pitchFamily="49" charset="0"/>
                  </a:rPr>
                  <a:t>NULL</a:t>
                </a:r>
                <a:r>
                  <a:rPr lang="en-US" altLang="en-US"/>
                  <a:t> pointer (points to nothing)</a:t>
                </a:r>
              </a:p>
            </p:txBody>
          </p:sp>
          <p:sp>
            <p:nvSpPr>
              <p:cNvPr id="29" name="Line 26">
                <a:extLst>
                  <a:ext uri="{FF2B5EF4-FFF2-40B4-BE49-F238E27FC236}">
                    <a16:creationId xmlns:a16="http://schemas.microsoft.com/office/drawing/2014/main" id="{5B24469E-8A3F-8F4A-B693-9E01746FC2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24" y="3024"/>
                <a:ext cx="432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24" name="Group 31">
              <a:extLst>
                <a:ext uri="{FF2B5EF4-FFF2-40B4-BE49-F238E27FC236}">
                  <a16:creationId xmlns:a16="http://schemas.microsoft.com/office/drawing/2014/main" id="{17FD0EB6-47F0-5746-9AF2-B00EEA2AD1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3072"/>
              <a:ext cx="1584" cy="1062"/>
              <a:chOff x="1152" y="3072"/>
              <a:chExt cx="1584" cy="1062"/>
            </a:xfrm>
          </p:grpSpPr>
          <p:sp>
            <p:nvSpPr>
              <p:cNvPr id="25" name="Text Box 28">
                <a:extLst>
                  <a:ext uri="{FF2B5EF4-FFF2-40B4-BE49-F238E27FC236}">
                    <a16:creationId xmlns:a16="http://schemas.microsoft.com/office/drawing/2014/main" id="{2C02788F-0B7E-564F-BCC4-8E45492317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2" y="3552"/>
                <a:ext cx="912" cy="582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/>
                  <a:t>Data member and pointer</a:t>
                </a:r>
              </a:p>
            </p:txBody>
          </p:sp>
          <p:sp>
            <p:nvSpPr>
              <p:cNvPr id="26" name="Line 29">
                <a:extLst>
                  <a:ext uri="{FF2B5EF4-FFF2-40B4-BE49-F238E27FC236}">
                    <a16:creationId xmlns:a16="http://schemas.microsoft.com/office/drawing/2014/main" id="{C3650DC2-7DA6-CB40-9DA0-ABA0437F33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28" y="3072"/>
                <a:ext cx="480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7" name="Line 30">
                <a:extLst>
                  <a:ext uri="{FF2B5EF4-FFF2-40B4-BE49-F238E27FC236}">
                    <a16:creationId xmlns:a16="http://schemas.microsoft.com/office/drawing/2014/main" id="{514E7427-9EB5-0E43-B029-C032CE94E1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28" y="3072"/>
                <a:ext cx="1008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2600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>
            <a:extLst>
              <a:ext uri="{FF2B5EF4-FFF2-40B4-BE49-F238E27FC236}">
                <a16:creationId xmlns:a16="http://schemas.microsoft.com/office/drawing/2014/main" id="{F28DD013-8F92-C44D-AC61-E769CAD1B3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Arial" panose="020B0604020202020204" pitchFamily="34" charset="0"/>
              </a:rPr>
              <a:t>Dynamic Memory Allocation</a:t>
            </a:r>
          </a:p>
        </p:txBody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A692540E-D6D3-3F49-9B55-29FEDBF4B9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Dynamic memory allocation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Obtain and release memory during execution</a:t>
            </a:r>
          </a:p>
          <a:p>
            <a:pPr>
              <a:lnSpc>
                <a:spcPct val="90000"/>
              </a:lnSpc>
            </a:pPr>
            <a:r>
              <a:rPr lang="en-US" altLang="en-US" sz="2600" dirty="0">
                <a:latin typeface="Lucida Console" panose="020B0609040504020204" pitchFamily="49" charset="0"/>
              </a:rPr>
              <a:t>malloc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Takes number of bytes to allocate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Use </a:t>
            </a:r>
            <a:r>
              <a:rPr lang="en-US" altLang="en-US" sz="1800" dirty="0" err="1">
                <a:latin typeface="Lucida Console" panose="020B0609040504020204" pitchFamily="49" charset="0"/>
              </a:rPr>
              <a:t>sizeof</a:t>
            </a:r>
            <a:r>
              <a:rPr lang="en-US" altLang="en-US" dirty="0"/>
              <a:t> to determine the size of an object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Returns pointer of type </a:t>
            </a:r>
            <a:r>
              <a:rPr lang="en-US" altLang="en-US" sz="2000" dirty="0">
                <a:latin typeface="Lucida Console" panose="020B0609040504020204" pitchFamily="49" charset="0"/>
              </a:rPr>
              <a:t>void *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A </a:t>
            </a:r>
            <a:r>
              <a:rPr lang="en-US" altLang="en-US" sz="1800" dirty="0">
                <a:latin typeface="Lucida Console" panose="020B0609040504020204" pitchFamily="49" charset="0"/>
              </a:rPr>
              <a:t>void *</a:t>
            </a:r>
            <a:r>
              <a:rPr lang="en-US" altLang="en-US" dirty="0"/>
              <a:t> pointer may be assigned to any pointer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If no memory available, returns </a:t>
            </a:r>
            <a:r>
              <a:rPr lang="en-US" altLang="en-US" sz="1800" dirty="0">
                <a:latin typeface="Lucida Console" panose="020B0609040504020204" pitchFamily="49" charset="0"/>
              </a:rPr>
              <a:t>NULL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Example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 sz="1800" dirty="0" err="1">
                <a:latin typeface="Lucida Console" panose="020B0609040504020204" pitchFamily="49" charset="0"/>
              </a:rPr>
              <a:t>newPtr</a:t>
            </a:r>
            <a:r>
              <a:rPr lang="en-US" altLang="en-US" sz="1800" dirty="0">
                <a:latin typeface="Lucida Console" panose="020B0609040504020204" pitchFamily="49" charset="0"/>
              </a:rPr>
              <a:t> = malloc( </a:t>
            </a:r>
            <a:r>
              <a:rPr lang="en-US" altLang="en-US" sz="1800" dirty="0" err="1">
                <a:latin typeface="Lucida Console" panose="020B0609040504020204" pitchFamily="49" charset="0"/>
              </a:rPr>
              <a:t>sizeof</a:t>
            </a:r>
            <a:r>
              <a:rPr lang="en-US" altLang="en-US" sz="1800" dirty="0">
                <a:latin typeface="Lucida Console" panose="020B0609040504020204" pitchFamily="49" charset="0"/>
              </a:rPr>
              <a:t>( struct node ) );</a:t>
            </a:r>
          </a:p>
          <a:p>
            <a:pPr>
              <a:lnSpc>
                <a:spcPct val="90000"/>
              </a:lnSpc>
            </a:pPr>
            <a:r>
              <a:rPr lang="en-US" altLang="en-US" sz="2600" dirty="0">
                <a:latin typeface="Lucida Console" panose="020B0609040504020204" pitchFamily="49" charset="0"/>
              </a:rPr>
              <a:t>free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Deallocates memory allocated by </a:t>
            </a:r>
            <a:r>
              <a:rPr lang="en-US" altLang="en-US" sz="2000" dirty="0">
                <a:latin typeface="Lucida Console" panose="020B0609040504020204" pitchFamily="49" charset="0"/>
              </a:rPr>
              <a:t>malloc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Takes a pointer as an argument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latin typeface="Lucida Console" panose="020B0609040504020204" pitchFamily="49" charset="0"/>
              </a:rPr>
              <a:t>free ( </a:t>
            </a:r>
            <a:r>
              <a:rPr lang="en-US" altLang="en-US" sz="2000" dirty="0" err="1">
                <a:latin typeface="Lucida Console" panose="020B0609040504020204" pitchFamily="49" charset="0"/>
              </a:rPr>
              <a:t>newPtr</a:t>
            </a:r>
            <a:r>
              <a:rPr lang="en-US" altLang="en-US" sz="2000" dirty="0">
                <a:latin typeface="Lucida Console" panose="020B0609040504020204" pitchFamily="49" charset="0"/>
              </a:rPr>
              <a:t> );</a:t>
            </a:r>
          </a:p>
          <a:p>
            <a:r>
              <a:rPr lang="en-US" altLang="en-US" sz="2600" dirty="0">
                <a:latin typeface="Lucida Console" panose="020B0609040504020204" pitchFamily="49" charset="0"/>
              </a:rPr>
              <a:t>C also provides functions </a:t>
            </a:r>
            <a:r>
              <a:rPr lang="en-US" altLang="en-US" sz="2600" dirty="0" err="1">
                <a:latin typeface="Lucida Console" panose="020B0609040504020204" pitchFamily="49" charset="0"/>
              </a:rPr>
              <a:t>calloc</a:t>
            </a:r>
            <a:r>
              <a:rPr lang="en-US" altLang="en-US" sz="2600" dirty="0">
                <a:latin typeface="Lucida Console" panose="020B0609040504020204" pitchFamily="49" charset="0"/>
              </a:rPr>
              <a:t> and </a:t>
            </a:r>
            <a:r>
              <a:rPr lang="en-US" altLang="en-US" sz="2600" dirty="0" err="1">
                <a:latin typeface="Lucida Console" panose="020B0609040504020204" pitchFamily="49" charset="0"/>
              </a:rPr>
              <a:t>realloc</a:t>
            </a:r>
            <a:r>
              <a:rPr lang="en-US" altLang="en-US" sz="2600" dirty="0">
                <a:latin typeface="Lucida Console" panose="020B0609040504020204" pitchFamily="49" charset="0"/>
              </a:rPr>
              <a:t> for creating and modifying dynamic arrays.</a:t>
            </a:r>
          </a:p>
          <a:p>
            <a:endParaRPr lang="en-US" altLang="en-US" sz="24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244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tp8_12_Page_06">
            <a:extLst>
              <a:ext uri="{FF2B5EF4-FFF2-40B4-BE49-F238E27FC236}">
                <a16:creationId xmlns:a16="http://schemas.microsoft.com/office/drawing/2014/main" id="{0D58AE8A-9397-B647-8776-85617E55C091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38" b="79607"/>
          <a:stretch/>
        </p:blipFill>
        <p:spPr>
          <a:xfrm>
            <a:off x="1724818" y="89448"/>
            <a:ext cx="8875713" cy="1039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htp8_12_Page_07">
            <a:extLst>
              <a:ext uri="{FF2B5EF4-FFF2-40B4-BE49-F238E27FC236}">
                <a16:creationId xmlns:a16="http://schemas.microsoft.com/office/drawing/2014/main" id="{A373E57B-B567-1644-A494-92AFD0DA585D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5" b="80000"/>
          <a:stretch/>
        </p:blipFill>
        <p:spPr>
          <a:xfrm>
            <a:off x="1724818" y="1128799"/>
            <a:ext cx="8875713" cy="1039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htp8_12_Page_08">
            <a:extLst>
              <a:ext uri="{FF2B5EF4-FFF2-40B4-BE49-F238E27FC236}">
                <a16:creationId xmlns:a16="http://schemas.microsoft.com/office/drawing/2014/main" id="{A550EC27-AB0D-3946-B508-13906FF46AD4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4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13" b="80332"/>
          <a:stretch/>
        </p:blipFill>
        <p:spPr>
          <a:xfrm>
            <a:off x="1724818" y="2168150"/>
            <a:ext cx="8875713" cy="1039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htp8_12_Page_09">
            <a:extLst>
              <a:ext uri="{FF2B5EF4-FFF2-40B4-BE49-F238E27FC236}">
                <a16:creationId xmlns:a16="http://schemas.microsoft.com/office/drawing/2014/main" id="{FB3E7754-9BF9-3942-9B8C-B2CC2F748655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5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0" b="72111"/>
          <a:stretch/>
        </p:blipFill>
        <p:spPr>
          <a:xfrm>
            <a:off x="1724819" y="3272815"/>
            <a:ext cx="8875713" cy="1550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chtp8_12_Page_10">
            <a:extLst>
              <a:ext uri="{FF2B5EF4-FFF2-40B4-BE49-F238E27FC236}">
                <a16:creationId xmlns:a16="http://schemas.microsoft.com/office/drawing/2014/main" id="{408619AA-7098-9548-9257-DBEFFE5A44E0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6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8" b="80487"/>
          <a:stretch/>
        </p:blipFill>
        <p:spPr>
          <a:xfrm>
            <a:off x="1724819" y="4743808"/>
            <a:ext cx="8875713" cy="1039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chtp8_12_Page_11">
            <a:extLst>
              <a:ext uri="{FF2B5EF4-FFF2-40B4-BE49-F238E27FC236}">
                <a16:creationId xmlns:a16="http://schemas.microsoft.com/office/drawing/2014/main" id="{C9A9F21E-DFF1-0E44-8267-68D5C99B0BC2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7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8" b="79357"/>
          <a:stretch/>
        </p:blipFill>
        <p:spPr>
          <a:xfrm>
            <a:off x="1724818" y="5794515"/>
            <a:ext cx="8875713" cy="10393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8555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>
            <a:extLst>
              <a:ext uri="{FF2B5EF4-FFF2-40B4-BE49-F238E27FC236}">
                <a16:creationId xmlns:a16="http://schemas.microsoft.com/office/drawing/2014/main" id="{9F7A7F0A-ED1A-4943-982F-AB6879069F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Arial" panose="020B0604020202020204" pitchFamily="34" charset="0"/>
              </a:rPr>
              <a:t>Linked Lists</a:t>
            </a:r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BE028370-FFD3-274A-BE74-10BF88D612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Linked list  </a:t>
            </a:r>
          </a:p>
          <a:p>
            <a:pPr lvl="1"/>
            <a:r>
              <a:rPr lang="en-US" altLang="en-US"/>
              <a:t>Linear collection of self-referential class objects, called nodes</a:t>
            </a:r>
          </a:p>
          <a:p>
            <a:pPr lvl="1"/>
            <a:r>
              <a:rPr lang="en-US" altLang="en-US"/>
              <a:t>Connected by pointer links</a:t>
            </a:r>
          </a:p>
          <a:p>
            <a:pPr lvl="1"/>
            <a:r>
              <a:rPr lang="en-US" altLang="en-US"/>
              <a:t>Accessed via a pointer to the first node of the list</a:t>
            </a:r>
          </a:p>
          <a:p>
            <a:pPr lvl="1"/>
            <a:r>
              <a:rPr lang="en-US" altLang="en-US"/>
              <a:t>Subsequent nodes are accessed via the link-pointer member of the current node</a:t>
            </a:r>
          </a:p>
          <a:p>
            <a:pPr lvl="1"/>
            <a:r>
              <a:rPr lang="en-US" altLang="en-US"/>
              <a:t>Link pointer in the last node is set to </a:t>
            </a:r>
            <a:r>
              <a:rPr lang="en-US" altLang="en-US" sz="2000">
                <a:latin typeface="Lucida Console" panose="020B0609040504020204" pitchFamily="49" charset="0"/>
              </a:rPr>
              <a:t>NULL</a:t>
            </a:r>
            <a:r>
              <a:rPr lang="en-US" altLang="en-US"/>
              <a:t> to mark the list’s end</a:t>
            </a:r>
          </a:p>
          <a:p>
            <a:r>
              <a:rPr lang="en-US" altLang="en-US"/>
              <a:t>Use a linked list instead of an array when</a:t>
            </a:r>
          </a:p>
          <a:p>
            <a:pPr lvl="1"/>
            <a:r>
              <a:rPr lang="en-US" altLang="en-US"/>
              <a:t>You have an unpredictable number of data elements</a:t>
            </a:r>
          </a:p>
          <a:p>
            <a:pPr lvl="1"/>
            <a:r>
              <a:rPr lang="en-US" altLang="en-US"/>
              <a:t>Your list needs to be sorted quickly</a:t>
            </a:r>
          </a:p>
        </p:txBody>
      </p:sp>
    </p:spTree>
    <p:extLst>
      <p:ext uri="{BB962C8B-B14F-4D97-AF65-F5344CB8AC3E}">
        <p14:creationId xmlns:p14="http://schemas.microsoft.com/office/powerpoint/2010/main" val="4118785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44C5D4B7-6F71-2F48-9CAD-EEBD46E256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Arial" panose="020B0604020202020204" pitchFamily="34" charset="0"/>
              </a:rPr>
              <a:t>Linked Lists</a:t>
            </a:r>
          </a:p>
        </p:txBody>
      </p:sp>
      <p:pic>
        <p:nvPicPr>
          <p:cNvPr id="5" name="Picture 4" descr="chtp8_12_Page_16">
            <a:extLst>
              <a:ext uri="{FF2B5EF4-FFF2-40B4-BE49-F238E27FC236}">
                <a16:creationId xmlns:a16="http://schemas.microsoft.com/office/drawing/2014/main" id="{9B14BF24-34B9-0A4C-94C8-FC2396B8B7BC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1" r="5061" b="51813"/>
          <a:stretch/>
        </p:blipFill>
        <p:spPr>
          <a:xfrm>
            <a:off x="673768" y="1690688"/>
            <a:ext cx="10315074" cy="42363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2240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849</Words>
  <Application>Microsoft Macintosh PowerPoint</Application>
  <PresentationFormat>Widescreen</PresentationFormat>
  <Paragraphs>137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Arial</vt:lpstr>
      <vt:lpstr>AvantGarde</vt:lpstr>
      <vt:lpstr>Calibri</vt:lpstr>
      <vt:lpstr>Calibri Light</vt:lpstr>
      <vt:lpstr>Cambria</vt:lpstr>
      <vt:lpstr>Courier</vt:lpstr>
      <vt:lpstr>Courier New</vt:lpstr>
      <vt:lpstr>Lucida Console</vt:lpstr>
      <vt:lpstr>Times New Roman</vt:lpstr>
      <vt:lpstr>Office Theme</vt:lpstr>
      <vt:lpstr>Data Structures</vt:lpstr>
      <vt:lpstr>Objectives</vt:lpstr>
      <vt:lpstr>Dynamic data structures</vt:lpstr>
      <vt:lpstr>Self-Referential Structures</vt:lpstr>
      <vt:lpstr>Self Referential Classes</vt:lpstr>
      <vt:lpstr>Dynamic Memory Allocation</vt:lpstr>
      <vt:lpstr>PowerPoint Presentation</vt:lpstr>
      <vt:lpstr>Linked Lists</vt:lpstr>
      <vt:lpstr>Linked Lists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Linked Lists</vt:lpstr>
      <vt:lpstr>PowerPoint Presentation</vt:lpstr>
      <vt:lpstr> Linked Lists (Cont.)</vt:lpstr>
      <vt:lpstr>Stacks</vt:lpstr>
      <vt:lpstr>PowerPoint Presentation</vt:lpstr>
      <vt:lpstr>PowerPoint Presentation</vt:lpstr>
      <vt:lpstr>PowerPoint Presentation</vt:lpstr>
      <vt:lpstr>PowerPoint Presentation</vt:lpstr>
      <vt:lpstr>Stacks</vt:lpstr>
      <vt:lpstr>Stacks</vt:lpstr>
      <vt:lpstr>Stacks</vt:lpstr>
      <vt:lpstr>Queues</vt:lpstr>
      <vt:lpstr>Queues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Queues</vt:lpstr>
      <vt:lpstr>Queues</vt:lpstr>
      <vt:lpstr>Trees</vt:lpstr>
      <vt:lpstr>Trees</vt:lpstr>
      <vt:lpstr>Trees</vt:lpstr>
      <vt:lpstr>Trees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Sari Widya Sihwi</dc:creator>
  <cp:lastModifiedBy>Sari Widya Sihwi</cp:lastModifiedBy>
  <cp:revision>7</cp:revision>
  <dcterms:created xsi:type="dcterms:W3CDTF">2021-10-30T13:48:57Z</dcterms:created>
  <dcterms:modified xsi:type="dcterms:W3CDTF">2021-10-30T16:54:06Z</dcterms:modified>
</cp:coreProperties>
</file>