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60"/>
  </p:notesMasterIdLst>
  <p:sldIdLst>
    <p:sldId id="256" r:id="rId2"/>
    <p:sldId id="257" r:id="rId3"/>
    <p:sldId id="343" r:id="rId4"/>
    <p:sldId id="298" r:id="rId5"/>
    <p:sldId id="260" r:id="rId6"/>
    <p:sldId id="261" r:id="rId7"/>
    <p:sldId id="344" r:id="rId8"/>
    <p:sldId id="300" r:id="rId9"/>
    <p:sldId id="346" r:id="rId10"/>
    <p:sldId id="262" r:id="rId11"/>
    <p:sldId id="319" r:id="rId12"/>
    <p:sldId id="347" r:id="rId13"/>
    <p:sldId id="301" r:id="rId14"/>
    <p:sldId id="348" r:id="rId15"/>
    <p:sldId id="275" r:id="rId16"/>
    <p:sldId id="276" r:id="rId17"/>
    <p:sldId id="277" r:id="rId18"/>
    <p:sldId id="278" r:id="rId19"/>
    <p:sldId id="279" r:id="rId20"/>
    <p:sldId id="263" r:id="rId21"/>
    <p:sldId id="349" r:id="rId22"/>
    <p:sldId id="350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64" r:id="rId31"/>
    <p:sldId id="291" r:id="rId32"/>
    <p:sldId id="292" r:id="rId33"/>
    <p:sldId id="293" r:id="rId34"/>
    <p:sldId id="294" r:id="rId35"/>
    <p:sldId id="265" r:id="rId36"/>
    <p:sldId id="299" r:id="rId37"/>
    <p:sldId id="351" r:id="rId38"/>
    <p:sldId id="352" r:id="rId39"/>
    <p:sldId id="302" r:id="rId40"/>
    <p:sldId id="303" r:id="rId41"/>
    <p:sldId id="266" r:id="rId42"/>
    <p:sldId id="305" r:id="rId43"/>
    <p:sldId id="267" r:id="rId44"/>
    <p:sldId id="306" r:id="rId45"/>
    <p:sldId id="268" r:id="rId46"/>
    <p:sldId id="297" r:id="rId47"/>
    <p:sldId id="314" r:id="rId48"/>
    <p:sldId id="315" r:id="rId49"/>
    <p:sldId id="316" r:id="rId50"/>
    <p:sldId id="403" r:id="rId51"/>
    <p:sldId id="317" r:id="rId52"/>
    <p:sldId id="404" r:id="rId53"/>
    <p:sldId id="269" r:id="rId54"/>
    <p:sldId id="270" r:id="rId55"/>
    <p:sldId id="273" r:id="rId56"/>
    <p:sldId id="415" r:id="rId57"/>
    <p:sldId id="416" r:id="rId58"/>
    <p:sldId id="32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6"/>
    <p:restoredTop sz="96296"/>
  </p:normalViewPr>
  <p:slideViewPr>
    <p:cSldViewPr snapToGrid="0" snapToObjects="1">
      <p:cViewPr varScale="1">
        <p:scale>
          <a:sx n="123" d="100"/>
          <a:sy n="123" d="100"/>
        </p:scale>
        <p:origin x="328" y="17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0F57D-4DA5-7747-9452-47FDCC2D9791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81EBC-E0DC-7848-875A-024C579C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A431-FB57-6140-82E4-212F48817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B8477-4C3A-0640-98A4-F2BC5A289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66FA6-2C42-C646-8C16-E8EA4C2A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E1FDE-B121-774D-8724-7E50A3DC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F21D1-B42B-834D-A836-2F310F3D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BAB1-0856-AB4C-82E3-26FF786B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2D519-1E0D-3B47-81B0-8ABBDC8A7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2747C-3EEB-E642-864B-39091B4A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17365-CF35-EF44-88F2-ACA8BF3C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D8E1-E11D-3E41-B432-F6999C93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5563D-ADE2-0343-8F08-AA2E8364E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73E95-B017-7949-A1CC-E2E3C6F4E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D48D-8D65-504F-986A-1F5D946B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7732-9992-AC45-9352-09140048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EE99F-8567-B548-840C-FDC532A7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60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6">
            <a:extLst>
              <a:ext uri="{FF2B5EF4-FFF2-40B4-BE49-F238E27FC236}">
                <a16:creationId xmlns:a16="http://schemas.microsoft.com/office/drawing/2014/main" id="{B4A69640-AE88-2440-9A67-64F275A844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0"/>
            <a:ext cx="883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solidFill>
                  <a:schemeClr val="tx1"/>
                </a:solidFill>
              </a:rPr>
              <a:t>© Copyright 1992–2004 by Deitel &amp; Associates, Inc. and Pearson Education Inc. All Rights Reserved</a:t>
            </a:r>
            <a:r>
              <a:rPr lang="en-US" altLang="en-US" sz="1200">
                <a:solidFill>
                  <a:schemeClr val="tx1"/>
                </a:solidFill>
                <a:latin typeface="AvantGarde" pitchFamily="34" charset="0"/>
              </a:rPr>
              <a:t>.</a:t>
            </a:r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39200" y="762000"/>
            <a:ext cx="32512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9928AE-C87C-2743-AA5B-21B6F81C94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spcBef>
                <a:spcPct val="50000"/>
              </a:spcBef>
              <a:defRPr>
                <a:solidFill>
                  <a:srgbClr val="000000"/>
                </a:solidFill>
              </a:defRPr>
            </a:lvl1pPr>
          </a:lstStyle>
          <a:p>
            <a:fld id="{E45AA231-2F31-0A49-BADF-3B82FD286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621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59A3B-732A-44FC-A6AD-0D432CA36381}" type="datetime1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2946400" y="6356353"/>
            <a:ext cx="640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©2016 Pearson Education, Inc., Hoboken, NJ.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9C1D9-EFB3-4A1C-ABB1-14D9D597B0C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182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9C80-AE57-6B41-BC43-5B20F05D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E80D-B41A-6C4B-A571-40B3DCA8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EE8AE-EAF9-664B-B482-F87FFFE2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AC419-E8B7-6840-A8F2-75A35DDF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671F5-92F8-7C48-A7C5-FEC3BBE1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0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F790-F245-4649-94A0-7331962E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1454C-8077-784F-BFC8-4D4D5E63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272DC-5ADF-6D46-A36B-AB796E53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BE5E2-D7FC-CC4B-BE48-FE919458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BA6B1-3A0C-BD4E-A0F2-FA88CFFE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1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E8F9-FF01-5E43-9CE0-C1179FD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0597-2407-7A47-8926-3558BB16C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FB4C2-473E-8B42-9B93-590E04F26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63A5A-DF83-CB4F-9003-1357FCCF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43655-E947-FE49-96C3-5509EA24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CC976-D287-2543-BAAB-01CF02CE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4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70FD-E64B-CC4A-97F8-5DA03E38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9D1E8-1F76-4549-BEF4-6D1C488D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8D4F-6617-2140-9B28-719284974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32181-101C-9C45-A7B9-BD66C5601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70819-9C7A-D64A-ADE4-60654FD51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9AA8E-A975-1D45-B057-027BB458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8666F-D923-E942-ACFB-23AF0DA5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F91BF-F526-9042-8752-A11D7886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3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A3EB-DE5B-E947-88F3-6DB05412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263B6-0164-CC4E-865C-49179BE4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566EB-B246-6C40-9A11-D491F59B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5BE6-ABA3-1941-B678-FB09592F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BA7CF-DFB1-8346-9BA1-7FBBCFF1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34C3E-C900-4D4E-91DF-5FBEF371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97605-4293-5441-836F-53E6A107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8A10-4019-C148-855D-F14CE4B7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F08E-8007-3342-A475-55E5B2E7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23AB1-72DB-5C40-BC51-C89FCA526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CF93B-F26A-0044-AB17-5207AE94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618A-D800-B94D-9921-605E8A98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5CEB7-203E-A940-AA6B-3DC93EC6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2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0B86-88C9-DB47-B96D-E03B33A8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AF13D-028E-DF4C-8A35-87DFCF42A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E537C-372C-E24E-ADF7-E6A936662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74752-5022-C048-9FDC-7C3EF06B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18D38-8327-9249-9B53-481F8CE2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7AA6F-F3A7-1D4A-B0AC-8B827365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8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A3407-BF05-754D-A273-DF8C0ACE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3E456-B010-024B-A309-5322C85E4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0CEA-41F6-1645-9AE7-D8E5852DC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B9F0-B20D-B742-8CA3-7D10E7F81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43DF-CD81-8047-A58A-B514D600A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7417-F869-6740-B809-EF5A61234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/>
              <a:t>POINTER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0E688-D8D8-9E44-A952-C5C2FFF26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val="299258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D65B8CC1-B07B-1043-86AD-C17763B73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Calling Functions by Reference	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FE7F1CE4-232E-AE43-B9EF-3DF7F9B7CE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Call by reference with pointer arguments</a:t>
            </a:r>
          </a:p>
          <a:p>
            <a:pPr lvl="1" eaLnBrk="1" hangingPunct="1"/>
            <a:r>
              <a:rPr lang="en-US" altLang="en-US"/>
              <a:t>Pass address of argument using </a:t>
            </a:r>
            <a:r>
              <a:rPr lang="en-US" altLang="en-US" sz="2000">
                <a:latin typeface="Lucida Console" panose="020B0609040504020204" pitchFamily="49" charset="0"/>
              </a:rPr>
              <a:t>&amp;</a:t>
            </a:r>
            <a:r>
              <a:rPr lang="en-US" altLang="en-US"/>
              <a:t> operator</a:t>
            </a:r>
          </a:p>
          <a:p>
            <a:pPr lvl="1" eaLnBrk="1" hangingPunct="1"/>
            <a:r>
              <a:rPr lang="en-US" altLang="en-US"/>
              <a:t>Allows you to change actual location in memory</a:t>
            </a:r>
          </a:p>
          <a:p>
            <a:pPr lvl="1" eaLnBrk="1" hangingPunct="1"/>
            <a:r>
              <a:rPr lang="en-US" altLang="en-US"/>
              <a:t>Arrays are not passed with </a:t>
            </a:r>
            <a:r>
              <a:rPr lang="en-US" altLang="en-US" sz="2000">
                <a:latin typeface="Lucida Console" panose="020B0609040504020204" pitchFamily="49" charset="0"/>
              </a:rPr>
              <a:t>&amp;</a:t>
            </a:r>
            <a:r>
              <a:rPr lang="en-US" altLang="en-US"/>
              <a:t> because the array name is already a pointer</a:t>
            </a:r>
          </a:p>
          <a:p>
            <a:pPr eaLnBrk="1" hangingPunct="1"/>
            <a:r>
              <a:rPr lang="en-US" altLang="en-US" sz="2600">
                <a:latin typeface="Lucida Console" panose="020B0609040504020204" pitchFamily="49" charset="0"/>
              </a:rPr>
              <a:t>*</a:t>
            </a:r>
            <a:r>
              <a:rPr lang="en-US" altLang="en-US"/>
              <a:t> operator </a:t>
            </a:r>
          </a:p>
          <a:p>
            <a:pPr lvl="1" eaLnBrk="1" hangingPunct="1"/>
            <a:r>
              <a:rPr lang="en-US" altLang="en-US"/>
              <a:t>Used as alias/nickname for variable inside of function</a:t>
            </a:r>
          </a:p>
          <a:p>
            <a:pPr lvl="3" eaLnBrk="1" hangingPunct="1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void double( int *number )</a:t>
            </a:r>
          </a:p>
          <a:p>
            <a:pPr lvl="3" eaLnBrk="1" hangingPunct="1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 {</a:t>
            </a:r>
          </a:p>
          <a:p>
            <a:pPr lvl="3" eaLnBrk="1" hangingPunct="1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	*number = 2 * ( *number );</a:t>
            </a:r>
          </a:p>
          <a:p>
            <a:pPr lvl="3" eaLnBrk="1" hangingPunct="1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 }</a:t>
            </a:r>
          </a:p>
          <a:p>
            <a:pPr lvl="1" eaLnBrk="1" hangingPunct="1"/>
            <a:r>
              <a:rPr lang="en-US" altLang="en-US"/>
              <a:t>	</a:t>
            </a:r>
            <a:r>
              <a:rPr lang="en-US" altLang="en-US" sz="2000">
                <a:latin typeface="Lucida Console" panose="020B0609040504020204" pitchFamily="49" charset="0"/>
              </a:rPr>
              <a:t>*number</a:t>
            </a:r>
            <a:r>
              <a:rPr lang="en-US" altLang="en-US"/>
              <a:t> used as nickname for the variable passed</a:t>
            </a:r>
          </a:p>
        </p:txBody>
      </p:sp>
    </p:spTree>
    <p:extLst>
      <p:ext uri="{BB962C8B-B14F-4D97-AF65-F5344CB8AC3E}">
        <p14:creationId xmlns:p14="http://schemas.microsoft.com/office/powerpoint/2010/main" val="228105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62184A0-1E0C-2443-98ED-AE016781611B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0" y="762000"/>
            <a:ext cx="2286000" cy="6096000"/>
          </a:xfrm>
        </p:spPr>
        <p:txBody>
          <a:bodyPr/>
          <a:lstStyle/>
          <a:p>
            <a:pPr marL="304800" indent="-304800"/>
            <a:r>
              <a:rPr lang="en-US" altLang="en-US">
                <a:cs typeface="Times New Roman" panose="02020603050405020304" pitchFamily="18" charset="0"/>
              </a:rPr>
              <a:t>fig07_06.c</a:t>
            </a:r>
          </a:p>
          <a:p>
            <a:pPr marL="304800" indent="-304800"/>
            <a:endParaRPr lang="en-US" altLang="en-US"/>
          </a:p>
        </p:txBody>
      </p:sp>
      <p:graphicFrame>
        <p:nvGraphicFramePr>
          <p:cNvPr id="15363" name="Object 13">
            <a:extLst>
              <a:ext uri="{FF2B5EF4-FFF2-40B4-BE49-F238E27FC236}">
                <a16:creationId xmlns:a16="http://schemas.microsoft.com/office/drawing/2014/main" id="{8F173B29-346D-094C-8BDF-568E7B3A1461}"/>
              </a:ext>
            </a:extLst>
          </p:cNvPr>
          <p:cNvGraphicFramePr>
            <a:graphicFrameLocks/>
          </p:cNvGraphicFramePr>
          <p:nvPr/>
        </p:nvGraphicFramePr>
        <p:xfrm>
          <a:off x="1524001" y="0"/>
          <a:ext cx="6905625" cy="716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3" imgW="40919400" imgH="44310300" progId="Word.Document.8">
                  <p:embed/>
                </p:oleObj>
              </mc:Choice>
              <mc:Fallback>
                <p:oleObj name="Document" r:id="rId3" imgW="40919400" imgH="44310300" progId="Word.Document.8">
                  <p:embed/>
                  <p:pic>
                    <p:nvPicPr>
                      <p:cNvPr id="15363" name="Object 13">
                        <a:extLst>
                          <a:ext uri="{FF2B5EF4-FFF2-40B4-BE49-F238E27FC236}">
                            <a16:creationId xmlns:a16="http://schemas.microsoft.com/office/drawing/2014/main" id="{8F173B29-346D-094C-8BDF-568E7B3A146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0"/>
                        <a:ext cx="6905625" cy="716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26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1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64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65">
            <a:extLst>
              <a:ext uri="{FF2B5EF4-FFF2-40B4-BE49-F238E27FC236}">
                <a16:creationId xmlns:a16="http://schemas.microsoft.com/office/drawing/2014/main" id="{31339C91-5526-AA45-BAEF-D49D78AF9B4E}"/>
              </a:ext>
            </a:extLst>
          </p:cNvPr>
          <p:cNvGraphicFramePr>
            <a:graphicFrameLocks/>
          </p:cNvGraphicFramePr>
          <p:nvPr/>
        </p:nvGraphicFramePr>
        <p:xfrm>
          <a:off x="1524001" y="1"/>
          <a:ext cx="6905625" cy="748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3" imgW="41960800" imgH="45554900" progId="Word.Document.8">
                  <p:embed/>
                </p:oleObj>
              </mc:Choice>
              <mc:Fallback>
                <p:oleObj name="Document" r:id="rId3" imgW="41960800" imgH="45554900" progId="Word.Document.8">
                  <p:embed/>
                  <p:pic>
                    <p:nvPicPr>
                      <p:cNvPr id="17410" name="Object 165">
                        <a:extLst>
                          <a:ext uri="{FF2B5EF4-FFF2-40B4-BE49-F238E27FC236}">
                            <a16:creationId xmlns:a16="http://schemas.microsoft.com/office/drawing/2014/main" id="{31339C91-5526-AA45-BAEF-D49D78AF9B4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"/>
                        <a:ext cx="6905625" cy="748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2">
            <a:extLst>
              <a:ext uri="{FF2B5EF4-FFF2-40B4-BE49-F238E27FC236}">
                <a16:creationId xmlns:a16="http://schemas.microsoft.com/office/drawing/2014/main" id="{2B1ACCBF-58A5-6F49-8640-4C43A551BEE5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58200" y="762000"/>
            <a:ext cx="2209800" cy="6096000"/>
          </a:xfrm>
        </p:spPr>
        <p:txBody>
          <a:bodyPr/>
          <a:lstStyle/>
          <a:p>
            <a:pPr marL="304800" indent="-304800"/>
            <a:r>
              <a:rPr lang="en-US" altLang="en-US">
                <a:cs typeface="Times New Roman" panose="02020603050405020304" pitchFamily="18" charset="0"/>
              </a:rPr>
              <a:t>fig07_07.c</a:t>
            </a:r>
            <a:endParaRPr lang="en-US" altLang="en-US"/>
          </a:p>
        </p:txBody>
      </p:sp>
      <p:sp>
        <p:nvSpPr>
          <p:cNvPr id="17412" name="Line 75">
            <a:extLst>
              <a:ext uri="{FF2B5EF4-FFF2-40B4-BE49-F238E27FC236}">
                <a16:creationId xmlns:a16="http://schemas.microsoft.com/office/drawing/2014/main" id="{A9B71BCB-4F89-BC46-8A09-23914AFC62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3352800"/>
            <a:ext cx="2971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3" name="Rectangle 76">
            <a:extLst>
              <a:ext uri="{FF2B5EF4-FFF2-40B4-BE49-F238E27FC236}">
                <a16:creationId xmlns:a16="http://schemas.microsoft.com/office/drawing/2014/main" id="{2E9D80F8-6875-0A4A-B784-B01AAA5A8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352800"/>
            <a:ext cx="2971800" cy="10795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Notice how the address of </a:t>
            </a:r>
            <a:r>
              <a:rPr lang="en-US" altLang="en-US" sz="1400">
                <a:latin typeface="Lucida Console" panose="020B0609040504020204" pitchFamily="49" charset="0"/>
              </a:rPr>
              <a:t>number</a:t>
            </a:r>
            <a:r>
              <a:rPr lang="en-US" altLang="en-US" sz="1600"/>
              <a:t> is given - </a:t>
            </a:r>
            <a:r>
              <a:rPr lang="en-US" altLang="en-US" sz="1400">
                <a:latin typeface="Lucida Console" panose="020B0609040504020204" pitchFamily="49" charset="0"/>
              </a:rPr>
              <a:t>cubeByReference</a:t>
            </a:r>
            <a:r>
              <a:rPr lang="en-US" altLang="en-US" sz="1600"/>
              <a:t> expects a pointer (an address of a variable). </a:t>
            </a:r>
          </a:p>
        </p:txBody>
      </p:sp>
      <p:sp>
        <p:nvSpPr>
          <p:cNvPr id="17414" name="Rectangle 78">
            <a:extLst>
              <a:ext uri="{FF2B5EF4-FFF2-40B4-BE49-F238E27FC236}">
                <a16:creationId xmlns:a16="http://schemas.microsoft.com/office/drawing/2014/main" id="{39B34B93-7398-434B-8D44-6F7CC5FCF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6" y="5181600"/>
            <a:ext cx="3286125" cy="5905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Inside </a:t>
            </a:r>
            <a:r>
              <a:rPr lang="en-US" altLang="en-US" sz="1400">
                <a:latin typeface="Lucida Console" panose="020B0609040504020204" pitchFamily="49" charset="0"/>
              </a:rPr>
              <a:t>cubeByReference</a:t>
            </a:r>
            <a:r>
              <a:rPr lang="en-US" altLang="en-US" sz="1600"/>
              <a:t>, </a:t>
            </a:r>
            <a:r>
              <a:rPr lang="en-US" altLang="en-US" sz="1400">
                <a:latin typeface="Lucida Console" panose="020B0609040504020204" pitchFamily="49" charset="0"/>
              </a:rPr>
              <a:t>*nPtr</a:t>
            </a:r>
            <a:r>
              <a:rPr lang="en-US" altLang="en-US" sz="1600"/>
              <a:t> is used </a:t>
            </a:r>
            <a:r>
              <a:rPr lang="en-US" altLang="en-US" sz="1400">
                <a:latin typeface="Lucida Console" panose="020B0609040504020204" pitchFamily="49" charset="0"/>
              </a:rPr>
              <a:t>(*nPtr</a:t>
            </a:r>
            <a:r>
              <a:rPr lang="en-US" altLang="en-US" sz="1600"/>
              <a:t> is </a:t>
            </a:r>
            <a:r>
              <a:rPr lang="en-US" altLang="en-US" sz="1400">
                <a:latin typeface="Lucida Console" panose="020B0609040504020204" pitchFamily="49" charset="0"/>
              </a:rPr>
              <a:t>number</a:t>
            </a:r>
            <a:r>
              <a:rPr lang="en-US" altLang="en-US" sz="1600"/>
              <a:t>). </a:t>
            </a:r>
          </a:p>
        </p:txBody>
      </p:sp>
      <p:sp>
        <p:nvSpPr>
          <p:cNvPr id="17415" name="Line 79">
            <a:extLst>
              <a:ext uri="{FF2B5EF4-FFF2-40B4-BE49-F238E27FC236}">
                <a16:creationId xmlns:a16="http://schemas.microsoft.com/office/drawing/2014/main" id="{5015F888-2961-7142-A869-FC637A8B35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1" y="5486400"/>
            <a:ext cx="2581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6" name="Text Box 80">
            <a:extLst>
              <a:ext uri="{FF2B5EF4-FFF2-40B4-BE49-F238E27FC236}">
                <a16:creationId xmlns:a16="http://schemas.microsoft.com/office/drawing/2014/main" id="{DF90ACF7-6413-8444-86D8-9BC9919F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57200"/>
            <a:ext cx="3352800" cy="5905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Notice that the function prototype takes a pointer to an integer.</a:t>
            </a:r>
          </a:p>
        </p:txBody>
      </p:sp>
      <p:sp>
        <p:nvSpPr>
          <p:cNvPr id="17417" name="Line 81">
            <a:extLst>
              <a:ext uri="{FF2B5EF4-FFF2-40B4-BE49-F238E27FC236}">
                <a16:creationId xmlns:a16="http://schemas.microsoft.com/office/drawing/2014/main" id="{16D25778-06A5-364C-A5BC-FD5BC87A55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914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1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4621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173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88617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1113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2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624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2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0097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F104-4E2D-A848-82D8-FA440473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Pointer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05F9-1821-BA4A-9FE5-C423D4CC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Normal variables contain a specific value (direct reference)</a:t>
            </a:r>
          </a:p>
          <a:p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Pointers are ‘variables’  whose values are </a:t>
            </a:r>
            <a:r>
              <a:rPr lang="en-US" altLang="en-US" sz="3200" i="1" dirty="0">
                <a:solidFill>
                  <a:srgbClr val="000000"/>
                </a:solidFill>
                <a:latin typeface="Cambria" panose="02040503050406030204" pitchFamily="18" charset="0"/>
              </a:rPr>
              <a:t>memory addresses </a:t>
            </a:r>
            <a:r>
              <a:rPr lang="en-US" altLang="en-US" sz="3200" dirty="0"/>
              <a:t> (indirect reference)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7274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DF3C5375-8A0D-DB45-BA5D-993548A7E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Using the const Qualifier with Pointers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EBBB9D23-3721-1D41-BC52-6D54EEE249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latin typeface="Lucida Console" panose="020B0609040504020204" pitchFamily="49" charset="0"/>
              </a:rPr>
              <a:t>const</a:t>
            </a:r>
            <a:r>
              <a:rPr lang="en-US" altLang="en-US" dirty="0"/>
              <a:t> qualifier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Variable cannot be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 </a:t>
            </a:r>
            <a:r>
              <a:rPr lang="en-US" altLang="en-US" sz="2000" dirty="0">
                <a:latin typeface="Lucida Console" panose="020B0609040504020204" pitchFamily="49" charset="0"/>
              </a:rPr>
              <a:t>const</a:t>
            </a:r>
            <a:r>
              <a:rPr lang="en-US" altLang="en-US" dirty="0"/>
              <a:t> if function does not need to change a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Attempting to change a </a:t>
            </a:r>
            <a:r>
              <a:rPr lang="en-US" altLang="en-US" sz="2000" dirty="0">
                <a:latin typeface="Lucida Console" panose="020B0609040504020204" pitchFamily="49" charset="0"/>
              </a:rPr>
              <a:t>const</a:t>
            </a:r>
            <a:r>
              <a:rPr lang="en-US" altLang="en-US" dirty="0"/>
              <a:t> variable produces an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latin typeface="Lucida Console" panose="020B0609040504020204" pitchFamily="49" charset="0"/>
              </a:rPr>
              <a:t>const</a:t>
            </a:r>
            <a:r>
              <a:rPr lang="en-US" altLang="en-US" dirty="0"/>
              <a:t>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Point to a constant memory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Must be initialized when 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int *const </a:t>
            </a:r>
            <a:r>
              <a:rPr lang="en-US" altLang="en-US" sz="2000" dirty="0" err="1">
                <a:latin typeface="Lucida Console" panose="020B0609040504020204" pitchFamily="49" charset="0"/>
              </a:rPr>
              <a:t>myPtr</a:t>
            </a:r>
            <a:r>
              <a:rPr lang="en-US" altLang="en-US" sz="2000" dirty="0">
                <a:latin typeface="Lucida Console" panose="020B0609040504020204" pitchFamily="49" charset="0"/>
              </a:rPr>
              <a:t> = &amp;x;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Type </a:t>
            </a:r>
            <a:r>
              <a:rPr lang="en-US" altLang="en-US" sz="1800" dirty="0">
                <a:latin typeface="Lucida Console" panose="020B0609040504020204" pitchFamily="49" charset="0"/>
              </a:rPr>
              <a:t>int *const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–</a:t>
            </a:r>
            <a:r>
              <a:rPr lang="en-US" altLang="en-US" dirty="0"/>
              <a:t> constant pointer to an </a:t>
            </a:r>
            <a:r>
              <a:rPr lang="en-US" altLang="en-US" sz="1800" dirty="0">
                <a:latin typeface="Lucida Console" panose="020B0609040504020204" pitchFamily="49" charset="0"/>
              </a:rPr>
              <a:t>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const int *</a:t>
            </a:r>
            <a:r>
              <a:rPr lang="en-US" altLang="en-US" sz="2000" dirty="0" err="1">
                <a:latin typeface="Lucida Console" panose="020B0609040504020204" pitchFamily="49" charset="0"/>
              </a:rPr>
              <a:t>myPtr</a:t>
            </a:r>
            <a:r>
              <a:rPr lang="en-US" altLang="en-US" sz="2000" dirty="0">
                <a:latin typeface="Lucida Console" panose="020B0609040504020204" pitchFamily="49" charset="0"/>
              </a:rPr>
              <a:t> = &amp;x;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Regular pointer to a </a:t>
            </a:r>
            <a:r>
              <a:rPr lang="en-US" altLang="en-US" sz="1800" dirty="0">
                <a:latin typeface="Lucida Console" panose="020B0609040504020204" pitchFamily="49" charset="0"/>
              </a:rPr>
              <a:t>const 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const int *const </a:t>
            </a:r>
            <a:r>
              <a:rPr lang="en-US" altLang="en-US" sz="2000" dirty="0" err="1">
                <a:latin typeface="Lucida Console" panose="020B0609040504020204" pitchFamily="49" charset="0"/>
              </a:rPr>
              <a:t>Ptr</a:t>
            </a:r>
            <a:r>
              <a:rPr lang="en-US" altLang="en-US" sz="2000" dirty="0">
                <a:latin typeface="Lucida Console" panose="020B0609040504020204" pitchFamily="49" charset="0"/>
              </a:rPr>
              <a:t> = &amp;x;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latin typeface="Lucida Console" panose="020B0609040504020204" pitchFamily="49" charset="0"/>
              </a:rPr>
              <a:t>const</a:t>
            </a:r>
            <a:r>
              <a:rPr lang="en-US" altLang="en-US" dirty="0"/>
              <a:t> pointer to a </a:t>
            </a:r>
            <a:r>
              <a:rPr lang="en-US" altLang="en-US" sz="1800" dirty="0">
                <a:latin typeface="Lucida Console" panose="020B0609040504020204" pitchFamily="49" charset="0"/>
              </a:rPr>
              <a:t>const int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latin typeface="Lucida Console" panose="020B0609040504020204" pitchFamily="49" charset="0"/>
              </a:rPr>
              <a:t>x</a:t>
            </a:r>
            <a:r>
              <a:rPr lang="en-US" altLang="en-US" dirty="0"/>
              <a:t> can be changed, but not </a:t>
            </a:r>
            <a:r>
              <a:rPr lang="en-US" altLang="en-US" sz="1800" dirty="0">
                <a:latin typeface="Lucida Console" panose="020B0609040504020204" pitchFamily="49" charset="0"/>
              </a:rPr>
              <a:t>*</a:t>
            </a:r>
            <a:r>
              <a:rPr lang="en-US" altLang="en-US" sz="1800" dirty="0" err="1">
                <a:latin typeface="Lucida Console" panose="020B0609040504020204" pitchFamily="49" charset="0"/>
              </a:rPr>
              <a:t>Ptr</a:t>
            </a:r>
            <a:endParaRPr lang="en-US" altLang="en-US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32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E896-BB75-2345-850A-44E2FA1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tp8_07_Page_25">
            <a:extLst>
              <a:ext uri="{FF2B5EF4-FFF2-40B4-BE49-F238E27FC236}">
                <a16:creationId xmlns:a16="http://schemas.microsoft.com/office/drawing/2014/main" id="{F9A64FDA-34C6-1A4F-8E95-C1478F11AF1B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5324" r="4436" b="80208"/>
          <a:stretch/>
        </p:blipFill>
        <p:spPr>
          <a:xfrm>
            <a:off x="1042988" y="1565617"/>
            <a:ext cx="8433278" cy="1034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tp8_07_Page_26">
            <a:extLst>
              <a:ext uri="{FF2B5EF4-FFF2-40B4-BE49-F238E27FC236}">
                <a16:creationId xmlns:a16="http://schemas.microsoft.com/office/drawing/2014/main" id="{3280789E-66EF-BD4C-A5C3-AEA3299C9F31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" t="5324" r="3792" b="68750"/>
          <a:stretch/>
        </p:blipFill>
        <p:spPr>
          <a:xfrm>
            <a:off x="1042988" y="2911816"/>
            <a:ext cx="8096728" cy="177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581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4FBB-1DAB-DE49-B633-FDF41F8E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four ways to pass a pointer to a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F12D-D260-0341-BCFA-846F8C973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455613" lvl="2" indent="-455613"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non-constant pointer to non-constant data</a:t>
            </a: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755650" lvl="3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It is the highest level of data access </a:t>
            </a:r>
          </a:p>
          <a:p>
            <a:pPr marL="755650" lvl="3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data can be modified through the dereferenced pointer, and the pointer can be modified to point to other data items.</a:t>
            </a:r>
          </a:p>
          <a:p>
            <a:pPr marL="755650" lvl="3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declaration for a non-constant pointer to non-constant data does not include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marL="498475" lvl="2" indent="-442913"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non-constant pointer to constant data</a:t>
            </a:r>
          </a:p>
          <a:p>
            <a:pPr marL="755650" lvl="3"/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It can be modified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to point to any data item of the appropriate type, but 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data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which it points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cannot be modified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marL="755650" lvl="3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Such a pointer might be used to receive an array argument to a function that will process each element without modifying the data.</a:t>
            </a:r>
          </a:p>
          <a:p>
            <a:pPr marL="755650" lvl="3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If memory is low and execution efficiency is a concern, use pointers. </a:t>
            </a:r>
          </a:p>
          <a:p>
            <a:pPr marL="755650" lvl="3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If memory is in abundance and efficiency is not a major concern, pass data by value to enforce the principle of least privilege. </a:t>
            </a:r>
          </a:p>
          <a:p>
            <a:pPr marL="755650" lvl="3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Remember that some systems do not enforce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well, so pass-by-value is still the best way to prevent data from being modified.</a:t>
            </a:r>
          </a:p>
          <a:p>
            <a:pPr marL="498475" lvl="2" indent="-442913"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constant pointer to nonconstant data</a:t>
            </a: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798512" lvl="3" indent="-285750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It always points to the same memory location, and the data at that location can be modified through the pointer.</a:t>
            </a:r>
          </a:p>
          <a:p>
            <a:pPr marL="798512" lvl="3" indent="-285750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is the default for an array name. </a:t>
            </a:r>
          </a:p>
          <a:p>
            <a:pPr marL="798512" lvl="3" indent="-285750"/>
            <a:r>
              <a:rPr lang="en-US" altLang="en-US" sz="1800" dirty="0">
                <a:solidFill>
                  <a:srgbClr val="000000"/>
                </a:solidFill>
                <a:latin typeface="Cambria" panose="02040503050406030204" pitchFamily="18" charset="0"/>
              </a:rPr>
              <a:t>A constant pointer to non-constant data can be used to receive an array as an argument to a function that accesses array elements using only array index notation</a:t>
            </a:r>
          </a:p>
          <a:p>
            <a:pPr marL="498475" lvl="2" indent="-457200"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constant pointer to constant data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lang="en-US" altLang="en-US" sz="21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798512" lvl="3" indent="-285750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Pointers that are declared const must be initialized when they’re defined (if the pointer is a function parameter, it’s initialized with a pointer that’s passed to the function).</a:t>
            </a:r>
          </a:p>
          <a:p>
            <a:pPr marL="798512" lvl="3" indent="-285750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least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access privilege is granted by 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constant pointer to constant data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marL="798512" lvl="3" indent="-285750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Such a pointer always points to 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memory location, and the data at that memory location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cannot be modified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marL="798512" lvl="3" indent="-285750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is how an array should be passed to a function that only looks at the array using array index notation and does not modify the array.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42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2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052EAF-7F1F-1349-9529-E18AB6838320}"/>
              </a:ext>
            </a:extLst>
          </p:cNvPr>
          <p:cNvSpPr txBox="1"/>
          <p:nvPr/>
        </p:nvSpPr>
        <p:spPr>
          <a:xfrm>
            <a:off x="357189" y="300038"/>
            <a:ext cx="4572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353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2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366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E9247-4F62-9B48-BA09-26A28BA120E3}"/>
              </a:ext>
            </a:extLst>
          </p:cNvPr>
          <p:cNvSpPr txBox="1"/>
          <p:nvPr/>
        </p:nvSpPr>
        <p:spPr>
          <a:xfrm>
            <a:off x="357189" y="300038"/>
            <a:ext cx="4572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0801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7296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3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1240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EC634-40A6-E440-A906-97E591F8115A}"/>
              </a:ext>
            </a:extLst>
          </p:cNvPr>
          <p:cNvSpPr txBox="1"/>
          <p:nvPr/>
        </p:nvSpPr>
        <p:spPr>
          <a:xfrm>
            <a:off x="357189" y="300038"/>
            <a:ext cx="4572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992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3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277A3-5883-FB47-A157-E6A538AE3BE7}"/>
              </a:ext>
            </a:extLst>
          </p:cNvPr>
          <p:cNvSpPr txBox="1"/>
          <p:nvPr/>
        </p:nvSpPr>
        <p:spPr>
          <a:xfrm>
            <a:off x="357189" y="300038"/>
            <a:ext cx="4572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4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9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05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4" t="6876" r="20479" b="65833"/>
          <a:stretch/>
        </p:blipFill>
        <p:spPr>
          <a:xfrm>
            <a:off x="1527021" y="1643063"/>
            <a:ext cx="8231343" cy="302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8247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8DE4D2FA-D99F-D94B-A986-919B620CF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Bubble Sort Using Call-by-reference</a:t>
            </a: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0B5933ED-58DF-B947-A9DF-AC6A39EBD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Implement bubblesort using pointers</a:t>
            </a:r>
          </a:p>
          <a:p>
            <a:pPr lvl="1" eaLnBrk="1" hangingPunct="1"/>
            <a:r>
              <a:rPr lang="en-US" altLang="en-US"/>
              <a:t>Swap two elements</a:t>
            </a:r>
          </a:p>
          <a:p>
            <a:pPr lvl="1" eaLnBrk="1" hangingPunct="1"/>
            <a:r>
              <a:rPr lang="en-US" altLang="en-US" sz="2000">
                <a:latin typeface="Lucida Console" panose="020B0609040504020204" pitchFamily="49" charset="0"/>
              </a:rPr>
              <a:t>swap</a:t>
            </a:r>
            <a:r>
              <a:rPr lang="en-US" altLang="en-US"/>
              <a:t> function must receive address (using </a:t>
            </a:r>
            <a:r>
              <a:rPr lang="en-US" altLang="en-US" sz="2000">
                <a:latin typeface="Lucida Console" panose="020B0609040504020204" pitchFamily="49" charset="0"/>
              </a:rPr>
              <a:t>&amp;</a:t>
            </a:r>
            <a:r>
              <a:rPr lang="en-US" altLang="en-US"/>
              <a:t>) of array elements</a:t>
            </a:r>
          </a:p>
          <a:p>
            <a:pPr lvl="2" eaLnBrk="1" hangingPunct="1"/>
            <a:r>
              <a:rPr lang="en-US" altLang="en-US"/>
              <a:t>Array elements have call-by-value default</a:t>
            </a:r>
          </a:p>
          <a:p>
            <a:pPr lvl="1" eaLnBrk="1" hangingPunct="1"/>
            <a:r>
              <a:rPr lang="en-US" altLang="en-US"/>
              <a:t>Using pointers and the </a:t>
            </a:r>
            <a:r>
              <a:rPr lang="en-US" altLang="en-US" sz="2000">
                <a:latin typeface="Lucida Console" panose="020B0609040504020204" pitchFamily="49" charset="0"/>
              </a:rPr>
              <a:t>*</a:t>
            </a:r>
            <a:r>
              <a:rPr lang="en-US" altLang="en-US"/>
              <a:t> operator, </a:t>
            </a:r>
            <a:r>
              <a:rPr lang="en-US" altLang="en-US" sz="2000">
                <a:latin typeface="Lucida Console" panose="020B0609040504020204" pitchFamily="49" charset="0"/>
              </a:rPr>
              <a:t>swap</a:t>
            </a:r>
            <a:r>
              <a:rPr lang="en-US" altLang="en-US"/>
              <a:t> can switch array elements</a:t>
            </a:r>
          </a:p>
          <a:p>
            <a:pPr eaLnBrk="1" hangingPunct="1"/>
            <a:r>
              <a:rPr lang="en-US" altLang="en-US"/>
              <a:t>Psuedocode</a:t>
            </a:r>
          </a:p>
          <a:p>
            <a:pPr lvl="2" eaLnBrk="1" hangingPunct="1">
              <a:buFontTx/>
              <a:buNone/>
            </a:pPr>
            <a:r>
              <a:rPr lang="en-US" altLang="en-US" i="1">
                <a:solidFill>
                  <a:schemeClr val="accent2"/>
                </a:solidFill>
              </a:rPr>
              <a:t>Initialize array</a:t>
            </a:r>
          </a:p>
          <a:p>
            <a:pPr lvl="2" eaLnBrk="1" hangingPunct="1">
              <a:buFontTx/>
              <a:buNone/>
            </a:pPr>
            <a:r>
              <a:rPr lang="en-US" altLang="en-US" i="1">
                <a:solidFill>
                  <a:schemeClr val="accent2"/>
                </a:solidFill>
              </a:rPr>
              <a:t>    print data in original order</a:t>
            </a:r>
          </a:p>
          <a:p>
            <a:pPr lvl="2" eaLnBrk="1" hangingPunct="1">
              <a:buFontTx/>
              <a:buNone/>
            </a:pPr>
            <a:r>
              <a:rPr lang="en-US" altLang="en-US" i="1">
                <a:solidFill>
                  <a:schemeClr val="accent2"/>
                </a:solidFill>
              </a:rPr>
              <a:t>Call function bubblesort</a:t>
            </a:r>
          </a:p>
          <a:p>
            <a:pPr lvl="2" eaLnBrk="1" hangingPunct="1">
              <a:buFontTx/>
              <a:buNone/>
            </a:pPr>
            <a:r>
              <a:rPr lang="en-US" altLang="en-US" i="1">
                <a:solidFill>
                  <a:schemeClr val="accent2"/>
                </a:solidFill>
              </a:rPr>
              <a:t>	print sorted array</a:t>
            </a:r>
          </a:p>
          <a:p>
            <a:pPr lvl="2" eaLnBrk="1" hangingPunct="1">
              <a:buFontTx/>
              <a:buNone/>
            </a:pPr>
            <a:r>
              <a:rPr lang="en-US" altLang="en-US" i="1">
                <a:solidFill>
                  <a:schemeClr val="accent2"/>
                </a:solidFill>
              </a:rPr>
              <a:t>Define bubblesort</a:t>
            </a:r>
          </a:p>
          <a:p>
            <a:pPr lvl="1" eaLnBrk="1" hangingPunct="1"/>
            <a:endParaRPr lang="en-US" altLang="en-US" i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44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3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9307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3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98457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3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2967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97474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68C5DA28-5C55-7D4E-A37B-3CED0F188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Bubble Sort Using Call-by-reference</a:t>
            </a:r>
          </a:p>
        </p:txBody>
      </p:sp>
      <p:sp>
        <p:nvSpPr>
          <p:cNvPr id="36867" name="Rectangle 5">
            <a:extLst>
              <a:ext uri="{FF2B5EF4-FFF2-40B4-BE49-F238E27FC236}">
                <a16:creationId xmlns:a16="http://schemas.microsoft.com/office/drawing/2014/main" id="{E11C1F1B-2A8D-B141-8D60-DC2A385A26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>
                <a:latin typeface="Lucida Console" panose="020B0609040504020204" pitchFamily="49" charset="0"/>
              </a:rPr>
              <a:t>sizeof</a:t>
            </a:r>
          </a:p>
          <a:p>
            <a:pPr lvl="1" eaLnBrk="1" hangingPunct="1"/>
            <a:r>
              <a:rPr lang="en-US" altLang="en-US"/>
              <a:t>Returns size of operand in bytes</a:t>
            </a:r>
          </a:p>
          <a:p>
            <a:pPr lvl="1" eaLnBrk="1" hangingPunct="1"/>
            <a:r>
              <a:rPr lang="en-US" altLang="en-US"/>
              <a:t>For arrays:  size of 1 element * number of elements</a:t>
            </a:r>
          </a:p>
          <a:p>
            <a:pPr lvl="1" eaLnBrk="1" hangingPunct="1"/>
            <a:r>
              <a:rPr lang="en-US" altLang="en-US"/>
              <a:t>if </a:t>
            </a:r>
            <a:r>
              <a:rPr lang="en-US" altLang="en-US" sz="2000">
                <a:latin typeface="Lucida Console" panose="020B0609040504020204" pitchFamily="49" charset="0"/>
              </a:rPr>
              <a:t>sizeof( int )</a:t>
            </a:r>
            <a:r>
              <a:rPr lang="en-US" altLang="en-US"/>
              <a:t> equals </a:t>
            </a:r>
            <a:r>
              <a:rPr lang="en-US" altLang="en-US" sz="2000">
                <a:latin typeface="Lucida Console" panose="020B0609040504020204" pitchFamily="49" charset="0"/>
              </a:rPr>
              <a:t>4</a:t>
            </a:r>
            <a:r>
              <a:rPr lang="en-US" altLang="en-US"/>
              <a:t> bytes, then</a:t>
            </a:r>
          </a:p>
          <a:p>
            <a:pPr lvl="3" eaLnBrk="1" hangingPunct="1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int myArray[ 10 ];</a:t>
            </a:r>
          </a:p>
          <a:p>
            <a:pPr lvl="3" eaLnBrk="1" hangingPunct="1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printf( "%d", sizeof( myArray ) );</a:t>
            </a:r>
          </a:p>
          <a:p>
            <a:pPr lvl="2" eaLnBrk="1" hangingPunct="1"/>
            <a:r>
              <a:rPr lang="en-US" altLang="en-US"/>
              <a:t>will print </a:t>
            </a:r>
            <a:r>
              <a:rPr lang="en-US" altLang="en-US" sz="1800">
                <a:latin typeface="Lucida Console" panose="020B0609040504020204" pitchFamily="49" charset="0"/>
              </a:rPr>
              <a:t>40</a:t>
            </a:r>
          </a:p>
          <a:p>
            <a:pPr eaLnBrk="1" hangingPunct="1"/>
            <a:r>
              <a:rPr lang="en-US" altLang="en-US" sz="2600">
                <a:latin typeface="Lucida Console" panose="020B0609040504020204" pitchFamily="49" charset="0"/>
              </a:rPr>
              <a:t>sizeof</a:t>
            </a:r>
            <a:r>
              <a:rPr lang="en-US" altLang="en-US"/>
              <a:t> can be used with</a:t>
            </a:r>
          </a:p>
          <a:p>
            <a:pPr lvl="1" eaLnBrk="1" hangingPunct="1"/>
            <a:r>
              <a:rPr lang="en-US" altLang="en-US"/>
              <a:t>Variable names</a:t>
            </a:r>
          </a:p>
          <a:p>
            <a:pPr lvl="1" eaLnBrk="1" hangingPunct="1"/>
            <a:r>
              <a:rPr lang="en-US" altLang="en-US"/>
              <a:t>Type name</a:t>
            </a:r>
          </a:p>
          <a:p>
            <a:pPr lvl="1" eaLnBrk="1" hangingPunct="1"/>
            <a:r>
              <a:rPr lang="en-US" altLang="en-US"/>
              <a:t>Constant values</a:t>
            </a:r>
          </a:p>
        </p:txBody>
      </p:sp>
    </p:spTree>
    <p:extLst>
      <p:ext uri="{BB962C8B-B14F-4D97-AF65-F5344CB8AC3E}">
        <p14:creationId xmlns:p14="http://schemas.microsoft.com/office/powerpoint/2010/main" val="4291946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4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1748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4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5415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4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62400" y="6356351"/>
            <a:ext cx="4343400" cy="365125"/>
          </a:xfrm>
        </p:spPr>
        <p:txBody>
          <a:bodyPr/>
          <a:lstStyle/>
          <a:p>
            <a:r>
              <a:rPr lang="en-US" dirty="0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1327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4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932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3">
            <a:extLst>
              <a:ext uri="{FF2B5EF4-FFF2-40B4-BE49-F238E27FC236}">
                <a16:creationId xmlns:a16="http://schemas.microsoft.com/office/drawing/2014/main" id="{BA547E18-1ACD-F448-AA7A-D92391E33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Definitions and Initialization</a:t>
            </a:r>
          </a:p>
        </p:txBody>
      </p:sp>
      <p:sp>
        <p:nvSpPr>
          <p:cNvPr id="8195" name="Rectangle 24">
            <a:extLst>
              <a:ext uri="{FF2B5EF4-FFF2-40B4-BE49-F238E27FC236}">
                <a16:creationId xmlns:a16="http://schemas.microsoft.com/office/drawing/2014/main" id="{99096851-6DCC-A14B-8F8C-C4B7ACE9B8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*</a:t>
            </a:r>
            <a:r>
              <a:rPr lang="en-US" altLang="en-US" dirty="0"/>
              <a:t> used with pointer variables</a:t>
            </a:r>
          </a:p>
          <a:p>
            <a:pPr lvl="2"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int *</a:t>
            </a:r>
            <a:r>
              <a:rPr lang="en-US" altLang="en-US" dirty="0" err="1">
                <a:latin typeface="Lucida Console" panose="020B0609040504020204" pitchFamily="49" charset="0"/>
              </a:rPr>
              <a:t>myPtr</a:t>
            </a:r>
            <a:r>
              <a:rPr lang="en-US" altLang="en-US" dirty="0">
                <a:latin typeface="Lucida Console" panose="020B0609040504020204" pitchFamily="49" charset="0"/>
              </a:rPr>
              <a:t>;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Defines a pointer to an </a:t>
            </a:r>
            <a:r>
              <a:rPr lang="en-US" altLang="en-US" sz="2400" dirty="0">
                <a:latin typeface="Lucida Console" panose="020B0609040504020204" pitchFamily="49" charset="0"/>
              </a:rPr>
              <a:t>int</a:t>
            </a:r>
            <a:r>
              <a:rPr lang="en-US" altLang="en-US" dirty="0"/>
              <a:t> (pointer of type </a:t>
            </a:r>
            <a:r>
              <a:rPr lang="en-US" altLang="en-US" sz="2400" dirty="0">
                <a:latin typeface="Lucida Console" panose="020B0609040504020204" pitchFamily="49" charset="0"/>
              </a:rPr>
              <a:t>int *)</a:t>
            </a:r>
          </a:p>
          <a:p>
            <a:r>
              <a:rPr lang="en-US" altLang="en-US" dirty="0"/>
              <a:t>Multiple pointers require using a </a:t>
            </a:r>
            <a:r>
              <a:rPr lang="en-US" altLang="en-US" sz="2400" dirty="0">
                <a:latin typeface="Lucida Console" panose="020B0609040504020204" pitchFamily="49" charset="0"/>
              </a:rPr>
              <a:t>*</a:t>
            </a:r>
            <a:r>
              <a:rPr lang="en-US" altLang="en-US" dirty="0"/>
              <a:t> before each variable definition</a:t>
            </a:r>
          </a:p>
          <a:p>
            <a:pPr lvl="2"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int *myPtr1, *myPtr2;</a:t>
            </a:r>
          </a:p>
          <a:p>
            <a:r>
              <a:rPr lang="en-US" altLang="en-US" dirty="0"/>
              <a:t>Can define pointers to any data type</a:t>
            </a:r>
          </a:p>
          <a:p>
            <a:r>
              <a:rPr lang="en-US" altLang="en-US" dirty="0"/>
              <a:t>Initialize pointers to </a:t>
            </a:r>
            <a:r>
              <a:rPr lang="en-US" altLang="en-US" sz="2400" dirty="0">
                <a:latin typeface="Lucida Console" panose="020B0609040504020204" pitchFamily="49" charset="0"/>
              </a:rPr>
              <a:t>0</a:t>
            </a:r>
            <a:r>
              <a:rPr lang="en-US" altLang="en-US" dirty="0"/>
              <a:t>, </a:t>
            </a:r>
            <a:r>
              <a:rPr lang="en-US" altLang="en-US" sz="2400" dirty="0">
                <a:latin typeface="Lucida Console" panose="020B0609040504020204" pitchFamily="49" charset="0"/>
              </a:rPr>
              <a:t>NULL</a:t>
            </a:r>
            <a:r>
              <a:rPr lang="en-US" altLang="en-US" dirty="0"/>
              <a:t>, or an address</a:t>
            </a:r>
          </a:p>
          <a:p>
            <a:pPr lvl="1"/>
            <a:r>
              <a:rPr lang="en-US" altLang="en-US" sz="2200" dirty="0">
                <a:latin typeface="Lucida Console" panose="020B0609040504020204" pitchFamily="49" charset="0"/>
              </a:rPr>
              <a:t>0</a:t>
            </a:r>
            <a:r>
              <a:rPr lang="en-US" altLang="en-US" dirty="0"/>
              <a:t> or </a:t>
            </a:r>
            <a:r>
              <a:rPr lang="en-US" altLang="en-US" sz="2200" dirty="0">
                <a:latin typeface="Lucida Console" panose="020B0609040504020204" pitchFamily="49" charset="0"/>
              </a:rPr>
              <a:t>NULL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altLang="en-US" dirty="0"/>
              <a:t> points to nothing (</a:t>
            </a:r>
            <a:r>
              <a:rPr lang="en-US" altLang="en-US" sz="2200" dirty="0">
                <a:latin typeface="Lucida Console" panose="020B0609040504020204" pitchFamily="49" charset="0"/>
              </a:rPr>
              <a:t>NULL</a:t>
            </a:r>
            <a:r>
              <a:rPr lang="en-US" altLang="en-US" dirty="0"/>
              <a:t> preferred)</a:t>
            </a:r>
          </a:p>
          <a:p>
            <a:pPr lvl="2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8196" name="Rectangle 15">
            <a:extLst>
              <a:ext uri="{FF2B5EF4-FFF2-40B4-BE49-F238E27FC236}">
                <a16:creationId xmlns:a16="http://schemas.microsoft.com/office/drawing/2014/main" id="{179E5368-3A4F-5A48-960D-4C744439A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6" y="3070225"/>
            <a:ext cx="15081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</p:txBody>
      </p:sp>
      <p:sp>
        <p:nvSpPr>
          <p:cNvPr id="8197" name="Rectangle 16">
            <a:extLst>
              <a:ext uri="{FF2B5EF4-FFF2-40B4-BE49-F238E27FC236}">
                <a16:creationId xmlns:a16="http://schemas.microsoft.com/office/drawing/2014/main" id="{79289362-4E38-3A46-995B-064F7A748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46276"/>
            <a:ext cx="548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6" name="Picture 5" descr="chtp8_07_Page_08">
            <a:extLst>
              <a:ext uri="{FF2B5EF4-FFF2-40B4-BE49-F238E27FC236}">
                <a16:creationId xmlns:a16="http://schemas.microsoft.com/office/drawing/2014/main" id="{3B5533C2-7A8E-574C-8545-B7A893BEBDCC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" t="5324" r="4072" b="80952"/>
          <a:stretch/>
        </p:blipFill>
        <p:spPr>
          <a:xfrm>
            <a:off x="1436916" y="5827033"/>
            <a:ext cx="8125097" cy="94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470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4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8813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9">
            <a:extLst>
              <a:ext uri="{FF2B5EF4-FFF2-40B4-BE49-F238E27FC236}">
                <a16:creationId xmlns:a16="http://schemas.microsoft.com/office/drawing/2014/main" id="{16B1E1EA-6808-E848-B808-14E8E0624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Pointer Expressions and Pointer Arithmetic</a:t>
            </a:r>
          </a:p>
        </p:txBody>
      </p:sp>
      <p:sp>
        <p:nvSpPr>
          <p:cNvPr id="40963" name="Rectangle 50">
            <a:extLst>
              <a:ext uri="{FF2B5EF4-FFF2-40B4-BE49-F238E27FC236}">
                <a16:creationId xmlns:a16="http://schemas.microsoft.com/office/drawing/2014/main" id="{51BEB1D2-33A8-C940-B8B4-C9C2816FF0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operations can be performed on pointers</a:t>
            </a:r>
          </a:p>
          <a:p>
            <a:pPr lvl="1" eaLnBrk="1" hangingPunct="1"/>
            <a:r>
              <a:rPr lang="en-US" altLang="en-US"/>
              <a:t>Increment/decrement pointer  (</a:t>
            </a:r>
            <a:r>
              <a:rPr lang="en-US" altLang="en-US" sz="2000">
                <a:latin typeface="Lucida Console" panose="020B0609040504020204" pitchFamily="49" charset="0"/>
              </a:rPr>
              <a:t>++</a:t>
            </a:r>
            <a:r>
              <a:rPr lang="en-US" altLang="en-US"/>
              <a:t> or </a:t>
            </a:r>
            <a:r>
              <a:rPr lang="en-US" altLang="en-US" sz="2000">
                <a:latin typeface="Lucida Console" panose="020B0609040504020204" pitchFamily="49" charset="0"/>
              </a:rPr>
              <a:t>--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Add an integer to a pointer( </a:t>
            </a:r>
            <a:r>
              <a:rPr lang="en-US" altLang="en-US" sz="2000">
                <a:latin typeface="Lucida Console" panose="020B0609040504020204" pitchFamily="49" charset="0"/>
              </a:rPr>
              <a:t>+</a:t>
            </a:r>
            <a:r>
              <a:rPr lang="en-US" altLang="en-US"/>
              <a:t> or </a:t>
            </a:r>
            <a:r>
              <a:rPr lang="en-US" altLang="en-US" sz="2000">
                <a:latin typeface="Lucida Console" panose="020B0609040504020204" pitchFamily="49" charset="0"/>
              </a:rPr>
              <a:t>+=</a:t>
            </a:r>
            <a:r>
              <a:rPr lang="en-US" altLang="en-US"/>
              <a:t> , </a:t>
            </a:r>
            <a:r>
              <a:rPr lang="en-US" altLang="en-US" sz="2000">
                <a:latin typeface="Lucida Console" panose="020B0609040504020204" pitchFamily="49" charset="0"/>
              </a:rPr>
              <a:t>-</a:t>
            </a:r>
            <a:r>
              <a:rPr lang="en-US" altLang="en-US"/>
              <a:t> or </a:t>
            </a:r>
            <a:r>
              <a:rPr lang="en-US" altLang="en-US" sz="2000">
                <a:latin typeface="Lucida Console" panose="020B0609040504020204" pitchFamily="49" charset="0"/>
              </a:rPr>
              <a:t>-=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Pointers may be subtracted from each other</a:t>
            </a:r>
          </a:p>
          <a:p>
            <a:pPr lvl="1" eaLnBrk="1" hangingPunct="1"/>
            <a:r>
              <a:rPr lang="en-US" altLang="en-US"/>
              <a:t>Operations meaningless unless performed on an array</a:t>
            </a:r>
          </a:p>
          <a:p>
            <a:pPr eaLnBrk="1" hangingPunct="1"/>
            <a:endParaRPr lang="en-US" altLang="en-US"/>
          </a:p>
        </p:txBody>
      </p:sp>
      <p:sp>
        <p:nvSpPr>
          <p:cNvPr id="40964" name="Rectangle 34">
            <a:extLst>
              <a:ext uri="{FF2B5EF4-FFF2-40B4-BE49-F238E27FC236}">
                <a16:creationId xmlns:a16="http://schemas.microsoft.com/office/drawing/2014/main" id="{7F8B6348-E03C-684C-89FC-D9BA0C91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989139"/>
            <a:ext cx="548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0965" name="Rectangle 47">
            <a:extLst>
              <a:ext uri="{FF2B5EF4-FFF2-40B4-BE49-F238E27FC236}">
                <a16:creationId xmlns:a16="http://schemas.microsoft.com/office/drawing/2014/main" id="{F26BDFBB-16DA-2C4A-A0AA-79CF71E02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433764"/>
            <a:ext cx="548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 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549104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7">
            <a:extLst>
              <a:ext uri="{FF2B5EF4-FFF2-40B4-BE49-F238E27FC236}">
                <a16:creationId xmlns:a16="http://schemas.microsoft.com/office/drawing/2014/main" id="{DEB615D7-4F30-6B4F-8CA2-5B06241A7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Pointer Expressions and Pointer Arithmetic</a:t>
            </a:r>
          </a:p>
        </p:txBody>
      </p:sp>
      <p:sp>
        <p:nvSpPr>
          <p:cNvPr id="41987" name="Rectangle 38">
            <a:extLst>
              <a:ext uri="{FF2B5EF4-FFF2-40B4-BE49-F238E27FC236}">
                <a16:creationId xmlns:a16="http://schemas.microsoft.com/office/drawing/2014/main" id="{0DA1E3B0-7B76-3D48-AFD8-E404EAC23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 element </a:t>
            </a:r>
            <a:r>
              <a:rPr lang="en-US" altLang="en-US" sz="2600">
                <a:latin typeface="Lucida Console" panose="020B0609040504020204" pitchFamily="49" charset="0"/>
              </a:rPr>
              <a:t>int</a:t>
            </a:r>
            <a:r>
              <a:rPr lang="en-US" altLang="en-US"/>
              <a:t> array on machine with 4 byte </a:t>
            </a:r>
            <a:r>
              <a:rPr lang="en-US" altLang="en-US" sz="2600">
                <a:latin typeface="Lucida Console" panose="020B0609040504020204" pitchFamily="49" charset="0"/>
              </a:rPr>
              <a:t>ints</a:t>
            </a:r>
          </a:p>
          <a:p>
            <a:pPr lvl="1" eaLnBrk="1" hangingPunct="1"/>
            <a:r>
              <a:rPr lang="en-US" altLang="en-US" sz="2000">
                <a:latin typeface="Lucida Console" panose="020B0609040504020204" pitchFamily="49" charset="0"/>
              </a:rPr>
              <a:t>vPtr</a:t>
            </a:r>
            <a:r>
              <a:rPr lang="en-US" altLang="en-US"/>
              <a:t> points to first element </a:t>
            </a:r>
            <a:r>
              <a:rPr lang="en-US" altLang="en-US" sz="2000">
                <a:latin typeface="Lucida Console" panose="020B0609040504020204" pitchFamily="49" charset="0"/>
              </a:rPr>
              <a:t>v[ 0 ]</a:t>
            </a:r>
          </a:p>
          <a:p>
            <a:pPr lvl="2" eaLnBrk="1" hangingPunct="1"/>
            <a:r>
              <a:rPr lang="en-US" altLang="en-US"/>
              <a:t>at location </a:t>
            </a:r>
            <a:r>
              <a:rPr lang="en-US" altLang="en-US" sz="1800">
                <a:latin typeface="Lucida Console" panose="020B0609040504020204" pitchFamily="49" charset="0"/>
              </a:rPr>
              <a:t>3000 (vPtr = 3000)</a:t>
            </a:r>
          </a:p>
          <a:p>
            <a:pPr lvl="1" eaLnBrk="1" hangingPunct="1"/>
            <a:r>
              <a:rPr lang="en-US" altLang="en-US" sz="2000">
                <a:latin typeface="Lucida Console" panose="020B0609040504020204" pitchFamily="49" charset="0"/>
              </a:rPr>
              <a:t>vPtr += 2;</a:t>
            </a:r>
            <a:r>
              <a:rPr lang="en-US" altLang="en-US"/>
              <a:t> sets </a:t>
            </a:r>
            <a:r>
              <a:rPr lang="en-US" altLang="en-US" sz="2000">
                <a:latin typeface="Lucida Console" panose="020B0609040504020204" pitchFamily="49" charset="0"/>
              </a:rPr>
              <a:t>vPtr</a:t>
            </a:r>
            <a:r>
              <a:rPr lang="en-US" altLang="en-US"/>
              <a:t> to </a:t>
            </a:r>
            <a:r>
              <a:rPr lang="en-US" altLang="en-US" sz="2000">
                <a:latin typeface="Lucida Console" panose="020B0609040504020204" pitchFamily="49" charset="0"/>
              </a:rPr>
              <a:t>3008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vPtr</a:t>
            </a:r>
            <a:r>
              <a:rPr lang="en-US" altLang="en-US"/>
              <a:t> points to </a:t>
            </a:r>
            <a:r>
              <a:rPr lang="en-US" altLang="en-US" sz="1800">
                <a:latin typeface="Lucida Console" panose="020B0609040504020204" pitchFamily="49" charset="0"/>
              </a:rPr>
              <a:t>v[ 2 ]</a:t>
            </a:r>
            <a:r>
              <a:rPr lang="en-US" altLang="en-US"/>
              <a:t> (incremented by 2), but the machine has 4 byte </a:t>
            </a:r>
            <a:r>
              <a:rPr lang="en-US" altLang="en-US" sz="1800">
                <a:latin typeface="Lucida Console" panose="020B0609040504020204" pitchFamily="49" charset="0"/>
              </a:rPr>
              <a:t>ints</a:t>
            </a:r>
            <a:r>
              <a:rPr lang="en-US" altLang="en-US"/>
              <a:t>, so it points to address </a:t>
            </a:r>
            <a:r>
              <a:rPr lang="en-US" altLang="en-US" sz="1800">
                <a:latin typeface="Lucida Console" panose="020B0609040504020204" pitchFamily="49" charset="0"/>
              </a:rPr>
              <a:t>3008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41988" name="Rectangle 5">
            <a:extLst>
              <a:ext uri="{FF2B5EF4-FFF2-40B4-BE49-F238E27FC236}">
                <a16:creationId xmlns:a16="http://schemas.microsoft.com/office/drawing/2014/main" id="{85A0CA95-14C3-B548-B56B-B4BC5D916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1" y="5994400"/>
            <a:ext cx="29003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Lucida Console" panose="020B0609040504020204" pitchFamily="49" charset="0"/>
              </a:rPr>
              <a:t>pointer variable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Lucida Console" panose="020B0609040504020204" pitchFamily="49" charset="0"/>
                <a:ea typeface="Mincho" charset="-128"/>
              </a:rPr>
              <a:t>vPtr</a:t>
            </a:r>
            <a:endParaRPr lang="en-US" altLang="en-US" sz="12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</p:txBody>
      </p:sp>
      <p:sp>
        <p:nvSpPr>
          <p:cNvPr id="41989" name="Freeform 6">
            <a:extLst>
              <a:ext uri="{FF2B5EF4-FFF2-40B4-BE49-F238E27FC236}">
                <a16:creationId xmlns:a16="http://schemas.microsoft.com/office/drawing/2014/main" id="{A6154414-3287-B746-BD2E-BA8FEB337B2B}"/>
              </a:ext>
            </a:extLst>
          </p:cNvPr>
          <p:cNvSpPr>
            <a:spLocks/>
          </p:cNvSpPr>
          <p:nvPr/>
        </p:nvSpPr>
        <p:spPr bwMode="auto">
          <a:xfrm>
            <a:off x="3232150" y="5621338"/>
            <a:ext cx="495300" cy="404812"/>
          </a:xfrm>
          <a:custGeom>
            <a:avLst/>
            <a:gdLst>
              <a:gd name="T0" fmla="*/ 302919413 w 20000"/>
              <a:gd name="T1" fmla="*/ 0 h 20000"/>
              <a:gd name="T2" fmla="*/ 302919413 w 20000"/>
              <a:gd name="T3" fmla="*/ 165379972 h 20000"/>
              <a:gd name="T4" fmla="*/ 0 w 20000"/>
              <a:gd name="T5" fmla="*/ 165379972 h 20000"/>
              <a:gd name="T6" fmla="*/ 0 w 20000"/>
              <a:gd name="T7" fmla="*/ 0 h 20000"/>
              <a:gd name="T8" fmla="*/ 302919413 w 20000"/>
              <a:gd name="T9" fmla="*/ 0 h 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00" h="20000">
                <a:moveTo>
                  <a:pt x="19944" y="0"/>
                </a:moveTo>
                <a:lnTo>
                  <a:pt x="19944" y="19944"/>
                </a:lnTo>
                <a:lnTo>
                  <a:pt x="0" y="19944"/>
                </a:lnTo>
                <a:lnTo>
                  <a:pt x="0" y="0"/>
                </a:lnTo>
                <a:lnTo>
                  <a:pt x="19944" y="0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Oval 7">
            <a:extLst>
              <a:ext uri="{FF2B5EF4-FFF2-40B4-BE49-F238E27FC236}">
                <a16:creationId xmlns:a16="http://schemas.microsoft.com/office/drawing/2014/main" id="{FF9234F2-5577-CD44-ABCD-0EB6A4CC8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5756275"/>
            <a:ext cx="165100" cy="134938"/>
          </a:xfrm>
          <a:prstGeom prst="ellipse">
            <a:avLst/>
          </a:prstGeom>
          <a:solidFill>
            <a:srgbClr val="00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200">
              <a:solidFill>
                <a:srgbClr val="000000"/>
              </a:solidFill>
            </a:endParaRPr>
          </a:p>
        </p:txBody>
      </p:sp>
      <p:grpSp>
        <p:nvGrpSpPr>
          <p:cNvPr id="41991" name="Group 8">
            <a:extLst>
              <a:ext uri="{FF2B5EF4-FFF2-40B4-BE49-F238E27FC236}">
                <a16:creationId xmlns:a16="http://schemas.microsoft.com/office/drawing/2014/main" id="{6E819337-1694-8C4A-A12A-5D8351BFB65C}"/>
              </a:ext>
            </a:extLst>
          </p:cNvPr>
          <p:cNvGrpSpPr>
            <a:grpSpLocks/>
          </p:cNvGrpSpPr>
          <p:nvPr/>
        </p:nvGrpSpPr>
        <p:grpSpPr bwMode="auto">
          <a:xfrm>
            <a:off x="4554538" y="4986338"/>
            <a:ext cx="825500" cy="404812"/>
            <a:chOff x="0" y="0"/>
            <a:chExt cx="20000" cy="20000"/>
          </a:xfrm>
        </p:grpSpPr>
        <p:sp>
          <p:nvSpPr>
            <p:cNvPr id="42018" name="Freeform 9">
              <a:extLst>
                <a:ext uri="{FF2B5EF4-FFF2-40B4-BE49-F238E27FC236}">
                  <a16:creationId xmlns:a16="http://schemas.microsoft.com/office/drawing/2014/main" id="{9B200E06-602B-2B48-A774-707EAA4A4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67 w 20000"/>
                <a:gd name="T1" fmla="*/ 0 h 20000"/>
                <a:gd name="T2" fmla="*/ 19967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6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67" y="0"/>
                  </a:moveTo>
                  <a:lnTo>
                    <a:pt x="19967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67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Rectangle 10">
              <a:extLst>
                <a:ext uri="{FF2B5EF4-FFF2-40B4-BE49-F238E27FC236}">
                  <a16:creationId xmlns:a16="http://schemas.microsoft.com/office/drawing/2014/main" id="{6426B182-82BC-E942-8566-8EE9F3C43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4000"/>
              <a:ext cx="15767" cy="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Lucida Console" panose="020B0609040504020204" pitchFamily="49" charset="0"/>
                  <a:cs typeface="Courier New" panose="02070309020205020404" pitchFamily="49" charset="0"/>
                </a:rPr>
                <a:t>v[0]</a:t>
              </a:r>
              <a:endParaRPr lang="en-US" altLang="en-US" sz="1200">
                <a:latin typeface="Lucida Console" panose="020B06090405040202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41992" name="Group 11">
            <a:extLst>
              <a:ext uri="{FF2B5EF4-FFF2-40B4-BE49-F238E27FC236}">
                <a16:creationId xmlns:a16="http://schemas.microsoft.com/office/drawing/2014/main" id="{4F731A02-BEB2-3647-8709-5508595820DC}"/>
              </a:ext>
            </a:extLst>
          </p:cNvPr>
          <p:cNvGrpSpPr>
            <a:grpSpLocks/>
          </p:cNvGrpSpPr>
          <p:nvPr/>
        </p:nvGrpSpPr>
        <p:grpSpPr bwMode="auto">
          <a:xfrm>
            <a:off x="5380039" y="4986338"/>
            <a:ext cx="827087" cy="404812"/>
            <a:chOff x="0" y="0"/>
            <a:chExt cx="20000" cy="20000"/>
          </a:xfrm>
        </p:grpSpPr>
        <p:sp>
          <p:nvSpPr>
            <p:cNvPr id="42016" name="Freeform 12">
              <a:extLst>
                <a:ext uri="{FF2B5EF4-FFF2-40B4-BE49-F238E27FC236}">
                  <a16:creationId xmlns:a16="http://schemas.microsoft.com/office/drawing/2014/main" id="{170C5B7B-A572-6447-9438-270D6BFE9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67 w 20000"/>
                <a:gd name="T1" fmla="*/ 0 h 20000"/>
                <a:gd name="T2" fmla="*/ 19967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6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67" y="0"/>
                  </a:moveTo>
                  <a:lnTo>
                    <a:pt x="19967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67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7" name="Rectangle 13">
              <a:extLst>
                <a:ext uri="{FF2B5EF4-FFF2-40B4-BE49-F238E27FC236}">
                  <a16:creationId xmlns:a16="http://schemas.microsoft.com/office/drawing/2014/main" id="{4629318B-A7FA-794D-B52D-48EE0685D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4000"/>
              <a:ext cx="15767" cy="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Lucida Console" panose="020B0609040504020204" pitchFamily="49" charset="0"/>
                  <a:cs typeface="Courier New" panose="02070309020205020404" pitchFamily="49" charset="0"/>
                </a:rPr>
                <a:t>v[1]</a:t>
              </a:r>
              <a:endParaRPr lang="en-US" altLang="en-US" sz="1200">
                <a:latin typeface="Lucida Console" panose="020B06090405040202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41993" name="Group 14">
            <a:extLst>
              <a:ext uri="{FF2B5EF4-FFF2-40B4-BE49-F238E27FC236}">
                <a16:creationId xmlns:a16="http://schemas.microsoft.com/office/drawing/2014/main" id="{6AB3C3D8-C602-4441-B720-E981ACADE5A0}"/>
              </a:ext>
            </a:extLst>
          </p:cNvPr>
          <p:cNvGrpSpPr>
            <a:grpSpLocks/>
          </p:cNvGrpSpPr>
          <p:nvPr/>
        </p:nvGrpSpPr>
        <p:grpSpPr bwMode="auto">
          <a:xfrm>
            <a:off x="6207125" y="4986338"/>
            <a:ext cx="827088" cy="404812"/>
            <a:chOff x="0" y="0"/>
            <a:chExt cx="20000" cy="20000"/>
          </a:xfrm>
        </p:grpSpPr>
        <p:sp>
          <p:nvSpPr>
            <p:cNvPr id="42014" name="Freeform 15">
              <a:extLst>
                <a:ext uri="{FF2B5EF4-FFF2-40B4-BE49-F238E27FC236}">
                  <a16:creationId xmlns:a16="http://schemas.microsoft.com/office/drawing/2014/main" id="{C0E9749B-9505-9D4B-A481-A9E3F512B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67 w 20000"/>
                <a:gd name="T1" fmla="*/ 0 h 20000"/>
                <a:gd name="T2" fmla="*/ 19967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6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67" y="0"/>
                  </a:moveTo>
                  <a:lnTo>
                    <a:pt x="19967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67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Rectangle 16">
              <a:extLst>
                <a:ext uri="{FF2B5EF4-FFF2-40B4-BE49-F238E27FC236}">
                  <a16:creationId xmlns:a16="http://schemas.microsoft.com/office/drawing/2014/main" id="{A126990E-7504-1E40-9E38-F741552C8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4000"/>
              <a:ext cx="15767" cy="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Lucida Console" panose="020B0609040504020204" pitchFamily="49" charset="0"/>
                  <a:cs typeface="Courier New" panose="02070309020205020404" pitchFamily="49" charset="0"/>
                </a:rPr>
                <a:t>v[2]</a:t>
              </a:r>
              <a:endParaRPr lang="en-US" altLang="en-US" sz="1200">
                <a:latin typeface="Lucida Console" panose="020B06090405040202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41994" name="Group 17">
            <a:extLst>
              <a:ext uri="{FF2B5EF4-FFF2-40B4-BE49-F238E27FC236}">
                <a16:creationId xmlns:a16="http://schemas.microsoft.com/office/drawing/2014/main" id="{9E85B100-26C0-534C-9D40-C36AE3FF7A16}"/>
              </a:ext>
            </a:extLst>
          </p:cNvPr>
          <p:cNvGrpSpPr>
            <a:grpSpLocks/>
          </p:cNvGrpSpPr>
          <p:nvPr/>
        </p:nvGrpSpPr>
        <p:grpSpPr bwMode="auto">
          <a:xfrm>
            <a:off x="7859714" y="4986338"/>
            <a:ext cx="827087" cy="404812"/>
            <a:chOff x="0" y="0"/>
            <a:chExt cx="20000" cy="20000"/>
          </a:xfrm>
        </p:grpSpPr>
        <p:sp>
          <p:nvSpPr>
            <p:cNvPr id="42012" name="Freeform 18">
              <a:extLst>
                <a:ext uri="{FF2B5EF4-FFF2-40B4-BE49-F238E27FC236}">
                  <a16:creationId xmlns:a16="http://schemas.microsoft.com/office/drawing/2014/main" id="{C58AEB33-894B-044D-95AF-46AC0C43E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67 w 20000"/>
                <a:gd name="T1" fmla="*/ 0 h 20000"/>
                <a:gd name="T2" fmla="*/ 19967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6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67" y="0"/>
                  </a:moveTo>
                  <a:lnTo>
                    <a:pt x="19967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67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Rectangle 19">
              <a:extLst>
                <a:ext uri="{FF2B5EF4-FFF2-40B4-BE49-F238E27FC236}">
                  <a16:creationId xmlns:a16="http://schemas.microsoft.com/office/drawing/2014/main" id="{245360B5-EFBA-DE44-AC5B-7EDBEB26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4000"/>
              <a:ext cx="15767" cy="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Lucida Console" panose="020B0609040504020204" pitchFamily="49" charset="0"/>
                  <a:cs typeface="Courier New" panose="02070309020205020404" pitchFamily="49" charset="0"/>
                </a:rPr>
                <a:t>v[4]</a:t>
              </a:r>
              <a:endParaRPr lang="en-US" altLang="en-US" sz="1200">
                <a:latin typeface="Lucida Console" panose="020B06090405040202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latin typeface="Lucida Console" panose="020B0609040504020204" pitchFamily="49" charset="0"/>
              </a:endParaRPr>
            </a:p>
          </p:txBody>
        </p:sp>
      </p:grpSp>
      <p:grpSp>
        <p:nvGrpSpPr>
          <p:cNvPr id="41995" name="Group 20">
            <a:extLst>
              <a:ext uri="{FF2B5EF4-FFF2-40B4-BE49-F238E27FC236}">
                <a16:creationId xmlns:a16="http://schemas.microsoft.com/office/drawing/2014/main" id="{3F4A0740-9795-8844-8675-6B0283F9E1C1}"/>
              </a:ext>
            </a:extLst>
          </p:cNvPr>
          <p:cNvGrpSpPr>
            <a:grpSpLocks/>
          </p:cNvGrpSpPr>
          <p:nvPr/>
        </p:nvGrpSpPr>
        <p:grpSpPr bwMode="auto">
          <a:xfrm>
            <a:off x="7034213" y="4986338"/>
            <a:ext cx="825500" cy="404812"/>
            <a:chOff x="0" y="0"/>
            <a:chExt cx="20000" cy="20000"/>
          </a:xfrm>
        </p:grpSpPr>
        <p:sp>
          <p:nvSpPr>
            <p:cNvPr id="42010" name="Freeform 21">
              <a:extLst>
                <a:ext uri="{FF2B5EF4-FFF2-40B4-BE49-F238E27FC236}">
                  <a16:creationId xmlns:a16="http://schemas.microsoft.com/office/drawing/2014/main" id="{D660554E-6A42-3844-84AD-B4363BEDB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0000" cy="20000"/>
            </a:xfrm>
            <a:custGeom>
              <a:avLst/>
              <a:gdLst>
                <a:gd name="T0" fmla="*/ 19967 w 20000"/>
                <a:gd name="T1" fmla="*/ 0 h 20000"/>
                <a:gd name="T2" fmla="*/ 19967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67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0" h="20000">
                  <a:moveTo>
                    <a:pt x="19967" y="0"/>
                  </a:moveTo>
                  <a:lnTo>
                    <a:pt x="19967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67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Rectangle 22">
              <a:extLst>
                <a:ext uri="{FF2B5EF4-FFF2-40B4-BE49-F238E27FC236}">
                  <a16:creationId xmlns:a16="http://schemas.microsoft.com/office/drawing/2014/main" id="{DEB4CCA0-709A-3E48-8B6D-C2588DED9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4000"/>
              <a:ext cx="15767" cy="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Lucida Console" panose="020B0609040504020204" pitchFamily="49" charset="0"/>
                  <a:cs typeface="Courier New" panose="02070309020205020404" pitchFamily="49" charset="0"/>
                </a:rPr>
                <a:t>v[3]</a:t>
              </a:r>
              <a:endParaRPr lang="en-US" altLang="en-US" sz="1200">
                <a:latin typeface="Lucida Console" panose="020B06090405040202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>
                <a:latin typeface="Lucida Console" panose="020B0609040504020204" pitchFamily="49" charset="0"/>
              </a:endParaRPr>
            </a:p>
          </p:txBody>
        </p:sp>
      </p:grpSp>
      <p:sp>
        <p:nvSpPr>
          <p:cNvPr id="41996" name="Freeform 23">
            <a:extLst>
              <a:ext uri="{FF2B5EF4-FFF2-40B4-BE49-F238E27FC236}">
                <a16:creationId xmlns:a16="http://schemas.microsoft.com/office/drawing/2014/main" id="{0EAD8F37-6B7E-2447-B621-9AD97465D894}"/>
              </a:ext>
            </a:extLst>
          </p:cNvPr>
          <p:cNvSpPr>
            <a:spLocks/>
          </p:cNvSpPr>
          <p:nvPr/>
        </p:nvSpPr>
        <p:spPr bwMode="auto">
          <a:xfrm>
            <a:off x="4554538" y="4718050"/>
            <a:ext cx="0" cy="268288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48077102 h 200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1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Freeform 24">
            <a:extLst>
              <a:ext uri="{FF2B5EF4-FFF2-40B4-BE49-F238E27FC236}">
                <a16:creationId xmlns:a16="http://schemas.microsoft.com/office/drawing/2014/main" id="{46FCD1E7-BBDA-9947-8E7C-9D8F00A16EFD}"/>
              </a:ext>
            </a:extLst>
          </p:cNvPr>
          <p:cNvSpPr>
            <a:spLocks/>
          </p:cNvSpPr>
          <p:nvPr/>
        </p:nvSpPr>
        <p:spPr bwMode="auto">
          <a:xfrm>
            <a:off x="5380038" y="4718050"/>
            <a:ext cx="0" cy="268288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48077102 h 200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1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Freeform 25">
            <a:extLst>
              <a:ext uri="{FF2B5EF4-FFF2-40B4-BE49-F238E27FC236}">
                <a16:creationId xmlns:a16="http://schemas.microsoft.com/office/drawing/2014/main" id="{619E23F6-45A9-FC47-8A5D-7F7C152A742A}"/>
              </a:ext>
            </a:extLst>
          </p:cNvPr>
          <p:cNvSpPr>
            <a:spLocks/>
          </p:cNvSpPr>
          <p:nvPr/>
        </p:nvSpPr>
        <p:spPr bwMode="auto">
          <a:xfrm>
            <a:off x="6207125" y="4718050"/>
            <a:ext cx="0" cy="268288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48077102 h 200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1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Freeform 26">
            <a:extLst>
              <a:ext uri="{FF2B5EF4-FFF2-40B4-BE49-F238E27FC236}">
                <a16:creationId xmlns:a16="http://schemas.microsoft.com/office/drawing/2014/main" id="{DD8EBAB3-A334-3A49-BDDF-541D8E99CAE4}"/>
              </a:ext>
            </a:extLst>
          </p:cNvPr>
          <p:cNvSpPr>
            <a:spLocks/>
          </p:cNvSpPr>
          <p:nvPr/>
        </p:nvSpPr>
        <p:spPr bwMode="auto">
          <a:xfrm>
            <a:off x="7034213" y="4718050"/>
            <a:ext cx="0" cy="268288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48077102 h 200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1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Freeform 27">
            <a:extLst>
              <a:ext uri="{FF2B5EF4-FFF2-40B4-BE49-F238E27FC236}">
                <a16:creationId xmlns:a16="http://schemas.microsoft.com/office/drawing/2014/main" id="{674EE840-772C-334D-A56D-39CF58A1C38B}"/>
              </a:ext>
            </a:extLst>
          </p:cNvPr>
          <p:cNvSpPr>
            <a:spLocks/>
          </p:cNvSpPr>
          <p:nvPr/>
        </p:nvSpPr>
        <p:spPr bwMode="auto">
          <a:xfrm>
            <a:off x="7859713" y="4718050"/>
            <a:ext cx="0" cy="268288"/>
          </a:xfrm>
          <a:custGeom>
            <a:avLst/>
            <a:gdLst>
              <a:gd name="T0" fmla="*/ 0 w 20000"/>
              <a:gd name="T1" fmla="*/ 0 h 20000"/>
              <a:gd name="T2" fmla="*/ 0 w 20000"/>
              <a:gd name="T3" fmla="*/ 48077102 h 200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0" y="1991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Rectangle 28">
            <a:extLst>
              <a:ext uri="{FF2B5EF4-FFF2-40B4-BE49-F238E27FC236}">
                <a16:creationId xmlns:a16="http://schemas.microsoft.com/office/drawing/2014/main" id="{3583E70A-ABE0-F041-91D7-2F8B79597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4457701"/>
            <a:ext cx="6508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Console" panose="020B0609040504020204" pitchFamily="49" charset="0"/>
                <a:cs typeface="Courier New" panose="02070309020205020404" pitchFamily="49" charset="0"/>
              </a:rPr>
              <a:t>3000</a:t>
            </a:r>
            <a:endParaRPr lang="en-US" altLang="en-US" sz="120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Lucida Console" panose="020B0609040504020204" pitchFamily="49" charset="0"/>
            </a:endParaRPr>
          </a:p>
        </p:txBody>
      </p:sp>
      <p:sp>
        <p:nvSpPr>
          <p:cNvPr id="42002" name="Rectangle 29">
            <a:extLst>
              <a:ext uri="{FF2B5EF4-FFF2-40B4-BE49-F238E27FC236}">
                <a16:creationId xmlns:a16="http://schemas.microsoft.com/office/drawing/2014/main" id="{55F24239-B56C-FE45-86B1-6765D6933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1" y="4457701"/>
            <a:ext cx="6508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Console" panose="020B0609040504020204" pitchFamily="49" charset="0"/>
                <a:cs typeface="Courier New" panose="02070309020205020404" pitchFamily="49" charset="0"/>
              </a:rPr>
              <a:t>3004</a:t>
            </a:r>
            <a:endParaRPr lang="en-US" altLang="en-US" sz="120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Lucida Console" panose="020B0609040504020204" pitchFamily="49" charset="0"/>
            </a:endParaRPr>
          </a:p>
        </p:txBody>
      </p:sp>
      <p:sp>
        <p:nvSpPr>
          <p:cNvPr id="42003" name="Rectangle 30">
            <a:extLst>
              <a:ext uri="{FF2B5EF4-FFF2-40B4-BE49-F238E27FC236}">
                <a16:creationId xmlns:a16="http://schemas.microsoft.com/office/drawing/2014/main" id="{9DDF38D9-766C-8945-81B6-0DBB00DBC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4457701"/>
            <a:ext cx="6508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Console" panose="020B0609040504020204" pitchFamily="49" charset="0"/>
                <a:cs typeface="Courier New" panose="02070309020205020404" pitchFamily="49" charset="0"/>
              </a:rPr>
              <a:t>3008</a:t>
            </a:r>
            <a:endParaRPr lang="en-US" altLang="en-US" sz="120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Lucida Console" panose="020B0609040504020204" pitchFamily="49" charset="0"/>
            </a:endParaRPr>
          </a:p>
        </p:txBody>
      </p:sp>
      <p:sp>
        <p:nvSpPr>
          <p:cNvPr id="42004" name="Rectangle 31">
            <a:extLst>
              <a:ext uri="{FF2B5EF4-FFF2-40B4-BE49-F238E27FC236}">
                <a16:creationId xmlns:a16="http://schemas.microsoft.com/office/drawing/2014/main" id="{B91D2A45-C19E-F24C-BD39-58A2533D8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4457701"/>
            <a:ext cx="6508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Console" panose="020B0609040504020204" pitchFamily="49" charset="0"/>
                <a:cs typeface="Courier New" panose="02070309020205020404" pitchFamily="49" charset="0"/>
              </a:rPr>
              <a:t>3012</a:t>
            </a:r>
            <a:endParaRPr lang="en-US" altLang="en-US" sz="120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Lucida Console" panose="020B0609040504020204" pitchFamily="49" charset="0"/>
            </a:endParaRPr>
          </a:p>
        </p:txBody>
      </p:sp>
      <p:sp>
        <p:nvSpPr>
          <p:cNvPr id="42005" name="Rectangle 32">
            <a:extLst>
              <a:ext uri="{FF2B5EF4-FFF2-40B4-BE49-F238E27FC236}">
                <a16:creationId xmlns:a16="http://schemas.microsoft.com/office/drawing/2014/main" id="{DE1EF75E-2D76-6044-8A10-900DABAC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1" y="4457701"/>
            <a:ext cx="65087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Console" panose="020B0609040504020204" pitchFamily="49" charset="0"/>
                <a:cs typeface="Courier New" panose="02070309020205020404" pitchFamily="49" charset="0"/>
              </a:rPr>
              <a:t>3016</a:t>
            </a:r>
            <a:endParaRPr lang="en-US" altLang="en-US" sz="1200">
              <a:latin typeface="Lucida Console" panose="020B060904050402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Lucida Console" panose="020B0609040504020204" pitchFamily="49" charset="0"/>
            </a:endParaRPr>
          </a:p>
        </p:txBody>
      </p:sp>
      <p:sp>
        <p:nvSpPr>
          <p:cNvPr id="42006" name="Rectangle 33">
            <a:extLst>
              <a:ext uri="{FF2B5EF4-FFF2-40B4-BE49-F238E27FC236}">
                <a16:creationId xmlns:a16="http://schemas.microsoft.com/office/drawing/2014/main" id="{70FE5BB3-5351-404F-AD7A-8D3E1121C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062" y="4195764"/>
            <a:ext cx="11160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Lucida Console" panose="020B0609040504020204" pitchFamily="49" charset="0"/>
              </a:rPr>
              <a:t>location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dirty="0">
              <a:latin typeface="Lucida Console" panose="020B0609040504020204" pitchFamily="49" charset="0"/>
            </a:endParaRPr>
          </a:p>
        </p:txBody>
      </p:sp>
      <p:sp>
        <p:nvSpPr>
          <p:cNvPr id="42007" name="Freeform 34">
            <a:extLst>
              <a:ext uri="{FF2B5EF4-FFF2-40B4-BE49-F238E27FC236}">
                <a16:creationId xmlns:a16="http://schemas.microsoft.com/office/drawing/2014/main" id="{49C2F57C-EFAE-7641-84BC-A092813D9AC0}"/>
              </a:ext>
            </a:extLst>
          </p:cNvPr>
          <p:cNvSpPr>
            <a:spLocks/>
          </p:cNvSpPr>
          <p:nvPr/>
        </p:nvSpPr>
        <p:spPr bwMode="auto">
          <a:xfrm>
            <a:off x="3471863" y="5164139"/>
            <a:ext cx="1085850" cy="600075"/>
          </a:xfrm>
          <a:custGeom>
            <a:avLst/>
            <a:gdLst>
              <a:gd name="T0" fmla="*/ 2147483646 w 20000"/>
              <a:gd name="T1" fmla="*/ 0 h 20000"/>
              <a:gd name="T2" fmla="*/ 0 w 20000"/>
              <a:gd name="T3" fmla="*/ 0 h 20000"/>
              <a:gd name="T4" fmla="*/ 0 w 20000"/>
              <a:gd name="T5" fmla="*/ 539203272 h 20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000" h="20000">
                <a:moveTo>
                  <a:pt x="19975" y="0"/>
                </a:moveTo>
                <a:lnTo>
                  <a:pt x="0" y="0"/>
                </a:lnTo>
                <a:lnTo>
                  <a:pt x="0" y="19963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 type="triangl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Rectangle 35">
            <a:extLst>
              <a:ext uri="{FF2B5EF4-FFF2-40B4-BE49-F238E27FC236}">
                <a16:creationId xmlns:a16="http://schemas.microsoft.com/office/drawing/2014/main" id="{7640FA2F-7ACF-B548-9519-774FC01B2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989139"/>
            <a:ext cx="548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42009" name="Rectangle 36">
            <a:extLst>
              <a:ext uri="{FF2B5EF4-FFF2-40B4-BE49-F238E27FC236}">
                <a16:creationId xmlns:a16="http://schemas.microsoft.com/office/drawing/2014/main" id="{83C8D6BE-86A1-154E-BE35-601FCE099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433764"/>
            <a:ext cx="548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 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05123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6">
            <a:extLst>
              <a:ext uri="{FF2B5EF4-FFF2-40B4-BE49-F238E27FC236}">
                <a16:creationId xmlns:a16="http://schemas.microsoft.com/office/drawing/2014/main" id="{479264DD-F8E5-A940-8A9A-7DFAA6810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Pointer Expressions and Pointer Arithmetic</a:t>
            </a:r>
          </a:p>
        </p:txBody>
      </p:sp>
      <p:sp>
        <p:nvSpPr>
          <p:cNvPr id="43010" name="Rectangle 5">
            <a:extLst>
              <a:ext uri="{FF2B5EF4-FFF2-40B4-BE49-F238E27FC236}">
                <a16:creationId xmlns:a16="http://schemas.microsoft.com/office/drawing/2014/main" id="{BA3E5384-3D98-B145-99AF-7B94D6761F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Subtracting pointers</a:t>
            </a:r>
          </a:p>
          <a:p>
            <a:pPr lvl="1" eaLnBrk="1" hangingPunct="1"/>
            <a:r>
              <a:rPr lang="en-US" altLang="en-US"/>
              <a:t>Returns number of elements from one to the other.  If</a:t>
            </a:r>
          </a:p>
          <a:p>
            <a:pPr lvl="2" eaLnBrk="1" hangingPunct="1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vPtr2 = v[ 2 ];</a:t>
            </a:r>
          </a:p>
          <a:p>
            <a:pPr lvl="2" eaLnBrk="1" hangingPunct="1">
              <a:buFontTx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vPtr = v[ 0 ];</a:t>
            </a:r>
          </a:p>
          <a:p>
            <a:pPr lvl="1" eaLnBrk="1" hangingPunct="1"/>
            <a:r>
              <a:rPr lang="en-US" altLang="en-US" sz="2000">
                <a:latin typeface="Lucida Console" panose="020B0609040504020204" pitchFamily="49" charset="0"/>
              </a:rPr>
              <a:t>vPtr2 - vPtr</a:t>
            </a:r>
            <a:r>
              <a:rPr lang="en-US" altLang="en-US"/>
              <a:t> would produce 2</a:t>
            </a:r>
          </a:p>
          <a:p>
            <a:pPr eaLnBrk="1" hangingPunct="1"/>
            <a:r>
              <a:rPr lang="en-US" altLang="en-US"/>
              <a:t>Pointer comparison ( </a:t>
            </a:r>
            <a:r>
              <a:rPr lang="en-US" altLang="en-US" sz="2600">
                <a:latin typeface="Lucida Console" panose="020B0609040504020204" pitchFamily="49" charset="0"/>
              </a:rPr>
              <a:t>&lt;</a:t>
            </a:r>
            <a:r>
              <a:rPr lang="en-US" altLang="en-US"/>
              <a:t>, </a:t>
            </a:r>
            <a:r>
              <a:rPr lang="en-US" altLang="en-US" sz="2600">
                <a:latin typeface="Lucida Console" panose="020B0609040504020204" pitchFamily="49" charset="0"/>
              </a:rPr>
              <a:t>==</a:t>
            </a:r>
            <a:r>
              <a:rPr lang="en-US" altLang="en-US"/>
              <a:t> , </a:t>
            </a:r>
            <a:r>
              <a:rPr lang="en-US" altLang="en-US" sz="2600">
                <a:latin typeface="Lucida Console" panose="020B0609040504020204" pitchFamily="49" charset="0"/>
              </a:rPr>
              <a:t>&gt;</a:t>
            </a:r>
            <a:r>
              <a:rPr lang="en-US" altLang="en-US"/>
              <a:t> )</a:t>
            </a:r>
          </a:p>
          <a:p>
            <a:pPr lvl="1" eaLnBrk="1" hangingPunct="1"/>
            <a:r>
              <a:rPr lang="en-US" altLang="en-US"/>
              <a:t>See which pointer points to the higher numbered array element</a:t>
            </a:r>
          </a:p>
          <a:p>
            <a:pPr lvl="1" eaLnBrk="1" hangingPunct="1"/>
            <a:r>
              <a:rPr lang="en-US" altLang="en-US"/>
              <a:t>Also, see if a pointer points to </a:t>
            </a:r>
            <a:r>
              <a:rPr lang="en-US" altLang="en-US" b="1">
                <a:latin typeface="Courier New" panose="02070309020205020404" pitchFamily="49" charset="0"/>
              </a:rPr>
              <a:t>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845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A54074A1-2EE0-8C4B-9D22-2E3C179C6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Pointer Expressions and Pointer Arithmetic</a:t>
            </a: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FB1EFA9F-CAE6-FF4C-8821-6B9F4D1ACD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Pointers of the same type can be assigned to each other</a:t>
            </a:r>
          </a:p>
          <a:p>
            <a:pPr lvl="1" eaLnBrk="1" hangingPunct="1"/>
            <a:r>
              <a:rPr lang="en-US" altLang="en-US"/>
              <a:t>If not the same type, a cast operator must be used</a:t>
            </a:r>
          </a:p>
          <a:p>
            <a:pPr lvl="1" eaLnBrk="1" hangingPunct="1"/>
            <a:r>
              <a:rPr lang="en-US" altLang="en-US"/>
              <a:t>Exception:  pointer to </a:t>
            </a:r>
            <a:r>
              <a:rPr lang="en-US" altLang="en-US" sz="2000">
                <a:latin typeface="Lucida Console" panose="020B0609040504020204" pitchFamily="49" charset="0"/>
              </a:rPr>
              <a:t>void</a:t>
            </a:r>
            <a:r>
              <a:rPr lang="en-US" altLang="en-US"/>
              <a:t> (type </a:t>
            </a:r>
            <a:r>
              <a:rPr lang="en-US" altLang="en-US" sz="2000">
                <a:latin typeface="Lucida Console" panose="020B0609040504020204" pitchFamily="49" charset="0"/>
              </a:rPr>
              <a:t>void *)</a:t>
            </a:r>
          </a:p>
          <a:p>
            <a:pPr lvl="2" eaLnBrk="1" hangingPunct="1"/>
            <a:r>
              <a:rPr lang="en-US" altLang="en-US"/>
              <a:t>Generic pointer, represents any type</a:t>
            </a:r>
          </a:p>
          <a:p>
            <a:pPr lvl="2" eaLnBrk="1" hangingPunct="1"/>
            <a:r>
              <a:rPr lang="en-US" altLang="en-US"/>
              <a:t>No casting needed to convert a pointer to </a:t>
            </a:r>
            <a:r>
              <a:rPr lang="en-US" altLang="en-US" sz="1800">
                <a:latin typeface="Lucida Console" panose="020B0609040504020204" pitchFamily="49" charset="0"/>
              </a:rPr>
              <a:t>void</a:t>
            </a:r>
            <a:r>
              <a:rPr lang="en-US" altLang="en-US"/>
              <a:t> pointer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void</a:t>
            </a:r>
            <a:r>
              <a:rPr lang="en-US" altLang="en-US"/>
              <a:t> pointers cannot be dereferenced</a:t>
            </a:r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54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AB275B6E-534A-9746-AD98-14C02C03D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Pointers VS Arrays</a:t>
            </a:r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2C6C958E-1082-434B-A41F-E48BD6BB98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and pointers closely related</a:t>
            </a:r>
          </a:p>
          <a:p>
            <a:pPr lvl="1" eaLnBrk="1" hangingPunct="1"/>
            <a:r>
              <a:rPr lang="en-US" altLang="en-US"/>
              <a:t>Array name like a constant pointer</a:t>
            </a:r>
          </a:p>
          <a:p>
            <a:pPr lvl="1" eaLnBrk="1" hangingPunct="1"/>
            <a:r>
              <a:rPr lang="en-US" altLang="en-US"/>
              <a:t>Pointers can do array subscripting operations</a:t>
            </a:r>
          </a:p>
          <a:p>
            <a:pPr eaLnBrk="1" hangingPunct="1"/>
            <a:r>
              <a:rPr lang="en-US" altLang="en-US"/>
              <a:t>Define an array </a:t>
            </a:r>
            <a:r>
              <a:rPr lang="en-US" altLang="en-US" sz="2600">
                <a:latin typeface="Lucida Console" panose="020B0609040504020204" pitchFamily="49" charset="0"/>
              </a:rPr>
              <a:t>b[</a:t>
            </a:r>
            <a:r>
              <a:rPr lang="en-US" altLang="en-US" sz="2600"/>
              <a:t> </a:t>
            </a:r>
            <a:r>
              <a:rPr lang="en-US" altLang="en-US" sz="2600">
                <a:latin typeface="Lucida Console" panose="020B0609040504020204" pitchFamily="49" charset="0"/>
              </a:rPr>
              <a:t>5</a:t>
            </a:r>
            <a:r>
              <a:rPr lang="en-US" altLang="en-US" sz="2600"/>
              <a:t> </a:t>
            </a:r>
            <a:r>
              <a:rPr lang="en-US" altLang="en-US" sz="2600">
                <a:latin typeface="Lucida Console" panose="020B0609040504020204" pitchFamily="49" charset="0"/>
              </a:rPr>
              <a:t>]</a:t>
            </a:r>
            <a:r>
              <a:rPr lang="en-US" altLang="en-US"/>
              <a:t> and a pointer </a:t>
            </a:r>
            <a:r>
              <a:rPr lang="en-US" altLang="en-US" sz="2600">
                <a:latin typeface="Lucida Console" panose="020B0609040504020204" pitchFamily="49" charset="0"/>
              </a:rPr>
              <a:t>bPtr</a:t>
            </a:r>
          </a:p>
          <a:p>
            <a:pPr lvl="1" eaLnBrk="1" hangingPunct="1"/>
            <a:r>
              <a:rPr lang="en-US" altLang="en-US"/>
              <a:t>To set them equal to one another use:</a:t>
            </a:r>
          </a:p>
          <a:p>
            <a:pPr lvl="3" eaLnBrk="1" hangingPunct="1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bPtr = b;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  <a:p>
            <a:pPr lvl="2" eaLnBrk="1" hangingPunct="1"/>
            <a:r>
              <a:rPr lang="en-US" altLang="en-US"/>
              <a:t>The array name (</a:t>
            </a:r>
            <a:r>
              <a:rPr lang="en-US" altLang="en-US" sz="1800">
                <a:latin typeface="Lucida Console" panose="020B0609040504020204" pitchFamily="49" charset="0"/>
              </a:rPr>
              <a:t>b</a:t>
            </a:r>
            <a:r>
              <a:rPr lang="en-US" altLang="en-US"/>
              <a:t>) is actually the address of first element of the array </a:t>
            </a:r>
            <a:r>
              <a:rPr lang="en-US" altLang="en-US" sz="1800">
                <a:latin typeface="Lucida Console" panose="020B0609040504020204" pitchFamily="49" charset="0"/>
              </a:rPr>
              <a:t>b[ 5 ]</a:t>
            </a:r>
          </a:p>
          <a:p>
            <a:pPr lvl="3" eaLnBrk="1" hangingPunct="1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bPtr = &amp;b[ 0 ]</a:t>
            </a:r>
            <a:r>
              <a:rPr lang="en-US" altLang="en-US" b="1">
                <a:latin typeface="Courier New" panose="02070309020205020404" pitchFamily="49" charset="0"/>
              </a:rPr>
              <a:t>  </a:t>
            </a:r>
          </a:p>
          <a:p>
            <a:pPr lvl="2" eaLnBrk="1" hangingPunct="1"/>
            <a:r>
              <a:rPr lang="en-US" altLang="en-US"/>
              <a:t>Explicitly assigns </a:t>
            </a:r>
            <a:r>
              <a:rPr lang="en-US" altLang="en-US" sz="1800">
                <a:latin typeface="Lucida Console" panose="020B0609040504020204" pitchFamily="49" charset="0"/>
              </a:rPr>
              <a:t>bPtr</a:t>
            </a:r>
            <a:r>
              <a:rPr lang="en-US" altLang="en-US"/>
              <a:t> to address of first element of </a:t>
            </a:r>
            <a:r>
              <a:rPr lang="en-US" altLang="en-US" sz="1800">
                <a:latin typeface="Lucida Console" panose="020B060904050402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7807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>
            <a:extLst>
              <a:ext uri="{FF2B5EF4-FFF2-40B4-BE49-F238E27FC236}">
                <a16:creationId xmlns:a16="http://schemas.microsoft.com/office/drawing/2014/main" id="{7CEA15EE-9255-AA41-8581-7B5C5D768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Pointers VS Arrays</a:t>
            </a:r>
          </a:p>
        </p:txBody>
      </p:sp>
      <p:sp>
        <p:nvSpPr>
          <p:cNvPr id="46083" name="Rectangle 5">
            <a:extLst>
              <a:ext uri="{FF2B5EF4-FFF2-40B4-BE49-F238E27FC236}">
                <a16:creationId xmlns:a16="http://schemas.microsoft.com/office/drawing/2014/main" id="{A9971014-F239-3541-B2AC-4CA7928AE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/>
              <a:t>Element </a:t>
            </a:r>
            <a:r>
              <a:rPr lang="en-US" altLang="en-US" sz="2000">
                <a:latin typeface="Lucida Console" panose="020B0609040504020204" pitchFamily="49" charset="0"/>
              </a:rPr>
              <a:t>b[ 3 ]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</a:p>
          <a:p>
            <a:pPr lvl="2" eaLnBrk="1" hangingPunct="1"/>
            <a:r>
              <a:rPr lang="en-US" altLang="en-US"/>
              <a:t>Can be accessed by </a:t>
            </a:r>
            <a:r>
              <a:rPr lang="en-US" altLang="en-US" sz="1800">
                <a:latin typeface="Lucida Console" panose="020B0609040504020204" pitchFamily="49" charset="0"/>
              </a:rPr>
              <a:t>*( bPtr + 3 )</a:t>
            </a:r>
          </a:p>
          <a:p>
            <a:pPr lvl="3" eaLnBrk="1" hangingPunct="1"/>
            <a:r>
              <a:rPr lang="en-US" altLang="en-US"/>
              <a:t>Where </a:t>
            </a:r>
            <a:r>
              <a:rPr lang="en-US" altLang="en-US">
                <a:latin typeface="Lucida Console" panose="020B0609040504020204" pitchFamily="49" charset="0"/>
              </a:rPr>
              <a:t>n</a:t>
            </a:r>
            <a:r>
              <a:rPr lang="en-US" altLang="en-US"/>
              <a:t> is the offset. Called pointer/offset notation</a:t>
            </a:r>
          </a:p>
          <a:p>
            <a:pPr lvl="2" eaLnBrk="1" hangingPunct="1"/>
            <a:r>
              <a:rPr lang="en-US" altLang="en-US"/>
              <a:t>Can be accessed by </a:t>
            </a:r>
            <a:r>
              <a:rPr lang="en-US" altLang="en-US" sz="1800">
                <a:latin typeface="Lucida Console" panose="020B0609040504020204" pitchFamily="49" charset="0"/>
              </a:rPr>
              <a:t>bptr[ 3 ]</a:t>
            </a:r>
          </a:p>
          <a:p>
            <a:pPr lvl="3" eaLnBrk="1" hangingPunct="1"/>
            <a:r>
              <a:rPr lang="en-US" altLang="en-US"/>
              <a:t>Called pointer/subscript notation</a:t>
            </a:r>
          </a:p>
          <a:p>
            <a:pPr lvl="3" eaLnBrk="1" hangingPunct="1"/>
            <a:r>
              <a:rPr lang="en-US" altLang="en-US">
                <a:latin typeface="Lucida Console" panose="020B0609040504020204" pitchFamily="49" charset="0"/>
              </a:rPr>
              <a:t>bPtr[ 3 ]</a:t>
            </a:r>
            <a:r>
              <a:rPr lang="en-US" altLang="en-US"/>
              <a:t> same as </a:t>
            </a:r>
            <a:r>
              <a:rPr lang="en-US" altLang="en-US">
                <a:latin typeface="Lucida Console" panose="020B0609040504020204" pitchFamily="49" charset="0"/>
              </a:rPr>
              <a:t>b[ 3 ]</a:t>
            </a:r>
          </a:p>
          <a:p>
            <a:pPr lvl="2" eaLnBrk="1" hangingPunct="1"/>
            <a:r>
              <a:rPr lang="en-US" altLang="en-US"/>
              <a:t>Can be accessed by performing pointer arithmetic on the array itself</a:t>
            </a:r>
          </a:p>
          <a:p>
            <a:pPr lvl="3" eaLnBrk="1" hangingPunct="1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*( b + 3 )</a:t>
            </a:r>
          </a:p>
        </p:txBody>
      </p:sp>
    </p:spTree>
    <p:extLst>
      <p:ext uri="{BB962C8B-B14F-4D97-AF65-F5344CB8AC3E}">
        <p14:creationId xmlns:p14="http://schemas.microsoft.com/office/powerpoint/2010/main" val="2225064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5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4486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5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14285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6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8697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6">
            <a:extLst>
              <a:ext uri="{FF2B5EF4-FFF2-40B4-BE49-F238E27FC236}">
                <a16:creationId xmlns:a16="http://schemas.microsoft.com/office/drawing/2014/main" id="{024A5CA5-D044-884B-9FF4-13E313D4C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Pointer Operators	</a:t>
            </a:r>
          </a:p>
        </p:txBody>
      </p:sp>
      <p:sp>
        <p:nvSpPr>
          <p:cNvPr id="9219" name="Rectangle 37">
            <a:extLst>
              <a:ext uri="{FF2B5EF4-FFF2-40B4-BE49-F238E27FC236}">
                <a16:creationId xmlns:a16="http://schemas.microsoft.com/office/drawing/2014/main" id="{EFAD952E-CB33-644A-801D-019980B0D7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873664" y="1526676"/>
            <a:ext cx="7678783" cy="3639684"/>
          </a:xfrm>
        </p:spPr>
        <p:txBody>
          <a:bodyPr anchor="ctr">
            <a:normAutofit/>
          </a:bodyPr>
          <a:lstStyle/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</a:rPr>
              <a:t>int y = 5;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</a:rPr>
              <a:t>int *</a:t>
            </a:r>
            <a:r>
              <a:rPr lang="en-US" altLang="en-US" dirty="0" err="1">
                <a:solidFill>
                  <a:srgbClr val="FFFFFF"/>
                </a:solidFill>
                <a:latin typeface="Lucida Console" panose="020B0609040504020204" pitchFamily="49" charset="0"/>
              </a:rPr>
              <a:t>yPtr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</a:rPr>
              <a:t>; </a:t>
            </a:r>
          </a:p>
          <a:p>
            <a:pPr lvl="2" eaLnBrk="1" hangingPunct="1">
              <a:buFontTx/>
              <a:buNone/>
            </a:pPr>
            <a:r>
              <a:rPr lang="en-US" altLang="en-US" dirty="0" err="1">
                <a:solidFill>
                  <a:srgbClr val="FFFFFF"/>
                </a:solidFill>
                <a:latin typeface="Lucida Console" panose="020B0609040504020204" pitchFamily="49" charset="0"/>
              </a:rPr>
              <a:t>yPtr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</a:rPr>
              <a:t> = &amp;y;  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/*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yPtr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gets address of </a:t>
            </a:r>
            <a:r>
              <a:rPr lang="en-US" alt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y */</a:t>
            </a:r>
          </a:p>
          <a:p>
            <a:pPr lvl="2" eaLnBrk="1" hangingPunct="1">
              <a:buFontTx/>
              <a:buNone/>
            </a:pPr>
            <a:r>
              <a:rPr lang="en-US" altLang="en-US" dirty="0" err="1">
                <a:solidFill>
                  <a:srgbClr val="FFFFFF"/>
                </a:solidFill>
                <a:latin typeface="Lucida Console" panose="020B0609040504020204" pitchFamily="49" charset="0"/>
              </a:rPr>
              <a:t>yPtr</a:t>
            </a:r>
            <a:r>
              <a:rPr lang="en-US" altLang="en-US" dirty="0">
                <a:solidFill>
                  <a:srgbClr val="FFFFFF"/>
                </a:solidFill>
                <a:latin typeface="Lucida Console" panose="020B0609040504020204" pitchFamily="49" charset="0"/>
              </a:rPr>
              <a:t> “points to” y</a:t>
            </a:r>
          </a:p>
          <a:p>
            <a:pPr lvl="1" eaLnBrk="1" hangingPunct="1"/>
            <a:endParaRPr lang="en-US" altLang="en-US" sz="2000" dirty="0">
              <a:solidFill>
                <a:srgbClr val="FFFFFF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1" name="Picture 30" descr="chtp8_07_Page_09">
            <a:extLst>
              <a:ext uri="{FF2B5EF4-FFF2-40B4-BE49-F238E27FC236}">
                <a16:creationId xmlns:a16="http://schemas.microsoft.com/office/drawing/2014/main" id="{35EBC52F-8FA2-9042-90CE-BA515C22A9C9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" t="2898" r="6133" b="47047"/>
          <a:stretch/>
        </p:blipFill>
        <p:spPr>
          <a:xfrm>
            <a:off x="6088212" y="1821318"/>
            <a:ext cx="6103788" cy="4883556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1017777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7.9  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Relationship between Pointers and Arrays (Cont.)</a:t>
            </a:r>
          </a:p>
        </p:txBody>
      </p:sp>
      <p:sp>
        <p:nvSpPr>
          <p:cNvPr id="14131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String Copying with Arrays and Pointers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To further illustrate the interchangeability of arrays and pointers, let’s look at the two string-copying functions—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copy1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copy2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—in the program of Fig. 7.21.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Both functions copy a string into a character array.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After a comparison of the function prototypes 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copy1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copy2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the functions appear identical.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They accomplish the same task; but they’re implemented differently. </a:t>
            </a:r>
          </a:p>
        </p:txBody>
      </p:sp>
      <p:sp>
        <p:nvSpPr>
          <p:cNvPr id="1413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59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6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238448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6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66023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56">
            <a:extLst>
              <a:ext uri="{FF2B5EF4-FFF2-40B4-BE49-F238E27FC236}">
                <a16:creationId xmlns:a16="http://schemas.microsoft.com/office/drawing/2014/main" id="{51854F00-FC34-7542-B376-E77A8F605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Arrays of Pointers</a:t>
            </a:r>
          </a:p>
        </p:txBody>
      </p:sp>
      <p:sp>
        <p:nvSpPr>
          <p:cNvPr id="54275" name="Rectangle 157">
            <a:extLst>
              <a:ext uri="{FF2B5EF4-FFF2-40B4-BE49-F238E27FC236}">
                <a16:creationId xmlns:a16="http://schemas.microsoft.com/office/drawing/2014/main" id="{A978A7F3-AFA3-D14E-BD07-C3A165F9E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Arrays can contain pointers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For example: an array of strings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char *suit[ 4 ] = { "Hearts", "Diamonds”, "Clubs", "Spades" 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Strings are pointers to the first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char *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–</a:t>
            </a:r>
            <a:r>
              <a:rPr lang="en-US" altLang="en-US" dirty="0"/>
              <a:t> each element of </a:t>
            </a:r>
            <a:r>
              <a:rPr lang="en-US" altLang="en-US" sz="2000" dirty="0">
                <a:latin typeface="Lucida Console" panose="020B0609040504020204" pitchFamily="49" charset="0"/>
              </a:rPr>
              <a:t>suit</a:t>
            </a:r>
            <a:r>
              <a:rPr lang="en-US" altLang="en-US" dirty="0"/>
              <a:t> is a pointer to a </a:t>
            </a:r>
            <a:r>
              <a:rPr lang="en-US" altLang="en-US" sz="2000" dirty="0">
                <a:latin typeface="Lucida Console" panose="020B0609040504020204" pitchFamily="49" charset="0"/>
              </a:rPr>
              <a:t>char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strings are not actually stored in the array </a:t>
            </a:r>
            <a:r>
              <a:rPr lang="en-US" altLang="en-US" sz="2000" dirty="0">
                <a:latin typeface="Lucida Console" panose="020B0609040504020204" pitchFamily="49" charset="0"/>
              </a:rPr>
              <a:t>suit</a:t>
            </a:r>
            <a:r>
              <a:rPr lang="en-US" altLang="en-US" dirty="0"/>
              <a:t>, only pointers to the strings are stored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suit</a:t>
            </a:r>
            <a:r>
              <a:rPr lang="en-US" altLang="en-US" dirty="0"/>
              <a:t> array has a fixed size, but strings can be of any size</a:t>
            </a:r>
          </a:p>
        </p:txBody>
      </p:sp>
      <p:sp>
        <p:nvSpPr>
          <p:cNvPr id="54276" name="Rectangle 120">
            <a:extLst>
              <a:ext uri="{FF2B5EF4-FFF2-40B4-BE49-F238E27FC236}">
                <a16:creationId xmlns:a16="http://schemas.microsoft.com/office/drawing/2014/main" id="{41B880C2-94A7-1A47-9F56-2743D94DC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97114"/>
            <a:ext cx="548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200">
              <a:solidFill>
                <a:srgbClr val="000000"/>
              </a:solidFill>
            </a:endParaRPr>
          </a:p>
        </p:txBody>
      </p:sp>
      <p:grpSp>
        <p:nvGrpSpPr>
          <p:cNvPr id="54277" name="Group 4">
            <a:extLst>
              <a:ext uri="{FF2B5EF4-FFF2-40B4-BE49-F238E27FC236}">
                <a16:creationId xmlns:a16="http://schemas.microsoft.com/office/drawing/2014/main" id="{2167FF2E-3F33-FA4B-9D67-BCD7C7E3CD2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191000"/>
            <a:ext cx="7848600" cy="1447800"/>
            <a:chOff x="0" y="0"/>
            <a:chExt cx="20005" cy="20000"/>
          </a:xfrm>
        </p:grpSpPr>
        <p:grpSp>
          <p:nvGrpSpPr>
            <p:cNvPr id="54280" name="Group 113">
              <a:extLst>
                <a:ext uri="{FF2B5EF4-FFF2-40B4-BE49-F238E27FC236}">
                  <a16:creationId xmlns:a16="http://schemas.microsoft.com/office/drawing/2014/main" id="{5DFC7686-9734-1E44-8888-666CF5C673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5000"/>
              <a:ext cx="5585" cy="5000"/>
              <a:chOff x="-1" y="0"/>
              <a:chExt cx="20005" cy="20000"/>
            </a:xfrm>
          </p:grpSpPr>
          <p:grpSp>
            <p:nvGrpSpPr>
              <p:cNvPr id="54389" name="Group 115">
                <a:extLst>
                  <a:ext uri="{FF2B5EF4-FFF2-40B4-BE49-F238E27FC236}">
                    <a16:creationId xmlns:a16="http://schemas.microsoft.com/office/drawing/2014/main" id="{519E74ED-50E1-F440-9018-B07B192F5E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" y="0"/>
                <a:ext cx="14292" cy="20000"/>
                <a:chOff x="0" y="0"/>
                <a:chExt cx="20000" cy="20000"/>
              </a:xfrm>
            </p:grpSpPr>
            <p:grpSp>
              <p:nvGrpSpPr>
                <p:cNvPr id="54391" name="Group 117">
                  <a:extLst>
                    <a:ext uri="{FF2B5EF4-FFF2-40B4-BE49-F238E27FC236}">
                      <a16:creationId xmlns:a16="http://schemas.microsoft.com/office/drawing/2014/main" id="{61F407DF-F695-4245-8D41-7898AB6BC5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54393" name="Freeform 119">
                    <a:extLst>
                      <a:ext uri="{FF2B5EF4-FFF2-40B4-BE49-F238E27FC236}">
                        <a16:creationId xmlns:a16="http://schemas.microsoft.com/office/drawing/2014/main" id="{52BD70ED-9A02-7D44-A0B7-558663F334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394" name="Oval 118">
                    <a:extLst>
                      <a:ext uri="{FF2B5EF4-FFF2-40B4-BE49-F238E27FC236}">
                        <a16:creationId xmlns:a16="http://schemas.microsoft.com/office/drawing/2014/main" id="{C87DE9BD-A8A4-E04A-A13D-C2D1C249C7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06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54392" name="Rectangle 116">
                  <a:extLst>
                    <a:ext uri="{FF2B5EF4-FFF2-40B4-BE49-F238E27FC236}">
                      <a16:creationId xmlns:a16="http://schemas.microsoft.com/office/drawing/2014/main" id="{D6299698-758C-3A44-B0E6-B0BDA11762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32"/>
                  <a:ext cx="14671" cy="15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Lucida Console" panose="020B0609040504020204" pitchFamily="49" charset="0"/>
                      <a:cs typeface="Courier New" panose="02070309020205020404" pitchFamily="49" charset="0"/>
                    </a:rPr>
                    <a:t>suit[3]</a:t>
                  </a:r>
                  <a:endParaRPr lang="en-US" altLang="en-US" sz="1000">
                    <a:latin typeface="Lucida Console" panose="020B0609040504020204" pitchFamily="49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000">
                    <a:latin typeface="Lucida Console" panose="020B0609040504020204" pitchFamily="49" charset="0"/>
                  </a:endParaRPr>
                </a:p>
              </p:txBody>
            </p:sp>
          </p:grpSp>
          <p:sp>
            <p:nvSpPr>
              <p:cNvPr id="54390" name="Freeform 114">
                <a:extLst>
                  <a:ext uri="{FF2B5EF4-FFF2-40B4-BE49-F238E27FC236}">
                    <a16:creationId xmlns:a16="http://schemas.microsoft.com/office/drawing/2014/main" id="{582D25BC-2C1F-CB47-8736-4DF7340FB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62" y="10000"/>
                <a:ext cx="7142" cy="56"/>
              </a:xfrm>
              <a:custGeom>
                <a:avLst/>
                <a:gdLst>
                  <a:gd name="T0" fmla="*/ 909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281" name="Group 106">
              <a:extLst>
                <a:ext uri="{FF2B5EF4-FFF2-40B4-BE49-F238E27FC236}">
                  <a16:creationId xmlns:a16="http://schemas.microsoft.com/office/drawing/2014/main" id="{0B749CE3-F0B3-1C4A-8A79-933F6C903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000"/>
              <a:ext cx="5585" cy="5000"/>
              <a:chOff x="-1" y="0"/>
              <a:chExt cx="20001" cy="20000"/>
            </a:xfrm>
          </p:grpSpPr>
          <p:grpSp>
            <p:nvGrpSpPr>
              <p:cNvPr id="54383" name="Group 108">
                <a:extLst>
                  <a:ext uri="{FF2B5EF4-FFF2-40B4-BE49-F238E27FC236}">
                    <a16:creationId xmlns:a16="http://schemas.microsoft.com/office/drawing/2014/main" id="{729A02A4-1080-DE49-BBEC-438D37E9A0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54385" name="Group 110">
                  <a:extLst>
                    <a:ext uri="{FF2B5EF4-FFF2-40B4-BE49-F238E27FC236}">
                      <a16:creationId xmlns:a16="http://schemas.microsoft.com/office/drawing/2014/main" id="{6FD700C2-1176-E343-8EC5-4DD08CA47B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54387" name="Freeform 112">
                    <a:extLst>
                      <a:ext uri="{FF2B5EF4-FFF2-40B4-BE49-F238E27FC236}">
                        <a16:creationId xmlns:a16="http://schemas.microsoft.com/office/drawing/2014/main" id="{0C6AAE4D-6D85-1140-92F5-120B205A2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388" name="Oval 111">
                    <a:extLst>
                      <a:ext uri="{FF2B5EF4-FFF2-40B4-BE49-F238E27FC236}">
                        <a16:creationId xmlns:a16="http://schemas.microsoft.com/office/drawing/2014/main" id="{8ED09DF2-55BE-F943-A287-F8E9521679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54386" name="Rectangle 109">
                  <a:extLst>
                    <a:ext uri="{FF2B5EF4-FFF2-40B4-BE49-F238E27FC236}">
                      <a16:creationId xmlns:a16="http://schemas.microsoft.com/office/drawing/2014/main" id="{7F4AE32D-F351-F44C-8982-80282966D9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 dirty="0">
                      <a:latin typeface="Lucida Console" panose="020B0609040504020204" pitchFamily="49" charset="0"/>
                      <a:cs typeface="Courier New" panose="02070309020205020404" pitchFamily="49" charset="0"/>
                    </a:rPr>
                    <a:t>suit[2]</a:t>
                  </a:r>
                  <a:endParaRPr lang="en-US" altLang="en-US" sz="1000" dirty="0">
                    <a:latin typeface="Lucida Console" panose="020B0609040504020204" pitchFamily="49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000" dirty="0">
                    <a:latin typeface="Lucida Console" panose="020B0609040504020204" pitchFamily="49" charset="0"/>
                  </a:endParaRPr>
                </a:p>
              </p:txBody>
            </p:sp>
          </p:grpSp>
          <p:sp>
            <p:nvSpPr>
              <p:cNvPr id="54384" name="Freeform 107">
                <a:extLst>
                  <a:ext uri="{FF2B5EF4-FFF2-40B4-BE49-F238E27FC236}">
                    <a16:creationId xmlns:a16="http://schemas.microsoft.com/office/drawing/2014/main" id="{FEC42780-7F42-0142-B384-98F1E9A57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>
                  <a:gd name="T0" fmla="*/ 907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282" name="Group 99">
              <a:extLst>
                <a:ext uri="{FF2B5EF4-FFF2-40B4-BE49-F238E27FC236}">
                  <a16:creationId xmlns:a16="http://schemas.microsoft.com/office/drawing/2014/main" id="{388D4614-5770-6E44-93F0-BABAB807AF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000"/>
              <a:ext cx="5585" cy="5000"/>
              <a:chOff x="-1" y="0"/>
              <a:chExt cx="20001" cy="20000"/>
            </a:xfrm>
          </p:grpSpPr>
          <p:grpSp>
            <p:nvGrpSpPr>
              <p:cNvPr id="54377" name="Group 101">
                <a:extLst>
                  <a:ext uri="{FF2B5EF4-FFF2-40B4-BE49-F238E27FC236}">
                    <a16:creationId xmlns:a16="http://schemas.microsoft.com/office/drawing/2014/main" id="{773822DE-EFA3-D744-B148-5F56562B15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54379" name="Group 103">
                  <a:extLst>
                    <a:ext uri="{FF2B5EF4-FFF2-40B4-BE49-F238E27FC236}">
                      <a16:creationId xmlns:a16="http://schemas.microsoft.com/office/drawing/2014/main" id="{DB3A2704-2B68-DA48-961F-E101B3D1BE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54381" name="Freeform 105">
                    <a:extLst>
                      <a:ext uri="{FF2B5EF4-FFF2-40B4-BE49-F238E27FC236}">
                        <a16:creationId xmlns:a16="http://schemas.microsoft.com/office/drawing/2014/main" id="{BABBFBFA-AE63-1347-BC59-06A719CDB7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382" name="Oval 104">
                    <a:extLst>
                      <a:ext uri="{FF2B5EF4-FFF2-40B4-BE49-F238E27FC236}">
                        <a16:creationId xmlns:a16="http://schemas.microsoft.com/office/drawing/2014/main" id="{4D4CC6EF-09F3-794E-BD49-8CEF2EA788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54380" name="Rectangle 102">
                  <a:extLst>
                    <a:ext uri="{FF2B5EF4-FFF2-40B4-BE49-F238E27FC236}">
                      <a16:creationId xmlns:a16="http://schemas.microsoft.com/office/drawing/2014/main" id="{84428D3C-6548-E949-8C13-D4BCDD9A25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Lucida Console" panose="020B0609040504020204" pitchFamily="49" charset="0"/>
                      <a:cs typeface="Courier New" panose="02070309020205020404" pitchFamily="49" charset="0"/>
                    </a:rPr>
                    <a:t>suit[1]</a:t>
                  </a:r>
                  <a:endParaRPr lang="en-US" altLang="en-US" sz="1000">
                    <a:latin typeface="Lucida Console" panose="020B0609040504020204" pitchFamily="49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000">
                    <a:latin typeface="Lucida Console" panose="020B0609040504020204" pitchFamily="49" charset="0"/>
                  </a:endParaRPr>
                </a:p>
              </p:txBody>
            </p:sp>
          </p:grpSp>
          <p:sp>
            <p:nvSpPr>
              <p:cNvPr id="54378" name="Freeform 100">
                <a:extLst>
                  <a:ext uri="{FF2B5EF4-FFF2-40B4-BE49-F238E27FC236}">
                    <a16:creationId xmlns:a16="http://schemas.microsoft.com/office/drawing/2014/main" id="{B8BC6656-9609-C94A-8E20-9036466F0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>
                  <a:gd name="T0" fmla="*/ 907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283" name="Group 92">
              <a:extLst>
                <a:ext uri="{FF2B5EF4-FFF2-40B4-BE49-F238E27FC236}">
                  <a16:creationId xmlns:a16="http://schemas.microsoft.com/office/drawing/2014/main" id="{BC5733A4-405E-1B4A-A881-6F6D52B84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585" cy="5000"/>
              <a:chOff x="-1" y="0"/>
              <a:chExt cx="20001" cy="20000"/>
            </a:xfrm>
          </p:grpSpPr>
          <p:grpSp>
            <p:nvGrpSpPr>
              <p:cNvPr id="54371" name="Group 94">
                <a:extLst>
                  <a:ext uri="{FF2B5EF4-FFF2-40B4-BE49-F238E27FC236}">
                    <a16:creationId xmlns:a16="http://schemas.microsoft.com/office/drawing/2014/main" id="{011B7FC2-97D0-D641-B987-6FEAFB54AB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" y="0"/>
                <a:ext cx="14289" cy="20000"/>
                <a:chOff x="-1" y="0"/>
                <a:chExt cx="20001" cy="20000"/>
              </a:xfrm>
            </p:grpSpPr>
            <p:grpSp>
              <p:nvGrpSpPr>
                <p:cNvPr id="54373" name="Group 96">
                  <a:extLst>
                    <a:ext uri="{FF2B5EF4-FFF2-40B4-BE49-F238E27FC236}">
                      <a16:creationId xmlns:a16="http://schemas.microsoft.com/office/drawing/2014/main" id="{30C25C7B-D507-A945-860B-9D2C7D23D7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05" y="0"/>
                  <a:ext cx="5995" cy="20000"/>
                  <a:chOff x="0" y="0"/>
                  <a:chExt cx="20000" cy="20000"/>
                </a:xfrm>
              </p:grpSpPr>
              <p:sp>
                <p:nvSpPr>
                  <p:cNvPr id="54375" name="Freeform 98">
                    <a:extLst>
                      <a:ext uri="{FF2B5EF4-FFF2-40B4-BE49-F238E27FC236}">
                        <a16:creationId xmlns:a16="http://schemas.microsoft.com/office/drawing/2014/main" id="{A58C9B27-DECE-BE45-BEEE-E9D9E9DB72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376" name="Oval 97">
                    <a:extLst>
                      <a:ext uri="{FF2B5EF4-FFF2-40B4-BE49-F238E27FC236}">
                        <a16:creationId xmlns:a16="http://schemas.microsoft.com/office/drawing/2014/main" id="{BB213F1E-BAB4-7E45-943A-A5B2D0D342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22" y="6668"/>
                    <a:ext cx="6722" cy="67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endParaRPr lang="en-US" altLang="en-US" sz="12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54374" name="Rectangle 95">
                  <a:extLst>
                    <a:ext uri="{FF2B5EF4-FFF2-40B4-BE49-F238E27FC236}">
                      <a16:creationId xmlns:a16="http://schemas.microsoft.com/office/drawing/2014/main" id="{304713C7-2FBE-4C42-829A-B420890A05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" y="3332"/>
                  <a:ext cx="14672" cy="15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000">
                      <a:latin typeface="Lucida Console" panose="020B0609040504020204" pitchFamily="49" charset="0"/>
                      <a:cs typeface="Courier New" panose="02070309020205020404" pitchFamily="49" charset="0"/>
                    </a:rPr>
                    <a:t>suit[0]</a:t>
                  </a:r>
                  <a:endParaRPr lang="en-US" altLang="en-US" sz="1000">
                    <a:latin typeface="Lucida Console" panose="020B0609040504020204" pitchFamily="49" charset="0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000">
                    <a:latin typeface="Lucida Console" panose="020B0609040504020204" pitchFamily="49" charset="0"/>
                  </a:endParaRPr>
                </a:p>
              </p:txBody>
            </p:sp>
          </p:grpSp>
          <p:sp>
            <p:nvSpPr>
              <p:cNvPr id="54372" name="Freeform 93">
                <a:extLst>
                  <a:ext uri="{FF2B5EF4-FFF2-40B4-BE49-F238E27FC236}">
                    <a16:creationId xmlns:a16="http://schemas.microsoft.com/office/drawing/2014/main" id="{7BD50D46-A1B3-214A-ACF3-97F608309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63" y="10000"/>
                <a:ext cx="7137" cy="56"/>
              </a:xfrm>
              <a:custGeom>
                <a:avLst/>
                <a:gdLst>
                  <a:gd name="T0" fmla="*/ 907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67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284" name="Group 89">
              <a:extLst>
                <a:ext uri="{FF2B5EF4-FFF2-40B4-BE49-F238E27FC236}">
                  <a16:creationId xmlns:a16="http://schemas.microsoft.com/office/drawing/2014/main" id="{D78FE60C-71B8-EC48-822D-C65C35BC21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5" y="833"/>
              <a:ext cx="1595" cy="3903"/>
              <a:chOff x="0" y="0"/>
              <a:chExt cx="20000" cy="20000"/>
            </a:xfrm>
          </p:grpSpPr>
          <p:sp>
            <p:nvSpPr>
              <p:cNvPr id="54369" name="Freeform 91">
                <a:extLst>
                  <a:ext uri="{FF2B5EF4-FFF2-40B4-BE49-F238E27FC236}">
                    <a16:creationId xmlns:a16="http://schemas.microsoft.com/office/drawing/2014/main" id="{571A3E35-A31E-4240-9145-FB8084F62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70" name="Rectangle 90">
                <a:extLst>
                  <a:ext uri="{FF2B5EF4-FFF2-40B4-BE49-F238E27FC236}">
                    <a16:creationId xmlns:a16="http://schemas.microsoft.com/office/drawing/2014/main" id="{8A154570-AE97-9B45-91E5-9876BAD18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’H’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285" name="Group 86">
              <a:extLst>
                <a:ext uri="{FF2B5EF4-FFF2-40B4-BE49-F238E27FC236}">
                  <a16:creationId xmlns:a16="http://schemas.microsoft.com/office/drawing/2014/main" id="{D032A8C8-F6E4-B74B-BDAB-4F18177F22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0" y="833"/>
              <a:ext cx="1595" cy="3903"/>
              <a:chOff x="0" y="0"/>
              <a:chExt cx="20000" cy="20000"/>
            </a:xfrm>
          </p:grpSpPr>
          <p:sp>
            <p:nvSpPr>
              <p:cNvPr id="54367" name="Freeform 88">
                <a:extLst>
                  <a:ext uri="{FF2B5EF4-FFF2-40B4-BE49-F238E27FC236}">
                    <a16:creationId xmlns:a16="http://schemas.microsoft.com/office/drawing/2014/main" id="{432F59AF-6DB6-4041-A950-1782E1DCB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68" name="Rectangle 87">
                <a:extLst>
                  <a:ext uri="{FF2B5EF4-FFF2-40B4-BE49-F238E27FC236}">
                    <a16:creationId xmlns:a16="http://schemas.microsoft.com/office/drawing/2014/main" id="{557E9D9D-FA1E-EC44-BC61-CE0E2A5B0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’e’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286" name="Group 83">
              <a:extLst>
                <a:ext uri="{FF2B5EF4-FFF2-40B4-BE49-F238E27FC236}">
                  <a16:creationId xmlns:a16="http://schemas.microsoft.com/office/drawing/2014/main" id="{C0925F72-00E2-4E4C-9B0F-631734D29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5" y="833"/>
              <a:ext cx="1595" cy="3903"/>
              <a:chOff x="0" y="0"/>
              <a:chExt cx="20000" cy="20000"/>
            </a:xfrm>
          </p:grpSpPr>
          <p:sp>
            <p:nvSpPr>
              <p:cNvPr id="54365" name="Freeform 85">
                <a:extLst>
                  <a:ext uri="{FF2B5EF4-FFF2-40B4-BE49-F238E27FC236}">
                    <a16:creationId xmlns:a16="http://schemas.microsoft.com/office/drawing/2014/main" id="{04931107-86FD-D24B-96F5-F49DF135D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66" name="Rectangle 84">
                <a:extLst>
                  <a:ext uri="{FF2B5EF4-FFF2-40B4-BE49-F238E27FC236}">
                    <a16:creationId xmlns:a16="http://schemas.microsoft.com/office/drawing/2014/main" id="{421F9D53-649D-7545-84B7-F16099465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’a’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287" name="Group 80">
              <a:extLst>
                <a:ext uri="{FF2B5EF4-FFF2-40B4-BE49-F238E27FC236}">
                  <a16:creationId xmlns:a16="http://schemas.microsoft.com/office/drawing/2014/main" id="{0C9E9B74-01C1-304C-AA1D-25C4591500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0" y="833"/>
              <a:ext cx="1595" cy="3903"/>
              <a:chOff x="0" y="0"/>
              <a:chExt cx="20000" cy="20000"/>
            </a:xfrm>
          </p:grpSpPr>
          <p:sp>
            <p:nvSpPr>
              <p:cNvPr id="54363" name="Freeform 82">
                <a:extLst>
                  <a:ext uri="{FF2B5EF4-FFF2-40B4-BE49-F238E27FC236}">
                    <a16:creationId xmlns:a16="http://schemas.microsoft.com/office/drawing/2014/main" id="{3A536A47-08B5-1C41-AA10-D91B59801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64" name="Rectangle 81">
                <a:extLst>
                  <a:ext uri="{FF2B5EF4-FFF2-40B4-BE49-F238E27FC236}">
                    <a16:creationId xmlns:a16="http://schemas.microsoft.com/office/drawing/2014/main" id="{DCEA6603-0718-4D42-A248-368089D74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’r’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288" name="Group 77">
              <a:extLst>
                <a:ext uri="{FF2B5EF4-FFF2-40B4-BE49-F238E27FC236}">
                  <a16:creationId xmlns:a16="http://schemas.microsoft.com/office/drawing/2014/main" id="{7BA83FE5-7078-1840-B4B9-7D81F9D2F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65" y="833"/>
              <a:ext cx="1595" cy="3903"/>
              <a:chOff x="0" y="0"/>
              <a:chExt cx="20000" cy="20000"/>
            </a:xfrm>
          </p:grpSpPr>
          <p:sp>
            <p:nvSpPr>
              <p:cNvPr id="54361" name="Freeform 79">
                <a:extLst>
                  <a:ext uri="{FF2B5EF4-FFF2-40B4-BE49-F238E27FC236}">
                    <a16:creationId xmlns:a16="http://schemas.microsoft.com/office/drawing/2014/main" id="{01273331-F3EA-414F-81BB-F6BD8E2CF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62" name="Rectangle 78">
                <a:extLst>
                  <a:ext uri="{FF2B5EF4-FFF2-40B4-BE49-F238E27FC236}">
                    <a16:creationId xmlns:a16="http://schemas.microsoft.com/office/drawing/2014/main" id="{9AC51DF8-B219-C24B-B60E-D0747A5AE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’t’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289" name="Group 74">
              <a:extLst>
                <a:ext uri="{FF2B5EF4-FFF2-40B4-BE49-F238E27FC236}">
                  <a16:creationId xmlns:a16="http://schemas.microsoft.com/office/drawing/2014/main" id="{279A0010-8AC1-E542-91BF-384CE14A96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60" y="833"/>
              <a:ext cx="1595" cy="3903"/>
              <a:chOff x="0" y="0"/>
              <a:chExt cx="20000" cy="20000"/>
            </a:xfrm>
          </p:grpSpPr>
          <p:sp>
            <p:nvSpPr>
              <p:cNvPr id="54359" name="Freeform 76">
                <a:extLst>
                  <a:ext uri="{FF2B5EF4-FFF2-40B4-BE49-F238E27FC236}">
                    <a16:creationId xmlns:a16="http://schemas.microsoft.com/office/drawing/2014/main" id="{A5B52A98-E6EB-A64D-B0B6-C61AE7E59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60" name="Rectangle 75">
                <a:extLst>
                  <a:ext uri="{FF2B5EF4-FFF2-40B4-BE49-F238E27FC236}">
                    <a16:creationId xmlns:a16="http://schemas.microsoft.com/office/drawing/2014/main" id="{18AF6B76-5978-9946-8550-EF8F47701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’s’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290" name="Group 71">
              <a:extLst>
                <a:ext uri="{FF2B5EF4-FFF2-40B4-BE49-F238E27FC236}">
                  <a16:creationId xmlns:a16="http://schemas.microsoft.com/office/drawing/2014/main" id="{7A4B3296-7D05-1648-8D11-AC30D6B75F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85" y="833"/>
              <a:ext cx="1731" cy="3903"/>
              <a:chOff x="0" y="0"/>
              <a:chExt cx="20000" cy="20000"/>
            </a:xfrm>
          </p:grpSpPr>
          <p:sp>
            <p:nvSpPr>
              <p:cNvPr id="54357" name="Freeform 73">
                <a:extLst>
                  <a:ext uri="{FF2B5EF4-FFF2-40B4-BE49-F238E27FC236}">
                    <a16:creationId xmlns:a16="http://schemas.microsoft.com/office/drawing/2014/main" id="{9D3609EA-0F99-664F-9000-06AA7D26F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>
                  <a:gd name="T0" fmla="*/ 15612 w 20000"/>
                  <a:gd name="T1" fmla="*/ 0 h 20000"/>
                  <a:gd name="T2" fmla="*/ 15612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561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8" name="Rectangle 72">
                <a:extLst>
                  <a:ext uri="{FF2B5EF4-FFF2-40B4-BE49-F238E27FC236}">
                    <a16:creationId xmlns:a16="http://schemas.microsoft.com/office/drawing/2014/main" id="{98AF2871-08E7-FA4D-920A-5696EB52D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 ’\0’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291" name="Group 68">
              <a:extLst>
                <a:ext uri="{FF2B5EF4-FFF2-40B4-BE49-F238E27FC236}">
                  <a16:creationId xmlns:a16="http://schemas.microsoft.com/office/drawing/2014/main" id="{BA9FE21F-9912-0B42-88B0-D2934BEFC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5" y="5694"/>
              <a:ext cx="1595" cy="3903"/>
              <a:chOff x="0" y="0"/>
              <a:chExt cx="20000" cy="20000"/>
            </a:xfrm>
          </p:grpSpPr>
          <p:sp>
            <p:nvSpPr>
              <p:cNvPr id="54355" name="Freeform 70">
                <a:extLst>
                  <a:ext uri="{FF2B5EF4-FFF2-40B4-BE49-F238E27FC236}">
                    <a16:creationId xmlns:a16="http://schemas.microsoft.com/office/drawing/2014/main" id="{643FAF82-1EF6-F34D-A556-016781FCF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6" name="Rectangle 69">
                <a:extLst>
                  <a:ext uri="{FF2B5EF4-FFF2-40B4-BE49-F238E27FC236}">
                    <a16:creationId xmlns:a16="http://schemas.microsoft.com/office/drawing/2014/main" id="{D07C376A-4C6F-BE4B-888A-A873E3A29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’D’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292" name="Group 65">
              <a:extLst>
                <a:ext uri="{FF2B5EF4-FFF2-40B4-BE49-F238E27FC236}">
                  <a16:creationId xmlns:a16="http://schemas.microsoft.com/office/drawing/2014/main" id="{833370EA-6CC8-8D47-A4EB-E032EC3A28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0" y="5694"/>
              <a:ext cx="1595" cy="3903"/>
              <a:chOff x="0" y="0"/>
              <a:chExt cx="20000" cy="20000"/>
            </a:xfrm>
          </p:grpSpPr>
          <p:sp>
            <p:nvSpPr>
              <p:cNvPr id="54353" name="Freeform 67">
                <a:extLst>
                  <a:ext uri="{FF2B5EF4-FFF2-40B4-BE49-F238E27FC236}">
                    <a16:creationId xmlns:a16="http://schemas.microsoft.com/office/drawing/2014/main" id="{A1C1BF12-C36E-424C-B4CD-50835CE71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4" name="Rectangle 66">
                <a:extLst>
                  <a:ext uri="{FF2B5EF4-FFF2-40B4-BE49-F238E27FC236}">
                    <a16:creationId xmlns:a16="http://schemas.microsoft.com/office/drawing/2014/main" id="{F83DFBD2-102B-9449-96F1-E4C226D63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’i’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293" name="Group 62">
              <a:extLst>
                <a:ext uri="{FF2B5EF4-FFF2-40B4-BE49-F238E27FC236}">
                  <a16:creationId xmlns:a16="http://schemas.microsoft.com/office/drawing/2014/main" id="{03A37946-3E12-9846-9A24-6665FA2B19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5" y="5694"/>
              <a:ext cx="1595" cy="3903"/>
              <a:chOff x="0" y="0"/>
              <a:chExt cx="20000" cy="20000"/>
            </a:xfrm>
          </p:grpSpPr>
          <p:sp>
            <p:nvSpPr>
              <p:cNvPr id="54351" name="Freeform 64">
                <a:extLst>
                  <a:ext uri="{FF2B5EF4-FFF2-40B4-BE49-F238E27FC236}">
                    <a16:creationId xmlns:a16="http://schemas.microsoft.com/office/drawing/2014/main" id="{A75CAC64-3144-FD4E-B86A-C1947DECE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2" name="Rectangle 63">
                <a:extLst>
                  <a:ext uri="{FF2B5EF4-FFF2-40B4-BE49-F238E27FC236}">
                    <a16:creationId xmlns:a16="http://schemas.microsoft.com/office/drawing/2014/main" id="{14CE12C8-576D-8843-B8AC-0EA4EE6E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’a’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294" name="Group 59">
              <a:extLst>
                <a:ext uri="{FF2B5EF4-FFF2-40B4-BE49-F238E27FC236}">
                  <a16:creationId xmlns:a16="http://schemas.microsoft.com/office/drawing/2014/main" id="{BFE582FA-4510-2347-AB63-E4869690E9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0" y="5694"/>
              <a:ext cx="1595" cy="3903"/>
              <a:chOff x="0" y="0"/>
              <a:chExt cx="20000" cy="20000"/>
            </a:xfrm>
          </p:grpSpPr>
          <p:sp>
            <p:nvSpPr>
              <p:cNvPr id="54349" name="Freeform 61">
                <a:extLst>
                  <a:ext uri="{FF2B5EF4-FFF2-40B4-BE49-F238E27FC236}">
                    <a16:creationId xmlns:a16="http://schemas.microsoft.com/office/drawing/2014/main" id="{11AB8670-6510-0442-A9BA-10C64B515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50" name="Rectangle 60">
                <a:extLst>
                  <a:ext uri="{FF2B5EF4-FFF2-40B4-BE49-F238E27FC236}">
                    <a16:creationId xmlns:a16="http://schemas.microsoft.com/office/drawing/2014/main" id="{75D63027-7247-8F47-8A8B-B8EE111F9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’m’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295" name="Group 56">
              <a:extLst>
                <a:ext uri="{FF2B5EF4-FFF2-40B4-BE49-F238E27FC236}">
                  <a16:creationId xmlns:a16="http://schemas.microsoft.com/office/drawing/2014/main" id="{F7EEF05E-4CD0-4D45-A977-A7BB5EFD1E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65" y="5694"/>
              <a:ext cx="1595" cy="3903"/>
              <a:chOff x="0" y="0"/>
              <a:chExt cx="20000" cy="20000"/>
            </a:xfrm>
          </p:grpSpPr>
          <p:sp>
            <p:nvSpPr>
              <p:cNvPr id="54347" name="Freeform 58">
                <a:extLst>
                  <a:ext uri="{FF2B5EF4-FFF2-40B4-BE49-F238E27FC236}">
                    <a16:creationId xmlns:a16="http://schemas.microsoft.com/office/drawing/2014/main" id="{18C34E27-FE58-064A-B237-9B277BE4A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8" name="Rectangle 57">
                <a:extLst>
                  <a:ext uri="{FF2B5EF4-FFF2-40B4-BE49-F238E27FC236}">
                    <a16:creationId xmlns:a16="http://schemas.microsoft.com/office/drawing/2014/main" id="{EBC1FBBA-BA88-8F49-90B9-93DA3E417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’o’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296" name="Group 53">
              <a:extLst>
                <a:ext uri="{FF2B5EF4-FFF2-40B4-BE49-F238E27FC236}">
                  <a16:creationId xmlns:a16="http://schemas.microsoft.com/office/drawing/2014/main" id="{35130F06-A123-F24C-A2BF-92F4E8D01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60" y="5694"/>
              <a:ext cx="1595" cy="3903"/>
              <a:chOff x="0" y="0"/>
              <a:chExt cx="20000" cy="20000"/>
            </a:xfrm>
          </p:grpSpPr>
          <p:sp>
            <p:nvSpPr>
              <p:cNvPr id="54345" name="Freeform 55">
                <a:extLst>
                  <a:ext uri="{FF2B5EF4-FFF2-40B4-BE49-F238E27FC236}">
                    <a16:creationId xmlns:a16="http://schemas.microsoft.com/office/drawing/2014/main" id="{B298A5E1-5AAD-8E46-BF5B-328872906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6" name="Rectangle 54">
                <a:extLst>
                  <a:ext uri="{FF2B5EF4-FFF2-40B4-BE49-F238E27FC236}">
                    <a16:creationId xmlns:a16="http://schemas.microsoft.com/office/drawing/2014/main" id="{38F86940-1C64-0D44-A504-4DD01D7A0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’n’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297" name="Group 50">
              <a:extLst>
                <a:ext uri="{FF2B5EF4-FFF2-40B4-BE49-F238E27FC236}">
                  <a16:creationId xmlns:a16="http://schemas.microsoft.com/office/drawing/2014/main" id="{179B34F9-64E4-A34B-B804-33C6DEACB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55" y="5694"/>
              <a:ext cx="1595" cy="3903"/>
              <a:chOff x="0" y="0"/>
              <a:chExt cx="20000" cy="20000"/>
            </a:xfrm>
          </p:grpSpPr>
          <p:sp>
            <p:nvSpPr>
              <p:cNvPr id="54343" name="Freeform 52">
                <a:extLst>
                  <a:ext uri="{FF2B5EF4-FFF2-40B4-BE49-F238E27FC236}">
                    <a16:creationId xmlns:a16="http://schemas.microsoft.com/office/drawing/2014/main" id="{04732087-1B3D-FB4D-9BCF-088F87751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4" name="Rectangle 51">
                <a:extLst>
                  <a:ext uri="{FF2B5EF4-FFF2-40B4-BE49-F238E27FC236}">
                    <a16:creationId xmlns:a16="http://schemas.microsoft.com/office/drawing/2014/main" id="{07FF04D7-D42F-6641-94CE-B7D80647B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’d’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298" name="Group 47">
              <a:extLst>
                <a:ext uri="{FF2B5EF4-FFF2-40B4-BE49-F238E27FC236}">
                  <a16:creationId xmlns:a16="http://schemas.microsoft.com/office/drawing/2014/main" id="{0F35D24B-DFC7-6642-A825-08AB0E1F9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49" y="5694"/>
              <a:ext cx="1595" cy="3903"/>
              <a:chOff x="-13" y="0"/>
              <a:chExt cx="20013" cy="20000"/>
            </a:xfrm>
          </p:grpSpPr>
          <p:sp>
            <p:nvSpPr>
              <p:cNvPr id="54341" name="Freeform 49">
                <a:extLst>
                  <a:ext uri="{FF2B5EF4-FFF2-40B4-BE49-F238E27FC236}">
                    <a16:creationId xmlns:a16="http://schemas.microsoft.com/office/drawing/2014/main" id="{DAB8711D-6DB8-B040-84FD-55974DDE0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" y="0"/>
                <a:ext cx="20013" cy="17084"/>
              </a:xfrm>
              <a:custGeom>
                <a:avLst/>
                <a:gdLst>
                  <a:gd name="T0" fmla="*/ 19997 w 20000"/>
                  <a:gd name="T1" fmla="*/ 0 h 20000"/>
                  <a:gd name="T2" fmla="*/ 19997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9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2" name="Rectangle 48">
                <a:extLst>
                  <a:ext uri="{FF2B5EF4-FFF2-40B4-BE49-F238E27FC236}">
                    <a16:creationId xmlns:a16="http://schemas.microsoft.com/office/drawing/2014/main" id="{A4B9734A-851B-C64E-96F8-780AAFAE2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3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’s’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299" name="Group 44">
              <a:extLst>
                <a:ext uri="{FF2B5EF4-FFF2-40B4-BE49-F238E27FC236}">
                  <a16:creationId xmlns:a16="http://schemas.microsoft.com/office/drawing/2014/main" id="{E17266FB-699F-DA4F-B277-8528073E8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74" y="5694"/>
              <a:ext cx="1731" cy="3903"/>
              <a:chOff x="0" y="0"/>
              <a:chExt cx="20000" cy="20000"/>
            </a:xfrm>
          </p:grpSpPr>
          <p:sp>
            <p:nvSpPr>
              <p:cNvPr id="54339" name="Freeform 46">
                <a:extLst>
                  <a:ext uri="{FF2B5EF4-FFF2-40B4-BE49-F238E27FC236}">
                    <a16:creationId xmlns:a16="http://schemas.microsoft.com/office/drawing/2014/main" id="{32A71E85-8533-6E46-8559-51F04CD5B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>
                  <a:gd name="T0" fmla="*/ 15612 w 20000"/>
                  <a:gd name="T1" fmla="*/ 0 h 20000"/>
                  <a:gd name="T2" fmla="*/ 15612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561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40" name="Rectangle 45">
                <a:extLst>
                  <a:ext uri="{FF2B5EF4-FFF2-40B4-BE49-F238E27FC236}">
                    <a16:creationId xmlns:a16="http://schemas.microsoft.com/office/drawing/2014/main" id="{922D2B35-C123-9941-A44B-66F0930CD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 ’\0’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300" name="Group 41">
              <a:extLst>
                <a:ext uri="{FF2B5EF4-FFF2-40B4-BE49-F238E27FC236}">
                  <a16:creationId xmlns:a16="http://schemas.microsoft.com/office/drawing/2014/main" id="{65D4115A-E2AD-7343-BB75-6785C45A32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5" y="10694"/>
              <a:ext cx="1595" cy="3903"/>
              <a:chOff x="0" y="0"/>
              <a:chExt cx="20000" cy="20000"/>
            </a:xfrm>
          </p:grpSpPr>
          <p:sp>
            <p:nvSpPr>
              <p:cNvPr id="54337" name="Freeform 43">
                <a:extLst>
                  <a:ext uri="{FF2B5EF4-FFF2-40B4-BE49-F238E27FC236}">
                    <a16:creationId xmlns:a16="http://schemas.microsoft.com/office/drawing/2014/main" id="{1DE4664B-2612-9244-A681-C63AFD03A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8" name="Rectangle 42">
                <a:extLst>
                  <a:ext uri="{FF2B5EF4-FFF2-40B4-BE49-F238E27FC236}">
                    <a16:creationId xmlns:a16="http://schemas.microsoft.com/office/drawing/2014/main" id="{25F85171-0AAD-7F40-B43C-4944CB6E2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’C’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301" name="Group 38">
              <a:extLst>
                <a:ext uri="{FF2B5EF4-FFF2-40B4-BE49-F238E27FC236}">
                  <a16:creationId xmlns:a16="http://schemas.microsoft.com/office/drawing/2014/main" id="{C9F1A0F8-4FBC-414F-8770-28252F3E39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0" y="10694"/>
              <a:ext cx="1595" cy="3903"/>
              <a:chOff x="0" y="0"/>
              <a:chExt cx="20000" cy="20000"/>
            </a:xfrm>
          </p:grpSpPr>
          <p:sp>
            <p:nvSpPr>
              <p:cNvPr id="54335" name="Freeform 40">
                <a:extLst>
                  <a:ext uri="{FF2B5EF4-FFF2-40B4-BE49-F238E27FC236}">
                    <a16:creationId xmlns:a16="http://schemas.microsoft.com/office/drawing/2014/main" id="{DCE1BD49-7F0A-6D4E-8F98-5085CB295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6" name="Rectangle 39">
                <a:extLst>
                  <a:ext uri="{FF2B5EF4-FFF2-40B4-BE49-F238E27FC236}">
                    <a16:creationId xmlns:a16="http://schemas.microsoft.com/office/drawing/2014/main" id="{3DF0DFCC-F168-6640-A252-8BA13CF1E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’l’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302" name="Group 35">
              <a:extLst>
                <a:ext uri="{FF2B5EF4-FFF2-40B4-BE49-F238E27FC236}">
                  <a16:creationId xmlns:a16="http://schemas.microsoft.com/office/drawing/2014/main" id="{12BB5BF8-DAE1-294A-82BD-5B841EF59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5" y="10694"/>
              <a:ext cx="1595" cy="3903"/>
              <a:chOff x="0" y="0"/>
              <a:chExt cx="20000" cy="20000"/>
            </a:xfrm>
          </p:grpSpPr>
          <p:sp>
            <p:nvSpPr>
              <p:cNvPr id="54333" name="Freeform 37">
                <a:extLst>
                  <a:ext uri="{FF2B5EF4-FFF2-40B4-BE49-F238E27FC236}">
                    <a16:creationId xmlns:a16="http://schemas.microsoft.com/office/drawing/2014/main" id="{9AD85A8D-D722-AD40-A46F-170B69481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4" name="Rectangle 36">
                <a:extLst>
                  <a:ext uri="{FF2B5EF4-FFF2-40B4-BE49-F238E27FC236}">
                    <a16:creationId xmlns:a16="http://schemas.microsoft.com/office/drawing/2014/main" id="{C70BB917-6919-6244-9373-ABA62F50C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’u’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303" name="Group 32">
              <a:extLst>
                <a:ext uri="{FF2B5EF4-FFF2-40B4-BE49-F238E27FC236}">
                  <a16:creationId xmlns:a16="http://schemas.microsoft.com/office/drawing/2014/main" id="{C3DAEE4E-B48E-0D44-B46F-FBA98A20F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0" y="10694"/>
              <a:ext cx="1594" cy="3903"/>
              <a:chOff x="0" y="0"/>
              <a:chExt cx="20000" cy="20000"/>
            </a:xfrm>
          </p:grpSpPr>
          <p:sp>
            <p:nvSpPr>
              <p:cNvPr id="54331" name="Freeform 34">
                <a:extLst>
                  <a:ext uri="{FF2B5EF4-FFF2-40B4-BE49-F238E27FC236}">
                    <a16:creationId xmlns:a16="http://schemas.microsoft.com/office/drawing/2014/main" id="{9D9CF420-D0D7-1947-BD4F-AD7E7200C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2" name="Rectangle 33">
                <a:extLst>
                  <a:ext uri="{FF2B5EF4-FFF2-40B4-BE49-F238E27FC236}">
                    <a16:creationId xmlns:a16="http://schemas.microsoft.com/office/drawing/2014/main" id="{11B5F51B-F15C-2C4B-93DF-1DDDE3C64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" y="0"/>
                <a:ext cx="16725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’b’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304" name="Group 29">
              <a:extLst>
                <a:ext uri="{FF2B5EF4-FFF2-40B4-BE49-F238E27FC236}">
                  <a16:creationId xmlns:a16="http://schemas.microsoft.com/office/drawing/2014/main" id="{1BA9E8A9-9B73-0C4A-8525-47653001FE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64" y="10694"/>
              <a:ext cx="1595" cy="3903"/>
              <a:chOff x="0" y="0"/>
              <a:chExt cx="20000" cy="20000"/>
            </a:xfrm>
          </p:grpSpPr>
          <p:sp>
            <p:nvSpPr>
              <p:cNvPr id="54329" name="Freeform 31">
                <a:extLst>
                  <a:ext uri="{FF2B5EF4-FFF2-40B4-BE49-F238E27FC236}">
                    <a16:creationId xmlns:a16="http://schemas.microsoft.com/office/drawing/2014/main" id="{C8AD098E-DB4A-694D-A3C3-4F6668021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30" name="Rectangle 30">
                <a:extLst>
                  <a:ext uri="{FF2B5EF4-FFF2-40B4-BE49-F238E27FC236}">
                    <a16:creationId xmlns:a16="http://schemas.microsoft.com/office/drawing/2014/main" id="{91161C1E-9F37-3F4D-B48B-ECD1B097F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’s’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305" name="Group 26">
              <a:extLst>
                <a:ext uri="{FF2B5EF4-FFF2-40B4-BE49-F238E27FC236}">
                  <a16:creationId xmlns:a16="http://schemas.microsoft.com/office/drawing/2014/main" id="{C272555E-781A-5A4A-AAAF-DF90E5D5B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90" y="10694"/>
              <a:ext cx="1731" cy="3903"/>
              <a:chOff x="0" y="0"/>
              <a:chExt cx="20000" cy="20000"/>
            </a:xfrm>
          </p:grpSpPr>
          <p:sp>
            <p:nvSpPr>
              <p:cNvPr id="54327" name="Freeform 28">
                <a:extLst>
                  <a:ext uri="{FF2B5EF4-FFF2-40B4-BE49-F238E27FC236}">
                    <a16:creationId xmlns:a16="http://schemas.microsoft.com/office/drawing/2014/main" id="{45B9FED2-2C87-ED48-8FE1-58BC168B5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" y="0"/>
                <a:ext cx="18429" cy="17084"/>
              </a:xfrm>
              <a:custGeom>
                <a:avLst/>
                <a:gdLst>
                  <a:gd name="T0" fmla="*/ 15614 w 20000"/>
                  <a:gd name="T1" fmla="*/ 0 h 20000"/>
                  <a:gd name="T2" fmla="*/ 15614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5614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28" name="Rectangle 27">
                <a:extLst>
                  <a:ext uri="{FF2B5EF4-FFF2-40B4-BE49-F238E27FC236}">
                    <a16:creationId xmlns:a16="http://schemas.microsoft.com/office/drawing/2014/main" id="{668683C2-1C0E-024B-8F55-8CC2E79C4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 ’\0’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306" name="Group 23">
              <a:extLst>
                <a:ext uri="{FF2B5EF4-FFF2-40B4-BE49-F238E27FC236}">
                  <a16:creationId xmlns:a16="http://schemas.microsoft.com/office/drawing/2014/main" id="{09892C75-3644-C947-9F8E-D645614F5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5" y="15694"/>
              <a:ext cx="1595" cy="3903"/>
              <a:chOff x="0" y="0"/>
              <a:chExt cx="20000" cy="20000"/>
            </a:xfrm>
          </p:grpSpPr>
          <p:sp>
            <p:nvSpPr>
              <p:cNvPr id="54325" name="Freeform 25">
                <a:extLst>
                  <a:ext uri="{FF2B5EF4-FFF2-40B4-BE49-F238E27FC236}">
                    <a16:creationId xmlns:a16="http://schemas.microsoft.com/office/drawing/2014/main" id="{BC4C93AF-7073-6A4D-8379-9B09E8DF6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26" name="Rectangle 24">
                <a:extLst>
                  <a:ext uri="{FF2B5EF4-FFF2-40B4-BE49-F238E27FC236}">
                    <a16:creationId xmlns:a16="http://schemas.microsoft.com/office/drawing/2014/main" id="{F2B71251-5890-544C-8468-F2EBB3FD9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’S’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307" name="Group 20">
              <a:extLst>
                <a:ext uri="{FF2B5EF4-FFF2-40B4-BE49-F238E27FC236}">
                  <a16:creationId xmlns:a16="http://schemas.microsoft.com/office/drawing/2014/main" id="{7B1DD0B3-5895-6A46-AC80-7DF28C506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0" y="15694"/>
              <a:ext cx="1595" cy="3903"/>
              <a:chOff x="0" y="0"/>
              <a:chExt cx="20000" cy="20000"/>
            </a:xfrm>
          </p:grpSpPr>
          <p:sp>
            <p:nvSpPr>
              <p:cNvPr id="54323" name="Freeform 22">
                <a:extLst>
                  <a:ext uri="{FF2B5EF4-FFF2-40B4-BE49-F238E27FC236}">
                    <a16:creationId xmlns:a16="http://schemas.microsoft.com/office/drawing/2014/main" id="{E605CF09-C52B-6945-9612-A60F34C73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24" name="Rectangle 21">
                <a:extLst>
                  <a:ext uri="{FF2B5EF4-FFF2-40B4-BE49-F238E27FC236}">
                    <a16:creationId xmlns:a16="http://schemas.microsoft.com/office/drawing/2014/main" id="{4849CD40-824F-2D45-8E0E-C1A77BFA9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’p’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308" name="Group 17">
              <a:extLst>
                <a:ext uri="{FF2B5EF4-FFF2-40B4-BE49-F238E27FC236}">
                  <a16:creationId xmlns:a16="http://schemas.microsoft.com/office/drawing/2014/main" id="{A8A9393E-C096-B14F-BC77-6FF119DF29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5" y="15694"/>
              <a:ext cx="1595" cy="3903"/>
              <a:chOff x="0" y="0"/>
              <a:chExt cx="20000" cy="20000"/>
            </a:xfrm>
          </p:grpSpPr>
          <p:sp>
            <p:nvSpPr>
              <p:cNvPr id="54321" name="Freeform 19">
                <a:extLst>
                  <a:ext uri="{FF2B5EF4-FFF2-40B4-BE49-F238E27FC236}">
                    <a16:creationId xmlns:a16="http://schemas.microsoft.com/office/drawing/2014/main" id="{7720C843-1171-B648-B053-26E709131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22" name="Rectangle 18">
                <a:extLst>
                  <a:ext uri="{FF2B5EF4-FFF2-40B4-BE49-F238E27FC236}">
                    <a16:creationId xmlns:a16="http://schemas.microsoft.com/office/drawing/2014/main" id="{60B77D55-6984-D747-9260-00E927815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0"/>
                <a:ext cx="16714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’a’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309" name="Group 14">
              <a:extLst>
                <a:ext uri="{FF2B5EF4-FFF2-40B4-BE49-F238E27FC236}">
                  <a16:creationId xmlns:a16="http://schemas.microsoft.com/office/drawing/2014/main" id="{3BB0888E-D247-3745-BCBB-D490BC4A72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0" y="15694"/>
              <a:ext cx="1594" cy="3903"/>
              <a:chOff x="0" y="0"/>
              <a:chExt cx="20000" cy="20000"/>
            </a:xfrm>
          </p:grpSpPr>
          <p:sp>
            <p:nvSpPr>
              <p:cNvPr id="54319" name="Freeform 16">
                <a:extLst>
                  <a:ext uri="{FF2B5EF4-FFF2-40B4-BE49-F238E27FC236}">
                    <a16:creationId xmlns:a16="http://schemas.microsoft.com/office/drawing/2014/main" id="{EABB0DB3-3815-FD4A-9D97-0030A26A3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20" name="Rectangle 15">
                <a:extLst>
                  <a:ext uri="{FF2B5EF4-FFF2-40B4-BE49-F238E27FC236}">
                    <a16:creationId xmlns:a16="http://schemas.microsoft.com/office/drawing/2014/main" id="{3A6ABDBE-3822-9D46-BC9F-AD48D07C1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" y="0"/>
                <a:ext cx="16725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’d’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310" name="Group 11">
              <a:extLst>
                <a:ext uri="{FF2B5EF4-FFF2-40B4-BE49-F238E27FC236}">
                  <a16:creationId xmlns:a16="http://schemas.microsoft.com/office/drawing/2014/main" id="{1282D417-142C-374E-BB9B-DFFF9410F1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64" y="15694"/>
              <a:ext cx="1595" cy="3903"/>
              <a:chOff x="0" y="0"/>
              <a:chExt cx="20000" cy="20000"/>
            </a:xfrm>
          </p:grpSpPr>
          <p:sp>
            <p:nvSpPr>
              <p:cNvPr id="54317" name="Freeform 13">
                <a:extLst>
                  <a:ext uri="{FF2B5EF4-FFF2-40B4-BE49-F238E27FC236}">
                    <a16:creationId xmlns:a16="http://schemas.microsoft.com/office/drawing/2014/main" id="{3F216B07-2CBE-4343-959E-6C642FAE8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8" name="Rectangle 12">
                <a:extLst>
                  <a:ext uri="{FF2B5EF4-FFF2-40B4-BE49-F238E27FC236}">
                    <a16:creationId xmlns:a16="http://schemas.microsoft.com/office/drawing/2014/main" id="{FA5FC4EC-D584-7E4A-A413-5196EAFB1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’e’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311" name="Group 8">
              <a:extLst>
                <a:ext uri="{FF2B5EF4-FFF2-40B4-BE49-F238E27FC236}">
                  <a16:creationId xmlns:a16="http://schemas.microsoft.com/office/drawing/2014/main" id="{1E0889F0-71AF-694E-8D96-30A988BC3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59" y="15694"/>
              <a:ext cx="1595" cy="3903"/>
              <a:chOff x="0" y="0"/>
              <a:chExt cx="20000" cy="20000"/>
            </a:xfrm>
          </p:grpSpPr>
          <p:sp>
            <p:nvSpPr>
              <p:cNvPr id="54315" name="Freeform 10">
                <a:extLst>
                  <a:ext uri="{FF2B5EF4-FFF2-40B4-BE49-F238E27FC236}">
                    <a16:creationId xmlns:a16="http://schemas.microsoft.com/office/drawing/2014/main" id="{DDC97412-CD28-5C45-8414-B33DCC54F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17084"/>
              </a:xfrm>
              <a:custGeom>
                <a:avLst/>
                <a:gdLst>
                  <a:gd name="T0" fmla="*/ 19958 w 20000"/>
                  <a:gd name="T1" fmla="*/ 0 h 20000"/>
                  <a:gd name="T2" fmla="*/ 19958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9958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6" name="Rectangle 9">
                <a:extLst>
                  <a:ext uri="{FF2B5EF4-FFF2-40B4-BE49-F238E27FC236}">
                    <a16:creationId xmlns:a16="http://schemas.microsoft.com/office/drawing/2014/main" id="{7967EE54-C232-304D-A696-F44BC46D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0"/>
                <a:ext cx="16702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’s’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  <p:grpSp>
          <p:nvGrpSpPr>
            <p:cNvPr id="54312" name="Group 5">
              <a:extLst>
                <a:ext uri="{FF2B5EF4-FFF2-40B4-BE49-F238E27FC236}">
                  <a16:creationId xmlns:a16="http://schemas.microsoft.com/office/drawing/2014/main" id="{8C9C83CC-A95D-D843-A5FD-B60E37826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84" y="15694"/>
              <a:ext cx="1731" cy="3903"/>
              <a:chOff x="0" y="0"/>
              <a:chExt cx="20000" cy="20000"/>
            </a:xfrm>
          </p:grpSpPr>
          <p:sp>
            <p:nvSpPr>
              <p:cNvPr id="54313" name="Freeform 7">
                <a:extLst>
                  <a:ext uri="{FF2B5EF4-FFF2-40B4-BE49-F238E27FC236}">
                    <a16:creationId xmlns:a16="http://schemas.microsoft.com/office/drawing/2014/main" id="{21636AC3-2A35-6048-8A60-1FFD29554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" y="0"/>
                <a:ext cx="18428" cy="17084"/>
              </a:xfrm>
              <a:custGeom>
                <a:avLst/>
                <a:gdLst>
                  <a:gd name="T0" fmla="*/ 15612 w 20000"/>
                  <a:gd name="T1" fmla="*/ 0 h 20000"/>
                  <a:gd name="T2" fmla="*/ 15612 w 20000"/>
                  <a:gd name="T3" fmla="*/ 12414 h 20000"/>
                  <a:gd name="T4" fmla="*/ 0 w 20000"/>
                  <a:gd name="T5" fmla="*/ 12414 h 20000"/>
                  <a:gd name="T6" fmla="*/ 0 w 20000"/>
                  <a:gd name="T7" fmla="*/ 0 h 20000"/>
                  <a:gd name="T8" fmla="*/ 1561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58" y="0"/>
                    </a:moveTo>
                    <a:lnTo>
                      <a:pt x="19958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5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4" name="Rectangle 6">
                <a:extLst>
                  <a:ext uri="{FF2B5EF4-FFF2-40B4-BE49-F238E27FC236}">
                    <a16:creationId xmlns:a16="http://schemas.microsoft.com/office/drawing/2014/main" id="{8BAEE805-8CEA-E145-B275-D1A3962B5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0000" cy="2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latin typeface="Lucida Console" panose="020B0609040504020204" pitchFamily="49" charset="0"/>
                    <a:cs typeface="Courier New" panose="02070309020205020404" pitchFamily="49" charset="0"/>
                  </a:rPr>
                  <a:t> ’\0’</a:t>
                </a:r>
                <a:endParaRPr lang="en-US" altLang="en-US" sz="1000">
                  <a:latin typeface="Lucida Console" panose="020B0609040504020204" pitchFamily="49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Lucida Console" panose="020B0609040504020204" pitchFamily="49" charset="0"/>
                </a:endParaRPr>
              </a:p>
            </p:txBody>
          </p:sp>
        </p:grpSp>
      </p:grpSp>
      <p:sp>
        <p:nvSpPr>
          <p:cNvPr id="54278" name="Rectangle 154">
            <a:extLst>
              <a:ext uri="{FF2B5EF4-FFF2-40B4-BE49-F238E27FC236}">
                <a16:creationId xmlns:a16="http://schemas.microsoft.com/office/drawing/2014/main" id="{C47EF1F3-62A9-974C-BC27-54C318235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73439"/>
            <a:ext cx="5486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/>
              <a:t> 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4279" name="Rectangle 155">
            <a:extLst>
              <a:ext uri="{FF2B5EF4-FFF2-40B4-BE49-F238E27FC236}">
                <a16:creationId xmlns:a16="http://schemas.microsoft.com/office/drawing/2014/main" id="{A56A43D9-F406-3C46-BA9D-624EFFA8A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29000"/>
            <a:ext cx="91440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1400"/>
            </a:b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5130300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>
            <a:extLst>
              <a:ext uri="{FF2B5EF4-FFF2-40B4-BE49-F238E27FC236}">
                <a16:creationId xmlns:a16="http://schemas.microsoft.com/office/drawing/2014/main" id="{44A121F2-127C-664B-9ACC-55FFDAB42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Pointers to Functions</a:t>
            </a:r>
          </a:p>
        </p:txBody>
      </p:sp>
      <p:sp>
        <p:nvSpPr>
          <p:cNvPr id="55299" name="Rectangle 5">
            <a:extLst>
              <a:ext uri="{FF2B5EF4-FFF2-40B4-BE49-F238E27FC236}">
                <a16:creationId xmlns:a16="http://schemas.microsoft.com/office/drawing/2014/main" id="{5A309280-6841-C847-ADC2-582FA364A4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to function</a:t>
            </a:r>
          </a:p>
          <a:p>
            <a:pPr lvl="1" eaLnBrk="1" hangingPunct="1"/>
            <a:r>
              <a:rPr lang="en-US" altLang="en-US"/>
              <a:t>Contains address of function</a:t>
            </a:r>
          </a:p>
          <a:p>
            <a:pPr lvl="1" eaLnBrk="1" hangingPunct="1"/>
            <a:r>
              <a:rPr lang="en-US" altLang="en-US"/>
              <a:t>Similar to how array name is address of first element</a:t>
            </a:r>
          </a:p>
          <a:p>
            <a:pPr lvl="1" eaLnBrk="1" hangingPunct="1"/>
            <a:r>
              <a:rPr lang="en-US" altLang="en-US"/>
              <a:t>Function name is starting address of code that defines function</a:t>
            </a:r>
          </a:p>
          <a:p>
            <a:pPr eaLnBrk="1" hangingPunct="1"/>
            <a:r>
              <a:rPr lang="en-US" altLang="en-US"/>
              <a:t>Function pointers can be </a:t>
            </a:r>
          </a:p>
          <a:p>
            <a:pPr lvl="1" eaLnBrk="1" hangingPunct="1"/>
            <a:r>
              <a:rPr lang="en-US" altLang="en-US"/>
              <a:t>Passed to functions</a:t>
            </a:r>
          </a:p>
          <a:p>
            <a:pPr lvl="1" eaLnBrk="1" hangingPunct="1"/>
            <a:r>
              <a:rPr lang="en-US" altLang="en-US"/>
              <a:t>Stored in arrays</a:t>
            </a:r>
          </a:p>
          <a:p>
            <a:pPr lvl="1" eaLnBrk="1" hangingPunct="1"/>
            <a:r>
              <a:rPr lang="en-US" altLang="en-US"/>
              <a:t>Assigned to other function pointers</a:t>
            </a:r>
          </a:p>
        </p:txBody>
      </p:sp>
    </p:spTree>
    <p:extLst>
      <p:ext uri="{BB962C8B-B14F-4D97-AF65-F5344CB8AC3E}">
        <p14:creationId xmlns:p14="http://schemas.microsoft.com/office/powerpoint/2010/main" val="2746944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>
            <a:extLst>
              <a:ext uri="{FF2B5EF4-FFF2-40B4-BE49-F238E27FC236}">
                <a16:creationId xmlns:a16="http://schemas.microsoft.com/office/drawing/2014/main" id="{F02E9149-5ABF-B34D-8D64-005F9601E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Pointers to Functions</a:t>
            </a:r>
          </a:p>
        </p:txBody>
      </p:sp>
      <p:sp>
        <p:nvSpPr>
          <p:cNvPr id="56323" name="Rectangle 5">
            <a:extLst>
              <a:ext uri="{FF2B5EF4-FFF2-40B4-BE49-F238E27FC236}">
                <a16:creationId xmlns:a16="http://schemas.microsoft.com/office/drawing/2014/main" id="{B2C072B3-2FF4-3548-A90F-66FD87C724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Example: bubblesort</a:t>
            </a:r>
          </a:p>
          <a:p>
            <a:pPr lvl="1" eaLnBrk="1" hangingPunct="1"/>
            <a:r>
              <a:rPr lang="en-US" altLang="en-US"/>
              <a:t>Function </a:t>
            </a:r>
            <a:r>
              <a:rPr lang="en-US" altLang="en-US" sz="2000">
                <a:latin typeface="Lucida Console" panose="020B0609040504020204" pitchFamily="49" charset="0"/>
              </a:rPr>
              <a:t>bubble</a:t>
            </a:r>
            <a:r>
              <a:rPr lang="en-US" altLang="en-US"/>
              <a:t> takes a function pointer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bubble</a:t>
            </a:r>
            <a:r>
              <a:rPr lang="en-US" altLang="en-US"/>
              <a:t> calls this helper function</a:t>
            </a:r>
          </a:p>
          <a:p>
            <a:pPr lvl="2" eaLnBrk="1" hangingPunct="1"/>
            <a:r>
              <a:rPr lang="en-US" altLang="en-US"/>
              <a:t>this determines ascending or descending sorting</a:t>
            </a:r>
          </a:p>
          <a:p>
            <a:pPr lvl="1" eaLnBrk="1" hangingPunct="1"/>
            <a:r>
              <a:rPr lang="en-US" altLang="en-US"/>
              <a:t>The argument in </a:t>
            </a:r>
            <a:r>
              <a:rPr lang="en-US" altLang="en-US" sz="2000">
                <a:latin typeface="Lucida Console" panose="020B0609040504020204" pitchFamily="49" charset="0"/>
              </a:rPr>
              <a:t>bubblesort</a:t>
            </a:r>
            <a:r>
              <a:rPr lang="en-US" altLang="en-US"/>
              <a:t> for the function pointer:</a:t>
            </a:r>
          </a:p>
          <a:p>
            <a:pPr lvl="3" eaLnBrk="1" hangingPunct="1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int ( *compare )( int a, int b )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tells </a:t>
            </a:r>
            <a:r>
              <a:rPr lang="en-US" altLang="en-US" sz="1800">
                <a:latin typeface="Lucida Console" panose="020B0609040504020204" pitchFamily="49" charset="0"/>
              </a:rPr>
              <a:t>bubblesort</a:t>
            </a:r>
            <a:r>
              <a:rPr lang="en-US" altLang="en-US"/>
              <a:t> to expect a pointer to a function that takes two </a:t>
            </a:r>
            <a:r>
              <a:rPr lang="en-US" altLang="en-US" sz="1800">
                <a:latin typeface="Lucida Console" panose="020B0609040504020204" pitchFamily="49" charset="0"/>
              </a:rPr>
              <a:t>ints</a:t>
            </a:r>
            <a:r>
              <a:rPr lang="en-US" altLang="en-US"/>
              <a:t> and returns an </a:t>
            </a:r>
            <a:r>
              <a:rPr lang="en-US" altLang="en-US" sz="1800">
                <a:latin typeface="Lucida Console" panose="020B0609040504020204" pitchFamily="49" charset="0"/>
              </a:rPr>
              <a:t>int</a:t>
            </a:r>
          </a:p>
          <a:p>
            <a:pPr lvl="1" eaLnBrk="1" hangingPunct="1"/>
            <a:r>
              <a:rPr lang="en-US" altLang="en-US"/>
              <a:t>If the parentheses were left out:</a:t>
            </a:r>
          </a:p>
          <a:p>
            <a:pPr lvl="3" eaLnBrk="1" hangingPunct="1">
              <a:buFontTx/>
              <a:buNone/>
            </a:pPr>
            <a:r>
              <a:rPr lang="en-US" altLang="en-US">
                <a:latin typeface="Lucida Console" panose="020B0609040504020204" pitchFamily="49" charset="0"/>
              </a:rPr>
              <a:t>int *compare( int a, int b )</a:t>
            </a:r>
          </a:p>
          <a:p>
            <a:pPr lvl="2" eaLnBrk="1" hangingPunct="1"/>
            <a:r>
              <a:rPr lang="en-US" altLang="en-US"/>
              <a:t>Defines a function that receives two integers and returns a pointer to a </a:t>
            </a:r>
            <a:r>
              <a:rPr lang="en-US" altLang="en-US" sz="1800">
                <a:latin typeface="Lucida Console" panose="020B0609040504020204" pitchFamily="49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3212401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Card Shuffling and Dealing Simulation (Cont.)</a:t>
            </a:r>
          </a:p>
        </p:txBody>
      </p:sp>
      <p:sp>
        <p:nvSpPr>
          <p:cNvPr id="15769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As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deck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array begins to fill with card numbers, it’s possible that a card will be selected again—i.e.,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deck[row] [column]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will be nonzero when it’s selected.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selection is simply ignored and other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rows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columns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are repeatedly chosen at random until an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unselected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card is found.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Eventually, the numbers 1 through 52 will occupy the 52 slots of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deck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array.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At this point, the deck of cards is fully shuffled. </a:t>
            </a:r>
          </a:p>
        </p:txBody>
      </p:sp>
      <p:sp>
        <p:nvSpPr>
          <p:cNvPr id="15770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770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Card Shuffling and Dealing Simulation (Cont.)</a:t>
            </a:r>
          </a:p>
        </p:txBody>
      </p:sp>
      <p:sp>
        <p:nvSpPr>
          <p:cNvPr id="158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shuffling algorithm can execute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indefinitely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if cards that have already been shuffled are repeatedly selected at random.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phenomenon is known as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indefinite postponement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this chapter’s exercises, we discuss a better shuffling algorithm that eliminates the possibility of indefinite postponement.</a:t>
            </a:r>
          </a:p>
        </p:txBody>
      </p:sp>
      <p:sp>
        <p:nvSpPr>
          <p:cNvPr id="1587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97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6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566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7EC680B2-636A-B045-9D44-8C88E589B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09537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Indirection (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) Operator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890B9934-9B20-ED49-9C55-6D4E78B080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>
                <a:latin typeface="Lucida Console" panose="020B0609040504020204" pitchFamily="49" charset="0"/>
              </a:rPr>
              <a:t>*</a:t>
            </a:r>
            <a:r>
              <a:rPr lang="en-US" altLang="en-US" dirty="0"/>
              <a:t> (indirection/dereferencing operator)</a:t>
            </a:r>
          </a:p>
          <a:p>
            <a:pPr lvl="1" eaLnBrk="1" hangingPunct="1"/>
            <a:r>
              <a:rPr lang="en-US" altLang="en-US" dirty="0"/>
              <a:t>Returns a synonym/alias of what its operand points to</a:t>
            </a:r>
          </a:p>
          <a:p>
            <a:pPr lvl="1" eaLnBrk="1" hangingPunct="1"/>
            <a:r>
              <a:rPr lang="en-US" altLang="en-US" sz="2000" dirty="0">
                <a:latin typeface="Lucida Console" panose="020B0609040504020204" pitchFamily="49" charset="0"/>
              </a:rPr>
              <a:t>*</a:t>
            </a:r>
            <a:r>
              <a:rPr lang="en-US" altLang="en-US" sz="2000" dirty="0" err="1">
                <a:latin typeface="Lucida Console" panose="020B0609040504020204" pitchFamily="49" charset="0"/>
              </a:rPr>
              <a:t>yptr</a:t>
            </a:r>
            <a:r>
              <a:rPr lang="en-US" altLang="en-US" dirty="0"/>
              <a:t> returns </a:t>
            </a:r>
            <a:r>
              <a:rPr lang="en-US" altLang="en-US" sz="2000" dirty="0">
                <a:latin typeface="Lucida Console" panose="020B0609040504020204" pitchFamily="49" charset="0"/>
              </a:rPr>
              <a:t>y</a:t>
            </a:r>
            <a:r>
              <a:rPr lang="en-US" altLang="en-US" dirty="0"/>
              <a:t> (because </a:t>
            </a:r>
            <a:r>
              <a:rPr lang="en-US" altLang="en-US" sz="2000" dirty="0" err="1">
                <a:latin typeface="Lucida Console" panose="020B0609040504020204" pitchFamily="49" charset="0"/>
              </a:rPr>
              <a:t>yptr</a:t>
            </a:r>
            <a:r>
              <a:rPr lang="en-US" altLang="en-US" dirty="0"/>
              <a:t> points to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Lucida Console" panose="020B0609040504020204" pitchFamily="49" charset="0"/>
              </a:rPr>
              <a:t>y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sz="2000" dirty="0">
                <a:latin typeface="Lucida Console" panose="020B0609040504020204" pitchFamily="49" charset="0"/>
              </a:rPr>
              <a:t>*</a:t>
            </a:r>
            <a:r>
              <a:rPr lang="en-US" altLang="en-US" dirty="0"/>
              <a:t> can be used for assignment </a:t>
            </a:r>
          </a:p>
          <a:p>
            <a:pPr lvl="2" eaLnBrk="1" hangingPunct="1"/>
            <a:r>
              <a:rPr lang="en-US" altLang="en-US" dirty="0"/>
              <a:t>Returns alias to an object</a:t>
            </a:r>
          </a:p>
          <a:p>
            <a:pPr lvl="3" eaLnBrk="1" hangingPunct="1">
              <a:buFontTx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*</a:t>
            </a:r>
            <a:r>
              <a:rPr lang="en-US" altLang="en-US" dirty="0" err="1">
                <a:latin typeface="Lucida Console" panose="020B0609040504020204" pitchFamily="49" charset="0"/>
              </a:rPr>
              <a:t>yptr</a:t>
            </a:r>
            <a:r>
              <a:rPr lang="en-US" altLang="en-US" dirty="0">
                <a:latin typeface="Lucida Console" panose="020B0609040504020204" pitchFamily="49" charset="0"/>
              </a:rPr>
              <a:t> = 7;  /* changes y to 7 */</a:t>
            </a:r>
          </a:p>
          <a:p>
            <a:pPr lvl="1" eaLnBrk="1" hangingPunct="1"/>
            <a:r>
              <a:rPr lang="en-US" altLang="en-US" dirty="0"/>
              <a:t>Dereferenced pointer (operand of </a:t>
            </a:r>
            <a:r>
              <a:rPr lang="en-US" altLang="en-US" sz="2000" dirty="0">
                <a:latin typeface="Lucida Console" panose="020B0609040504020204" pitchFamily="49" charset="0"/>
              </a:rPr>
              <a:t>*</a:t>
            </a:r>
            <a:r>
              <a:rPr lang="en-US" altLang="en-US" dirty="0"/>
              <a:t>) must be an </a:t>
            </a:r>
            <a:r>
              <a:rPr lang="en-US" altLang="en-US" dirty="0" err="1"/>
              <a:t>lvalue</a:t>
            </a:r>
            <a:r>
              <a:rPr lang="en-US" altLang="en-US" dirty="0"/>
              <a:t> (no constants)</a:t>
            </a:r>
          </a:p>
        </p:txBody>
      </p:sp>
      <p:pic>
        <p:nvPicPr>
          <p:cNvPr id="4" name="Picture 3" descr="chtp8_07_Page_10">
            <a:extLst>
              <a:ext uri="{FF2B5EF4-FFF2-40B4-BE49-F238E27FC236}">
                <a16:creationId xmlns:a16="http://schemas.microsoft.com/office/drawing/2014/main" id="{AED92F18-9E80-C94A-A455-E69AC7AE65D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9" t="5324" r="4073" b="73380"/>
          <a:stretch/>
        </p:blipFill>
        <p:spPr>
          <a:xfrm>
            <a:off x="1175658" y="5140937"/>
            <a:ext cx="8151222" cy="1460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18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CBB3-534F-2047-9D15-90B401EA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 Operator </a:t>
            </a:r>
            <a:r>
              <a:rPr lang="en-US" b="1" dirty="0"/>
              <a:t>VS</a:t>
            </a:r>
            <a:r>
              <a:rPr lang="en-US" dirty="0"/>
              <a:t> *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0696-70CA-6747-BD5D-522B79C8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latin typeface="Lucida Console" panose="020B0609040504020204" pitchFamily="49" charset="0"/>
              </a:rPr>
              <a:t>*</a:t>
            </a:r>
            <a:r>
              <a:rPr lang="en-US" altLang="en-US" dirty="0"/>
              <a:t> and </a:t>
            </a:r>
            <a:r>
              <a:rPr lang="en-US" altLang="en-US" sz="2600" dirty="0">
                <a:latin typeface="Lucida Console" panose="020B0609040504020204" pitchFamily="49" charset="0"/>
              </a:rPr>
              <a:t>&amp;</a:t>
            </a:r>
            <a:r>
              <a:rPr lang="en-US" altLang="en-US" dirty="0"/>
              <a:t> are inverses </a:t>
            </a:r>
          </a:p>
          <a:p>
            <a:pPr lvl="1"/>
            <a:r>
              <a:rPr lang="en-US" altLang="en-US" dirty="0"/>
              <a:t>They cancel each other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0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86">
            <a:extLst>
              <a:ext uri="{FF2B5EF4-FFF2-40B4-BE49-F238E27FC236}">
                <a16:creationId xmlns:a16="http://schemas.microsoft.com/office/drawing/2014/main" id="{16BA61BD-F7B1-4449-8CF2-407C71E431C3}"/>
              </a:ext>
            </a:extLst>
          </p:cNvPr>
          <p:cNvGraphicFramePr>
            <a:graphicFrameLocks/>
          </p:cNvGraphicFramePr>
          <p:nvPr/>
        </p:nvGraphicFramePr>
        <p:xfrm>
          <a:off x="1524001" y="0"/>
          <a:ext cx="6918325" cy="656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3" imgW="40995600" imgH="38887400" progId="Word.Document.8">
                  <p:embed/>
                </p:oleObj>
              </mc:Choice>
              <mc:Fallback>
                <p:oleObj name="Document" r:id="rId3" imgW="40995600" imgH="38887400" progId="Word.Document.8">
                  <p:embed/>
                  <p:pic>
                    <p:nvPicPr>
                      <p:cNvPr id="11266" name="Object 86">
                        <a:extLst>
                          <a:ext uri="{FF2B5EF4-FFF2-40B4-BE49-F238E27FC236}">
                            <a16:creationId xmlns:a16="http://schemas.microsoft.com/office/drawing/2014/main" id="{16BA61BD-F7B1-4449-8CF2-407C71E431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0"/>
                        <a:ext cx="6918325" cy="656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2">
            <a:extLst>
              <a:ext uri="{FF2B5EF4-FFF2-40B4-BE49-F238E27FC236}">
                <a16:creationId xmlns:a16="http://schemas.microsoft.com/office/drawing/2014/main" id="{1A8652DB-B70E-0F46-9EDF-365986BAD560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524999" y="1676400"/>
            <a:ext cx="2438400" cy="6096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fig07_04.c</a:t>
            </a:r>
          </a:p>
        </p:txBody>
      </p:sp>
      <p:grpSp>
        <p:nvGrpSpPr>
          <p:cNvPr id="57421" name="Group 77">
            <a:extLst>
              <a:ext uri="{FF2B5EF4-FFF2-40B4-BE49-F238E27FC236}">
                <a16:creationId xmlns:a16="http://schemas.microsoft.com/office/drawing/2014/main" id="{42679608-BB9F-B84A-81D7-E0F99E148A60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762000"/>
            <a:ext cx="4572000" cy="1524000"/>
            <a:chOff x="1056" y="336"/>
            <a:chExt cx="2880" cy="960"/>
          </a:xfrm>
        </p:grpSpPr>
        <p:sp>
          <p:nvSpPr>
            <p:cNvPr id="11273" name="Rectangle 78">
              <a:extLst>
                <a:ext uri="{FF2B5EF4-FFF2-40B4-BE49-F238E27FC236}">
                  <a16:creationId xmlns:a16="http://schemas.microsoft.com/office/drawing/2014/main" id="{F8CD8FF8-702F-9649-96C5-D9B11F966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36"/>
              <a:ext cx="1680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The address of </a:t>
              </a:r>
              <a:r>
                <a:rPr lang="en-US" altLang="en-US" sz="1400">
                  <a:latin typeface="Lucida Console" panose="020B0609040504020204" pitchFamily="49" charset="0"/>
                </a:rPr>
                <a:t>a</a:t>
              </a:r>
              <a:r>
                <a:rPr lang="en-US" altLang="en-US" sz="1600"/>
                <a:t> is the value of </a:t>
              </a:r>
              <a:r>
                <a:rPr lang="en-US" altLang="en-US" sz="1400">
                  <a:latin typeface="Lucida Console" panose="020B0609040504020204" pitchFamily="49" charset="0"/>
                </a:rPr>
                <a:t>aPtr</a:t>
              </a:r>
              <a:r>
                <a:rPr lang="en-US" altLang="en-US" sz="1600" b="1">
                  <a:latin typeface="Courier New" panose="02070309020205020404" pitchFamily="49" charset="0"/>
                </a:rPr>
                <a:t>.</a:t>
              </a:r>
              <a:r>
                <a:rPr lang="en-US" altLang="en-US" sz="1200" b="1">
                  <a:latin typeface="Courier New" panose="02070309020205020404" pitchFamily="49" charset="0"/>
                </a:rPr>
                <a:t> </a:t>
              </a:r>
              <a:endParaRPr lang="en-US" altLang="en-US" sz="2400"/>
            </a:p>
          </p:txBody>
        </p:sp>
        <p:sp>
          <p:nvSpPr>
            <p:cNvPr id="11274" name="Line 79">
              <a:extLst>
                <a:ext uri="{FF2B5EF4-FFF2-40B4-BE49-F238E27FC236}">
                  <a16:creationId xmlns:a16="http://schemas.microsoft.com/office/drawing/2014/main" id="{8CC91E1E-2820-B34A-8186-DF81E5C91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528"/>
              <a:ext cx="120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269" name="Rectangle 81">
            <a:extLst>
              <a:ext uri="{FF2B5EF4-FFF2-40B4-BE49-F238E27FC236}">
                <a16:creationId xmlns:a16="http://schemas.microsoft.com/office/drawing/2014/main" id="{9AE62267-8816-0F40-8F03-C05EBFE61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1" y="2667001"/>
            <a:ext cx="2906713" cy="8350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The </a:t>
            </a:r>
            <a:r>
              <a:rPr lang="en-US" altLang="en-US" sz="1400">
                <a:latin typeface="Lucida Console" panose="020B0609040504020204" pitchFamily="49" charset="0"/>
              </a:rPr>
              <a:t>*</a:t>
            </a:r>
            <a:r>
              <a:rPr lang="en-US" altLang="en-US" sz="1600"/>
              <a:t> operator returns an alias to what its operand points to.  </a:t>
            </a:r>
            <a:r>
              <a:rPr lang="en-US" altLang="en-US" sz="1400">
                <a:latin typeface="Lucida Console" panose="020B0609040504020204" pitchFamily="49" charset="0"/>
              </a:rPr>
              <a:t>aPtr</a:t>
            </a:r>
            <a:r>
              <a:rPr lang="en-US" altLang="en-US" sz="1600"/>
              <a:t> points to </a:t>
            </a:r>
            <a:r>
              <a:rPr lang="en-US" altLang="en-US" sz="1400">
                <a:latin typeface="Lucida Console" panose="020B0609040504020204" pitchFamily="49" charset="0"/>
              </a:rPr>
              <a:t>a</a:t>
            </a:r>
            <a:r>
              <a:rPr lang="en-US" altLang="en-US" sz="1600"/>
              <a:t>, so </a:t>
            </a:r>
            <a:r>
              <a:rPr lang="en-US" altLang="en-US" sz="1400">
                <a:latin typeface="Lucida Console" panose="020B0609040504020204" pitchFamily="49" charset="0"/>
              </a:rPr>
              <a:t>*aPtr</a:t>
            </a:r>
            <a:r>
              <a:rPr lang="en-US" altLang="en-US" sz="1600"/>
              <a:t> returns </a:t>
            </a:r>
            <a:r>
              <a:rPr lang="en-US" altLang="en-US" sz="1400">
                <a:latin typeface="Lucida Console" panose="020B0609040504020204" pitchFamily="49" charset="0"/>
              </a:rPr>
              <a:t>a</a:t>
            </a:r>
            <a:r>
              <a:rPr lang="en-US" altLang="en-US" sz="1600"/>
              <a:t>.</a:t>
            </a:r>
          </a:p>
        </p:txBody>
      </p:sp>
      <p:sp>
        <p:nvSpPr>
          <p:cNvPr id="11270" name="Line 82">
            <a:extLst>
              <a:ext uri="{FF2B5EF4-FFF2-40B4-BE49-F238E27FC236}">
                <a16:creationId xmlns:a16="http://schemas.microsoft.com/office/drawing/2014/main" id="{156C64B0-B693-B34E-A2A3-C559B0CDE9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59514" y="3124201"/>
            <a:ext cx="598487" cy="36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1" name="Rectangle 84">
            <a:extLst>
              <a:ext uri="{FF2B5EF4-FFF2-40B4-BE49-F238E27FC236}">
                <a16:creationId xmlns:a16="http://schemas.microsoft.com/office/drawing/2014/main" id="{4489DF33-6FE3-9A44-84FD-4782F979B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810000"/>
            <a:ext cx="1676400" cy="5905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Notice how </a:t>
            </a:r>
            <a:r>
              <a:rPr lang="en-US" altLang="en-US" sz="1400">
                <a:latin typeface="Lucida Console" panose="020B0609040504020204" pitchFamily="49" charset="0"/>
              </a:rPr>
              <a:t>*</a:t>
            </a:r>
            <a:r>
              <a:rPr lang="en-US" altLang="en-US" sz="1600"/>
              <a:t> and </a:t>
            </a:r>
            <a:r>
              <a:rPr lang="en-US" altLang="en-US" sz="1400">
                <a:latin typeface="Lucida Console" panose="020B0609040504020204" pitchFamily="49" charset="0"/>
              </a:rPr>
              <a:t>&amp;</a:t>
            </a:r>
            <a:r>
              <a:rPr lang="en-US" altLang="en-US" sz="1600"/>
              <a:t> are inverses </a:t>
            </a:r>
          </a:p>
        </p:txBody>
      </p:sp>
      <p:sp>
        <p:nvSpPr>
          <p:cNvPr id="11272" name="Line 85">
            <a:extLst>
              <a:ext uri="{FF2B5EF4-FFF2-40B4-BE49-F238E27FC236}">
                <a16:creationId xmlns:a16="http://schemas.microsoft.com/office/drawing/2014/main" id="{ECCE56B3-6221-DA48-960E-C2EC308F2A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38100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6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tp8_07_Page_12">
            <a:extLst>
              <a:ext uri="{FF2B5EF4-FFF2-40B4-BE49-F238E27FC236}">
                <a16:creationId xmlns:a16="http://schemas.microsoft.com/office/drawing/2014/main" id="{06FF0736-0381-FC48-9963-8C41C6683ACD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0" b="58476"/>
          <a:stretch/>
        </p:blipFill>
        <p:spPr>
          <a:xfrm>
            <a:off x="1413510" y="1619794"/>
            <a:ext cx="8875713" cy="2586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042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2386</Words>
  <Application>Microsoft Macintosh PowerPoint</Application>
  <PresentationFormat>Widescreen</PresentationFormat>
  <Paragraphs>289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AvantGarde</vt:lpstr>
      <vt:lpstr>Calibri</vt:lpstr>
      <vt:lpstr>Calibri Light</vt:lpstr>
      <vt:lpstr>Cambria</vt:lpstr>
      <vt:lpstr>Consolas</vt:lpstr>
      <vt:lpstr>Courier New</vt:lpstr>
      <vt:lpstr>Lucida Console</vt:lpstr>
      <vt:lpstr>Times New Roman</vt:lpstr>
      <vt:lpstr>Office Theme</vt:lpstr>
      <vt:lpstr>Document</vt:lpstr>
      <vt:lpstr>POINTER</vt:lpstr>
      <vt:lpstr>Pointer Variable</vt:lpstr>
      <vt:lpstr>PowerPoint Presentation</vt:lpstr>
      <vt:lpstr>Definitions and Initialization</vt:lpstr>
      <vt:lpstr>Pointer Operators </vt:lpstr>
      <vt:lpstr>The Indirection (*) Operator</vt:lpstr>
      <vt:lpstr>&amp; Operator VS * Operator</vt:lpstr>
      <vt:lpstr>PowerPoint Presentation</vt:lpstr>
      <vt:lpstr>PowerPoint Presentation</vt:lpstr>
      <vt:lpstr>Calling Functions by Reference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the const Qualifier with Pointers</vt:lpstr>
      <vt:lpstr>PowerPoint Presentation</vt:lpstr>
      <vt:lpstr>four ways to pass a pointer to a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Bubble Sort Using Call-by-reference</vt:lpstr>
      <vt:lpstr>PowerPoint Presentation</vt:lpstr>
      <vt:lpstr>PowerPoint Presentation</vt:lpstr>
      <vt:lpstr>PowerPoint Presentation</vt:lpstr>
      <vt:lpstr>PowerPoint Presentation</vt:lpstr>
      <vt:lpstr>Bubble Sort Using Call-by-reference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 Expressions and Pointer Arithmetic</vt:lpstr>
      <vt:lpstr>Pointer Expressions and Pointer Arithmetic</vt:lpstr>
      <vt:lpstr>Pointer Expressions and Pointer Arithmetic</vt:lpstr>
      <vt:lpstr>Pointer Expressions and Pointer Arithmetic</vt:lpstr>
      <vt:lpstr>Pointers VS Arrays</vt:lpstr>
      <vt:lpstr>Pointers VS Arrays</vt:lpstr>
      <vt:lpstr>PowerPoint Presentation</vt:lpstr>
      <vt:lpstr>PowerPoint Presentation</vt:lpstr>
      <vt:lpstr>PowerPoint Presentation</vt:lpstr>
      <vt:lpstr>7.9  Relationship between Pointers and Arrays (Cont.)</vt:lpstr>
      <vt:lpstr>PowerPoint Presentation</vt:lpstr>
      <vt:lpstr>PowerPoint Presentation</vt:lpstr>
      <vt:lpstr>Arrays of Pointers</vt:lpstr>
      <vt:lpstr>Pointers to Functions</vt:lpstr>
      <vt:lpstr>Pointers to Functions</vt:lpstr>
      <vt:lpstr>7.11  Case Study: Card Shuffling and Dealing Simulation (Cont.)</vt:lpstr>
      <vt:lpstr>7.11  Case Study: Card Shuffling and Dealing Simulation (Cont.)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</dc:title>
  <dc:creator>Sari Widya Sihwi</dc:creator>
  <cp:lastModifiedBy>Sari Widya Sihwi</cp:lastModifiedBy>
  <cp:revision>5</cp:revision>
  <dcterms:created xsi:type="dcterms:W3CDTF">2021-09-25T18:26:39Z</dcterms:created>
  <dcterms:modified xsi:type="dcterms:W3CDTF">2021-10-04T07:52:46Z</dcterms:modified>
</cp:coreProperties>
</file>