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18" r:id="rId3"/>
    <p:sldId id="258" r:id="rId4"/>
    <p:sldId id="327" r:id="rId5"/>
    <p:sldId id="257" r:id="rId6"/>
    <p:sldId id="284" r:id="rId7"/>
    <p:sldId id="399" r:id="rId8"/>
    <p:sldId id="401" r:id="rId9"/>
    <p:sldId id="400" r:id="rId10"/>
    <p:sldId id="265" r:id="rId11"/>
    <p:sldId id="259" r:id="rId12"/>
    <p:sldId id="260" r:id="rId13"/>
    <p:sldId id="262" r:id="rId14"/>
    <p:sldId id="328" r:id="rId15"/>
    <p:sldId id="261" r:id="rId16"/>
    <p:sldId id="263" r:id="rId17"/>
    <p:sldId id="264" r:id="rId18"/>
    <p:sldId id="278" r:id="rId19"/>
    <p:sldId id="329" r:id="rId20"/>
    <p:sldId id="330" r:id="rId21"/>
    <p:sldId id="331" r:id="rId22"/>
    <p:sldId id="282" r:id="rId23"/>
    <p:sldId id="269" r:id="rId24"/>
    <p:sldId id="270" r:id="rId25"/>
    <p:sldId id="289" r:id="rId26"/>
    <p:sldId id="273" r:id="rId27"/>
    <p:sldId id="292" r:id="rId28"/>
    <p:sldId id="332" r:id="rId29"/>
    <p:sldId id="299" r:id="rId30"/>
    <p:sldId id="298" r:id="rId31"/>
    <p:sldId id="333" r:id="rId32"/>
    <p:sldId id="335" r:id="rId33"/>
    <p:sldId id="336" r:id="rId34"/>
    <p:sldId id="306" r:id="rId35"/>
    <p:sldId id="307" r:id="rId36"/>
    <p:sldId id="337" r:id="rId37"/>
    <p:sldId id="313" r:id="rId38"/>
    <p:sldId id="312" r:id="rId39"/>
    <p:sldId id="279" r:id="rId40"/>
    <p:sldId id="280" r:id="rId41"/>
    <p:sldId id="338" r:id="rId42"/>
    <p:sldId id="339" r:id="rId43"/>
    <p:sldId id="340" r:id="rId44"/>
    <p:sldId id="341" r:id="rId45"/>
    <p:sldId id="281" r:id="rId46"/>
    <p:sldId id="342" r:id="rId47"/>
    <p:sldId id="398" r:id="rId48"/>
    <p:sldId id="393" r:id="rId49"/>
    <p:sldId id="394" r:id="rId50"/>
    <p:sldId id="395" r:id="rId51"/>
    <p:sldId id="396" r:id="rId52"/>
    <p:sldId id="39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78"/>
    <p:restoredTop sz="95865"/>
  </p:normalViewPr>
  <p:slideViewPr>
    <p:cSldViewPr snapToGrid="0" snapToObjects="1">
      <p:cViewPr>
        <p:scale>
          <a:sx n="51" d="100"/>
          <a:sy n="51" d="100"/>
        </p:scale>
        <p:origin x="144" y="1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4014C-828F-EC46-8DE2-EB229C36D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53A8C-4D65-BE4E-A9FF-F887EF1DE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660F2-84C1-F046-B242-D6EBB7CA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5B5B-13DF-4B41-AF49-206738DC1F15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1266A-1068-CF48-88B3-B2E05C6C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F9481-B22E-9045-859F-557C07B3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9CB4-A099-924A-B35F-75371E9B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5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AEB5-D7DC-6041-BDF1-7BA3C1F8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19C54-BFB9-D949-8335-3878EA853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42BA6-7B14-C24D-BA53-3B2B143E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5B5B-13DF-4B41-AF49-206738DC1F15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7E2C9-6A6F-DE44-ADF7-73868BD3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6EA51-9A9E-1941-8530-82332332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9CB4-A099-924A-B35F-75371E9B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1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F2784-5440-BC4D-9F04-82FC96936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9F56D-E98D-4643-ADF6-B6ACA787F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029E8-E7E3-7C43-8401-BE677A2E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5B5B-13DF-4B41-AF49-206738DC1F15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7AE97-E805-8F45-B6EC-0E7996ED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3E7E1-9D24-A74D-9B39-DE6D53E8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9CB4-A099-924A-B35F-75371E9B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99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FCE03A-2FBF-498E-9CFD-83E3CB1C6D12}" type="datetime1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133600" y="6356353"/>
            <a:ext cx="792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©2016 Pearson Education, Inc., Hoboken, NJ.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21B04-B269-45F8-9C48-A079A0B7B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3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F81B-1824-4A42-9737-9B5AD35D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01280-F9A4-AE44-99C2-CD15E6B3F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C370B-9F09-EA48-AC27-D48D7394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5B5B-13DF-4B41-AF49-206738DC1F15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B3846-5D1C-FB49-9BD4-81AFFFA1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11AAD-9843-C84C-8076-F7B534AE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9CB4-A099-924A-B35F-75371E9B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FE33-E487-0E47-A0BF-0F1994CB0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DA473-65D1-3E4F-99E6-E4E05BDA2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669A6-5AB3-E947-9823-CD84AB92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5B5B-13DF-4B41-AF49-206738DC1F15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3F55-1663-9846-A58F-858D98E4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1D3D-BB15-A34C-90E7-EFFEDE7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9CB4-A099-924A-B35F-75371E9B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2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31DED-2602-D542-B4E9-E53BB1B3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7803-3082-7D48-9A92-6BD087370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61CE9-BCCF-914B-8F1D-C02C48D50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AD0FA-9112-104B-894B-C88E911F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5B5B-13DF-4B41-AF49-206738DC1F15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CB3E2-72E3-9943-B78A-C9056045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0F274-63BC-DA4D-918D-F08D3A71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9CB4-A099-924A-B35F-75371E9B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8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CD05-6A83-B246-BA8D-F6AEE6FB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FC97D-5A6B-514D-B1AA-F854E5867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A2D90-301B-5E4B-BC84-E92046DD8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39CE0-7CCB-574F-8E87-C214BCDA3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9B3F4-7E65-8C45-A3C5-02EB0AAE4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308E0-CB09-CF40-BA55-2998BACF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5B5B-13DF-4B41-AF49-206738DC1F15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347036-32CD-154E-BBCF-FCA7D242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26D81-5942-3D46-93E3-69D350F7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9CB4-A099-924A-B35F-75371E9B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5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A972-F9F3-434A-8333-40E1F987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1A836-EFF9-AE4B-B9EA-89E2CA6E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5B5B-13DF-4B41-AF49-206738DC1F15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D11F0-BD26-514A-B342-B0416FED3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7C585-86C7-5E47-B34D-35BA0E48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9CB4-A099-924A-B35F-75371E9B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3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3874C-0480-3347-A73F-FD1847BA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5B5B-13DF-4B41-AF49-206738DC1F15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A4F5DC-B1B5-1A42-B1DA-467621B7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FEB57-846D-7B4A-B02C-25833AB0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9CB4-A099-924A-B35F-75371E9B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4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7444-8BCB-E44A-BBCE-5EE256DC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F49E2-F7DB-514C-AC3D-D5BE2B184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484F0-A59A-6041-94A7-BC5B72FA6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72B79-ADD6-AA40-97A1-CC1DD3FE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5B5B-13DF-4B41-AF49-206738DC1F15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20B76-21C9-304A-AFEF-28885736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6E206-7853-094D-B694-ADC78A91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9CB4-A099-924A-B35F-75371E9B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3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B6B6-F7A5-FA4D-8272-5E410B31C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0F53E-785B-8D42-A671-4CE881F31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81F3D-AF8F-7942-A70B-01FBE9DE1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DD89B-CEF5-4A43-A219-9A708C3D1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5B5B-13DF-4B41-AF49-206738DC1F15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8DAE9-0081-B746-BA98-8DBEDADEA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602C1-BD01-DE48-A427-B70BEBC8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9CB4-A099-924A-B35F-75371E9B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1511F-2EB7-154B-A4A1-57B09742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C8385-7EAF-B54A-AFEC-BE639C0AB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5BA9A-2E69-AD4B-AB1E-553ED30C6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45B5B-13DF-4B41-AF49-206738DC1F15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71AC9-082D-D243-9A1C-644B5F94B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E6D40-4B02-174B-97DD-855BF0FF5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D9CB4-A099-924A-B35F-75371E9B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1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407F-9A5A-E141-93D3-1B0FD2F143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 Structures, Unions, Bit Manipulation &amp; Enumerations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F4CF7-7275-2244-8DD2-426ED6975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45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0_Page_09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3"/>
          <a:stretch/>
        </p:blipFill>
        <p:spPr>
          <a:xfrm>
            <a:off x="1658143" y="0"/>
            <a:ext cx="8875713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D73947D-403F-3648-8A4B-6D58A941AB88}"/>
              </a:ext>
            </a:extLst>
          </p:cNvPr>
          <p:cNvSpPr txBox="1">
            <a:spLocks/>
          </p:cNvSpPr>
          <p:nvPr/>
        </p:nvSpPr>
        <p:spPr>
          <a:xfrm>
            <a:off x="1155699" y="2717800"/>
            <a:ext cx="9880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It shows a sample storage alignment for a variable of type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example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that has been assigned the character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'a'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and the integer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97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(the bit representations of the values are shown). </a:t>
            </a:r>
          </a:p>
          <a:p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If the members are stored beginning at word boundaries, there’s a 1-byte hole (byte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in the figure) in the storage for variables of type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example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value in the 1-byte hole is undefined. </a:t>
            </a:r>
          </a:p>
          <a:p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Even if the member values of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sample1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sample2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are in fact equal, the structures are not necessarily equal, because the undefined 1-byte holes are not likely to contain identical values.</a:t>
            </a:r>
          </a:p>
        </p:txBody>
      </p:sp>
    </p:spTree>
    <p:extLst>
      <p:ext uri="{BB962C8B-B14F-4D97-AF65-F5344CB8AC3E}">
        <p14:creationId xmlns:p14="http://schemas.microsoft.com/office/powerpoint/2010/main" val="511998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0C953-FB1C-C944-814A-FDCAA8CA43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5506D-B674-FD40-AFD7-2F9D4327B9F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13989E71-F330-7240-8AE2-98AC866D8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Structure’s Valid Operations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357B14A-A81A-384C-A2CF-7B5458D4F5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only valid operations that may be performed on structures are: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assigning structure variables to structure variables of the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same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type,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taking the address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 of a structure variable,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accessing the members of a structure variable (see Section 10.4) and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using the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operator to determine the size of a structure variable.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Structures may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be compared using operators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because structure members are not necessarily stored in consecutive bytes of memory. </a:t>
            </a:r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lvl="1"/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lvl="1"/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691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D0C0A-D148-004D-AE21-DEB72C5613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6B245-1AA3-EB4C-AA51-2E3FECFA9CE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E60E8C22-FC94-5F4B-83DF-94B55DCB75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Initializing Structures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16F947F-D731-174F-83DF-842F224BDA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Initializer lists</a:t>
            </a:r>
          </a:p>
          <a:p>
            <a:pPr lvl="1"/>
            <a:r>
              <a:rPr lang="en-US" altLang="en-US"/>
              <a:t>Example:</a:t>
            </a:r>
          </a:p>
          <a:p>
            <a:pPr lvl="2"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card oneCard = { "Three", "Hearts" };</a:t>
            </a:r>
          </a:p>
          <a:p>
            <a:r>
              <a:rPr lang="en-US" altLang="en-US"/>
              <a:t>Assignment statements</a:t>
            </a:r>
          </a:p>
          <a:p>
            <a:pPr lvl="1"/>
            <a:r>
              <a:rPr lang="en-US" altLang="en-US"/>
              <a:t>Example:</a:t>
            </a:r>
          </a:p>
          <a:p>
            <a:pPr lvl="2"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card threeHearts = oneCard;</a:t>
            </a:r>
          </a:p>
          <a:p>
            <a:pPr lvl="1"/>
            <a:r>
              <a:rPr lang="en-US" altLang="en-US"/>
              <a:t>Could also define and initialize </a:t>
            </a:r>
            <a:r>
              <a:rPr lang="en-US" altLang="en-US" sz="2000">
                <a:latin typeface="Lucida Console" panose="020B0609040504020204" pitchFamily="49" charset="0"/>
              </a:rPr>
              <a:t>threeHearts</a:t>
            </a:r>
            <a:r>
              <a:rPr lang="en-US" altLang="en-US"/>
              <a:t> as follows:</a:t>
            </a:r>
          </a:p>
          <a:p>
            <a:pPr lvl="2"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card threeHearts;</a:t>
            </a:r>
          </a:p>
          <a:p>
            <a:pPr lvl="2"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threeHearts.face = “Three”;</a:t>
            </a:r>
          </a:p>
          <a:p>
            <a:pPr lvl="2"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threeHearts.suit = “Hearts”;</a:t>
            </a:r>
          </a:p>
        </p:txBody>
      </p:sp>
    </p:spTree>
    <p:extLst>
      <p:ext uri="{BB962C8B-B14F-4D97-AF65-F5344CB8AC3E}">
        <p14:creationId xmlns:p14="http://schemas.microsoft.com/office/powerpoint/2010/main" val="2354164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>
            <a:extLst>
              <a:ext uri="{FF2B5EF4-FFF2-40B4-BE49-F238E27FC236}">
                <a16:creationId xmlns:a16="http://schemas.microsoft.com/office/drawing/2014/main" id="{981EB134-1253-544A-893D-12EC748D7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Accessing Members of Structures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099C8896-98C3-524C-B729-BA92F2AAFC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Accessing structure members</a:t>
            </a:r>
          </a:p>
          <a:p>
            <a:pPr lvl="1"/>
            <a:r>
              <a:rPr lang="en-US" altLang="en-US"/>
              <a:t>Dot operator (</a:t>
            </a:r>
            <a:r>
              <a:rPr lang="en-US" altLang="en-US" b="1">
                <a:latin typeface="Courier New" panose="02070309020205020404" pitchFamily="49" charset="0"/>
              </a:rPr>
              <a:t>.</a:t>
            </a:r>
            <a:r>
              <a:rPr lang="en-US" altLang="en-US"/>
              <a:t>) used with structure variables</a:t>
            </a:r>
          </a:p>
          <a:p>
            <a:pPr lvl="2"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card myCard;</a:t>
            </a:r>
          </a:p>
          <a:p>
            <a:pPr lvl="2"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printf( "%s", myCard.suit );</a:t>
            </a:r>
          </a:p>
          <a:p>
            <a:pPr lvl="1"/>
            <a:r>
              <a:rPr lang="en-US" altLang="en-US"/>
              <a:t>Arrow operator (</a:t>
            </a:r>
            <a:r>
              <a:rPr lang="en-US" altLang="en-US" b="1">
                <a:latin typeface="Courier New" panose="02070309020205020404" pitchFamily="49" charset="0"/>
              </a:rPr>
              <a:t>-&gt;</a:t>
            </a:r>
            <a:r>
              <a:rPr lang="en-US" altLang="en-US"/>
              <a:t>) used with pointers to structure variables</a:t>
            </a:r>
          </a:p>
          <a:p>
            <a:pPr lvl="2"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card *myCardPtr = &amp;myCard;</a:t>
            </a:r>
          </a:p>
          <a:p>
            <a:pPr lvl="2"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printf( "%s", myCardPtr-&gt;suit );</a:t>
            </a:r>
          </a:p>
          <a:p>
            <a:pPr lvl="1"/>
            <a:r>
              <a:rPr lang="en-US" altLang="en-US" sz="2000">
                <a:latin typeface="Lucida Console" panose="020B0609040504020204" pitchFamily="49" charset="0"/>
              </a:rPr>
              <a:t>myCardPtr-&gt;suit</a:t>
            </a:r>
            <a:r>
              <a:rPr lang="en-US" altLang="en-US"/>
              <a:t> is equivalent to</a:t>
            </a:r>
          </a:p>
          <a:p>
            <a:pPr lvl="2"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( *myCardPtr ).suit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9CF33-0A37-274A-961E-0DF752E384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BAD2CCF3-BAE8-AF4D-B94E-4607B4AFF8E0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8146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tp8_10_Page_15">
            <a:extLst>
              <a:ext uri="{FF2B5EF4-FFF2-40B4-BE49-F238E27FC236}">
                <a16:creationId xmlns:a16="http://schemas.microsoft.com/office/drawing/2014/main" id="{61AA6626-A58F-2C4A-8629-E908EDA27B6E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" r="22323" b="1"/>
          <a:stretch/>
        </p:blipFill>
        <p:spPr>
          <a:xfrm>
            <a:off x="631128" y="746634"/>
            <a:ext cx="5294715" cy="5364731"/>
          </a:xfrm>
          <a:prstGeom prst="rect">
            <a:avLst/>
          </a:prstGeom>
          <a:noFill/>
        </p:spPr>
      </p:pic>
      <p:pic>
        <p:nvPicPr>
          <p:cNvPr id="12" name="Picture 11" descr="chtp8_10_Page_16">
            <a:extLst>
              <a:ext uri="{FF2B5EF4-FFF2-40B4-BE49-F238E27FC236}">
                <a16:creationId xmlns:a16="http://schemas.microsoft.com/office/drawing/2014/main" id="{5F64EAC2-81DE-B343-977A-12E3E70145EE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" r="6980"/>
          <a:stretch/>
        </p:blipFill>
        <p:spPr>
          <a:xfrm>
            <a:off x="6225054" y="772034"/>
            <a:ext cx="5312133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0785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184FF-19F3-B147-8852-551BAD78E8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678B1-D78B-1A49-8400-188E5279321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3025A6A6-F5D8-0046-BD0C-6A9E55976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Using Structures With Functions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25B0FE5D-FF06-DC41-A2B9-368BAC4ECD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Passing structures to functions</a:t>
            </a:r>
          </a:p>
          <a:p>
            <a:pPr lvl="1"/>
            <a:r>
              <a:rPr lang="en-US" altLang="en-US"/>
              <a:t>Pass entire structure</a:t>
            </a:r>
          </a:p>
          <a:p>
            <a:pPr lvl="2"/>
            <a:r>
              <a:rPr lang="en-US" altLang="en-US"/>
              <a:t>Or, pass individual members</a:t>
            </a:r>
          </a:p>
          <a:p>
            <a:pPr lvl="1"/>
            <a:r>
              <a:rPr lang="en-US" altLang="en-US"/>
              <a:t>Both pass call by value</a:t>
            </a:r>
          </a:p>
          <a:p>
            <a:r>
              <a:rPr lang="en-US" altLang="en-US"/>
              <a:t>To pass structures call-by-reference </a:t>
            </a:r>
          </a:p>
          <a:p>
            <a:pPr lvl="1"/>
            <a:r>
              <a:rPr lang="en-US" altLang="en-US"/>
              <a:t>Pass its address</a:t>
            </a:r>
          </a:p>
          <a:p>
            <a:pPr lvl="1"/>
            <a:r>
              <a:rPr lang="en-US" altLang="en-US"/>
              <a:t>Pass reference to it</a:t>
            </a:r>
          </a:p>
          <a:p>
            <a:r>
              <a:rPr lang="en-US" altLang="en-US"/>
              <a:t>To pass arrays call-by-value</a:t>
            </a:r>
          </a:p>
          <a:p>
            <a:pPr lvl="1"/>
            <a:r>
              <a:rPr lang="en-US" altLang="en-US"/>
              <a:t>Create a structure with the array as a member </a:t>
            </a:r>
          </a:p>
          <a:p>
            <a:pPr lvl="1"/>
            <a:r>
              <a:rPr lang="en-US" altLang="en-US"/>
              <a:t>Pass the structure</a:t>
            </a:r>
          </a:p>
        </p:txBody>
      </p:sp>
    </p:spTree>
    <p:extLst>
      <p:ext uri="{BB962C8B-B14F-4D97-AF65-F5344CB8AC3E}">
        <p14:creationId xmlns:p14="http://schemas.microsoft.com/office/powerpoint/2010/main" val="3958223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3C287-CA0F-9441-A3D4-A1FDC95463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391E-0A2E-B540-A402-62D1C56645C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F4489074-3189-204E-B526-4C8318FC6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latin typeface="Lucida Console" panose="020B0609040504020204" pitchFamily="49" charset="0"/>
              </a:rPr>
              <a:t>typedef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91EB3E9D-1A88-6D4C-867F-BCFB22B8FA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>
                <a:latin typeface="Lucida Console" panose="020B0609040504020204" pitchFamily="49" charset="0"/>
              </a:rPr>
              <a:t>typedef</a:t>
            </a:r>
            <a:r>
              <a:rPr lang="en-US" altLang="en-US"/>
              <a:t> </a:t>
            </a:r>
          </a:p>
          <a:p>
            <a:pPr lvl="1"/>
            <a:r>
              <a:rPr lang="en-US" altLang="en-US"/>
              <a:t>Creates synonyms (aliases) for previously defined data types</a:t>
            </a:r>
          </a:p>
          <a:p>
            <a:pPr lvl="1"/>
            <a:r>
              <a:rPr lang="en-US" altLang="en-US"/>
              <a:t>Use </a:t>
            </a:r>
            <a:r>
              <a:rPr lang="en-US" altLang="en-US" sz="2000">
                <a:latin typeface="Lucida Console" panose="020B0609040504020204" pitchFamily="49" charset="0"/>
              </a:rPr>
              <a:t>typedef</a:t>
            </a:r>
            <a:r>
              <a:rPr lang="en-US" altLang="en-US"/>
              <a:t> to create shorter type names</a:t>
            </a:r>
          </a:p>
          <a:p>
            <a:pPr lvl="1"/>
            <a:r>
              <a:rPr lang="en-US" altLang="en-US"/>
              <a:t>Example:</a:t>
            </a:r>
          </a:p>
          <a:p>
            <a:pPr lvl="3">
              <a:buFontTx/>
              <a:buNone/>
            </a:pPr>
            <a:r>
              <a:rPr lang="en-US" altLang="en-US">
                <a:latin typeface="Lucida Console" panose="020B0609040504020204" pitchFamily="49" charset="0"/>
              </a:rPr>
              <a:t>typedef struct Card *CardPtr;</a:t>
            </a:r>
          </a:p>
          <a:p>
            <a:pPr lvl="1"/>
            <a:r>
              <a:rPr lang="en-US" altLang="en-US"/>
              <a:t>Defines a new type name </a:t>
            </a:r>
            <a:r>
              <a:rPr lang="en-US" altLang="en-US" sz="2000">
                <a:latin typeface="Lucida Console" panose="020B0609040504020204" pitchFamily="49" charset="0"/>
              </a:rPr>
              <a:t>CardPtr</a:t>
            </a:r>
            <a:r>
              <a:rPr lang="en-US" altLang="en-US"/>
              <a:t> as a synonym for type </a:t>
            </a:r>
            <a:r>
              <a:rPr lang="en-US" altLang="en-US" sz="2000">
                <a:latin typeface="Lucida Console" panose="020B0609040504020204" pitchFamily="49" charset="0"/>
              </a:rPr>
              <a:t>struct Card *</a:t>
            </a:r>
          </a:p>
          <a:p>
            <a:pPr lvl="1"/>
            <a:r>
              <a:rPr lang="en-US" altLang="en-US" sz="2000">
                <a:latin typeface="Lucida Console" panose="020B0609040504020204" pitchFamily="49" charset="0"/>
              </a:rPr>
              <a:t>typedef</a:t>
            </a:r>
            <a:r>
              <a:rPr lang="en-US" altLang="en-US"/>
              <a:t> does not create a new data type</a:t>
            </a:r>
          </a:p>
          <a:p>
            <a:pPr lvl="2"/>
            <a:r>
              <a:rPr lang="en-US" altLang="en-US"/>
              <a:t>Only creates an alias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952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53785-BC0A-1943-BE7A-FC646B7B67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7895D-D7ED-1D4C-8058-0840F5774683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EC4DF371-34FE-7440-8F4A-1EFB794B45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Example: High-Performance Card-shuffling and Dealing Simulation</a:t>
            </a:r>
            <a:r>
              <a:rPr lang="en-US" altLang="en-US" dirty="0"/>
              <a:t> 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2CB4A21F-29A5-C048-93C6-FE873D7639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Pseudocode:</a:t>
            </a:r>
          </a:p>
          <a:p>
            <a:pPr lvl="1"/>
            <a:r>
              <a:rPr lang="en-US" altLang="en-US"/>
              <a:t>Create an array of card structures</a:t>
            </a:r>
          </a:p>
          <a:p>
            <a:pPr lvl="1"/>
            <a:r>
              <a:rPr lang="en-US" altLang="en-US"/>
              <a:t>Put cards in the deck</a:t>
            </a:r>
          </a:p>
          <a:p>
            <a:pPr lvl="1"/>
            <a:r>
              <a:rPr lang="en-US" altLang="en-US"/>
              <a:t>Shuffle the deck</a:t>
            </a:r>
          </a:p>
          <a:p>
            <a:pPr lvl="1"/>
            <a:r>
              <a:rPr lang="en-US" altLang="en-US"/>
              <a:t>Deal the cards</a:t>
            </a:r>
          </a:p>
        </p:txBody>
      </p:sp>
    </p:spTree>
    <p:extLst>
      <p:ext uri="{BB962C8B-B14F-4D97-AF65-F5344CB8AC3E}">
        <p14:creationId xmlns:p14="http://schemas.microsoft.com/office/powerpoint/2010/main" val="1613494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0_Page_2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47495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0_Page_2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9994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0_Page_0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9" y="0"/>
            <a:ext cx="10737668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5663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0_Page_2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36992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0_Page_2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48828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0_Page_2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80732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D788A-7E5F-9346-B6D9-F78C724CE2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1E397-0DEC-D14F-8768-6C3A6034C8B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18C05FDE-E0CB-774A-A933-763784987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Unions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EFAFEB8F-3DD6-9340-95AD-8682465597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600">
                <a:latin typeface="Lucida Console" panose="020B0609040504020204" pitchFamily="49" charset="0"/>
              </a:rPr>
              <a:t>union</a:t>
            </a:r>
          </a:p>
          <a:p>
            <a:pPr lvl="1"/>
            <a:r>
              <a:rPr lang="en-US" altLang="en-US"/>
              <a:t>Memory that contains a variety of objects over time</a:t>
            </a:r>
          </a:p>
          <a:p>
            <a:pPr lvl="1"/>
            <a:r>
              <a:rPr lang="en-US" altLang="en-US"/>
              <a:t>Only contains one data member at a time</a:t>
            </a:r>
          </a:p>
          <a:p>
            <a:pPr lvl="1"/>
            <a:r>
              <a:rPr lang="en-US" altLang="en-US"/>
              <a:t>Members of a </a:t>
            </a:r>
            <a:r>
              <a:rPr lang="en-US" altLang="en-US" sz="2000">
                <a:latin typeface="Lucida Console" panose="020B0609040504020204" pitchFamily="49" charset="0"/>
              </a:rPr>
              <a:t>union</a:t>
            </a:r>
            <a:r>
              <a:rPr lang="en-US" altLang="en-US"/>
              <a:t> share space</a:t>
            </a:r>
          </a:p>
          <a:p>
            <a:pPr lvl="1"/>
            <a:r>
              <a:rPr lang="en-US" altLang="en-US"/>
              <a:t>Conserves storage</a:t>
            </a:r>
          </a:p>
          <a:p>
            <a:pPr lvl="1"/>
            <a:r>
              <a:rPr lang="en-US" altLang="en-US"/>
              <a:t>Only the last data member defined can be accessed</a:t>
            </a:r>
          </a:p>
          <a:p>
            <a:r>
              <a:rPr lang="en-US" altLang="en-US" sz="2600">
                <a:latin typeface="Lucida Console" panose="020B0609040504020204" pitchFamily="49" charset="0"/>
              </a:rPr>
              <a:t>union</a:t>
            </a:r>
            <a:r>
              <a:rPr lang="en-US" altLang="en-US"/>
              <a:t> definitions</a:t>
            </a:r>
          </a:p>
          <a:p>
            <a:pPr lvl="1"/>
            <a:r>
              <a:rPr lang="en-US" altLang="en-US"/>
              <a:t>Same as struct</a:t>
            </a:r>
          </a:p>
          <a:p>
            <a:pPr lvl="3">
              <a:buFontTx/>
              <a:buNone/>
            </a:pPr>
            <a:r>
              <a:rPr lang="en-US" altLang="en-US">
                <a:latin typeface="Lucida Console" panose="020B0609040504020204" pitchFamily="49" charset="0"/>
              </a:rPr>
              <a:t>union Number {</a:t>
            </a:r>
          </a:p>
          <a:p>
            <a:pPr lvl="3">
              <a:buFontTx/>
              <a:buNone/>
            </a:pPr>
            <a:r>
              <a:rPr lang="en-US" altLang="en-US">
                <a:latin typeface="Lucida Console" panose="020B0609040504020204" pitchFamily="49" charset="0"/>
              </a:rPr>
              <a:t>  int x;</a:t>
            </a:r>
          </a:p>
          <a:p>
            <a:pPr lvl="3">
              <a:buFontTx/>
              <a:buNone/>
            </a:pPr>
            <a:r>
              <a:rPr lang="en-US" altLang="en-US">
                <a:latin typeface="Lucida Console" panose="020B0609040504020204" pitchFamily="49" charset="0"/>
              </a:rPr>
              <a:t>  float y;</a:t>
            </a:r>
          </a:p>
          <a:p>
            <a:pPr lvl="3">
              <a:buFontTx/>
              <a:buNone/>
            </a:pPr>
            <a:r>
              <a:rPr lang="en-US" altLang="en-US">
                <a:latin typeface="Lucida Console" panose="020B0609040504020204" pitchFamily="49" charset="0"/>
              </a:rPr>
              <a:t>};</a:t>
            </a:r>
          </a:p>
          <a:p>
            <a:pPr lvl="3">
              <a:buFontTx/>
              <a:buNone/>
            </a:pPr>
            <a:r>
              <a:rPr lang="en-US" altLang="en-US">
                <a:latin typeface="Lucida Console" panose="020B0609040504020204" pitchFamily="49" charset="0"/>
              </a:rPr>
              <a:t>union Number value;</a:t>
            </a:r>
          </a:p>
        </p:txBody>
      </p:sp>
    </p:spTree>
    <p:extLst>
      <p:ext uri="{BB962C8B-B14F-4D97-AF65-F5344CB8AC3E}">
        <p14:creationId xmlns:p14="http://schemas.microsoft.com/office/powerpoint/2010/main" val="2068631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62826-3868-2048-BDC1-E9A97EB72E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C711B-4675-D046-B3C3-C17CD7AAB5D3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D72A5980-8523-4E42-A198-598C927E0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Unions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B9F4FB12-4470-D84B-AFCA-050B622353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Valid </a:t>
            </a:r>
            <a:r>
              <a:rPr lang="en-US" altLang="en-US" sz="2600">
                <a:latin typeface="Lucida Console" panose="020B0609040504020204" pitchFamily="49" charset="0"/>
              </a:rPr>
              <a:t>union</a:t>
            </a:r>
            <a:r>
              <a:rPr lang="en-US" altLang="en-US"/>
              <a:t> operations</a:t>
            </a:r>
          </a:p>
          <a:p>
            <a:pPr lvl="1"/>
            <a:r>
              <a:rPr lang="en-US" altLang="en-US"/>
              <a:t>Assignment to </a:t>
            </a:r>
            <a:r>
              <a:rPr lang="en-US" altLang="en-US" sz="2000">
                <a:latin typeface="Lucida Console" panose="020B0609040504020204" pitchFamily="49" charset="0"/>
              </a:rPr>
              <a:t>union</a:t>
            </a:r>
            <a:r>
              <a:rPr lang="en-US" altLang="en-US"/>
              <a:t> of same type:  </a:t>
            </a:r>
            <a:r>
              <a:rPr lang="en-US" altLang="en-US" sz="2000">
                <a:latin typeface="Lucida Console" panose="020B0609040504020204" pitchFamily="49" charset="0"/>
              </a:rPr>
              <a:t>=</a:t>
            </a:r>
          </a:p>
          <a:p>
            <a:pPr lvl="1"/>
            <a:r>
              <a:rPr lang="en-US" altLang="en-US"/>
              <a:t>Taking address: </a:t>
            </a:r>
            <a:r>
              <a:rPr lang="en-US" altLang="en-US" sz="2000">
                <a:latin typeface="Lucida Console" panose="020B0609040504020204" pitchFamily="49" charset="0"/>
              </a:rPr>
              <a:t>&amp;</a:t>
            </a:r>
          </a:p>
          <a:p>
            <a:pPr lvl="1"/>
            <a:r>
              <a:rPr lang="en-US" altLang="en-US"/>
              <a:t>Accessing union members: </a:t>
            </a:r>
            <a:r>
              <a:rPr lang="en-US" altLang="en-US" sz="2000">
                <a:latin typeface="Lucida Console" panose="020B0609040504020204" pitchFamily="49" charset="0"/>
              </a:rPr>
              <a:t>.</a:t>
            </a:r>
          </a:p>
          <a:p>
            <a:pPr lvl="1"/>
            <a:r>
              <a:rPr lang="en-US" altLang="en-US"/>
              <a:t>Accessing members using pointers: </a:t>
            </a:r>
            <a:r>
              <a:rPr lang="en-US" altLang="en-US" sz="2000">
                <a:latin typeface="Lucida Console" panose="020B0609040504020204" pitchFamily="49" charset="0"/>
              </a:rPr>
              <a:t>-&gt;</a:t>
            </a:r>
          </a:p>
        </p:txBody>
      </p:sp>
    </p:spTree>
    <p:extLst>
      <p:ext uri="{BB962C8B-B14F-4D97-AF65-F5344CB8AC3E}">
        <p14:creationId xmlns:p14="http://schemas.microsoft.com/office/powerpoint/2010/main" val="425978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tp8_10_Page_34">
            <a:extLst>
              <a:ext uri="{FF2B5EF4-FFF2-40B4-BE49-F238E27FC236}">
                <a16:creationId xmlns:a16="http://schemas.microsoft.com/office/drawing/2014/main" id="{345E003A-CECC-5D43-A035-FA3421C5FAC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251" y="1409314"/>
            <a:ext cx="5606580" cy="4331085"/>
          </a:xfrm>
          <a:prstGeom prst="rect">
            <a:avLst/>
          </a:prstGeom>
          <a:noFill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tp8_10_Page_33">
            <a:extLst>
              <a:ext uri="{FF2B5EF4-FFF2-40B4-BE49-F238E27FC236}">
                <a16:creationId xmlns:a16="http://schemas.microsoft.com/office/drawing/2014/main" id="{27501796-9BB2-A34B-8AFC-8DC0DFA38C9D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" r="15077" b="18148"/>
          <a:stretch/>
        </p:blipFill>
        <p:spPr>
          <a:xfrm>
            <a:off x="647169" y="1383915"/>
            <a:ext cx="5294715" cy="40479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0675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2" name="Rectangle 42">
            <a:extLst>
              <a:ext uri="{FF2B5EF4-FFF2-40B4-BE49-F238E27FC236}">
                <a16:creationId xmlns:a16="http://schemas.microsoft.com/office/drawing/2014/main" id="{53604B2D-A220-8149-93E9-6691965AF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Bitwise Operators</a:t>
            </a:r>
          </a:p>
        </p:txBody>
      </p:sp>
      <p:sp>
        <p:nvSpPr>
          <p:cNvPr id="20523" name="Rectangle 43">
            <a:extLst>
              <a:ext uri="{FF2B5EF4-FFF2-40B4-BE49-F238E27FC236}">
                <a16:creationId xmlns:a16="http://schemas.microsoft.com/office/drawing/2014/main" id="{E14D8BCB-3416-2E43-965B-D0329C40BF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All data represented internally as sequences of bits</a:t>
            </a:r>
          </a:p>
          <a:p>
            <a:pPr lvl="1"/>
            <a:r>
              <a:rPr lang="en-US" altLang="en-US"/>
              <a:t>Each bit can be either </a:t>
            </a:r>
            <a:r>
              <a:rPr lang="en-US" altLang="en-US" sz="2000">
                <a:latin typeface="Lucida Console" panose="020B0609040504020204" pitchFamily="49" charset="0"/>
              </a:rPr>
              <a:t>0</a:t>
            </a:r>
            <a:r>
              <a:rPr lang="en-US" altLang="en-US"/>
              <a:t> or </a:t>
            </a:r>
            <a:r>
              <a:rPr lang="en-US" altLang="en-US" sz="2000">
                <a:latin typeface="Lucida Console" panose="020B0609040504020204" pitchFamily="49" charset="0"/>
              </a:rPr>
              <a:t>1</a:t>
            </a:r>
            <a:r>
              <a:rPr lang="en-US" altLang="en-US"/>
              <a:t> </a:t>
            </a:r>
          </a:p>
          <a:p>
            <a:pPr lvl="1"/>
            <a:r>
              <a:rPr lang="en-US" altLang="en-US"/>
              <a:t>Sequence of 8 bits forms a byte</a:t>
            </a:r>
          </a:p>
        </p:txBody>
      </p:sp>
    </p:spTree>
    <p:extLst>
      <p:ext uri="{BB962C8B-B14F-4D97-AF65-F5344CB8AC3E}">
        <p14:creationId xmlns:p14="http://schemas.microsoft.com/office/powerpoint/2010/main" val="3068416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0_Page_3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3693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tp8_10_Page_38">
            <a:extLst>
              <a:ext uri="{FF2B5EF4-FFF2-40B4-BE49-F238E27FC236}">
                <a16:creationId xmlns:a16="http://schemas.microsoft.com/office/drawing/2014/main" id="{E10B0C05-767F-4E41-B2FC-28C03DAE850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1" y="962777"/>
            <a:ext cx="5606581" cy="4331086"/>
          </a:xfrm>
          <a:prstGeom prst="rect">
            <a:avLst/>
          </a:prstGeom>
          <a:noFill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chtp8_10_Page_37">
            <a:extLst>
              <a:ext uri="{FF2B5EF4-FFF2-40B4-BE49-F238E27FC236}">
                <a16:creationId xmlns:a16="http://schemas.microsoft.com/office/drawing/2014/main" id="{551CC6EE-A590-7E4E-A5BD-BC2A2DF214D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8" y="962777"/>
            <a:ext cx="5448830" cy="42092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6205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55701-189A-2E4A-9691-AF39C8ECB9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59468-2328-F84F-B13E-E6AF45225EEA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EBA5041F-FBBD-3E4A-B966-8BA28CD76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Bitwise Operators</a:t>
            </a:r>
          </a:p>
        </p:txBody>
      </p:sp>
      <p:pic>
        <p:nvPicPr>
          <p:cNvPr id="5" name="Picture 4" descr="chtp8_10_Page_40">
            <a:extLst>
              <a:ext uri="{FF2B5EF4-FFF2-40B4-BE49-F238E27FC236}">
                <a16:creationId xmlns:a16="http://schemas.microsoft.com/office/drawing/2014/main" id="{73D59573-24EE-D649-AE8B-D61D6EA23EC3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3" r="25666" b="50000"/>
          <a:stretch/>
        </p:blipFill>
        <p:spPr>
          <a:xfrm>
            <a:off x="3268132" y="1690688"/>
            <a:ext cx="5655735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021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928C6-4EF7-EA4E-B4C1-C3DB0DA6E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292BA-F3D0-1E46-B501-D109E34F47C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1195586-E2F8-E84D-AD9E-6B8F11457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E2ECDB8C-F5EE-484C-B2E3-ED30823692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Structures</a:t>
            </a:r>
          </a:p>
          <a:p>
            <a:pPr lvl="1"/>
            <a:r>
              <a:rPr lang="en-US" altLang="en-US"/>
              <a:t>Collections of related variables (aggregates) under one name</a:t>
            </a:r>
          </a:p>
          <a:p>
            <a:pPr lvl="2"/>
            <a:r>
              <a:rPr lang="en-US" altLang="en-US"/>
              <a:t>Can contain variables of different data types</a:t>
            </a:r>
          </a:p>
          <a:p>
            <a:pPr lvl="1"/>
            <a:r>
              <a:rPr lang="en-US" altLang="en-US"/>
              <a:t>Commonly used to define records to be stored in files</a:t>
            </a:r>
          </a:p>
          <a:p>
            <a:pPr lvl="1"/>
            <a:r>
              <a:rPr lang="en-US" altLang="en-US"/>
              <a:t>Combined with pointers, can create linked lists, stacks, queues, and trees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7821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0_Page_4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1370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0_Page_43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"/>
          <a:stretch/>
        </p:blipFill>
        <p:spPr>
          <a:xfrm>
            <a:off x="1657350" y="330200"/>
            <a:ext cx="8875713" cy="66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htp8_10_Page_44">
            <a:extLst>
              <a:ext uri="{FF2B5EF4-FFF2-40B4-BE49-F238E27FC236}">
                <a16:creationId xmlns:a16="http://schemas.microsoft.com/office/drawing/2014/main" id="{05CDCC50-6791-B240-ADDD-5376914F1223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7" b="65185"/>
          <a:stretch/>
        </p:blipFill>
        <p:spPr>
          <a:xfrm>
            <a:off x="1682749" y="4648200"/>
            <a:ext cx="8875713" cy="190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0399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0_Page_4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78702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0_Page_4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04115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DEF1A9EE-C1F7-E441-AD8C-25AFAF124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Bitwise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4E49C-AA36-ED4A-985C-D080C9AA07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60173F0C-73E9-594B-AD8D-1A1DE0A4E17E}" type="slidenum">
              <a:rPr lang="en-US" altLang="en-US"/>
              <a:pPr/>
              <a:t>34</a:t>
            </a:fld>
            <a:endParaRPr lang="en-US" altLang="en-US"/>
          </a:p>
        </p:txBody>
      </p:sp>
      <p:pic>
        <p:nvPicPr>
          <p:cNvPr id="6" name="Picture 5" descr="chtp8_10_Page_47">
            <a:extLst>
              <a:ext uri="{FF2B5EF4-FFF2-40B4-BE49-F238E27FC236}">
                <a16:creationId xmlns:a16="http://schemas.microsoft.com/office/drawing/2014/main" id="{95327093-9BEA-2B45-AB2C-AAC88ED6BD9E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3" r="27383" b="53333"/>
          <a:stretch/>
        </p:blipFill>
        <p:spPr>
          <a:xfrm>
            <a:off x="3098801" y="1690688"/>
            <a:ext cx="5473700" cy="42837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7411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0E576-146A-D347-8ABE-7A79345DC4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4FCBD-53E8-D545-9FBC-BB0414A34C75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6DB641F6-942E-8F43-A6D0-41D66F0718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Bitwise Operators</a:t>
            </a:r>
          </a:p>
        </p:txBody>
      </p:sp>
      <p:pic>
        <p:nvPicPr>
          <p:cNvPr id="5" name="Picture 4" descr="chtp8_10_Page_48">
            <a:extLst>
              <a:ext uri="{FF2B5EF4-FFF2-40B4-BE49-F238E27FC236}">
                <a16:creationId xmlns:a16="http://schemas.microsoft.com/office/drawing/2014/main" id="{974BF86A-0551-6A4A-BFA7-6FA0134735CE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8" r="27670" b="50000"/>
          <a:stretch/>
        </p:blipFill>
        <p:spPr>
          <a:xfrm>
            <a:off x="3022600" y="1690688"/>
            <a:ext cx="5308599" cy="4507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6636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E7F3-9E02-1842-9A57-6F4375E8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8BBF9-0BB4-2148-88C0-60BFCC18A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tp8_10_Page_49">
            <a:extLst>
              <a:ext uri="{FF2B5EF4-FFF2-40B4-BE49-F238E27FC236}">
                <a16:creationId xmlns:a16="http://schemas.microsoft.com/office/drawing/2014/main" id="{3A1F4754-153E-6F44-A07B-038E68F415C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0"/>
            <a:ext cx="7264935" cy="561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htp8_10_Page_50">
            <a:extLst>
              <a:ext uri="{FF2B5EF4-FFF2-40B4-BE49-F238E27FC236}">
                <a16:creationId xmlns:a16="http://schemas.microsoft.com/office/drawing/2014/main" id="{E991AF18-6F9B-634A-B1E3-93EC0BDB8AA9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84"/>
          <a:stretch/>
        </p:blipFill>
        <p:spPr>
          <a:xfrm>
            <a:off x="5790665" y="0"/>
            <a:ext cx="6198135" cy="561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htp8_10_Page_51">
            <a:extLst>
              <a:ext uri="{FF2B5EF4-FFF2-40B4-BE49-F238E27FC236}">
                <a16:creationId xmlns:a16="http://schemas.microsoft.com/office/drawing/2014/main" id="{67DCB397-14B2-A24E-A708-25D69F8AA557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" t="3655" r="18147" b="55013"/>
          <a:stretch/>
        </p:blipFill>
        <p:spPr>
          <a:xfrm>
            <a:off x="5956301" y="4083340"/>
            <a:ext cx="6032499" cy="24301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8432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E589-22D9-FD4E-ACD9-7B219A7ED4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1CFB3-C5E7-E943-B433-4864CC958CF7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EFC525C8-5719-3140-972D-D7FAA18BFE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Bitwise Operators</a:t>
            </a:r>
          </a:p>
        </p:txBody>
      </p:sp>
      <p:pic>
        <p:nvPicPr>
          <p:cNvPr id="5" name="Picture 4" descr="chtp8_10_Page_54">
            <a:extLst>
              <a:ext uri="{FF2B5EF4-FFF2-40B4-BE49-F238E27FC236}">
                <a16:creationId xmlns:a16="http://schemas.microsoft.com/office/drawing/2014/main" id="{4D9D82E4-1B35-7C41-A5EE-CAA731B98B86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6" r="17653" b="50000"/>
          <a:stretch/>
        </p:blipFill>
        <p:spPr>
          <a:xfrm>
            <a:off x="2209800" y="1690688"/>
            <a:ext cx="7746061" cy="454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7013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tp8_10_Page_55">
            <a:extLst>
              <a:ext uri="{FF2B5EF4-FFF2-40B4-BE49-F238E27FC236}">
                <a16:creationId xmlns:a16="http://schemas.microsoft.com/office/drawing/2014/main" id="{59EE411A-FB86-A746-B412-CAFF75E63D81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4" b="12413"/>
          <a:stretch/>
        </p:blipFill>
        <p:spPr>
          <a:xfrm>
            <a:off x="1155472" y="389995"/>
            <a:ext cx="9505468" cy="6078009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C9BF0-B9DB-4144-893C-8C63FAA1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46A01EE-20CC-F941-8705-E9718D299F64}" type="slidenum">
              <a:rPr lang="en-US" altLang="en-US" smtClean="0"/>
              <a:pPr>
                <a:spcAft>
                  <a:spcPts val="600"/>
                </a:spcAft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7670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6FB3D-5CBF-DD42-ACF0-50A48C7D3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05FF6-9DAA-1D45-9D87-857C92017034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99269CFC-258F-464B-BDCC-7D988798EC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Bit Fields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365F8BCC-F196-E444-AE72-3E7B8EDD67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Bit field 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Member of a structure whose size (in bits) has been specified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Enable better memory utilization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Must be defined as </a:t>
            </a:r>
            <a:r>
              <a:rPr lang="en-US" altLang="en-US" sz="2000">
                <a:latin typeface="Lucida Console" panose="020B0609040504020204" pitchFamily="49" charset="0"/>
              </a:rPr>
              <a:t>int</a:t>
            </a:r>
            <a:r>
              <a:rPr lang="en-US" altLang="en-US"/>
              <a:t> or </a:t>
            </a:r>
            <a:r>
              <a:rPr lang="en-US" altLang="en-US" sz="2000">
                <a:latin typeface="Lucida Console" panose="020B0609040504020204" pitchFamily="49" charset="0"/>
              </a:rPr>
              <a:t>unsigned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Cannot access individual bits</a:t>
            </a:r>
          </a:p>
          <a:p>
            <a:pPr>
              <a:lnSpc>
                <a:spcPct val="90000"/>
              </a:lnSpc>
            </a:pPr>
            <a:r>
              <a:rPr lang="en-US" altLang="en-US"/>
              <a:t>Defining bit fields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Follow </a:t>
            </a:r>
            <a:r>
              <a:rPr lang="en-US" altLang="en-US" sz="2000">
                <a:latin typeface="Lucida Console" panose="020B0609040504020204" pitchFamily="49" charset="0"/>
              </a:rPr>
              <a:t>unsigned</a:t>
            </a:r>
            <a:r>
              <a:rPr lang="en-US" altLang="en-US"/>
              <a:t> or </a:t>
            </a:r>
            <a:r>
              <a:rPr lang="en-US" altLang="en-US" sz="2000">
                <a:latin typeface="Lucida Console" panose="020B0609040504020204" pitchFamily="49" charset="0"/>
              </a:rPr>
              <a:t>int</a:t>
            </a:r>
            <a:r>
              <a:rPr lang="en-US" altLang="en-US"/>
              <a:t> member with a colon (</a:t>
            </a:r>
            <a:r>
              <a:rPr lang="en-US" altLang="en-US" sz="2000">
                <a:latin typeface="Lucida Console" panose="020B0609040504020204" pitchFamily="49" charset="0"/>
              </a:rPr>
              <a:t>:</a:t>
            </a:r>
            <a:r>
              <a:rPr lang="en-US" altLang="en-US"/>
              <a:t>) and an integer constant representing the width of the field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Example: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>
                <a:latin typeface="Lucida Console" panose="020B0609040504020204" pitchFamily="49" charset="0"/>
              </a:rPr>
              <a:t>struct BitCard {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>
                <a:latin typeface="Lucida Console" panose="020B0609040504020204" pitchFamily="49" charset="0"/>
              </a:rPr>
              <a:t>   unsigned face : 4;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>
                <a:latin typeface="Lucida Console" panose="020B0609040504020204" pitchFamily="49" charset="0"/>
              </a:rPr>
              <a:t>   unsigned suit : 2;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>
                <a:latin typeface="Lucida Console" panose="020B0609040504020204" pitchFamily="49" charset="0"/>
              </a:rPr>
              <a:t>   unsigned color : 1;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>
                <a:latin typeface="Lucida Console" panose="020B06090405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4411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We’ll also discuss:</a:t>
            </a:r>
          </a:p>
          <a:p>
            <a:pPr lvl="1" eaLnBrk="1" hangingPunct="1"/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typedefs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—for creating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aliases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for previously defined data types</a:t>
            </a:r>
          </a:p>
          <a:p>
            <a:pPr lvl="1" eaLnBrk="1" hangingPunct="1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unions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—derived data types like structures, but with members that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share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the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same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storage space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bitwise operators—for manipulating the bits of integral operands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bit fields—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unsigned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members of structures or unions for which you specify the number of bits in which the members are stored, helping you pack information tightly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enumerations—sets of integer constants represented by identifiers.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518008-A9DD-2341-A1DD-D29384B97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29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93A3C-0D41-1547-A75D-07EF0A7AA8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40CA4-AD1D-B84F-A310-24F1C3E52C5D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92D4DAFA-FF57-2040-A031-F7BD7E8CF3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Bit Fields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2DF4C6CE-C56F-9D4E-B357-B951DB31D0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Unnamed bit field</a:t>
            </a:r>
          </a:p>
          <a:p>
            <a:pPr lvl="1"/>
            <a:r>
              <a:rPr lang="en-US" altLang="en-US"/>
              <a:t>Field used as padding in the structure</a:t>
            </a:r>
          </a:p>
          <a:p>
            <a:pPr lvl="1"/>
            <a:r>
              <a:rPr lang="en-US" altLang="en-US"/>
              <a:t>Nothing may be stored in the bits</a:t>
            </a:r>
          </a:p>
          <a:p>
            <a:pPr lvl="3">
              <a:buFontTx/>
              <a:buNone/>
            </a:pPr>
            <a:r>
              <a:rPr lang="en-US" altLang="en-US">
                <a:latin typeface="Lucida Console" panose="020B0609040504020204" pitchFamily="49" charset="0"/>
              </a:rPr>
              <a:t>struct Example {</a:t>
            </a:r>
          </a:p>
          <a:p>
            <a:pPr lvl="3">
              <a:buFontTx/>
              <a:buNone/>
            </a:pPr>
            <a:r>
              <a:rPr lang="en-US" altLang="en-US">
                <a:latin typeface="Lucida Console" panose="020B0609040504020204" pitchFamily="49" charset="0"/>
              </a:rPr>
              <a:t>   unsigned a : 13;</a:t>
            </a:r>
          </a:p>
          <a:p>
            <a:pPr lvl="3">
              <a:buFontTx/>
              <a:buNone/>
            </a:pPr>
            <a:r>
              <a:rPr lang="en-US" altLang="en-US">
                <a:latin typeface="Lucida Console" panose="020B0609040504020204" pitchFamily="49" charset="0"/>
              </a:rPr>
              <a:t>   unsigned   : 3;</a:t>
            </a:r>
          </a:p>
          <a:p>
            <a:pPr lvl="3">
              <a:buFontTx/>
              <a:buNone/>
            </a:pPr>
            <a:r>
              <a:rPr lang="en-US" altLang="en-US">
                <a:latin typeface="Lucida Console" panose="020B0609040504020204" pitchFamily="49" charset="0"/>
              </a:rPr>
              <a:t>   unsigned b : 4;</a:t>
            </a:r>
          </a:p>
          <a:p>
            <a:pPr lvl="3">
              <a:buFontTx/>
              <a:buNone/>
            </a:pPr>
            <a:r>
              <a:rPr lang="en-US" altLang="en-US">
                <a:latin typeface="Lucida Console" panose="020B0609040504020204" pitchFamily="49" charset="0"/>
              </a:rPr>
              <a:t>}</a:t>
            </a:r>
          </a:p>
          <a:p>
            <a:pPr lvl="1"/>
            <a:r>
              <a:rPr lang="en-US" altLang="en-US"/>
              <a:t>Unnamed bit field with zero width aligns next bit field to a new storage unit boundary</a:t>
            </a:r>
          </a:p>
        </p:txBody>
      </p:sp>
    </p:spTree>
    <p:extLst>
      <p:ext uri="{BB962C8B-B14F-4D97-AF65-F5344CB8AC3E}">
        <p14:creationId xmlns:p14="http://schemas.microsoft.com/office/powerpoint/2010/main" val="1292606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0_Page_5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25360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0_Page_5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985069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0_Page_5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674223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0_Page_5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238196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8D1EF-4F51-B745-A341-23DF4EC84E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A77CC-35E0-1042-99E6-02FAC5CBA2CC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871CC8E9-BC34-DC4B-AB9A-E7C124D91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Enumeration Constants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79239789-017C-B143-91DF-C267073DB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Enumeration</a:t>
            </a:r>
          </a:p>
          <a:p>
            <a:pPr lvl="1"/>
            <a:r>
              <a:rPr lang="en-US" altLang="en-US"/>
              <a:t>Set of integer constants represented by identifiers</a:t>
            </a:r>
          </a:p>
          <a:p>
            <a:pPr lvl="1"/>
            <a:r>
              <a:rPr lang="en-US" altLang="en-US"/>
              <a:t>Enumeration constants are like symbolic constants whose values are automatically set</a:t>
            </a:r>
          </a:p>
          <a:p>
            <a:pPr lvl="2"/>
            <a:r>
              <a:rPr lang="en-US" altLang="en-US"/>
              <a:t>Values start at </a:t>
            </a:r>
            <a:r>
              <a:rPr lang="en-US" altLang="en-US" sz="1800">
                <a:latin typeface="Lucida Console" panose="020B0609040504020204" pitchFamily="49" charset="0"/>
              </a:rPr>
              <a:t>0</a:t>
            </a:r>
            <a:r>
              <a:rPr lang="en-US" altLang="en-US"/>
              <a:t> and are incremented by </a:t>
            </a:r>
            <a:r>
              <a:rPr lang="en-US" altLang="en-US" sz="1800">
                <a:latin typeface="Lucida Console" panose="020B0609040504020204" pitchFamily="49" charset="0"/>
              </a:rPr>
              <a:t>1</a:t>
            </a:r>
          </a:p>
          <a:p>
            <a:pPr lvl="2"/>
            <a:r>
              <a:rPr lang="en-US" altLang="en-US"/>
              <a:t>Values can be set explicitly with </a:t>
            </a:r>
            <a:r>
              <a:rPr lang="en-US" altLang="en-US" sz="1800">
                <a:latin typeface="Lucida Console" panose="020B0609040504020204" pitchFamily="49" charset="0"/>
              </a:rPr>
              <a:t>=</a:t>
            </a:r>
          </a:p>
          <a:p>
            <a:pPr lvl="2"/>
            <a:r>
              <a:rPr lang="en-US" altLang="en-US"/>
              <a:t>Need unique constant names</a:t>
            </a:r>
          </a:p>
          <a:p>
            <a:pPr lvl="1"/>
            <a:r>
              <a:rPr lang="en-US" altLang="en-US"/>
              <a:t>Example:</a:t>
            </a:r>
          </a:p>
          <a:p>
            <a:pPr lvl="2">
              <a:buFontTx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enum Months { JAN = 1, FEB, MAR, APR, MAY, JUN, JUL, AUG, SEP, OCT, NOV, DEC};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en-US" altLang="en-US"/>
              <a:t>Creates a new type </a:t>
            </a:r>
            <a:r>
              <a:rPr lang="en-US" altLang="en-US" sz="1800">
                <a:latin typeface="Lucida Console" panose="020B0609040504020204" pitchFamily="49" charset="0"/>
              </a:rPr>
              <a:t>enum</a:t>
            </a:r>
            <a:r>
              <a:rPr lang="en-US" altLang="en-US"/>
              <a:t> Months in which the identifiers are set to the integers </a:t>
            </a:r>
            <a:r>
              <a:rPr lang="en-US" altLang="en-US" sz="1800">
                <a:latin typeface="Lucida Console" panose="020B0609040504020204" pitchFamily="49" charset="0"/>
              </a:rPr>
              <a:t>1</a:t>
            </a:r>
            <a:r>
              <a:rPr lang="en-US" altLang="en-US"/>
              <a:t> to </a:t>
            </a:r>
            <a:r>
              <a:rPr lang="en-US" altLang="en-US" sz="1800">
                <a:latin typeface="Lucida Console" panose="020B0609040504020204" pitchFamily="49" charset="0"/>
              </a:rPr>
              <a:t>12</a:t>
            </a:r>
          </a:p>
          <a:p>
            <a:pPr lvl="1"/>
            <a:r>
              <a:rPr lang="en-US" altLang="en-US"/>
              <a:t>Enumeration variables can only assume their enumeration constant values (not the integer representations)</a:t>
            </a:r>
          </a:p>
        </p:txBody>
      </p:sp>
    </p:spTree>
    <p:extLst>
      <p:ext uri="{BB962C8B-B14F-4D97-AF65-F5344CB8AC3E}">
        <p14:creationId xmlns:p14="http://schemas.microsoft.com/office/powerpoint/2010/main" val="35080520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tp8_10_Page_67">
            <a:extLst>
              <a:ext uri="{FF2B5EF4-FFF2-40B4-BE49-F238E27FC236}">
                <a16:creationId xmlns:a16="http://schemas.microsoft.com/office/drawing/2014/main" id="{37AC532B-D1D0-364B-8F03-D2E2106D052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83914"/>
            <a:ext cx="5294716" cy="4090170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tp8_10_Page_68">
            <a:extLst>
              <a:ext uri="{FF2B5EF4-FFF2-40B4-BE49-F238E27FC236}">
                <a16:creationId xmlns:a16="http://schemas.microsoft.com/office/drawing/2014/main" id="{DF267EC1-F24B-E949-A109-44E4A98EAEF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383915"/>
            <a:ext cx="5294715" cy="40901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51739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10.12  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Anonymous Structures and Unions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Cambria" panose="02040503050406030204" pitchFamily="18" charset="0"/>
              </a:rPr>
              <a:t>C11 supports anonymous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 err="1">
                <a:latin typeface="Cambria" panose="02040503050406030204" pitchFamily="18" charset="0"/>
              </a:rPr>
              <a:t>s</a:t>
            </a:r>
            <a:r>
              <a:rPr lang="en-US" dirty="0">
                <a:latin typeface="Cambria" panose="02040503050406030204" pitchFamily="18" charset="0"/>
              </a:rPr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dirty="0">
                <a:latin typeface="Cambria" panose="02040503050406030204" pitchFamily="18" charset="0"/>
              </a:rPr>
              <a:t>s that can be nested in named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 err="1">
                <a:latin typeface="Cambria" panose="02040503050406030204" pitchFamily="18" charset="0"/>
              </a:rPr>
              <a:t>s</a:t>
            </a:r>
            <a:r>
              <a:rPr lang="en-US" dirty="0">
                <a:latin typeface="Cambria" panose="02040503050406030204" pitchFamily="18" charset="0"/>
              </a:rPr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dirty="0">
                <a:latin typeface="Cambria" panose="02040503050406030204" pitchFamily="18" charset="0"/>
              </a:rPr>
              <a:t>s </a:t>
            </a:r>
          </a:p>
          <a:p>
            <a:r>
              <a:rPr lang="en-US" dirty="0">
                <a:latin typeface="Cambria" panose="02040503050406030204" pitchFamily="18" charset="0"/>
              </a:rPr>
              <a:t>Members in a nested anonymous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ambria" panose="02040503050406030204" pitchFamily="18" charset="0"/>
              </a:rPr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dirty="0">
                <a:latin typeface="Cambria" panose="02040503050406030204" pitchFamily="18" charset="0"/>
              </a:rPr>
              <a:t> are considered to be members of the enclosing type and can be accessed directly through an object of the enclosing type</a:t>
            </a:r>
          </a:p>
          <a:p>
            <a:r>
              <a:rPr lang="en-US" dirty="0">
                <a:latin typeface="Cambria" panose="02040503050406030204" pitchFamily="18" charset="0"/>
              </a:rPr>
              <a:t>Example</a:t>
            </a:r>
          </a:p>
          <a:p>
            <a:pPr lvl="1"/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member1;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member2;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nestedMember1;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nestedMember2;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};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 	</a:t>
            </a:r>
            <a:endParaRPr lang="en-US" dirty="0">
              <a:latin typeface="Cambria" panose="02040503050406030204" pitchFamily="18" charset="0"/>
            </a:endParaRPr>
          </a:p>
          <a:p>
            <a:pPr lvl="1"/>
            <a:r>
              <a:rPr lang="en-US" dirty="0">
                <a:latin typeface="Cambria" panose="02040503050406030204" pitchFamily="18" charset="0"/>
              </a:rPr>
              <a:t>For a variable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myStruct</a:t>
            </a:r>
            <a:r>
              <a:rPr lang="en-US" dirty="0">
                <a:latin typeface="Cambria" panose="02040503050406030204" pitchFamily="18" charset="0"/>
              </a:rPr>
              <a:t> of type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MyStruct</a:t>
            </a:r>
            <a:r>
              <a:rPr lang="en-US" dirty="0">
                <a:latin typeface="Cambria" panose="02040503050406030204" pitchFamily="18" charset="0"/>
              </a:rPr>
              <a:t>, you can access the members as: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myStruct.member1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myStruct.member2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myStruct.nestedMember1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myStruct.nestedMember2	</a:t>
            </a:r>
          </a:p>
          <a:p>
            <a:pPr lvl="1"/>
            <a:endParaRPr lang="en-US" dirty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895302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10.13  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Secure C Programming</a:t>
            </a:r>
          </a:p>
        </p:txBody>
      </p:sp>
      <p:sp>
        <p:nvSpPr>
          <p:cNvPr id="142339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Various CERT guidelines and rules apply to this chapter’s topics. For more information on each, visit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www.securecoding.cert.org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marL="109537" indent="0">
              <a:buNone/>
              <a:defRPr/>
            </a:pP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struct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boundary alignment requirements for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members may result in extra bytes containing undefined data for each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variable you create. Each of the following guidelines is related to this issue:</a:t>
            </a:r>
          </a:p>
        </p:txBody>
      </p:sp>
      <p:sp>
        <p:nvSpPr>
          <p:cNvPr id="142340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©2016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030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10.13  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Secure C Programming (Cont.)</a:t>
            </a:r>
          </a:p>
        </p:txBody>
      </p:sp>
      <p:sp>
        <p:nvSpPr>
          <p:cNvPr id="150531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EXP03-C: Because of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boundary alignment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requirements, the size of a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variable is not necessarily the sum of its members’ sizes. Always use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to determine the number of bytes in a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variable. As you’ll see, we use this technique to manipulate fixed-length records that are written to and read from files in Chapter 11, and to create so-called dynamic data structures in Chapter 12.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EXP04-C: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variables cannot be compared for equality or inequality, because they might contain bytes of undefined data. Therefore, you must compare their individual members.</a:t>
            </a:r>
          </a:p>
        </p:txBody>
      </p:sp>
      <p:sp>
        <p:nvSpPr>
          <p:cNvPr id="142340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©2016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70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602C6-F654-914F-B219-DF1A6E5318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652FE-FD1A-EB4E-A1C3-E93ABAD3F74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2C737D8-E971-B546-8B82-C317B6DF66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Structure Definitions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E41F2DA-93BA-DF4E-8029-ABEC84CA19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79949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Structures are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derived data types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—they’re constructed using objects of other types</a:t>
            </a:r>
            <a:endParaRPr lang="en-US" altLang="en-US" dirty="0"/>
          </a:p>
          <a:p>
            <a:r>
              <a:rPr lang="en-US" altLang="en-US" dirty="0"/>
              <a:t>Example</a:t>
            </a:r>
          </a:p>
          <a:p>
            <a:pPr lvl="3"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Lucida Console" panose="020B0609040504020204" pitchFamily="49" charset="0"/>
              </a:rPr>
              <a:t>struct card {</a:t>
            </a:r>
          </a:p>
          <a:p>
            <a:pPr lvl="3">
              <a:buFontTx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     char *face;</a:t>
            </a:r>
          </a:p>
          <a:p>
            <a:pPr lvl="3">
              <a:buFontTx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     char *suit;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 };</a:t>
            </a:r>
          </a:p>
          <a:p>
            <a:pPr lvl="1"/>
            <a:r>
              <a:rPr lang="en-US" altLang="en-US" sz="2000" dirty="0">
                <a:latin typeface="Lucida Console" panose="020B0609040504020204" pitchFamily="49" charset="0"/>
              </a:rPr>
              <a:t>struct</a:t>
            </a:r>
            <a:r>
              <a:rPr lang="en-US" altLang="en-US" dirty="0"/>
              <a:t> introduces the definition for structure </a:t>
            </a:r>
            <a:r>
              <a:rPr lang="en-US" altLang="en-US" sz="2000" dirty="0">
                <a:latin typeface="Lucida Console" panose="020B0609040504020204" pitchFamily="49" charset="0"/>
              </a:rPr>
              <a:t>card</a:t>
            </a:r>
          </a:p>
          <a:p>
            <a:pPr lvl="1"/>
            <a:r>
              <a:rPr lang="en-US" altLang="en-US" sz="2000" dirty="0">
                <a:latin typeface="Lucida Console" panose="020B0609040504020204" pitchFamily="49" charset="0"/>
              </a:rPr>
              <a:t>card</a:t>
            </a:r>
            <a:r>
              <a:rPr lang="en-US" altLang="en-US" dirty="0"/>
              <a:t> is the </a:t>
            </a:r>
            <a:r>
              <a:rPr lang="en-US" altLang="en-US"/>
              <a:t>structure tag </a:t>
            </a:r>
            <a:r>
              <a:rPr lang="en-US" altLang="en-US" dirty="0"/>
              <a:t>name and is used to declare variables of the structure type </a:t>
            </a:r>
          </a:p>
          <a:p>
            <a:pPr lvl="1"/>
            <a:r>
              <a:rPr lang="en-US" altLang="en-US" sz="2000" dirty="0">
                <a:latin typeface="Lucida Console" panose="020B0609040504020204" pitchFamily="49" charset="0"/>
              </a:rPr>
              <a:t>card</a:t>
            </a:r>
            <a:r>
              <a:rPr lang="en-US" altLang="en-US" dirty="0"/>
              <a:t> contains two members of type </a:t>
            </a:r>
            <a:r>
              <a:rPr lang="en-US" altLang="en-US" sz="2000" dirty="0">
                <a:latin typeface="Lucida Console" panose="020B0609040504020204" pitchFamily="49" charset="0"/>
              </a:rPr>
              <a:t>char *</a:t>
            </a:r>
          </a:p>
          <a:p>
            <a:pPr lvl="2"/>
            <a:r>
              <a:rPr lang="en-US" altLang="en-US" dirty="0"/>
              <a:t>These members are </a:t>
            </a:r>
            <a:r>
              <a:rPr lang="en-US" altLang="en-US" sz="1800" dirty="0">
                <a:latin typeface="Lucida Console" panose="020B0609040504020204" pitchFamily="49" charset="0"/>
              </a:rPr>
              <a:t>face</a:t>
            </a:r>
            <a:r>
              <a:rPr lang="en-US" altLang="en-US" dirty="0"/>
              <a:t> and </a:t>
            </a:r>
            <a:r>
              <a:rPr lang="en-US" altLang="en-US" sz="1800" dirty="0">
                <a:latin typeface="Lucida Console" panose="020B0609040504020204" pitchFamily="49" charset="0"/>
              </a:rPr>
              <a:t>suit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79740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10.13  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Secure C Programming (Cont.)</a:t>
            </a:r>
          </a:p>
        </p:txBody>
      </p:sp>
      <p:sp>
        <p:nvSpPr>
          <p:cNvPr id="151555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DCL39-C: In a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variable, the undefined extra bytes could contain secure data—left over from prior use of those memory locations—that should not be accessible. This CERT guideline discusses compiler-specific mechanisms for packing the data to eliminate these extra bytes.</a:t>
            </a:r>
          </a:p>
          <a:p>
            <a:pPr marL="136525" indent="0">
              <a:buNone/>
            </a:pPr>
            <a:r>
              <a:rPr lang="en-US" alt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typedef</a:t>
            </a:r>
            <a:r>
              <a:rPr lang="en-US" alt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DCL05-C: Complex type declarations, such as those for function pointers can be difficult to read. You should use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typedef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to create self-documenting type names that make your programs more readable. </a:t>
            </a:r>
          </a:p>
        </p:txBody>
      </p:sp>
      <p:sp>
        <p:nvSpPr>
          <p:cNvPr id="142340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©2016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119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10.13  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Secure C Programming (Cont.)</a:t>
            </a:r>
          </a:p>
        </p:txBody>
      </p:sp>
      <p:sp>
        <p:nvSpPr>
          <p:cNvPr id="152579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36525" indent="0">
              <a:buNone/>
            </a:pPr>
            <a:r>
              <a:rPr lang="en-US" alt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Bit Manipulation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INT02-C: As a result of the integer promotion rules (discussed in Section 5.6), performing bitwise operations on integer types smaller than </a:t>
            </a:r>
            <a:r>
              <a:rPr lang="en-US" alt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can lead to unexpected results. Explicit casts are required to ensure correct results.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INT13-C: Some bitwise operations on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signed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integer types are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implementation defined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—this means that the operations may have different results across C compilers. For this reason,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unsigned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integer types should be used with the bitwise operators.</a:t>
            </a:r>
          </a:p>
        </p:txBody>
      </p:sp>
      <p:sp>
        <p:nvSpPr>
          <p:cNvPr id="142340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©2016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060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10.13  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Secure C Programming (Cont.)</a:t>
            </a:r>
          </a:p>
        </p:txBody>
      </p:sp>
      <p:sp>
        <p:nvSpPr>
          <p:cNvPr id="15360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EXP17-C: The logical operators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and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are frequently confused with the bitwise operators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respectively. Using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in the condition of a conditional expression (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?: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 can lead to unexpected behavior, because the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operators do not use short-circuit evaluation. </a:t>
            </a:r>
          </a:p>
          <a:p>
            <a:pPr marL="136525" indent="0">
              <a:buNone/>
            </a:pPr>
            <a:r>
              <a:rPr lang="en-US" alt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en-US" alt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INT09-C: Allowing multiple enumeration constants to have the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same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value can result in difficult-to-find logic errors. In most cases, an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en-US" alt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enumeration constants should each have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unique values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to help prevent such logic errors</a:t>
            </a:r>
          </a:p>
        </p:txBody>
      </p:sp>
      <p:sp>
        <p:nvSpPr>
          <p:cNvPr id="142340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©2016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1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>
            <a:extLst>
              <a:ext uri="{FF2B5EF4-FFF2-40B4-BE49-F238E27FC236}">
                <a16:creationId xmlns:a16="http://schemas.microsoft.com/office/drawing/2014/main" id="{704BD0AF-7E99-FA4B-B5F1-F9A66C496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Structure Definitions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57795AF1-AA90-3041-BF6C-2622ECD1EB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600" dirty="0">
                <a:latin typeface="Lucida Console" panose="020B0609040504020204" pitchFamily="49" charset="0"/>
              </a:rPr>
              <a:t>struct</a:t>
            </a:r>
            <a:r>
              <a:rPr lang="en-US" altLang="en-US" dirty="0"/>
              <a:t> information</a:t>
            </a:r>
          </a:p>
          <a:p>
            <a:pPr lvl="1"/>
            <a:r>
              <a:rPr lang="en-US" altLang="en-US" dirty="0"/>
              <a:t>A </a:t>
            </a:r>
            <a:r>
              <a:rPr lang="en-US" altLang="en-US" sz="2000" dirty="0">
                <a:latin typeface="Lucida Console" panose="020B0609040504020204" pitchFamily="49" charset="0"/>
              </a:rPr>
              <a:t>struct</a:t>
            </a:r>
            <a:r>
              <a:rPr lang="en-US" altLang="en-US" dirty="0"/>
              <a:t> cannot contain an instance of itself</a:t>
            </a:r>
          </a:p>
          <a:p>
            <a:pPr lvl="1"/>
            <a:r>
              <a:rPr lang="en-US" altLang="en-US" dirty="0"/>
              <a:t>Can contain a member that is a pointer to the same structure type</a:t>
            </a:r>
          </a:p>
          <a:p>
            <a:pPr lvl="1"/>
            <a:r>
              <a:rPr lang="en-US" altLang="en-US" dirty="0"/>
              <a:t>A structure definition does not reserve space in memory </a:t>
            </a:r>
          </a:p>
          <a:p>
            <a:pPr lvl="2"/>
            <a:r>
              <a:rPr lang="en-US" altLang="en-US" dirty="0"/>
              <a:t>Instead creates a new data type used to define structure variables</a:t>
            </a:r>
          </a:p>
          <a:p>
            <a:r>
              <a:rPr lang="en-US" altLang="en-US" dirty="0"/>
              <a:t>Definitions</a:t>
            </a:r>
          </a:p>
          <a:p>
            <a:pPr lvl="1"/>
            <a:r>
              <a:rPr lang="en-US" altLang="en-US" dirty="0"/>
              <a:t>Defined like other variables:</a:t>
            </a:r>
          </a:p>
          <a:p>
            <a:pPr lvl="3">
              <a:buFontTx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card </a:t>
            </a:r>
            <a:r>
              <a:rPr lang="en-US" altLang="en-US" dirty="0" err="1">
                <a:latin typeface="Lucida Console" panose="020B0609040504020204" pitchFamily="49" charset="0"/>
              </a:rPr>
              <a:t>oneCard</a:t>
            </a:r>
            <a:r>
              <a:rPr lang="en-US" altLang="en-US" dirty="0">
                <a:latin typeface="Lucida Console" panose="020B0609040504020204" pitchFamily="49" charset="0"/>
              </a:rPr>
              <a:t>, deck[ 52 ], *</a:t>
            </a:r>
            <a:r>
              <a:rPr lang="en-US" altLang="en-US" dirty="0" err="1">
                <a:latin typeface="Lucida Console" panose="020B0609040504020204" pitchFamily="49" charset="0"/>
              </a:rPr>
              <a:t>cPtr</a:t>
            </a:r>
            <a:r>
              <a:rPr lang="en-US" altLang="en-US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US" altLang="en-US" dirty="0"/>
              <a:t>Can use a comma separated list:</a:t>
            </a:r>
          </a:p>
          <a:p>
            <a:pPr lvl="3">
              <a:buFontTx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struct card {</a:t>
            </a:r>
          </a:p>
          <a:p>
            <a:pPr lvl="3">
              <a:buFontTx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   char *face;</a:t>
            </a:r>
          </a:p>
          <a:p>
            <a:pPr lvl="3">
              <a:buFontTx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   char *suit;</a:t>
            </a:r>
          </a:p>
          <a:p>
            <a:pPr lvl="3">
              <a:buFontTx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} </a:t>
            </a:r>
            <a:r>
              <a:rPr lang="en-US" altLang="en-US" dirty="0" err="1">
                <a:latin typeface="Lucida Console" panose="020B0609040504020204" pitchFamily="49" charset="0"/>
              </a:rPr>
              <a:t>oneCard</a:t>
            </a:r>
            <a:r>
              <a:rPr lang="en-US" altLang="en-US" dirty="0">
                <a:latin typeface="Lucida Console" panose="020B0609040504020204" pitchFamily="49" charset="0"/>
              </a:rPr>
              <a:t>, deck[ 52 ], *</a:t>
            </a:r>
            <a:r>
              <a:rPr lang="en-US" altLang="en-US" dirty="0" err="1">
                <a:latin typeface="Lucida Console" panose="020B0609040504020204" pitchFamily="49" charset="0"/>
              </a:rPr>
              <a:t>cPtr</a:t>
            </a:r>
            <a:r>
              <a:rPr lang="en-US" altLang="en-US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7B891-3554-2345-A81F-AFEA2371B9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D345ED87-2B73-4E4F-9629-F28CA0310C04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022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For example, the following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contains character array members for an employee’s first and last names, 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unsigned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member for the employee’s age,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member that would contain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'M'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'F'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for the employee’s gender and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member for the employee’s hourly salary:,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employee {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b="1" dirty="0">
                <a:solidFill>
                  <a:srgbClr val="128AFF"/>
                </a:solidFill>
                <a:latin typeface="Consolas" panose="020B0609020204030204" pitchFamily="49" charset="0"/>
              </a:rPr>
              <a:t>20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b="1" dirty="0">
                <a:solidFill>
                  <a:srgbClr val="128AFF"/>
                </a:solidFill>
                <a:latin typeface="Consolas" panose="020B0609020204030204" pitchFamily="49" charset="0"/>
              </a:rPr>
              <a:t>20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unsigned </a:t>
            </a:r>
            <a:r>
              <a:rPr lang="en-US" alt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age;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gender;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hourlySalary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  <a:endParaRPr lang="en-US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1149C7-EFC9-984B-9B2C-285C94CAD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400" b="1" dirty="0">
                <a:latin typeface="Arial" panose="020B0604020202020204" pitchFamily="34" charset="0"/>
              </a:rPr>
              <a:t>Structure Definitions</a:t>
            </a:r>
          </a:p>
        </p:txBody>
      </p:sp>
    </p:spTree>
    <p:extLst>
      <p:ext uri="{BB962C8B-B14F-4D97-AF65-F5344CB8AC3E}">
        <p14:creationId xmlns:p14="http://schemas.microsoft.com/office/powerpoint/2010/main" val="3033495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Structure Tag Names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structure tag name is optional.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If a structure definition does not contain a structure tag name, variables of the structure type may be declared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only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in the structure definition—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in a separate declaration.</a:t>
            </a:r>
          </a:p>
        </p:txBody>
      </p:sp>
    </p:spTree>
    <p:extLst>
      <p:ext uri="{BB962C8B-B14F-4D97-AF65-F5344CB8AC3E}">
        <p14:creationId xmlns:p14="http://schemas.microsoft.com/office/powerpoint/2010/main" val="61590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Self-Referential Structures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A structure cannot contain an instance of itself.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For example, a variable of type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cannot be declared in the definition for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A pointer to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, however, may be included.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For example,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employee2 {</a:t>
            </a:r>
            <a:b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[20];</a:t>
            </a:r>
            <a:b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[20];</a:t>
            </a:r>
            <a:b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unsigned </a:t>
            </a:r>
            <a:r>
              <a:rPr lang="en-US" alt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  <a:b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gender;</a:t>
            </a:r>
            <a:b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hourlySalary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b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employee2 person; </a:t>
            </a:r>
            <a:r>
              <a:rPr lang="en-US" altLang="en-US" sz="1800" b="1" dirty="0">
                <a:solidFill>
                  <a:srgbClr val="00BF00"/>
                </a:solidFill>
                <a:latin typeface="Consolas" panose="020B0609020204030204" pitchFamily="49" charset="0"/>
              </a:rPr>
              <a:t>// ERROR </a:t>
            </a:r>
            <a:br>
              <a:rPr lang="en-US" altLang="en-US" sz="1800" b="1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employee2 *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800" b="1" dirty="0">
                <a:solidFill>
                  <a:srgbClr val="00BF00"/>
                </a:solidFill>
                <a:latin typeface="Consolas" panose="020B0609020204030204" pitchFamily="49" charset="0"/>
              </a:rPr>
              <a:t>// pointer </a:t>
            </a:r>
            <a:br>
              <a:rPr lang="en-US" altLang="en-US" sz="1800" b="1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r>
              <a:rPr lang="en-US" alt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employee2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contains an instance of itself (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), which is an error. </a:t>
            </a:r>
          </a:p>
        </p:txBody>
      </p:sp>
    </p:spTree>
    <p:extLst>
      <p:ext uri="{BB962C8B-B14F-4D97-AF65-F5344CB8AC3E}">
        <p14:creationId xmlns:p14="http://schemas.microsoft.com/office/powerpoint/2010/main" val="3909553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2170</Words>
  <Application>Microsoft Macintosh PowerPoint</Application>
  <PresentationFormat>Widescreen</PresentationFormat>
  <Paragraphs>234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Calibri</vt:lpstr>
      <vt:lpstr>Calibri Light</vt:lpstr>
      <vt:lpstr>Cambria</vt:lpstr>
      <vt:lpstr>Consolas</vt:lpstr>
      <vt:lpstr>Courier New</vt:lpstr>
      <vt:lpstr>Lucida Console</vt:lpstr>
      <vt:lpstr>Lucida Sans Unicode</vt:lpstr>
      <vt:lpstr>Office Theme</vt:lpstr>
      <vt:lpstr>C Structures, Unions, Bit Manipulation &amp; Enumerations</vt:lpstr>
      <vt:lpstr>PowerPoint Presentation</vt:lpstr>
      <vt:lpstr>Introduction</vt:lpstr>
      <vt:lpstr>PowerPoint Presentation</vt:lpstr>
      <vt:lpstr>Structure Definitions</vt:lpstr>
      <vt:lpstr>Structure Definitions</vt:lpstr>
      <vt:lpstr>Structure Definitions</vt:lpstr>
      <vt:lpstr>Structure Tag Names</vt:lpstr>
      <vt:lpstr>Self-Referential Structures</vt:lpstr>
      <vt:lpstr>PowerPoint Presentation</vt:lpstr>
      <vt:lpstr>Structure’s Valid Operations</vt:lpstr>
      <vt:lpstr>Initializing Structures</vt:lpstr>
      <vt:lpstr>Accessing Members of Structures</vt:lpstr>
      <vt:lpstr>PowerPoint Presentation</vt:lpstr>
      <vt:lpstr>Using Structures With Functions</vt:lpstr>
      <vt:lpstr>typedef</vt:lpstr>
      <vt:lpstr>Example: High-Performance Card-shuffling and Dealing Simulation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Unions</vt:lpstr>
      <vt:lpstr>Unions</vt:lpstr>
      <vt:lpstr>PowerPoint Presentation</vt:lpstr>
      <vt:lpstr>Bitwise Operators</vt:lpstr>
      <vt:lpstr>PowerPoint Presentation</vt:lpstr>
      <vt:lpstr>PowerPoint Presentation</vt:lpstr>
      <vt:lpstr>Bitwise Operators</vt:lpstr>
      <vt:lpstr>PowerPoint Presentation</vt:lpstr>
      <vt:lpstr>PowerPoint Presentation</vt:lpstr>
      <vt:lpstr>PowerPoint Presentation</vt:lpstr>
      <vt:lpstr>PowerPoint Presentation</vt:lpstr>
      <vt:lpstr>Bitwise Operators</vt:lpstr>
      <vt:lpstr>Bitwise Operators</vt:lpstr>
      <vt:lpstr>PowerPoint Presentation</vt:lpstr>
      <vt:lpstr>Bitwise Operators</vt:lpstr>
      <vt:lpstr>PowerPoint Presentation</vt:lpstr>
      <vt:lpstr>Bit Fields</vt:lpstr>
      <vt:lpstr>Bit Fields</vt:lpstr>
      <vt:lpstr>PowerPoint Presentation</vt:lpstr>
      <vt:lpstr>PowerPoint Presentation</vt:lpstr>
      <vt:lpstr>PowerPoint Presentation</vt:lpstr>
      <vt:lpstr>PowerPoint Presentation</vt:lpstr>
      <vt:lpstr>Enumeration Constants</vt:lpstr>
      <vt:lpstr>PowerPoint Presentation</vt:lpstr>
      <vt:lpstr>10.12  Anonymous Structures and Unions</vt:lpstr>
      <vt:lpstr>10.13  Secure C Programming</vt:lpstr>
      <vt:lpstr>10.13  Secure C Programming (Cont.)</vt:lpstr>
      <vt:lpstr>10.13  Secure C Programming (Cont.)</vt:lpstr>
      <vt:lpstr>10.13  Secure C Programming (Cont.)</vt:lpstr>
      <vt:lpstr>10.13  Secure C Programming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Structures, Unions, Bit Manipulation &amp; Enumerations</dc:title>
  <dc:creator>Sari Widya Sihwi</dc:creator>
  <cp:lastModifiedBy>Sari Widya Sihwi</cp:lastModifiedBy>
  <cp:revision>1</cp:revision>
  <dcterms:created xsi:type="dcterms:W3CDTF">2021-10-17T23:24:13Z</dcterms:created>
  <dcterms:modified xsi:type="dcterms:W3CDTF">2021-10-18T00:40:22Z</dcterms:modified>
</cp:coreProperties>
</file>