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7" r:id="rId5"/>
    <p:sldId id="377" r:id="rId6"/>
    <p:sldId id="439" r:id="rId7"/>
    <p:sldId id="432" r:id="rId8"/>
    <p:sldId id="435" r:id="rId9"/>
    <p:sldId id="436" r:id="rId10"/>
    <p:sldId id="437" r:id="rId11"/>
    <p:sldId id="438" r:id="rId12"/>
    <p:sldId id="442" r:id="rId13"/>
    <p:sldId id="443" r:id="rId14"/>
    <p:sldId id="444" r:id="rId15"/>
    <p:sldId id="445" r:id="rId16"/>
    <p:sldId id="448" r:id="rId17"/>
    <p:sldId id="446" r:id="rId18"/>
    <p:sldId id="447" r:id="rId19"/>
    <p:sldId id="453" r:id="rId20"/>
    <p:sldId id="454" r:id="rId21"/>
    <p:sldId id="455" r:id="rId22"/>
    <p:sldId id="295" r:id="rId23"/>
    <p:sldId id="31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6A86614B-2600-429A-AA34-18849E7BEDC2}">
          <p14:sldIdLst>
            <p14:sldId id="256"/>
            <p14:sldId id="307"/>
            <p14:sldId id="377"/>
            <p14:sldId id="439"/>
            <p14:sldId id="432"/>
            <p14:sldId id="435"/>
            <p14:sldId id="436"/>
            <p14:sldId id="437"/>
            <p14:sldId id="438"/>
            <p14:sldId id="442"/>
            <p14:sldId id="443"/>
            <p14:sldId id="444"/>
            <p14:sldId id="445"/>
            <p14:sldId id="448"/>
            <p14:sldId id="446"/>
            <p14:sldId id="447"/>
            <p14:sldId id="453"/>
            <p14:sldId id="454"/>
            <p14:sldId id="455"/>
            <p14:sldId id="295"/>
            <p14:sldId id="31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AD86"/>
    <a:srgbClr val="99D0C2"/>
    <a:srgbClr val="A2A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3" autoAdjust="0"/>
    <p:restoredTop sz="94660"/>
  </p:normalViewPr>
  <p:slideViewPr>
    <p:cSldViewPr snapToGrid="0">
      <p:cViewPr>
        <p:scale>
          <a:sx n="84" d="100"/>
          <a:sy n="84" d="100"/>
        </p:scale>
        <p:origin x="2904" y="172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359E4-CC7C-4E34-9F0B-04017D3A60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7AE9A-01D7-45F1-A266-4CF0781F88D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C7AE9A-01D7-45F1-A266-4CF0781F88D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0" y="0"/>
            <a:ext cx="12192000" cy="6858000"/>
          </a:xfrm>
        </p:spPr>
        <p:txBody>
          <a:bodyPr/>
          <a:lstStyle/>
          <a:p>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0" y="0"/>
            <a:ext cx="3744686" cy="6858000"/>
          </a:xfrm>
        </p:spPr>
        <p:txBody>
          <a:bodyPr/>
          <a:lstStyle/>
          <a:p>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4229100" y="0"/>
            <a:ext cx="3733800" cy="6858000"/>
          </a:xfrm>
        </p:spPr>
        <p:txBody>
          <a:bodyPr/>
          <a:lstStyle/>
          <a:p>
            <a:endParaRPr lang="zh-CN" altLang="en-US"/>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7730133" y="1450053"/>
            <a:ext cx="2849950" cy="3150975"/>
          </a:xfrm>
        </p:spPr>
        <p:txBody>
          <a:bodyPr/>
          <a:lstStyle/>
          <a:p>
            <a:endParaRPr lang="zh-CN" altLang="en-US"/>
          </a:p>
        </p:txBody>
      </p:sp>
      <p:sp>
        <p:nvSpPr>
          <p:cNvPr id="3" name="图片占位符 2"/>
          <p:cNvSpPr>
            <a:spLocks noGrp="1"/>
          </p:cNvSpPr>
          <p:nvPr>
            <p:ph type="pic" sz="quarter" idx="11"/>
          </p:nvPr>
        </p:nvSpPr>
        <p:spPr>
          <a:xfrm>
            <a:off x="4694192" y="1450053"/>
            <a:ext cx="2849950" cy="3150975"/>
          </a:xfrm>
          <a:prstGeom prst="rect">
            <a:avLst/>
          </a:prstGeom>
        </p:spPr>
        <p:txBody>
          <a:bodyPr/>
          <a:lstStyle/>
          <a:p>
            <a:endParaRPr lang="zh-CN" altLang="en-US"/>
          </a:p>
        </p:txBody>
      </p:sp>
      <p:sp>
        <p:nvSpPr>
          <p:cNvPr id="4" name="图片占位符 3"/>
          <p:cNvSpPr>
            <a:spLocks noGrp="1"/>
          </p:cNvSpPr>
          <p:nvPr>
            <p:ph type="pic" sz="quarter" idx="12"/>
          </p:nvPr>
        </p:nvSpPr>
        <p:spPr>
          <a:xfrm>
            <a:off x="1658250" y="1450053"/>
            <a:ext cx="2849950" cy="3150975"/>
          </a:xfrm>
          <a:prstGeom prst="rect">
            <a:avLst/>
          </a:prstGeom>
        </p:spPr>
        <p:txBody>
          <a:bodyPr/>
          <a:lstStyle/>
          <a:p>
            <a:endParaRPr lang="zh-CN" altLang="en-US"/>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图片占位符 5"/>
          <p:cNvSpPr>
            <a:spLocks noGrp="1"/>
          </p:cNvSpPr>
          <p:nvPr>
            <p:ph type="pic" idx="10"/>
          </p:nvPr>
        </p:nvSpPr>
        <p:spPr>
          <a:xfrm>
            <a:off x="6096000" y="0"/>
            <a:ext cx="2598057" cy="3429001"/>
          </a:xfrm>
        </p:spPr>
        <p:txBody>
          <a:bodyPr/>
          <a:lstStyle/>
          <a:p>
            <a:endParaRPr lang="zh-CN" altLang="en-US"/>
          </a:p>
        </p:txBody>
      </p:sp>
      <p:sp>
        <p:nvSpPr>
          <p:cNvPr id="7" name="图片占位符 6"/>
          <p:cNvSpPr>
            <a:spLocks noGrp="1"/>
          </p:cNvSpPr>
          <p:nvPr>
            <p:ph type="pic" sz="quarter" idx="11"/>
          </p:nvPr>
        </p:nvSpPr>
        <p:spPr>
          <a:xfrm>
            <a:off x="8694058" y="-1"/>
            <a:ext cx="2598057" cy="3429001"/>
          </a:xfrm>
          <a:prstGeom prst="rect">
            <a:avLst/>
          </a:prstGeom>
        </p:spPr>
        <p:txBody>
          <a:bodyPr/>
          <a:lstStyle/>
          <a:p>
            <a:endParaRPr lang="zh-CN" altLang="en-US"/>
          </a:p>
        </p:txBody>
      </p:sp>
      <p:sp>
        <p:nvSpPr>
          <p:cNvPr id="8" name="图片占位符 7"/>
          <p:cNvSpPr>
            <a:spLocks noGrp="1"/>
          </p:cNvSpPr>
          <p:nvPr>
            <p:ph type="pic" sz="quarter" idx="12"/>
          </p:nvPr>
        </p:nvSpPr>
        <p:spPr>
          <a:xfrm>
            <a:off x="6096000" y="3429001"/>
            <a:ext cx="2598057" cy="3429001"/>
          </a:xfrm>
          <a:prstGeom prst="rect">
            <a:avLst/>
          </a:prstGeom>
        </p:spPr>
        <p:txBody>
          <a:bodyPr/>
          <a:lstStyle/>
          <a:p>
            <a:endParaRPr lang="zh-CN" altLang="en-US"/>
          </a:p>
        </p:txBody>
      </p:sp>
      <p:sp>
        <p:nvSpPr>
          <p:cNvPr id="9" name="图片占位符 8"/>
          <p:cNvSpPr>
            <a:spLocks noGrp="1"/>
          </p:cNvSpPr>
          <p:nvPr>
            <p:ph type="pic" sz="quarter" idx="13"/>
          </p:nvPr>
        </p:nvSpPr>
        <p:spPr>
          <a:xfrm>
            <a:off x="8694058" y="3429001"/>
            <a:ext cx="2598057" cy="3429001"/>
          </a:xfrm>
          <a:prstGeom prst="rect">
            <a:avLst/>
          </a:prstGeom>
        </p:spPr>
        <p:txBody>
          <a:bodyPr/>
          <a:lstStyle/>
          <a:p>
            <a:endParaRPr lang="zh-CN" altLang="en-US"/>
          </a:p>
        </p:txBody>
      </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图片占位符 3"/>
          <p:cNvSpPr>
            <a:spLocks noGrp="1"/>
          </p:cNvSpPr>
          <p:nvPr>
            <p:ph type="pic" idx="10"/>
          </p:nvPr>
        </p:nvSpPr>
        <p:spPr>
          <a:xfrm>
            <a:off x="911226" y="635001"/>
            <a:ext cx="5184775" cy="2794000"/>
          </a:xfrm>
        </p:spPr>
        <p:txBody>
          <a:bodyPr/>
          <a:lstStyle/>
          <a:p>
            <a:endParaRPr lang="zh-CN" altLang="en-US"/>
          </a:p>
        </p:txBody>
      </p:sp>
      <p:sp>
        <p:nvSpPr>
          <p:cNvPr id="5" name="图片占位符 4"/>
          <p:cNvSpPr>
            <a:spLocks noGrp="1"/>
          </p:cNvSpPr>
          <p:nvPr>
            <p:ph type="pic" sz="quarter" idx="11"/>
          </p:nvPr>
        </p:nvSpPr>
        <p:spPr>
          <a:xfrm>
            <a:off x="6096000" y="3442580"/>
            <a:ext cx="5184775" cy="2794000"/>
          </a:xfrm>
          <a:prstGeom prst="rect">
            <a:avLst/>
          </a:prstGeom>
        </p:spPr>
        <p:txBody>
          <a:bodyPr/>
          <a:lstStyle/>
          <a:p>
            <a:endParaRPr lang="zh-CN" altLang="en-US"/>
          </a:p>
        </p:txBody>
      </p: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任意多边形: 形状 4"/>
          <p:cNvSpPr>
            <a:spLocks noGrp="1"/>
          </p:cNvSpPr>
          <p:nvPr>
            <p:ph type="pic" sz="quarter" idx="10"/>
          </p:nvPr>
        </p:nvSpPr>
        <p:spPr>
          <a:xfrm>
            <a:off x="911226" y="0"/>
            <a:ext cx="4046365" cy="5067759"/>
          </a:xfrm>
          <a:custGeom>
            <a:avLst/>
            <a:gdLst>
              <a:gd name="connsiteX0" fmla="*/ 0 w 4046365"/>
              <a:gd name="connsiteY0" fmla="*/ 0 h 5067759"/>
              <a:gd name="connsiteX1" fmla="*/ 4046365 w 4046365"/>
              <a:gd name="connsiteY1" fmla="*/ 0 h 5067759"/>
              <a:gd name="connsiteX2" fmla="*/ 4046365 w 4046365"/>
              <a:gd name="connsiteY2" fmla="*/ 5067759 h 5067759"/>
              <a:gd name="connsiteX3" fmla="*/ 0 w 4046365"/>
              <a:gd name="connsiteY3" fmla="*/ 5067759 h 5067759"/>
            </a:gdLst>
            <a:ahLst/>
            <a:cxnLst>
              <a:cxn ang="0">
                <a:pos x="connsiteX0" y="connsiteY0"/>
              </a:cxn>
              <a:cxn ang="0">
                <a:pos x="connsiteX1" y="connsiteY1"/>
              </a:cxn>
              <a:cxn ang="0">
                <a:pos x="connsiteX2" y="connsiteY2"/>
              </a:cxn>
              <a:cxn ang="0">
                <a:pos x="connsiteX3" y="connsiteY3"/>
              </a:cxn>
            </a:cxnLst>
            <a:rect l="l" t="t" r="r" b="b"/>
            <a:pathLst>
              <a:path w="4046365" h="5067759">
                <a:moveTo>
                  <a:pt x="0" y="0"/>
                </a:moveTo>
                <a:lnTo>
                  <a:pt x="4046365" y="0"/>
                </a:lnTo>
                <a:lnTo>
                  <a:pt x="4046365" y="5067759"/>
                </a:lnTo>
                <a:lnTo>
                  <a:pt x="0" y="5067759"/>
                </a:lnTo>
                <a:close/>
              </a:path>
            </a:pathLst>
          </a:custGeom>
        </p:spPr>
        <p:txBody>
          <a:bodyPr wrap="square">
            <a:noAutofit/>
          </a:bodyPr>
          <a:lstStyle/>
          <a:p>
            <a:endParaRPr lang="zh-CN" altLang="en-US"/>
          </a:p>
        </p:txBody>
      </p:sp>
    </p:spTree>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任意多边形: 形状 4"/>
          <p:cNvSpPr>
            <a:spLocks noGrp="1"/>
          </p:cNvSpPr>
          <p:nvPr>
            <p:ph type="pic" sz="quarter" idx="10"/>
          </p:nvPr>
        </p:nvSpPr>
        <p:spPr>
          <a:xfrm>
            <a:off x="3949560" y="635001"/>
            <a:ext cx="4292880" cy="4181475"/>
          </a:xfrm>
          <a:custGeom>
            <a:avLst/>
            <a:gdLst>
              <a:gd name="connsiteX0" fmla="*/ 0 w 4292880"/>
              <a:gd name="connsiteY0" fmla="*/ 0 h 4181475"/>
              <a:gd name="connsiteX1" fmla="*/ 4292880 w 4292880"/>
              <a:gd name="connsiteY1" fmla="*/ 0 h 4181475"/>
              <a:gd name="connsiteX2" fmla="*/ 4292880 w 4292880"/>
              <a:gd name="connsiteY2" fmla="*/ 4181475 h 4181475"/>
              <a:gd name="connsiteX3" fmla="*/ 0 w 4292880"/>
              <a:gd name="connsiteY3" fmla="*/ 4181475 h 4181475"/>
            </a:gdLst>
            <a:ahLst/>
            <a:cxnLst>
              <a:cxn ang="0">
                <a:pos x="connsiteX0" y="connsiteY0"/>
              </a:cxn>
              <a:cxn ang="0">
                <a:pos x="connsiteX1" y="connsiteY1"/>
              </a:cxn>
              <a:cxn ang="0">
                <a:pos x="connsiteX2" y="connsiteY2"/>
              </a:cxn>
              <a:cxn ang="0">
                <a:pos x="connsiteX3" y="connsiteY3"/>
              </a:cxn>
            </a:cxnLst>
            <a:rect l="l" t="t" r="r" b="b"/>
            <a:pathLst>
              <a:path w="4292880" h="4181475">
                <a:moveTo>
                  <a:pt x="0" y="0"/>
                </a:moveTo>
                <a:lnTo>
                  <a:pt x="4292880" y="0"/>
                </a:lnTo>
                <a:lnTo>
                  <a:pt x="4292880" y="4181475"/>
                </a:lnTo>
                <a:lnTo>
                  <a:pt x="0" y="4181475"/>
                </a:lnTo>
                <a:close/>
              </a:path>
            </a:pathLst>
          </a:custGeom>
        </p:spPr>
        <p:txBody>
          <a:bodyPr wrap="square">
            <a:noAutofit/>
          </a:bodyPr>
          <a:lstStyle/>
          <a:p>
            <a:endParaRPr lang="zh-CN" altLang="en-US"/>
          </a:p>
        </p:txBody>
      </p:sp>
    </p:spTree>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911225" y="3073706"/>
            <a:ext cx="5184775" cy="3127069"/>
          </a:xfrm>
          <a:custGeom>
            <a:avLst/>
            <a:gdLst>
              <a:gd name="connsiteX0" fmla="*/ 0 w 5184775"/>
              <a:gd name="connsiteY0" fmla="*/ 0 h 3127069"/>
              <a:gd name="connsiteX1" fmla="*/ 5184775 w 5184775"/>
              <a:gd name="connsiteY1" fmla="*/ 0 h 3127069"/>
              <a:gd name="connsiteX2" fmla="*/ 5184775 w 5184775"/>
              <a:gd name="connsiteY2" fmla="*/ 3127069 h 3127069"/>
              <a:gd name="connsiteX3" fmla="*/ 0 w 5184775"/>
              <a:gd name="connsiteY3" fmla="*/ 3127069 h 3127069"/>
            </a:gdLst>
            <a:ahLst/>
            <a:cxnLst>
              <a:cxn ang="0">
                <a:pos x="connsiteX0" y="connsiteY0"/>
              </a:cxn>
              <a:cxn ang="0">
                <a:pos x="connsiteX1" y="connsiteY1"/>
              </a:cxn>
              <a:cxn ang="0">
                <a:pos x="connsiteX2" y="connsiteY2"/>
              </a:cxn>
              <a:cxn ang="0">
                <a:pos x="connsiteX3" y="connsiteY3"/>
              </a:cxn>
            </a:cxnLst>
            <a:rect l="l" t="t" r="r" b="b"/>
            <a:pathLst>
              <a:path w="5184775" h="3127069">
                <a:moveTo>
                  <a:pt x="0" y="0"/>
                </a:moveTo>
                <a:lnTo>
                  <a:pt x="5184775" y="0"/>
                </a:lnTo>
                <a:lnTo>
                  <a:pt x="5184775" y="3127069"/>
                </a:lnTo>
                <a:lnTo>
                  <a:pt x="0" y="3127069"/>
                </a:lnTo>
                <a:close/>
              </a:path>
            </a:pathLst>
          </a:custGeom>
        </p:spPr>
        <p:txBody>
          <a:bodyPr wrap="square">
            <a:noAutofit/>
          </a:bodyPr>
          <a:lstStyle/>
          <a:p>
            <a:endParaRPr lang="zh-CN" altLang="en-US"/>
          </a:p>
        </p:txBody>
      </p:sp>
    </p:spTree>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407276" y="680545"/>
            <a:ext cx="3174124" cy="3704897"/>
          </a:xfrm>
        </p:spPr>
        <p:txBody>
          <a:bodyPr/>
          <a:lstStyle/>
          <a:p>
            <a:endParaRPr lang="zh-CN" altLang="en-US"/>
          </a:p>
        </p:txBody>
      </p:sp>
      <p:sp>
        <p:nvSpPr>
          <p:cNvPr id="3" name="图片占位符 2"/>
          <p:cNvSpPr>
            <a:spLocks noGrp="1"/>
          </p:cNvSpPr>
          <p:nvPr>
            <p:ph type="pic" sz="quarter" idx="11"/>
          </p:nvPr>
        </p:nvSpPr>
        <p:spPr>
          <a:xfrm>
            <a:off x="3794235" y="2685611"/>
            <a:ext cx="3174124" cy="3704897"/>
          </a:xfrm>
          <a:prstGeom prst="rect">
            <a:avLst/>
          </a:prstGeom>
        </p:spPr>
        <p:txBody>
          <a:bodyPr/>
          <a:lstStyle/>
          <a:p>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1" y="0"/>
            <a:ext cx="4950731" cy="6858000"/>
          </a:xfrm>
        </p:spPr>
        <p:txBody>
          <a:bodyPr/>
          <a:lstStyle/>
          <a:p>
            <a:endParaRPr lang="zh-CN" altLang="en-US"/>
          </a:p>
        </p:txBody>
      </p:sp>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4153679" y="2924081"/>
            <a:ext cx="1849696" cy="1364343"/>
          </a:xfrm>
        </p:spPr>
        <p:txBody>
          <a:bodyPr/>
          <a:lstStyle/>
          <a:p>
            <a:endParaRPr lang="zh-CN" altLang="en-US"/>
          </a:p>
        </p:txBody>
      </p:sp>
      <p:sp>
        <p:nvSpPr>
          <p:cNvPr id="4" name="图片占位符 3"/>
          <p:cNvSpPr>
            <a:spLocks noGrp="1"/>
          </p:cNvSpPr>
          <p:nvPr>
            <p:ph type="pic" sz="quarter" idx="11"/>
          </p:nvPr>
        </p:nvSpPr>
        <p:spPr>
          <a:xfrm>
            <a:off x="2227035" y="4836432"/>
            <a:ext cx="1849696" cy="1364343"/>
          </a:xfrm>
          <a:prstGeom prst="rect">
            <a:avLst/>
          </a:prstGeom>
        </p:spPr>
        <p:txBody>
          <a:bodyPr/>
          <a:lstStyle/>
          <a:p>
            <a:endParaRPr lang="zh-CN" altLang="en-US"/>
          </a:p>
        </p:txBody>
      </p:sp>
      <p:sp>
        <p:nvSpPr>
          <p:cNvPr id="5" name="图片占位符 4"/>
          <p:cNvSpPr>
            <a:spLocks noGrp="1"/>
          </p:cNvSpPr>
          <p:nvPr>
            <p:ph type="pic" sz="quarter" idx="12"/>
          </p:nvPr>
        </p:nvSpPr>
        <p:spPr>
          <a:xfrm>
            <a:off x="6188625" y="4836432"/>
            <a:ext cx="1849696" cy="1364343"/>
          </a:xfrm>
          <a:prstGeom prst="rect">
            <a:avLst/>
          </a:prstGeom>
        </p:spPr>
        <p:txBody>
          <a:bodyPr/>
          <a:lstStyle/>
          <a:p>
            <a:endParaRPr lang="zh-CN" altLang="en-US"/>
          </a:p>
        </p:txBody>
      </p:sp>
      <p:sp>
        <p:nvSpPr>
          <p:cNvPr id="6" name="图片占位符 5"/>
          <p:cNvSpPr>
            <a:spLocks noGrp="1"/>
          </p:cNvSpPr>
          <p:nvPr>
            <p:ph type="pic" sz="quarter" idx="13"/>
          </p:nvPr>
        </p:nvSpPr>
        <p:spPr>
          <a:xfrm>
            <a:off x="8115270" y="2924081"/>
            <a:ext cx="1849696" cy="1364343"/>
          </a:xfrm>
          <a:prstGeom prst="rect">
            <a:avLst/>
          </a:prstGeom>
        </p:spPr>
        <p:txBody>
          <a:bodyPr/>
          <a:lstStyle/>
          <a:p>
            <a:endParaRPr lang="zh-CN" altLang="en-US"/>
          </a:p>
        </p:txBody>
      </p:sp>
      <p:sp>
        <p:nvSpPr>
          <p:cNvPr id="7" name="图片占位符 6"/>
          <p:cNvSpPr>
            <a:spLocks noGrp="1"/>
          </p:cNvSpPr>
          <p:nvPr>
            <p:ph type="pic" sz="quarter" idx="14"/>
          </p:nvPr>
        </p:nvSpPr>
        <p:spPr>
          <a:xfrm>
            <a:off x="10150216" y="4836432"/>
            <a:ext cx="1849696" cy="1364343"/>
          </a:xfrm>
          <a:prstGeom prst="rect">
            <a:avLst/>
          </a:prstGeom>
        </p:spPr>
        <p:txBody>
          <a:bodyPr/>
          <a:lstStyle/>
          <a:p>
            <a:endParaRPr lang="zh-CN" altLang="en-US"/>
          </a:p>
        </p:txBody>
      </p:sp>
      <p:sp>
        <p:nvSpPr>
          <p:cNvPr id="8" name="图片占位符 7"/>
          <p:cNvSpPr>
            <a:spLocks noGrp="1"/>
          </p:cNvSpPr>
          <p:nvPr>
            <p:ph type="pic" sz="quarter" idx="15"/>
          </p:nvPr>
        </p:nvSpPr>
        <p:spPr>
          <a:xfrm>
            <a:off x="192088" y="2924081"/>
            <a:ext cx="1849696" cy="1364343"/>
          </a:xfrm>
          <a:prstGeom prst="rect">
            <a:avLst/>
          </a:prstGeom>
        </p:spPr>
        <p:txBody>
          <a:bodyPr/>
          <a:lstStyle/>
          <a:p>
            <a:endParaRPr lang="zh-CN" altLang="en-US"/>
          </a:p>
        </p:txBody>
      </p:sp>
    </p:spTree>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任意多边形: 形状 5"/>
          <p:cNvSpPr>
            <a:spLocks noGrp="1"/>
          </p:cNvSpPr>
          <p:nvPr>
            <p:ph type="pic" idx="10"/>
          </p:nvPr>
        </p:nvSpPr>
        <p:spPr>
          <a:xfrm>
            <a:off x="6096000" y="1268414"/>
            <a:ext cx="5459730" cy="1874838"/>
          </a:xfrm>
          <a:custGeom>
            <a:avLst/>
            <a:gdLst>
              <a:gd name="connsiteX0" fmla="*/ 0 w 5459730"/>
              <a:gd name="connsiteY0" fmla="*/ 0 h 1874837"/>
              <a:gd name="connsiteX1" fmla="*/ 5459730 w 5459730"/>
              <a:gd name="connsiteY1" fmla="*/ 0 h 1874837"/>
              <a:gd name="connsiteX2" fmla="*/ 5459730 w 5459730"/>
              <a:gd name="connsiteY2" fmla="*/ 1874837 h 1874837"/>
              <a:gd name="connsiteX3" fmla="*/ 0 w 5459730"/>
              <a:gd name="connsiteY3" fmla="*/ 1874837 h 1874837"/>
            </a:gdLst>
            <a:ahLst/>
            <a:cxnLst>
              <a:cxn ang="0">
                <a:pos x="connsiteX0" y="connsiteY0"/>
              </a:cxn>
              <a:cxn ang="0">
                <a:pos x="connsiteX1" y="connsiteY1"/>
              </a:cxn>
              <a:cxn ang="0">
                <a:pos x="connsiteX2" y="connsiteY2"/>
              </a:cxn>
              <a:cxn ang="0">
                <a:pos x="connsiteX3" y="connsiteY3"/>
              </a:cxn>
            </a:cxnLst>
            <a:rect l="l" t="t" r="r" b="b"/>
            <a:pathLst>
              <a:path w="5459730" h="1874837">
                <a:moveTo>
                  <a:pt x="0" y="0"/>
                </a:moveTo>
                <a:lnTo>
                  <a:pt x="5459730" y="0"/>
                </a:lnTo>
                <a:lnTo>
                  <a:pt x="5459730" y="1874837"/>
                </a:lnTo>
                <a:lnTo>
                  <a:pt x="0" y="1874837"/>
                </a:lnTo>
                <a:close/>
              </a:path>
            </a:pathLst>
          </a:custGeom>
        </p:spPr>
        <p:txBody>
          <a:bodyPr wrap="square">
            <a:noAutofit/>
          </a:bodyPr>
          <a:lstStyle/>
          <a:p>
            <a:endParaRPr lang="zh-CN" altLang="en-US"/>
          </a:p>
        </p:txBody>
      </p:sp>
    </p:spTree>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7258050" y="4069080"/>
            <a:ext cx="1210661" cy="1086168"/>
          </a:xfrm>
          <a:custGeom>
            <a:avLst/>
            <a:gdLst>
              <a:gd name="connsiteX0" fmla="*/ 0 w 1210661"/>
              <a:gd name="connsiteY0" fmla="*/ 0 h 1086168"/>
              <a:gd name="connsiteX1" fmla="*/ 1210661 w 1210661"/>
              <a:gd name="connsiteY1" fmla="*/ 0 h 1086168"/>
              <a:gd name="connsiteX2" fmla="*/ 1210661 w 1210661"/>
              <a:gd name="connsiteY2" fmla="*/ 1086168 h 1086168"/>
              <a:gd name="connsiteX3" fmla="*/ 0 w 1210661"/>
              <a:gd name="connsiteY3" fmla="*/ 1086168 h 1086168"/>
            </a:gdLst>
            <a:ahLst/>
            <a:cxnLst>
              <a:cxn ang="0">
                <a:pos x="connsiteX0" y="connsiteY0"/>
              </a:cxn>
              <a:cxn ang="0">
                <a:pos x="connsiteX1" y="connsiteY1"/>
              </a:cxn>
              <a:cxn ang="0">
                <a:pos x="connsiteX2" y="connsiteY2"/>
              </a:cxn>
              <a:cxn ang="0">
                <a:pos x="connsiteX3" y="connsiteY3"/>
              </a:cxn>
            </a:cxnLst>
            <a:rect l="l" t="t" r="r" b="b"/>
            <a:pathLst>
              <a:path w="1210661" h="1086168">
                <a:moveTo>
                  <a:pt x="0" y="0"/>
                </a:moveTo>
                <a:lnTo>
                  <a:pt x="1210661" y="0"/>
                </a:lnTo>
                <a:lnTo>
                  <a:pt x="1210661" y="1086168"/>
                </a:lnTo>
                <a:lnTo>
                  <a:pt x="0" y="1086168"/>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8664082" y="4069080"/>
            <a:ext cx="1210661" cy="1086168"/>
          </a:xfrm>
          <a:custGeom>
            <a:avLst/>
            <a:gdLst>
              <a:gd name="connsiteX0" fmla="*/ 0 w 1210661"/>
              <a:gd name="connsiteY0" fmla="*/ 0 h 1086168"/>
              <a:gd name="connsiteX1" fmla="*/ 1210661 w 1210661"/>
              <a:gd name="connsiteY1" fmla="*/ 0 h 1086168"/>
              <a:gd name="connsiteX2" fmla="*/ 1210661 w 1210661"/>
              <a:gd name="connsiteY2" fmla="*/ 1086168 h 1086168"/>
              <a:gd name="connsiteX3" fmla="*/ 0 w 1210661"/>
              <a:gd name="connsiteY3" fmla="*/ 1086168 h 1086168"/>
            </a:gdLst>
            <a:ahLst/>
            <a:cxnLst>
              <a:cxn ang="0">
                <a:pos x="connsiteX0" y="connsiteY0"/>
              </a:cxn>
              <a:cxn ang="0">
                <a:pos x="connsiteX1" y="connsiteY1"/>
              </a:cxn>
              <a:cxn ang="0">
                <a:pos x="connsiteX2" y="connsiteY2"/>
              </a:cxn>
              <a:cxn ang="0">
                <a:pos x="connsiteX3" y="connsiteY3"/>
              </a:cxn>
            </a:cxnLst>
            <a:rect l="l" t="t" r="r" b="b"/>
            <a:pathLst>
              <a:path w="1210661" h="1086168">
                <a:moveTo>
                  <a:pt x="0" y="0"/>
                </a:moveTo>
                <a:lnTo>
                  <a:pt x="1210661" y="0"/>
                </a:lnTo>
                <a:lnTo>
                  <a:pt x="1210661" y="1086168"/>
                </a:lnTo>
                <a:lnTo>
                  <a:pt x="0" y="1086168"/>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10070114" y="4069080"/>
            <a:ext cx="1210661" cy="1086168"/>
          </a:xfrm>
          <a:custGeom>
            <a:avLst/>
            <a:gdLst>
              <a:gd name="connsiteX0" fmla="*/ 0 w 1210661"/>
              <a:gd name="connsiteY0" fmla="*/ 0 h 1086168"/>
              <a:gd name="connsiteX1" fmla="*/ 1210661 w 1210661"/>
              <a:gd name="connsiteY1" fmla="*/ 0 h 1086168"/>
              <a:gd name="connsiteX2" fmla="*/ 1210661 w 1210661"/>
              <a:gd name="connsiteY2" fmla="*/ 1086168 h 1086168"/>
              <a:gd name="connsiteX3" fmla="*/ 0 w 1210661"/>
              <a:gd name="connsiteY3" fmla="*/ 1086168 h 1086168"/>
            </a:gdLst>
            <a:ahLst/>
            <a:cxnLst>
              <a:cxn ang="0">
                <a:pos x="connsiteX0" y="connsiteY0"/>
              </a:cxn>
              <a:cxn ang="0">
                <a:pos x="connsiteX1" y="connsiteY1"/>
              </a:cxn>
              <a:cxn ang="0">
                <a:pos x="connsiteX2" y="connsiteY2"/>
              </a:cxn>
              <a:cxn ang="0">
                <a:pos x="connsiteX3" y="connsiteY3"/>
              </a:cxn>
            </a:cxnLst>
            <a:rect l="l" t="t" r="r" b="b"/>
            <a:pathLst>
              <a:path w="1210661" h="1086168">
                <a:moveTo>
                  <a:pt x="0" y="0"/>
                </a:moveTo>
                <a:lnTo>
                  <a:pt x="1210661" y="0"/>
                </a:lnTo>
                <a:lnTo>
                  <a:pt x="1210661" y="1086168"/>
                </a:lnTo>
                <a:lnTo>
                  <a:pt x="0" y="1086168"/>
                </a:lnTo>
                <a:close/>
              </a:path>
            </a:pathLst>
          </a:custGeom>
        </p:spPr>
        <p:txBody>
          <a:bodyPr wrap="square">
            <a:noAutofit/>
          </a:bodyPr>
          <a:lstStyle/>
          <a:p>
            <a:endParaRPr lang="zh-CN" altLang="en-US"/>
          </a:p>
        </p:txBody>
      </p:sp>
    </p:spTree>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6112316" y="0"/>
            <a:ext cx="6079684" cy="6051112"/>
          </a:xfrm>
        </p:spPr>
        <p:txBody>
          <a:bodyPr/>
          <a:lstStyle/>
          <a:p>
            <a:endParaRPr lang="zh-CN" altLang="en-US"/>
          </a:p>
        </p:txBody>
      </p:sp>
      <p:sp>
        <p:nvSpPr>
          <p:cNvPr id="3" name="图片占位符 2"/>
          <p:cNvSpPr>
            <a:spLocks noGrp="1"/>
          </p:cNvSpPr>
          <p:nvPr>
            <p:ph type="pic" sz="quarter" idx="11"/>
          </p:nvPr>
        </p:nvSpPr>
        <p:spPr>
          <a:xfrm>
            <a:off x="911227" y="4095751"/>
            <a:ext cx="3603625" cy="2105025"/>
          </a:xfrm>
          <a:prstGeom prst="rect">
            <a:avLst/>
          </a:prstGeom>
        </p:spPr>
        <p:txBody>
          <a:bodyPr/>
          <a:lstStyle/>
          <a:p>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6162839" y="1583676"/>
            <a:ext cx="2851698" cy="2759725"/>
          </a:xfrm>
        </p:spPr>
        <p:txBody>
          <a:bodyPr/>
          <a:lstStyle/>
          <a:p>
            <a:endParaRPr lang="zh-CN" altLang="en-US"/>
          </a:p>
        </p:txBody>
      </p:sp>
      <p:sp>
        <p:nvSpPr>
          <p:cNvPr id="3" name="图片占位符 2"/>
          <p:cNvSpPr>
            <a:spLocks noGrp="1"/>
          </p:cNvSpPr>
          <p:nvPr>
            <p:ph type="pic" sz="quarter" idx="11"/>
          </p:nvPr>
        </p:nvSpPr>
        <p:spPr>
          <a:xfrm>
            <a:off x="3177463" y="1583676"/>
            <a:ext cx="2851698" cy="2759725"/>
          </a:xfrm>
          <a:prstGeom prst="rect">
            <a:avLst/>
          </a:prstGeom>
        </p:spPr>
        <p:txBody>
          <a:bodyPr/>
          <a:lstStyle/>
          <a:p>
            <a:endParaRPr lang="zh-CN" altLang="en-US"/>
          </a:p>
        </p:txBody>
      </p:sp>
      <p:sp>
        <p:nvSpPr>
          <p:cNvPr id="4" name="图片占位符 3"/>
          <p:cNvSpPr>
            <a:spLocks noGrp="1"/>
          </p:cNvSpPr>
          <p:nvPr>
            <p:ph type="pic" sz="quarter" idx="12"/>
          </p:nvPr>
        </p:nvSpPr>
        <p:spPr>
          <a:xfrm>
            <a:off x="192087" y="1583676"/>
            <a:ext cx="2851698" cy="2759725"/>
          </a:xfrm>
          <a:prstGeom prst="rect">
            <a:avLst/>
          </a:prstGeom>
        </p:spPr>
        <p:txBody>
          <a:bodyPr/>
          <a:lstStyle/>
          <a:p>
            <a:endParaRPr lang="zh-CN" altLang="en-US"/>
          </a:p>
        </p:txBody>
      </p:sp>
      <p:sp>
        <p:nvSpPr>
          <p:cNvPr id="5" name="图片占位符 4"/>
          <p:cNvSpPr>
            <a:spLocks noGrp="1"/>
          </p:cNvSpPr>
          <p:nvPr>
            <p:ph type="pic" sz="quarter" idx="13"/>
          </p:nvPr>
        </p:nvSpPr>
        <p:spPr>
          <a:xfrm>
            <a:off x="9148215" y="1583676"/>
            <a:ext cx="2851698" cy="2759725"/>
          </a:xfrm>
          <a:prstGeom prst="rect">
            <a:avLst/>
          </a:prstGeom>
        </p:spPr>
        <p:txBody>
          <a:bodyPr/>
          <a:lstStyle/>
          <a:p>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6096000" y="1268413"/>
            <a:ext cx="2232752" cy="2367154"/>
          </a:xfrm>
        </p:spPr>
        <p:txBody>
          <a:bodyPr/>
          <a:lstStyle/>
          <a:p>
            <a:endParaRPr lang="zh-CN" altLang="en-US"/>
          </a:p>
        </p:txBody>
      </p:sp>
      <p:sp>
        <p:nvSpPr>
          <p:cNvPr id="3" name="图片占位符 2"/>
          <p:cNvSpPr>
            <a:spLocks noGrp="1"/>
          </p:cNvSpPr>
          <p:nvPr>
            <p:ph type="pic" sz="quarter" idx="11"/>
          </p:nvPr>
        </p:nvSpPr>
        <p:spPr>
          <a:xfrm>
            <a:off x="6096000" y="3820245"/>
            <a:ext cx="2232752" cy="2367154"/>
          </a:xfrm>
          <a:prstGeom prst="rect">
            <a:avLst/>
          </a:prstGeom>
        </p:spPr>
        <p:txBody>
          <a:bodyPr/>
          <a:lstStyle/>
          <a:p>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911225" y="635000"/>
            <a:ext cx="10369550" cy="3498850"/>
          </a:xfrm>
        </p:spPr>
        <p:txBody>
          <a:bodyPr/>
          <a:lstStyle/>
          <a:p>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0" y="0"/>
            <a:ext cx="6096000" cy="6858000"/>
          </a:xfrm>
        </p:spPr>
        <p:txBody>
          <a:bodyPr/>
          <a:lstStyle/>
          <a:p>
            <a:endParaRPr lang="zh-CN" altLang="en-US"/>
          </a:p>
        </p:txBody>
      </p:sp>
      <p:sp>
        <p:nvSpPr>
          <p:cNvPr id="13" name="图片占位符 12"/>
          <p:cNvSpPr>
            <a:spLocks noGrp="1"/>
          </p:cNvSpPr>
          <p:nvPr>
            <p:ph type="pic" sz="quarter" idx="11"/>
          </p:nvPr>
        </p:nvSpPr>
        <p:spPr>
          <a:xfrm>
            <a:off x="6457951" y="3970338"/>
            <a:ext cx="1713105" cy="1619250"/>
          </a:xfrm>
          <a:custGeom>
            <a:avLst/>
            <a:gdLst>
              <a:gd name="connsiteX0" fmla="*/ 0 w 1713105"/>
              <a:gd name="connsiteY0" fmla="*/ 0 h 1619250"/>
              <a:gd name="connsiteX1" fmla="*/ 1713105 w 1713105"/>
              <a:gd name="connsiteY1" fmla="*/ 0 h 1619250"/>
              <a:gd name="connsiteX2" fmla="*/ 1713105 w 1713105"/>
              <a:gd name="connsiteY2" fmla="*/ 1619250 h 1619250"/>
              <a:gd name="connsiteX3" fmla="*/ 0 w 1713105"/>
              <a:gd name="connsiteY3" fmla="*/ 1619250 h 1619250"/>
            </a:gdLst>
            <a:ahLst/>
            <a:cxnLst>
              <a:cxn ang="0">
                <a:pos x="connsiteX0" y="connsiteY0"/>
              </a:cxn>
              <a:cxn ang="0">
                <a:pos x="connsiteX1" y="connsiteY1"/>
              </a:cxn>
              <a:cxn ang="0">
                <a:pos x="connsiteX2" y="connsiteY2"/>
              </a:cxn>
              <a:cxn ang="0">
                <a:pos x="connsiteX3" y="connsiteY3"/>
              </a:cxn>
            </a:cxnLst>
            <a:rect l="l" t="t" r="r" b="b"/>
            <a:pathLst>
              <a:path w="1713105" h="1619250">
                <a:moveTo>
                  <a:pt x="0" y="0"/>
                </a:moveTo>
                <a:lnTo>
                  <a:pt x="1713105" y="0"/>
                </a:lnTo>
                <a:lnTo>
                  <a:pt x="1713105" y="1619250"/>
                </a:lnTo>
                <a:lnTo>
                  <a:pt x="0" y="161925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325235" y="3970338"/>
            <a:ext cx="1713105" cy="1619250"/>
          </a:xfrm>
          <a:custGeom>
            <a:avLst/>
            <a:gdLst>
              <a:gd name="connsiteX0" fmla="*/ 0 w 1713105"/>
              <a:gd name="connsiteY0" fmla="*/ 0 h 1619250"/>
              <a:gd name="connsiteX1" fmla="*/ 1713105 w 1713105"/>
              <a:gd name="connsiteY1" fmla="*/ 0 h 1619250"/>
              <a:gd name="connsiteX2" fmla="*/ 1713105 w 1713105"/>
              <a:gd name="connsiteY2" fmla="*/ 1619250 h 1619250"/>
              <a:gd name="connsiteX3" fmla="*/ 0 w 1713105"/>
              <a:gd name="connsiteY3" fmla="*/ 1619250 h 1619250"/>
            </a:gdLst>
            <a:ahLst/>
            <a:cxnLst>
              <a:cxn ang="0">
                <a:pos x="connsiteX0" y="connsiteY0"/>
              </a:cxn>
              <a:cxn ang="0">
                <a:pos x="connsiteX1" y="connsiteY1"/>
              </a:cxn>
              <a:cxn ang="0">
                <a:pos x="connsiteX2" y="connsiteY2"/>
              </a:cxn>
              <a:cxn ang="0">
                <a:pos x="connsiteX3" y="connsiteY3"/>
              </a:cxn>
            </a:cxnLst>
            <a:rect l="l" t="t" r="r" b="b"/>
            <a:pathLst>
              <a:path w="1713105" h="1619250">
                <a:moveTo>
                  <a:pt x="0" y="0"/>
                </a:moveTo>
                <a:lnTo>
                  <a:pt x="1713105" y="0"/>
                </a:lnTo>
                <a:lnTo>
                  <a:pt x="1713105" y="1619250"/>
                </a:lnTo>
                <a:lnTo>
                  <a:pt x="0" y="1619250"/>
                </a:lnTo>
                <a:close/>
              </a:path>
            </a:pathLst>
          </a:custGeom>
        </p:spPr>
        <p:txBody>
          <a:bodyPr wrap="square">
            <a:noAutofit/>
          </a:bodyPr>
          <a:lstStyle/>
          <a:p>
            <a:endParaRPr lang="zh-CN" altLang="en-US"/>
          </a:p>
        </p:txBody>
      </p:sp>
      <p:sp>
        <p:nvSpPr>
          <p:cNvPr id="11" name="图片占位符 10"/>
          <p:cNvSpPr>
            <a:spLocks noGrp="1"/>
          </p:cNvSpPr>
          <p:nvPr>
            <p:ph type="pic" sz="quarter" idx="13"/>
          </p:nvPr>
        </p:nvSpPr>
        <p:spPr>
          <a:xfrm>
            <a:off x="10201084" y="3970338"/>
            <a:ext cx="1713105" cy="1619250"/>
          </a:xfrm>
          <a:custGeom>
            <a:avLst/>
            <a:gdLst>
              <a:gd name="connsiteX0" fmla="*/ 0 w 1713105"/>
              <a:gd name="connsiteY0" fmla="*/ 0 h 1619250"/>
              <a:gd name="connsiteX1" fmla="*/ 1713105 w 1713105"/>
              <a:gd name="connsiteY1" fmla="*/ 0 h 1619250"/>
              <a:gd name="connsiteX2" fmla="*/ 1713105 w 1713105"/>
              <a:gd name="connsiteY2" fmla="*/ 1619250 h 1619250"/>
              <a:gd name="connsiteX3" fmla="*/ 0 w 1713105"/>
              <a:gd name="connsiteY3" fmla="*/ 1619250 h 1619250"/>
            </a:gdLst>
            <a:ahLst/>
            <a:cxnLst>
              <a:cxn ang="0">
                <a:pos x="connsiteX0" y="connsiteY0"/>
              </a:cxn>
              <a:cxn ang="0">
                <a:pos x="connsiteX1" y="connsiteY1"/>
              </a:cxn>
              <a:cxn ang="0">
                <a:pos x="connsiteX2" y="connsiteY2"/>
              </a:cxn>
              <a:cxn ang="0">
                <a:pos x="connsiteX3" y="connsiteY3"/>
              </a:cxn>
            </a:cxnLst>
            <a:rect l="l" t="t" r="r" b="b"/>
            <a:pathLst>
              <a:path w="1713105" h="1619250">
                <a:moveTo>
                  <a:pt x="0" y="0"/>
                </a:moveTo>
                <a:lnTo>
                  <a:pt x="1713105" y="0"/>
                </a:lnTo>
                <a:lnTo>
                  <a:pt x="1713105" y="1619250"/>
                </a:lnTo>
                <a:lnTo>
                  <a:pt x="0" y="1619250"/>
                </a:lnTo>
                <a:close/>
              </a:path>
            </a:pathLst>
          </a:custGeom>
        </p:spPr>
        <p:txBody>
          <a:bodyPr wrap="square">
            <a:noAutofit/>
          </a:bodyPr>
          <a:lstStyle/>
          <a:p>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1"/>
          <p:cNvSpPr>
            <a:spLocks noGrp="1"/>
          </p:cNvSpPr>
          <p:nvPr>
            <p:ph type="pic" idx="10"/>
          </p:nvPr>
        </p:nvSpPr>
        <p:spPr>
          <a:xfrm>
            <a:off x="1" y="0"/>
            <a:ext cx="12192000" cy="6858000"/>
          </a:xfrm>
        </p:spPr>
        <p:txBody>
          <a:bodyPr/>
          <a:lstStyle/>
          <a:p>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4" name="Text Box 13"/>
          <p:cNvSpPr txBox="1"/>
          <p:nvPr userDrawn="1"/>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11049000" y="1"/>
            <a:ext cx="1143000" cy="5210175"/>
          </a:xfrm>
          <a:custGeom>
            <a:avLst/>
            <a:gdLst>
              <a:gd name="connsiteX0" fmla="*/ 0 w 1143000"/>
              <a:gd name="connsiteY0" fmla="*/ 0 h 5210175"/>
              <a:gd name="connsiteX1" fmla="*/ 1143000 w 1143000"/>
              <a:gd name="connsiteY1" fmla="*/ 0 h 5210175"/>
              <a:gd name="connsiteX2" fmla="*/ 1143000 w 1143000"/>
              <a:gd name="connsiteY2" fmla="*/ 5210175 h 5210175"/>
              <a:gd name="connsiteX3" fmla="*/ 206382 w 1143000"/>
              <a:gd name="connsiteY3" fmla="*/ 5210175 h 5210175"/>
              <a:gd name="connsiteX4" fmla="*/ 0 w 1143000"/>
              <a:gd name="connsiteY4" fmla="*/ 5003793 h 521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5210175">
                <a:moveTo>
                  <a:pt x="0" y="0"/>
                </a:moveTo>
                <a:lnTo>
                  <a:pt x="1143000" y="0"/>
                </a:lnTo>
                <a:lnTo>
                  <a:pt x="1143000" y="5210175"/>
                </a:lnTo>
                <a:lnTo>
                  <a:pt x="206382" y="5210175"/>
                </a:lnTo>
                <a:cubicBezTo>
                  <a:pt x="92400" y="5210175"/>
                  <a:pt x="0" y="5117775"/>
                  <a:pt x="0" y="5003793"/>
                </a:cubicBezTo>
                <a:close/>
              </a:path>
            </a:pathLst>
          </a:custGeom>
        </p:spPr>
        <p:txBody>
          <a:bodyPr wrap="square">
            <a:noAutofit/>
          </a:bodyPr>
          <a:lstStyle/>
          <a:p>
            <a:endParaRPr lang="zh-CN" altLang="en-US"/>
          </a:p>
        </p:txBody>
      </p:sp>
      <p:sp>
        <p:nvSpPr>
          <p:cNvPr id="7" name="任意多边形: 形状 6"/>
          <p:cNvSpPr>
            <a:spLocks noGrp="1"/>
          </p:cNvSpPr>
          <p:nvPr>
            <p:ph type="pic" sz="quarter" idx="11"/>
          </p:nvPr>
        </p:nvSpPr>
        <p:spPr>
          <a:xfrm>
            <a:off x="7849772" y="2278966"/>
            <a:ext cx="2757268" cy="4579034"/>
          </a:xfrm>
          <a:custGeom>
            <a:avLst/>
            <a:gdLst>
              <a:gd name="connsiteX0" fmla="*/ 206326 w 2757268"/>
              <a:gd name="connsiteY0" fmla="*/ 0 h 4579034"/>
              <a:gd name="connsiteX1" fmla="*/ 2550942 w 2757268"/>
              <a:gd name="connsiteY1" fmla="*/ 0 h 4579034"/>
              <a:gd name="connsiteX2" fmla="*/ 2757268 w 2757268"/>
              <a:gd name="connsiteY2" fmla="*/ 206326 h 4579034"/>
              <a:gd name="connsiteX3" fmla="*/ 2757268 w 2757268"/>
              <a:gd name="connsiteY3" fmla="*/ 4579034 h 4579034"/>
              <a:gd name="connsiteX4" fmla="*/ 0 w 2757268"/>
              <a:gd name="connsiteY4" fmla="*/ 4579034 h 4579034"/>
              <a:gd name="connsiteX5" fmla="*/ 0 w 2757268"/>
              <a:gd name="connsiteY5" fmla="*/ 206326 h 4579034"/>
              <a:gd name="connsiteX6" fmla="*/ 206326 w 2757268"/>
              <a:gd name="connsiteY6" fmla="*/ 0 h 457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7268" h="4579034">
                <a:moveTo>
                  <a:pt x="206326" y="0"/>
                </a:moveTo>
                <a:lnTo>
                  <a:pt x="2550942" y="0"/>
                </a:lnTo>
                <a:cubicBezTo>
                  <a:pt x="2664893" y="0"/>
                  <a:pt x="2757268" y="92375"/>
                  <a:pt x="2757268" y="206326"/>
                </a:cubicBezTo>
                <a:lnTo>
                  <a:pt x="2757268" y="4579034"/>
                </a:lnTo>
                <a:lnTo>
                  <a:pt x="0" y="4579034"/>
                </a:lnTo>
                <a:lnTo>
                  <a:pt x="0" y="206326"/>
                </a:lnTo>
                <a:cubicBezTo>
                  <a:pt x="0" y="92375"/>
                  <a:pt x="92375" y="0"/>
                  <a:pt x="206326" y="0"/>
                </a:cubicBezTo>
                <a:close/>
              </a:path>
            </a:pathLst>
          </a:custGeom>
        </p:spPr>
        <p:txBody>
          <a:bodyPr wrap="square">
            <a:noAutofit/>
          </a:bodyPr>
          <a:lstStyle/>
          <a:p>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Pemrograman Platform Khusus - Politeknik STIS 2022</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2438876" y="4071560"/>
            <a:ext cx="7310438" cy="829945"/>
          </a:xfrm>
          <a:prstGeom prst="rect">
            <a:avLst/>
          </a:prstGeom>
          <a:noFill/>
        </p:spPr>
        <p:txBody>
          <a:bodyPr wrap="square" rtlCol="0">
            <a:spAutoFit/>
          </a:bodyPr>
          <a:lstStyle/>
          <a:p>
            <a:pPr algn="ctr"/>
            <a:r>
              <a:rPr lang="en-US" altLang="zh-CN" sz="4800" b="1" dirty="0">
                <a:solidFill>
                  <a:schemeClr val="accent1"/>
                </a:solidFill>
              </a:rPr>
              <a:t>WEB SERVICE</a:t>
            </a:r>
            <a:endParaRPr lang="en-US" altLang="zh-CN" b="1" dirty="0">
              <a:solidFill>
                <a:schemeClr val="tx1">
                  <a:lumMod val="75000"/>
                  <a:lumOff val="25000"/>
                </a:schemeClr>
              </a:solidFill>
            </a:endParaRPr>
          </a:p>
        </p:txBody>
      </p:sp>
      <p:sp>
        <p:nvSpPr>
          <p:cNvPr id="27" name="矩形 26"/>
          <p:cNvSpPr/>
          <p:nvPr/>
        </p:nvSpPr>
        <p:spPr>
          <a:xfrm>
            <a:off x="3046095" y="5769684"/>
            <a:ext cx="6096000" cy="829945"/>
          </a:xfrm>
          <a:prstGeom prst="rect">
            <a:avLst/>
          </a:prstGeom>
        </p:spPr>
        <p:txBody>
          <a:bodyPr>
            <a:spAutoFit/>
          </a:bodyPr>
          <a:lstStyle/>
          <a:p>
            <a:pPr algn="ctr">
              <a:lnSpc>
                <a:spcPct val="100000"/>
              </a:lnSpc>
            </a:pPr>
            <a:endParaRPr lang="en-US" altLang="zh-CN" sz="1600" b="1" dirty="0">
              <a:solidFill>
                <a:schemeClr val="bg1">
                  <a:lumMod val="65000"/>
                </a:schemeClr>
              </a:solidFill>
            </a:endParaRPr>
          </a:p>
          <a:p>
            <a:pPr algn="ctr">
              <a:lnSpc>
                <a:spcPct val="100000"/>
              </a:lnSpc>
            </a:pPr>
            <a:r>
              <a:rPr lang="en-US" altLang="zh-CN" sz="1600" b="1" dirty="0">
                <a:solidFill>
                  <a:schemeClr val="bg1">
                    <a:lumMod val="65000"/>
                  </a:schemeClr>
                </a:solidFill>
                <a:sym typeface="+mn-ea"/>
              </a:rPr>
              <a:t>Pemrograman Platform Khusus</a:t>
            </a:r>
            <a:endParaRPr lang="en-US" altLang="zh-CN" sz="1600" dirty="0">
              <a:solidFill>
                <a:schemeClr val="bg1">
                  <a:lumMod val="65000"/>
                </a:schemeClr>
              </a:solidFill>
            </a:endParaRPr>
          </a:p>
          <a:p>
            <a:pPr algn="ctr">
              <a:lnSpc>
                <a:spcPct val="100000"/>
              </a:lnSpc>
            </a:pPr>
            <a:r>
              <a:rPr lang="en-US" altLang="zh-CN" sz="1600" dirty="0">
                <a:solidFill>
                  <a:schemeClr val="bg1">
                    <a:lumMod val="65000"/>
                  </a:schemeClr>
                </a:solidFill>
                <a:sym typeface="+mn-ea"/>
              </a:rPr>
              <a:t>Politeknik Statistika STIS</a:t>
            </a:r>
            <a:endParaRPr lang="en-US" altLang="zh-CN" sz="1600" dirty="0">
              <a:solidFill>
                <a:schemeClr val="bg1">
                  <a:lumMod val="65000"/>
                </a:schemeClr>
              </a:solidFill>
            </a:endParaRPr>
          </a:p>
        </p:txBody>
      </p:sp>
      <p:pic>
        <p:nvPicPr>
          <p:cNvPr id="6" name="Picture 5" descr="4380747"/>
          <p:cNvPicPr>
            <a:picLocks noChangeAspect="1"/>
          </p:cNvPicPr>
          <p:nvPr/>
        </p:nvPicPr>
        <p:blipFill>
          <a:blip r:embed="rId1"/>
          <a:stretch>
            <a:fillRect/>
          </a:stretch>
        </p:blipFill>
        <p:spPr>
          <a:xfrm>
            <a:off x="3985895" y="0"/>
            <a:ext cx="4220210" cy="42202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Jenis Web Service</a:t>
            </a:r>
            <a:endParaRPr lang="en-US" sz="4800" b="1">
              <a:solidFill>
                <a:srgbClr val="3FAD86"/>
              </a:solidFill>
              <a:latin typeface="Open Sans" panose="020B0606030504020204" charset="0"/>
              <a:cs typeface="Open Sans" panose="020B0606030504020204" charset="0"/>
            </a:endParaRPr>
          </a:p>
        </p:txBody>
      </p:sp>
      <p:sp>
        <p:nvSpPr>
          <p:cNvPr id="2" name="Text Box 1"/>
          <p:cNvSpPr txBox="1"/>
          <p:nvPr/>
        </p:nvSpPr>
        <p:spPr>
          <a:xfrm>
            <a:off x="857885" y="1932305"/>
            <a:ext cx="4685665" cy="3969385"/>
          </a:xfrm>
          <a:prstGeom prst="rect">
            <a:avLst/>
          </a:prstGeom>
          <a:noFill/>
        </p:spPr>
        <p:txBody>
          <a:bodyPr wrap="square" rtlCol="0" anchor="t">
            <a:spAutoFit/>
          </a:bodyPr>
          <a:p>
            <a:r>
              <a:rPr lang="en-US" sz="2400" b="1">
                <a:latin typeface="Open Sans" panose="020B0606030504020204" charset="0"/>
                <a:cs typeface="Open Sans" panose="020B0606030504020204" charset="0"/>
              </a:rPr>
              <a:t>JSON-RPC dan XML-RPC</a:t>
            </a:r>
            <a:endParaRPr lang="en-US" sz="2400" b="1">
              <a:latin typeface="Open Sans" panose="020B0606030504020204" charset="0"/>
              <a:cs typeface="Open Sans" panose="020B0606030504020204" charset="0"/>
            </a:endParaRPr>
          </a:p>
          <a:p>
            <a:r>
              <a:rPr lang="en-US" sz="2000">
                <a:latin typeface="Open Sans" panose="020B0606030504020204" charset="0"/>
                <a:cs typeface="Open Sans" panose="020B0606030504020204" charset="0"/>
              </a:rPr>
              <a:t>Protokol ringan untuk pemanggilan fungsi-prosedur jarak jauh menggunakan JSON atau XML sebagai format pertukaran data.</a:t>
            </a:r>
            <a:endParaRPr lang="en-US" sz="2000">
              <a:latin typeface="Open Sans" panose="020B0606030504020204" charset="0"/>
              <a:cs typeface="Open Sans" panose="020B0606030504020204" charset="0"/>
            </a:endParaRPr>
          </a:p>
          <a:p>
            <a:endParaRPr lang="en-US" sz="2000">
              <a:latin typeface="Open Sans" panose="020B0606030504020204" charset="0"/>
              <a:cs typeface="Open Sans" panose="020B0606030504020204" charset="0"/>
            </a:endParaRPr>
          </a:p>
          <a:p>
            <a:r>
              <a:rPr lang="en-US" sz="2400" b="1">
                <a:latin typeface="Open Sans" panose="020B0606030504020204" charset="0"/>
                <a:cs typeface="Open Sans" panose="020B0606030504020204" charset="0"/>
              </a:rPr>
              <a:t>SOAP (Simple Object Access Protocol) </a:t>
            </a:r>
            <a:endParaRPr lang="en-US" sz="2400">
              <a:latin typeface="Open Sans" panose="020B0606030504020204" charset="0"/>
              <a:cs typeface="Open Sans" panose="020B0606030504020204" charset="0"/>
            </a:endParaRPr>
          </a:p>
          <a:p>
            <a:r>
              <a:rPr lang="en-US" sz="2000">
                <a:latin typeface="Open Sans" panose="020B0606030504020204" charset="0"/>
                <a:cs typeface="Open Sans" panose="020B0606030504020204" charset="0"/>
              </a:rPr>
              <a:t>Menggunakan protokol XML untuk pertukaran pesan dan sering digunakan dalam skenario yang kompleks dan keamanan tinggi.</a:t>
            </a:r>
            <a:endParaRPr lang="en-US" sz="2000">
              <a:latin typeface="Open Sans" panose="020B0606030504020204" charset="0"/>
              <a:cs typeface="Open Sans" panose="020B0606030504020204" charset="0"/>
            </a:endParaRPr>
          </a:p>
        </p:txBody>
      </p:sp>
      <p:sp>
        <p:nvSpPr>
          <p:cNvPr id="6" name="Text Box 5"/>
          <p:cNvSpPr txBox="1"/>
          <p:nvPr/>
        </p:nvSpPr>
        <p:spPr>
          <a:xfrm>
            <a:off x="6753225" y="2578735"/>
            <a:ext cx="4685665" cy="2676525"/>
          </a:xfrm>
          <a:prstGeom prst="rect">
            <a:avLst/>
          </a:prstGeom>
          <a:noFill/>
        </p:spPr>
        <p:txBody>
          <a:bodyPr wrap="square" rtlCol="0" anchor="t">
            <a:spAutoFit/>
          </a:bodyPr>
          <a:p>
            <a:r>
              <a:rPr lang="en-US" sz="2400" b="1">
                <a:latin typeface="Open Sans" panose="020B0606030504020204" charset="0"/>
                <a:cs typeface="Open Sans" panose="020B0606030504020204" charset="0"/>
              </a:rPr>
              <a:t>REST (Representational State Transfer)</a:t>
            </a:r>
            <a:endParaRPr lang="en-US" sz="2400" b="1">
              <a:latin typeface="Open Sans" panose="020B0606030504020204" charset="0"/>
              <a:cs typeface="Open Sans" panose="020B0606030504020204" charset="0"/>
            </a:endParaRPr>
          </a:p>
          <a:p>
            <a:r>
              <a:rPr lang="en-US" sz="2000">
                <a:latin typeface="Open Sans" panose="020B0606030504020204" charset="0"/>
                <a:cs typeface="Open Sans" panose="020B0606030504020204" charset="0"/>
              </a:rPr>
              <a:t>Berbasis arsitektur HTTP, menggunakan metode HTTP seperti GET, POST, PUT, DELETE untuk berinteraksi dengan sumber daya (resource) yang direpresentasikan dalam URL.</a:t>
            </a:r>
            <a:endParaRPr lang="en-US" sz="20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Jenis Web Service</a:t>
            </a:r>
            <a:endParaRPr lang="en-US" sz="4800" b="1">
              <a:solidFill>
                <a:srgbClr val="3FAD86"/>
              </a:solidFill>
              <a:latin typeface="Open Sans" panose="020B0606030504020204" charset="0"/>
              <a:cs typeface="Open Sans" panose="020B0606030504020204" charset="0"/>
            </a:endParaRPr>
          </a:p>
        </p:txBody>
      </p:sp>
      <p:sp>
        <p:nvSpPr>
          <p:cNvPr id="2" name="Text Box 1"/>
          <p:cNvSpPr txBox="1"/>
          <p:nvPr/>
        </p:nvSpPr>
        <p:spPr>
          <a:xfrm>
            <a:off x="984250" y="2763520"/>
            <a:ext cx="4685665" cy="1999615"/>
          </a:xfrm>
          <a:prstGeom prst="rect">
            <a:avLst/>
          </a:prstGeom>
          <a:noFill/>
        </p:spPr>
        <p:txBody>
          <a:bodyPr wrap="square" rtlCol="0" anchor="t">
            <a:spAutoFit/>
          </a:bodyPr>
          <a:p>
            <a:r>
              <a:rPr lang="en-US" sz="2400" b="1">
                <a:latin typeface="Open Sans" panose="020B0606030504020204" charset="0"/>
                <a:cs typeface="Open Sans" panose="020B0606030504020204" charset="0"/>
              </a:rPr>
              <a:t>GraphQL</a:t>
            </a:r>
            <a:endParaRPr lang="en-US" sz="2400" b="1">
              <a:latin typeface="Open Sans" panose="020B0606030504020204" charset="0"/>
              <a:cs typeface="Open Sans" panose="020B0606030504020204" charset="0"/>
            </a:endParaRPr>
          </a:p>
          <a:p>
            <a:r>
              <a:rPr lang="en-US" sz="2000">
                <a:latin typeface="Open Sans" panose="020B0606030504020204" charset="0"/>
                <a:cs typeface="Open Sans" panose="020B0606030504020204" charset="0"/>
              </a:rPr>
              <a:t>Bahasa query untuk API yang memungkinkan klien untuk meminta data secara tepat sesuai kebutuhan, menghindari over-fetching atau under-fetching data.</a:t>
            </a:r>
            <a:endParaRPr lang="en-US" sz="2000">
              <a:latin typeface="Open Sans" panose="020B0606030504020204" charset="0"/>
              <a:cs typeface="Open Sans" panose="020B0606030504020204" charset="0"/>
            </a:endParaRPr>
          </a:p>
        </p:txBody>
      </p:sp>
      <p:sp>
        <p:nvSpPr>
          <p:cNvPr id="6" name="Text Box 5"/>
          <p:cNvSpPr txBox="1"/>
          <p:nvPr/>
        </p:nvSpPr>
        <p:spPr>
          <a:xfrm>
            <a:off x="6753225" y="2917190"/>
            <a:ext cx="4685665" cy="1691640"/>
          </a:xfrm>
          <a:prstGeom prst="rect">
            <a:avLst/>
          </a:prstGeom>
          <a:noFill/>
        </p:spPr>
        <p:txBody>
          <a:bodyPr wrap="square" rtlCol="0" anchor="t">
            <a:spAutoFit/>
          </a:bodyPr>
          <a:p>
            <a:r>
              <a:rPr lang="en-US" sz="2400" b="1">
                <a:latin typeface="Open Sans" panose="020B0606030504020204" charset="0"/>
                <a:cs typeface="Open Sans" panose="020B0606030504020204" charset="0"/>
              </a:rPr>
              <a:t>WebSocket</a:t>
            </a:r>
            <a:endParaRPr lang="en-US" sz="2400" b="1">
              <a:latin typeface="Open Sans" panose="020B0606030504020204" charset="0"/>
              <a:cs typeface="Open Sans" panose="020B0606030504020204" charset="0"/>
            </a:endParaRPr>
          </a:p>
          <a:p>
            <a:r>
              <a:rPr lang="en-US" sz="2000">
                <a:latin typeface="Open Sans" panose="020B0606030504020204" charset="0"/>
                <a:cs typeface="Open Sans" panose="020B0606030504020204" charset="0"/>
              </a:rPr>
              <a:t>Protokol komunikasi dua arah yang kontinu antara klien dan server, cocok untuk aplikasi real-time seperti obrolan dan notifikasi.</a:t>
            </a:r>
            <a:endParaRPr lang="en-US" sz="20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FAD86"/>
        </a:solidFill>
        <a:effectLst/>
      </p:bgPr>
    </p:bg>
    <p:spTree>
      <p:nvGrpSpPr>
        <p:cNvPr id="1" name=""/>
        <p:cNvGrpSpPr/>
        <p:nvPr/>
      </p:nvGrpSpPr>
      <p:grpSpPr/>
      <p:sp>
        <p:nvSpPr>
          <p:cNvPr id="2" name="Text Box 1"/>
          <p:cNvSpPr txBox="1"/>
          <p:nvPr/>
        </p:nvSpPr>
        <p:spPr>
          <a:xfrm>
            <a:off x="1690370" y="2644775"/>
            <a:ext cx="8811260" cy="1568450"/>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FFFF00"/>
                </a:solidFill>
                <a:latin typeface="Open Sans" panose="020B0606030504020204" charset="0"/>
                <a:cs typeface="Open Sans" panose="020B0606030504020204" charset="0"/>
                <a:sym typeface="+mn-ea"/>
              </a:rPr>
              <a:t>Remote Procedure Call (RPC)</a:t>
            </a:r>
            <a:endParaRPr lang="en-US" sz="4800" b="1">
              <a:solidFill>
                <a:srgbClr val="FFFF00"/>
              </a:solidFill>
              <a:latin typeface="Open Sans" panose="020B0606030504020204" charset="0"/>
              <a:cs typeface="Open Sans" panose="020B0606030504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761365"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Remote Procedure Call - RPC</a:t>
            </a:r>
            <a:endParaRPr lang="en-US" sz="4800" b="1">
              <a:solidFill>
                <a:srgbClr val="3FAD86"/>
              </a:solidFill>
              <a:latin typeface="Open Sans" panose="020B0606030504020204" charset="0"/>
              <a:cs typeface="Open Sans" panose="020B0606030504020204" charset="0"/>
            </a:endParaRPr>
          </a:p>
        </p:txBody>
      </p:sp>
      <p:sp>
        <p:nvSpPr>
          <p:cNvPr id="3" name="Text Box 2"/>
          <p:cNvSpPr txBox="1"/>
          <p:nvPr/>
        </p:nvSpPr>
        <p:spPr>
          <a:xfrm>
            <a:off x="762000" y="1711960"/>
            <a:ext cx="8810625" cy="4399915"/>
          </a:xfrm>
          <a:prstGeom prst="rect">
            <a:avLst/>
          </a:prstGeom>
          <a:noFill/>
        </p:spPr>
        <p:txBody>
          <a:bodyPr wrap="square" rtlCol="0" anchor="t">
            <a:spAutoFit/>
          </a:bodyPr>
          <a:p>
            <a:pPr marL="342900" indent="-342900">
              <a:buFont typeface="Arial" panose="020B0604020202020204" pitchFamily="34" charset="0"/>
              <a:buChar char="•"/>
            </a:pPr>
            <a:r>
              <a:rPr lang="en-US" sz="2000">
                <a:latin typeface="Open Sans" panose="020B0606030504020204" charset="0"/>
                <a:cs typeface="Open Sans" panose="020B0606030504020204" charset="0"/>
              </a:rPr>
              <a:t>Remote Procedure Call (RPC) adalah konsep dalam pemrograman di mana sebuah program (klien) dapat memanggil fungsi atau prosedur yang berada di dalam program yang berjalan pada komputer yang berbeda (server) melalui jaringan atau komunikasi jarak jauh. </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Ide utama dari RPC adalah membuat pemanggilan fungsi atau prosedur di komputer jarak jauh terasa seperti pemanggilan lokal di dalam program klien.</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Dalam RPC, program klien dan server dapat berjalan pada mesin yang berbeda dan mungkin berbeda dalam bahasa pemrograman atau platform. </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RPC menyediakan abstraksi yang memungkinkan pemanggilan fungsi dijalankan pada mesin yang berbeda seperti layaknya memanggil fungsi lokal.</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JSON-RPC</a:t>
            </a:r>
            <a:endParaRPr lang="en-US" sz="4800" b="1">
              <a:solidFill>
                <a:srgbClr val="3FAD86"/>
              </a:solidFill>
              <a:latin typeface="Open Sans" panose="020B0606030504020204" charset="0"/>
              <a:cs typeface="Open Sans" panose="020B0606030504020204" charset="0"/>
            </a:endParaRPr>
          </a:p>
        </p:txBody>
      </p:sp>
      <p:sp>
        <p:nvSpPr>
          <p:cNvPr id="3" name="Text Box 2"/>
          <p:cNvSpPr txBox="1"/>
          <p:nvPr/>
        </p:nvSpPr>
        <p:spPr>
          <a:xfrm>
            <a:off x="899160" y="1721485"/>
            <a:ext cx="9601835" cy="3415030"/>
          </a:xfrm>
          <a:prstGeom prst="rect">
            <a:avLst/>
          </a:prstGeom>
          <a:noFill/>
        </p:spPr>
        <p:txBody>
          <a:bodyPr wrap="square" rtlCol="0" anchor="t">
            <a:spAutoFit/>
          </a:bodyPr>
          <a:p>
            <a:pPr marL="342900" indent="-342900">
              <a:buFont typeface="Arial" panose="020B0604020202020204" pitchFamily="34" charset="0"/>
              <a:buChar char="•"/>
            </a:pPr>
            <a:r>
              <a:rPr lang="en-US" sz="2400">
                <a:latin typeface="Open Sans" panose="020B0606030504020204" charset="0"/>
                <a:cs typeface="Open Sans" panose="020B0606030504020204" charset="0"/>
              </a:rPr>
              <a:t>JSON-RPC (JSON Remote Procedure Call): protokol ringan untuk pemanggilan fungsi-prosedur jarak jauh (remote procedure call) menggunakan JSON (JavaScript Object Notation) sebagai format pertukaran data. </a:t>
            </a:r>
            <a:endParaRPr lang="en-US" sz="24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400">
              <a:latin typeface="Open Sans" panose="020B0606030504020204" charset="0"/>
              <a:cs typeface="Open Sans" panose="020B0606030504020204" charset="0"/>
            </a:endParaRPr>
          </a:p>
          <a:p>
            <a:pPr marL="342900" indent="-342900">
              <a:buFont typeface="Arial" panose="020B0604020202020204" pitchFamily="34" charset="0"/>
              <a:buChar char="•"/>
            </a:pPr>
            <a:r>
              <a:rPr lang="en-US" sz="2400">
                <a:latin typeface="Open Sans" panose="020B0606030504020204" charset="0"/>
                <a:cs typeface="Open Sans" panose="020B0606030504020204" charset="0"/>
              </a:rPr>
              <a:t>JSON-RPC memungkinkan aplikasi untuk berkomunikasi melalui jaringan dengan memanggil fungsi atau prosedur yang berada di server secara jarak jauh, dan menerima respons dalam bentuk JSON.</a:t>
            </a:r>
            <a:endParaRPr lang="en-US" sz="24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Komponen JSON-RPC</a:t>
            </a:r>
            <a:endParaRPr lang="en-US" sz="4800" b="1">
              <a:solidFill>
                <a:srgbClr val="3FAD86"/>
              </a:solidFill>
              <a:latin typeface="Open Sans" panose="020B0606030504020204" charset="0"/>
              <a:cs typeface="Open Sans" panose="020B0606030504020204" charset="0"/>
            </a:endParaRPr>
          </a:p>
        </p:txBody>
      </p:sp>
      <p:sp>
        <p:nvSpPr>
          <p:cNvPr id="3" name="Text Box 2"/>
          <p:cNvSpPr txBox="1"/>
          <p:nvPr/>
        </p:nvSpPr>
        <p:spPr>
          <a:xfrm>
            <a:off x="1189990" y="1650365"/>
            <a:ext cx="9398635" cy="4523105"/>
          </a:xfrm>
          <a:prstGeom prst="rect">
            <a:avLst/>
          </a:prstGeom>
          <a:noFill/>
        </p:spPr>
        <p:txBody>
          <a:bodyPr wrap="square" rtlCol="0" anchor="t">
            <a:spAutoFit/>
          </a:bodyPr>
          <a:p>
            <a:r>
              <a:rPr lang="en-US" b="1">
                <a:latin typeface="Open Sans" panose="020B0606030504020204" charset="0"/>
                <a:cs typeface="Open Sans" panose="020B0606030504020204" charset="0"/>
              </a:rPr>
              <a:t>Metode (Method):</a:t>
            </a:r>
            <a:endParaRPr lang="en-US">
              <a:latin typeface="Open Sans" panose="020B0606030504020204" charset="0"/>
              <a:cs typeface="Open Sans" panose="020B0606030504020204" charset="0"/>
            </a:endParaRPr>
          </a:p>
          <a:p>
            <a:r>
              <a:rPr lang="en-US">
                <a:latin typeface="Open Sans" panose="020B0606030504020204" charset="0"/>
                <a:cs typeface="Open Sans" panose="020B0606030504020204" charset="0"/>
              </a:rPr>
              <a:t>Metode adalah nama fungsi atau prosedur yang ingin dipanggil di server. Ini mengidentifikasi tindakan tertentu yang akan dijalankan.</a:t>
            </a:r>
            <a:endParaRPr lang="en-US">
              <a:latin typeface="Open Sans" panose="020B0606030504020204" charset="0"/>
              <a:cs typeface="Open Sans" panose="020B0606030504020204" charset="0"/>
            </a:endParaRPr>
          </a:p>
          <a:p>
            <a:endParaRPr lang="en-US">
              <a:latin typeface="Open Sans" panose="020B0606030504020204" charset="0"/>
              <a:cs typeface="Open Sans" panose="020B0606030504020204" charset="0"/>
            </a:endParaRPr>
          </a:p>
          <a:p>
            <a:r>
              <a:rPr lang="en-US" b="1">
                <a:latin typeface="Open Sans" panose="020B0606030504020204" charset="0"/>
                <a:cs typeface="Open Sans" panose="020B0606030504020204" charset="0"/>
              </a:rPr>
              <a:t>Parameter (Parameters):</a:t>
            </a:r>
            <a:endParaRPr lang="en-US">
              <a:latin typeface="Open Sans" panose="020B0606030504020204" charset="0"/>
              <a:cs typeface="Open Sans" panose="020B0606030504020204" charset="0"/>
            </a:endParaRPr>
          </a:p>
          <a:p>
            <a:r>
              <a:rPr lang="en-US">
                <a:latin typeface="Open Sans" panose="020B0606030504020204" charset="0"/>
                <a:cs typeface="Open Sans" panose="020B0606030504020204" charset="0"/>
              </a:rPr>
              <a:t>Parameter adalah data yang diperlukan oleh metode untuk menjalankan operasi yang diinginkan. Ini bisa berupa nilai tunggal atau objek kompleks dalam format JSON.</a:t>
            </a:r>
            <a:endParaRPr lang="en-US">
              <a:latin typeface="Open Sans" panose="020B0606030504020204" charset="0"/>
              <a:cs typeface="Open Sans" panose="020B0606030504020204" charset="0"/>
            </a:endParaRPr>
          </a:p>
          <a:p>
            <a:endParaRPr lang="en-US">
              <a:latin typeface="Open Sans" panose="020B0606030504020204" charset="0"/>
              <a:cs typeface="Open Sans" panose="020B0606030504020204" charset="0"/>
            </a:endParaRPr>
          </a:p>
          <a:p>
            <a:r>
              <a:rPr lang="en-US" b="1">
                <a:latin typeface="Open Sans" panose="020B0606030504020204" charset="0"/>
                <a:cs typeface="Open Sans" panose="020B0606030504020204" charset="0"/>
              </a:rPr>
              <a:t>ID Transaksi (Transaction ID):</a:t>
            </a:r>
            <a:endParaRPr lang="en-US">
              <a:latin typeface="Open Sans" panose="020B0606030504020204" charset="0"/>
              <a:cs typeface="Open Sans" panose="020B0606030504020204" charset="0"/>
            </a:endParaRPr>
          </a:p>
          <a:p>
            <a:r>
              <a:rPr lang="en-US">
                <a:latin typeface="Open Sans" panose="020B0606030504020204" charset="0"/>
                <a:cs typeface="Open Sans" panose="020B0606030504020204" charset="0"/>
              </a:rPr>
              <a:t>Setiap permintaan JSON-RPC memiliki ID transaksi yang unik. ID ini digunakan untuk memetakan permintaan dengan respons yang sesuai. Ini memungkinkan klien untuk mengenali hasil yang berkaitan dengan permintaan tertentu.</a:t>
            </a:r>
            <a:endParaRPr lang="en-US">
              <a:latin typeface="Open Sans" panose="020B0606030504020204" charset="0"/>
              <a:cs typeface="Open Sans" panose="020B0606030504020204" charset="0"/>
            </a:endParaRPr>
          </a:p>
          <a:p>
            <a:endParaRPr lang="en-US">
              <a:latin typeface="Open Sans" panose="020B0606030504020204" charset="0"/>
              <a:cs typeface="Open Sans" panose="020B0606030504020204" charset="0"/>
            </a:endParaRPr>
          </a:p>
          <a:p>
            <a:r>
              <a:rPr lang="en-US" b="1">
                <a:latin typeface="Open Sans" panose="020B0606030504020204" charset="0"/>
                <a:cs typeface="Open Sans" panose="020B0606030504020204" charset="0"/>
              </a:rPr>
              <a:t>Versi (Version):</a:t>
            </a:r>
            <a:endParaRPr lang="en-US">
              <a:latin typeface="Open Sans" panose="020B0606030504020204" charset="0"/>
              <a:cs typeface="Open Sans" panose="020B0606030504020204" charset="0"/>
            </a:endParaRPr>
          </a:p>
          <a:p>
            <a:r>
              <a:rPr lang="en-US">
                <a:latin typeface="Open Sans" panose="020B0606030504020204" charset="0"/>
                <a:cs typeface="Open Sans" panose="020B0606030504020204" charset="0"/>
              </a:rPr>
              <a:t>JSON-RPC mendukung beberapa versi protokol. Versi ini ditentukan dalam setiap permintaan untuk mengidentifikasi versi protokol yang digunakan.</a:t>
            </a:r>
            <a:endParaRPr lang="en-US">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968375" y="2902585"/>
            <a:ext cx="3611245" cy="70675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l"/>
            <a:r>
              <a:rPr lang="en-US" sz="2000" b="1">
                <a:solidFill>
                  <a:srgbClr val="3FAD86"/>
                </a:solidFill>
                <a:latin typeface="Open Sans" panose="020B0606030504020204" charset="0"/>
                <a:cs typeface="Open Sans" panose="020B0606030504020204" charset="0"/>
              </a:rPr>
              <a:t>Contoh Response JSON-RPC Berhasil:</a:t>
            </a:r>
            <a:endParaRPr lang="en-US" sz="2000" b="1">
              <a:solidFill>
                <a:srgbClr val="3FAD86"/>
              </a:solidFill>
              <a:latin typeface="Open Sans" panose="020B0606030504020204" charset="0"/>
              <a:cs typeface="Open Sans" panose="020B0606030504020204" charset="0"/>
            </a:endParaRPr>
          </a:p>
        </p:txBody>
      </p:sp>
      <p:sp>
        <p:nvSpPr>
          <p:cNvPr id="4" name="Text Box 3"/>
          <p:cNvSpPr txBox="1"/>
          <p:nvPr/>
        </p:nvSpPr>
        <p:spPr>
          <a:xfrm>
            <a:off x="7748905" y="2902585"/>
            <a:ext cx="3657600" cy="70675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l"/>
            <a:r>
              <a:rPr lang="en-US" sz="2000" b="1">
                <a:solidFill>
                  <a:srgbClr val="3FAD86"/>
                </a:solidFill>
                <a:latin typeface="Open Sans" panose="020B0606030504020204" charset="0"/>
                <a:cs typeface="Open Sans" panose="020B0606030504020204" charset="0"/>
                <a:sym typeface="+mn-ea"/>
              </a:rPr>
              <a:t>Contoh Response JSON-RPC Gagal:</a:t>
            </a:r>
            <a:endParaRPr lang="en-US" sz="2000" b="1">
              <a:solidFill>
                <a:srgbClr val="3FAD86"/>
              </a:solidFill>
              <a:latin typeface="Open Sans" panose="020B0606030504020204" charset="0"/>
              <a:cs typeface="Open Sans" panose="020B0606030504020204" charset="0"/>
            </a:endParaRPr>
          </a:p>
        </p:txBody>
      </p:sp>
      <p:sp>
        <p:nvSpPr>
          <p:cNvPr id="8" name="Text Box 7"/>
          <p:cNvSpPr txBox="1"/>
          <p:nvPr/>
        </p:nvSpPr>
        <p:spPr>
          <a:xfrm>
            <a:off x="4065905" y="358140"/>
            <a:ext cx="4060825" cy="368300"/>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l"/>
            <a:r>
              <a:rPr lang="en-US" b="1">
                <a:solidFill>
                  <a:srgbClr val="3FAD86"/>
                </a:solidFill>
                <a:latin typeface="Open Sans" panose="020B0606030504020204" charset="0"/>
                <a:cs typeface="Open Sans" panose="020B0606030504020204" charset="0"/>
              </a:rPr>
              <a:t>Contoh Request JSON-RPC:</a:t>
            </a:r>
            <a:endParaRPr lang="en-US" b="1">
              <a:solidFill>
                <a:srgbClr val="3FAD86"/>
              </a:solidFill>
              <a:latin typeface="Open Sans" panose="020B0606030504020204" charset="0"/>
              <a:cs typeface="Open Sans" panose="020B0606030504020204" charset="0"/>
            </a:endParaRPr>
          </a:p>
        </p:txBody>
      </p:sp>
      <p:pic>
        <p:nvPicPr>
          <p:cNvPr id="9" name="Picture Placeholder 1"/>
          <p:cNvPicPr>
            <a:picLocks noChangeAspect="1"/>
          </p:cNvPicPr>
          <p:nvPr/>
        </p:nvPicPr>
        <p:blipFill>
          <a:blip r:embed="rId1"/>
          <a:stretch>
            <a:fillRect/>
          </a:stretch>
        </p:blipFill>
        <p:spPr>
          <a:xfrm>
            <a:off x="4065905" y="690880"/>
            <a:ext cx="4060825" cy="2211705"/>
          </a:xfrm>
          <a:prstGeom prst="rect">
            <a:avLst/>
          </a:prstGeom>
        </p:spPr>
      </p:pic>
      <p:pic>
        <p:nvPicPr>
          <p:cNvPr id="11" name="Picture Placeholder 10"/>
          <p:cNvPicPr>
            <a:picLocks noChangeAspect="1"/>
          </p:cNvPicPr>
          <p:nvPr>
            <p:ph type="pic" sz="quarter" idx="10"/>
          </p:nvPr>
        </p:nvPicPr>
        <p:blipFill>
          <a:blip r:embed="rId2"/>
          <a:stretch>
            <a:fillRect/>
          </a:stretch>
        </p:blipFill>
        <p:spPr>
          <a:xfrm>
            <a:off x="968375" y="3602990"/>
            <a:ext cx="3611245" cy="2433320"/>
          </a:xfrm>
          <a:prstGeom prst="rect">
            <a:avLst/>
          </a:prstGeom>
        </p:spPr>
      </p:pic>
      <p:pic>
        <p:nvPicPr>
          <p:cNvPr id="12" name="Picture 11"/>
          <p:cNvPicPr>
            <a:picLocks noChangeAspect="1"/>
          </p:cNvPicPr>
          <p:nvPr/>
        </p:nvPicPr>
        <p:blipFill>
          <a:blip r:embed="rId3"/>
          <a:stretch>
            <a:fillRect/>
          </a:stretch>
        </p:blipFill>
        <p:spPr>
          <a:xfrm>
            <a:off x="7748905" y="3602990"/>
            <a:ext cx="3656965" cy="243268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XML-RPC</a:t>
            </a:r>
            <a:endParaRPr lang="en-US" sz="4800" b="1">
              <a:solidFill>
                <a:srgbClr val="3FAD86"/>
              </a:solidFill>
              <a:latin typeface="Open Sans" panose="020B0606030504020204" charset="0"/>
              <a:cs typeface="Open Sans" panose="020B0606030504020204" charset="0"/>
            </a:endParaRPr>
          </a:p>
        </p:txBody>
      </p:sp>
      <p:sp>
        <p:nvSpPr>
          <p:cNvPr id="3" name="Text Box 2"/>
          <p:cNvSpPr txBox="1"/>
          <p:nvPr/>
        </p:nvSpPr>
        <p:spPr>
          <a:xfrm>
            <a:off x="899160" y="1721485"/>
            <a:ext cx="9601835" cy="3046095"/>
          </a:xfrm>
          <a:prstGeom prst="rect">
            <a:avLst/>
          </a:prstGeom>
          <a:noFill/>
        </p:spPr>
        <p:txBody>
          <a:bodyPr wrap="square" rtlCol="0" anchor="t">
            <a:spAutoFit/>
          </a:bodyPr>
          <a:p>
            <a:pPr marL="342900" indent="-342900">
              <a:buFont typeface="Arial" panose="020B0604020202020204" pitchFamily="34" charset="0"/>
              <a:buChar char="•"/>
            </a:pPr>
            <a:r>
              <a:rPr lang="en-US" sz="2400">
                <a:latin typeface="Open Sans" panose="020B0606030504020204" charset="0"/>
                <a:cs typeface="Open Sans" panose="020B0606030504020204" charset="0"/>
              </a:rPr>
              <a:t>XML-RPC (XML Remote Procedure Call) adalah protokol sederhana yang digunakan untuk pemanggilan fungsi-prosedur jarak jauh menggunakan XML sebagai format pertukaran data. </a:t>
            </a:r>
            <a:endParaRPr lang="en-US" sz="24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400">
              <a:latin typeface="Open Sans" panose="020B0606030504020204" charset="0"/>
              <a:cs typeface="Open Sans" panose="020B0606030504020204" charset="0"/>
            </a:endParaRPr>
          </a:p>
          <a:p>
            <a:pPr marL="342900" indent="-342900">
              <a:buFont typeface="Arial" panose="020B0604020202020204" pitchFamily="34" charset="0"/>
              <a:buChar char="•"/>
            </a:pPr>
            <a:r>
              <a:rPr lang="en-US" sz="2400">
                <a:latin typeface="Open Sans" panose="020B0606030504020204" charset="0"/>
                <a:cs typeface="Open Sans" panose="020B0606030504020204" charset="0"/>
              </a:rPr>
              <a:t>XML-RPC memungkinkan aplikasi di berbagai platform untuk berkomunikasi melalui jaringan dengan memanggil fungsi atau prosedur yang ada di server secara jarak jauh dan menerima respons dalam format XML.</a:t>
            </a:r>
            <a:endParaRPr lang="en-US" sz="24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Komponen XML-RPC</a:t>
            </a:r>
            <a:endParaRPr lang="en-US" sz="4800" b="1">
              <a:solidFill>
                <a:srgbClr val="3FAD86"/>
              </a:solidFill>
              <a:latin typeface="Open Sans" panose="020B0606030504020204" charset="0"/>
              <a:cs typeface="Open Sans" panose="020B0606030504020204" charset="0"/>
            </a:endParaRPr>
          </a:p>
        </p:txBody>
      </p:sp>
      <p:sp>
        <p:nvSpPr>
          <p:cNvPr id="3" name="Text Box 2"/>
          <p:cNvSpPr txBox="1"/>
          <p:nvPr/>
        </p:nvSpPr>
        <p:spPr>
          <a:xfrm>
            <a:off x="1189990" y="1650365"/>
            <a:ext cx="9398635" cy="4799965"/>
          </a:xfrm>
          <a:prstGeom prst="rect">
            <a:avLst/>
          </a:prstGeom>
          <a:noFill/>
        </p:spPr>
        <p:txBody>
          <a:bodyPr wrap="square" rtlCol="0" anchor="t">
            <a:spAutoFit/>
          </a:bodyPr>
          <a:p>
            <a:r>
              <a:rPr lang="en-US" b="1">
                <a:latin typeface="Open Sans" panose="020B0606030504020204" charset="0"/>
                <a:cs typeface="Open Sans" panose="020B0606030504020204" charset="0"/>
              </a:rPr>
              <a:t>Metode (Method):</a:t>
            </a:r>
            <a:endParaRPr lang="en-US" b="1">
              <a:latin typeface="Open Sans" panose="020B0606030504020204" charset="0"/>
              <a:cs typeface="Open Sans" panose="020B0606030504020204" charset="0"/>
            </a:endParaRPr>
          </a:p>
          <a:p>
            <a:r>
              <a:rPr lang="en-US">
                <a:latin typeface="Open Sans" panose="020B0606030504020204" charset="0"/>
                <a:cs typeface="Open Sans" panose="020B0606030504020204" charset="0"/>
              </a:rPr>
              <a:t>Metode adalah nama fungsi atau prosedur yang ingin dipanggil di server. Ini mendefinisikan tindakan yang akan dijalankan.</a:t>
            </a:r>
            <a:endParaRPr lang="en-US" b="1">
              <a:latin typeface="Open Sans" panose="020B0606030504020204" charset="0"/>
              <a:cs typeface="Open Sans" panose="020B0606030504020204" charset="0"/>
            </a:endParaRPr>
          </a:p>
          <a:p>
            <a:endParaRPr lang="en-US" b="1">
              <a:latin typeface="Open Sans" panose="020B0606030504020204" charset="0"/>
              <a:cs typeface="Open Sans" panose="020B0606030504020204" charset="0"/>
            </a:endParaRPr>
          </a:p>
          <a:p>
            <a:r>
              <a:rPr lang="en-US" b="1">
                <a:latin typeface="Open Sans" panose="020B0606030504020204" charset="0"/>
                <a:cs typeface="Open Sans" panose="020B0606030504020204" charset="0"/>
              </a:rPr>
              <a:t>Parameter (Parameters):</a:t>
            </a:r>
            <a:endParaRPr lang="en-US" b="1">
              <a:latin typeface="Open Sans" panose="020B0606030504020204" charset="0"/>
              <a:cs typeface="Open Sans" panose="020B0606030504020204" charset="0"/>
            </a:endParaRPr>
          </a:p>
          <a:p>
            <a:r>
              <a:rPr lang="en-US">
                <a:latin typeface="Open Sans" panose="020B0606030504020204" charset="0"/>
                <a:cs typeface="Open Sans" panose="020B0606030504020204" charset="0"/>
              </a:rPr>
              <a:t>Parameter adalah data yang diperlukan oleh metode untuk menjalankan operasi yang diinginkan. Parameter ini dienkapsulasi dalam elemen-elemen XML.</a:t>
            </a:r>
            <a:endParaRPr lang="en-US" b="1">
              <a:latin typeface="Open Sans" panose="020B0606030504020204" charset="0"/>
              <a:cs typeface="Open Sans" panose="020B0606030504020204" charset="0"/>
            </a:endParaRPr>
          </a:p>
          <a:p>
            <a:endParaRPr lang="en-US" b="1">
              <a:latin typeface="Open Sans" panose="020B0606030504020204" charset="0"/>
              <a:cs typeface="Open Sans" panose="020B0606030504020204" charset="0"/>
            </a:endParaRPr>
          </a:p>
          <a:p>
            <a:r>
              <a:rPr lang="en-US" b="1">
                <a:latin typeface="Open Sans" panose="020B0606030504020204" charset="0"/>
                <a:cs typeface="Open Sans" panose="020B0606030504020204" charset="0"/>
              </a:rPr>
              <a:t>Respons (Response):</a:t>
            </a:r>
            <a:endParaRPr lang="en-US" b="1">
              <a:latin typeface="Open Sans" panose="020B0606030504020204" charset="0"/>
              <a:cs typeface="Open Sans" panose="020B0606030504020204" charset="0"/>
            </a:endParaRPr>
          </a:p>
          <a:p>
            <a:r>
              <a:rPr lang="en-US">
                <a:latin typeface="Open Sans" panose="020B0606030504020204" charset="0"/>
                <a:cs typeface="Open Sans" panose="020B0606030504020204" charset="0"/>
              </a:rPr>
              <a:t>Respons adalah data yang dikirimkan kembali oleh server setelah pemanggilan metode selesai dieksekusi. Ini juga berupa dokumen XML yang berisi hasil atau informasi yang relevan.</a:t>
            </a:r>
            <a:endParaRPr lang="en-US">
              <a:latin typeface="Open Sans" panose="020B0606030504020204" charset="0"/>
              <a:cs typeface="Open Sans" panose="020B0606030504020204" charset="0"/>
            </a:endParaRPr>
          </a:p>
          <a:p>
            <a:endParaRPr lang="en-US" b="1">
              <a:latin typeface="Open Sans" panose="020B0606030504020204" charset="0"/>
              <a:cs typeface="Open Sans" panose="020B0606030504020204" charset="0"/>
            </a:endParaRPr>
          </a:p>
          <a:p>
            <a:r>
              <a:rPr lang="en-US" b="1">
                <a:latin typeface="Open Sans" panose="020B0606030504020204" charset="0"/>
                <a:cs typeface="Open Sans" panose="020B0606030504020204" charset="0"/>
              </a:rPr>
              <a:t>ID Transaksi (Transaction ID):</a:t>
            </a:r>
            <a:endParaRPr lang="en-US" b="1">
              <a:latin typeface="Open Sans" panose="020B0606030504020204" charset="0"/>
              <a:cs typeface="Open Sans" panose="020B0606030504020204" charset="0"/>
            </a:endParaRPr>
          </a:p>
          <a:p>
            <a:r>
              <a:rPr lang="en-US">
                <a:latin typeface="Open Sans" panose="020B0606030504020204" charset="0"/>
                <a:cs typeface="Open Sans" panose="020B0606030504020204" charset="0"/>
              </a:rPr>
              <a:t>Setiap permintaan XML-RPC memiliki ID transaksi yang unik. Ini digunakan untuk memetakan permintaan dengan respons yang sesuai. Ini memungkinkan klien untuk mengenali hasil yang berkaitan dengan permintaan tertentu.</a:t>
            </a:r>
            <a:endParaRPr lang="en-US">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a:t>
            </a:r>
            <a:endParaRPr lang="en-US" altLang="zh-CN" sz="1200" dirty="0">
              <a:solidFill>
                <a:schemeClr val="bg1">
                  <a:lumMod val="65000"/>
                </a:schemeClr>
              </a:solidFill>
              <a:sym typeface="+mn-ea"/>
            </a:endParaRPr>
          </a:p>
        </p:txBody>
      </p:sp>
      <p:sp>
        <p:nvSpPr>
          <p:cNvPr id="15" name="Text Box 14"/>
          <p:cNvSpPr txBox="1"/>
          <p:nvPr/>
        </p:nvSpPr>
        <p:spPr>
          <a:xfrm>
            <a:off x="1088390" y="3521710"/>
            <a:ext cx="3611245" cy="70675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l"/>
            <a:r>
              <a:rPr lang="en-US" sz="2000" b="1">
                <a:solidFill>
                  <a:srgbClr val="3FAD86"/>
                </a:solidFill>
                <a:latin typeface="Open Sans" panose="020B0606030504020204" charset="0"/>
                <a:cs typeface="Open Sans" panose="020B0606030504020204" charset="0"/>
              </a:rPr>
              <a:t>Contoh Response XML-RPC Berhasil:</a:t>
            </a:r>
            <a:endParaRPr lang="en-US" sz="2000" b="1">
              <a:solidFill>
                <a:srgbClr val="3FAD86"/>
              </a:solidFill>
              <a:latin typeface="Open Sans" panose="020B0606030504020204" charset="0"/>
              <a:cs typeface="Open Sans" panose="020B0606030504020204" charset="0"/>
            </a:endParaRPr>
          </a:p>
        </p:txBody>
      </p:sp>
      <p:sp>
        <p:nvSpPr>
          <p:cNvPr id="4" name="Text Box 3"/>
          <p:cNvSpPr txBox="1"/>
          <p:nvPr/>
        </p:nvSpPr>
        <p:spPr>
          <a:xfrm>
            <a:off x="6521450" y="553085"/>
            <a:ext cx="3657600" cy="70675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l"/>
            <a:r>
              <a:rPr lang="en-US" sz="2000" b="1">
                <a:solidFill>
                  <a:srgbClr val="3FAD86"/>
                </a:solidFill>
                <a:latin typeface="Open Sans" panose="020B0606030504020204" charset="0"/>
                <a:cs typeface="Open Sans" panose="020B0606030504020204" charset="0"/>
                <a:sym typeface="+mn-ea"/>
              </a:rPr>
              <a:t>Contoh Response XML-RPC Gagal:</a:t>
            </a:r>
            <a:endParaRPr lang="en-US" sz="2000" b="1">
              <a:solidFill>
                <a:srgbClr val="3FAD86"/>
              </a:solidFill>
              <a:latin typeface="Open Sans" panose="020B0606030504020204" charset="0"/>
              <a:cs typeface="Open Sans" panose="020B0606030504020204" charset="0"/>
            </a:endParaRPr>
          </a:p>
        </p:txBody>
      </p:sp>
      <p:sp>
        <p:nvSpPr>
          <p:cNvPr id="8" name="Text Box 7"/>
          <p:cNvSpPr txBox="1"/>
          <p:nvPr/>
        </p:nvSpPr>
        <p:spPr>
          <a:xfrm>
            <a:off x="1088390" y="648335"/>
            <a:ext cx="4060825" cy="368300"/>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l"/>
            <a:r>
              <a:rPr lang="en-US" b="1">
                <a:solidFill>
                  <a:srgbClr val="3FAD86"/>
                </a:solidFill>
                <a:latin typeface="Open Sans" panose="020B0606030504020204" charset="0"/>
                <a:cs typeface="Open Sans" panose="020B0606030504020204" charset="0"/>
              </a:rPr>
              <a:t>Contoh Request XML-RPC:</a:t>
            </a:r>
            <a:endParaRPr lang="en-US" b="1">
              <a:solidFill>
                <a:srgbClr val="3FAD86"/>
              </a:solidFill>
              <a:latin typeface="Open Sans" panose="020B0606030504020204" charset="0"/>
              <a:cs typeface="Open Sans" panose="020B0606030504020204" charset="0"/>
            </a:endParaRPr>
          </a:p>
        </p:txBody>
      </p:sp>
      <p:pic>
        <p:nvPicPr>
          <p:cNvPr id="2" name="Picture 1"/>
          <p:cNvPicPr>
            <a:picLocks noChangeAspect="1"/>
          </p:cNvPicPr>
          <p:nvPr/>
        </p:nvPicPr>
        <p:blipFill>
          <a:blip r:embed="rId1"/>
          <a:stretch>
            <a:fillRect/>
          </a:stretch>
        </p:blipFill>
        <p:spPr>
          <a:xfrm>
            <a:off x="1088390" y="1016635"/>
            <a:ext cx="4488180" cy="2218055"/>
          </a:xfrm>
          <a:prstGeom prst="rect">
            <a:avLst/>
          </a:prstGeom>
        </p:spPr>
      </p:pic>
      <p:pic>
        <p:nvPicPr>
          <p:cNvPr id="5" name="Picture Placeholder 4"/>
          <p:cNvPicPr>
            <a:picLocks noChangeAspect="1"/>
          </p:cNvPicPr>
          <p:nvPr>
            <p:ph type="pic" sz="quarter" idx="10"/>
          </p:nvPr>
        </p:nvPicPr>
        <p:blipFill>
          <a:blip r:embed="rId2"/>
          <a:stretch>
            <a:fillRect/>
          </a:stretch>
        </p:blipFill>
        <p:spPr>
          <a:xfrm>
            <a:off x="1088390" y="4228465"/>
            <a:ext cx="4478655" cy="1741805"/>
          </a:xfrm>
          <a:prstGeom prst="rect">
            <a:avLst/>
          </a:prstGeom>
        </p:spPr>
      </p:pic>
      <p:pic>
        <p:nvPicPr>
          <p:cNvPr id="6" name="Picture 5"/>
          <p:cNvPicPr>
            <a:picLocks noChangeAspect="1"/>
          </p:cNvPicPr>
          <p:nvPr/>
        </p:nvPicPr>
        <p:blipFill>
          <a:blip r:embed="rId3"/>
          <a:stretch>
            <a:fillRect/>
          </a:stretch>
        </p:blipFill>
        <p:spPr>
          <a:xfrm>
            <a:off x="6521450" y="1280795"/>
            <a:ext cx="4897755" cy="39509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FAD86"/>
        </a:solidFill>
        <a:effectLst/>
      </p:bgPr>
    </p:bg>
    <p:spTree>
      <p:nvGrpSpPr>
        <p:cNvPr id="1" name=""/>
        <p:cNvGrpSpPr/>
        <p:nvPr/>
      </p:nvGrpSpPr>
      <p:grpSpPr/>
      <p:sp>
        <p:nvSpPr>
          <p:cNvPr id="2" name="Text Box 1"/>
          <p:cNvSpPr txBox="1"/>
          <p:nvPr/>
        </p:nvSpPr>
        <p:spPr>
          <a:xfrm>
            <a:off x="1755140" y="204152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FFFF00"/>
                </a:solidFill>
                <a:latin typeface="Open Sans" panose="020B0606030504020204" charset="0"/>
                <a:cs typeface="Open Sans" panose="020B0606030504020204" charset="0"/>
              </a:rPr>
              <a:t>Web Service</a:t>
            </a:r>
            <a:endParaRPr lang="en-US" sz="4800" b="1">
              <a:solidFill>
                <a:srgbClr val="FFFF00"/>
              </a:solidFill>
              <a:latin typeface="Open Sans" panose="020B0606030504020204" charset="0"/>
              <a:cs typeface="Open Sans" panose="020B0606030504020204" charset="0"/>
            </a:endParaRPr>
          </a:p>
        </p:txBody>
      </p:sp>
      <p:sp>
        <p:nvSpPr>
          <p:cNvPr id="7" name="Text Box 6"/>
          <p:cNvSpPr txBox="1"/>
          <p:nvPr/>
        </p:nvSpPr>
        <p:spPr>
          <a:xfrm>
            <a:off x="1755140" y="2871470"/>
            <a:ext cx="8811260" cy="1814830"/>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2800">
                <a:solidFill>
                  <a:schemeClr val="bg1"/>
                </a:solidFill>
                <a:latin typeface="Open Sans" panose="020B0606030504020204" charset="0"/>
                <a:cs typeface="Open Sans" panose="020B0606030504020204" charset="0"/>
              </a:rPr>
              <a:t>metode komunikasi antara dua perangkat lunak melalui jaringan untuk berbagi data dan fungsionalitas tanpa mengkhawatirkan perbedaan platform atau bahasa pemrograman.</a:t>
            </a:r>
            <a:endParaRPr lang="en-US" sz="2800">
              <a:solidFill>
                <a:schemeClr val="bg1"/>
              </a:solidFill>
              <a:latin typeface="Open Sans" panose="020B0606030504020204" charset="0"/>
              <a:cs typeface="Open Sans" panose="020B0606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FAD86"/>
        </a:solidFill>
        <a:effectLst/>
      </p:bgPr>
    </p:bg>
    <p:spTree>
      <p:nvGrpSpPr>
        <p:cNvPr id="1" name=""/>
        <p:cNvGrpSpPr/>
        <p:nvPr/>
      </p:nvGrpSpPr>
      <p:grpSpPr/>
      <p:sp>
        <p:nvSpPr>
          <p:cNvPr id="26" name="文本框 25"/>
          <p:cNvSpPr txBox="1"/>
          <p:nvPr/>
        </p:nvSpPr>
        <p:spPr>
          <a:xfrm>
            <a:off x="2351881" y="3013650"/>
            <a:ext cx="7310438" cy="829945"/>
          </a:xfrm>
          <a:prstGeom prst="rect">
            <a:avLst/>
          </a:prstGeom>
          <a:noFill/>
        </p:spPr>
        <p:txBody>
          <a:bodyPr wrap="square" rtlCol="0">
            <a:spAutoFit/>
          </a:bodyPr>
          <a:p>
            <a:pPr algn="ctr"/>
            <a:r>
              <a:rPr lang="en-US" altLang="zh-CN" sz="4800" dirty="0">
                <a:solidFill>
                  <a:schemeClr val="bg1"/>
                </a:solidFill>
                <a:latin typeface="Segoe UI" panose="020B0502040204020203" charset="0"/>
                <a:cs typeface="Segoe UI" panose="020B0502040204020203" charset="0"/>
              </a:rPr>
              <a:t>Any questions?</a:t>
            </a:r>
            <a:endParaRPr lang="en-US" altLang="zh-CN" sz="4800" dirty="0">
              <a:solidFill>
                <a:schemeClr val="bg1"/>
              </a:solidFill>
              <a:latin typeface="Segoe UI" panose="020B0502040204020203" charset="0"/>
              <a:cs typeface="Segoe UI" panose="020B0502040204020203" charset="0"/>
            </a:endParaRPr>
          </a:p>
        </p:txBody>
      </p:sp>
      <p:sp>
        <p:nvSpPr>
          <p:cNvPr id="27" name="矩形 26"/>
          <p:cNvSpPr/>
          <p:nvPr/>
        </p:nvSpPr>
        <p:spPr>
          <a:xfrm>
            <a:off x="3048000" y="5901129"/>
            <a:ext cx="6096000" cy="614045"/>
          </a:xfrm>
          <a:prstGeom prst="rect">
            <a:avLst/>
          </a:prstGeom>
        </p:spPr>
        <p:txBody>
          <a:bodyPr>
            <a:spAutoFit/>
          </a:bodyPr>
          <a:p>
            <a:pPr algn="ctr">
              <a:lnSpc>
                <a:spcPct val="100000"/>
              </a:lnSpc>
            </a:pPr>
            <a:r>
              <a:rPr lang="en-US" altLang="zh-CN" b="1" dirty="0">
                <a:solidFill>
                  <a:schemeClr val="bg1"/>
                </a:solidFill>
              </a:rPr>
              <a:t>Pemrograman Platform Khusus</a:t>
            </a:r>
            <a:endParaRPr lang="en-US" altLang="zh-CN" sz="1600" dirty="0">
              <a:solidFill>
                <a:schemeClr val="bg1"/>
              </a:solidFill>
            </a:endParaRPr>
          </a:p>
          <a:p>
            <a:pPr algn="ctr">
              <a:lnSpc>
                <a:spcPct val="100000"/>
              </a:lnSpc>
            </a:pPr>
            <a:r>
              <a:rPr lang="en-US" altLang="zh-CN" sz="1600" dirty="0">
                <a:solidFill>
                  <a:schemeClr val="bg1"/>
                </a:solidFill>
              </a:rPr>
              <a:t>Politeknik Statistika STIS</a:t>
            </a:r>
            <a:endParaRPr lang="en-US" altLang="zh-CN" sz="16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FAD86"/>
        </a:solidFill>
        <a:effectLst/>
      </p:bgPr>
    </p:bg>
    <p:spTree>
      <p:nvGrpSpPr>
        <p:cNvPr id="1" name=""/>
        <p:cNvGrpSpPr/>
        <p:nvPr/>
      </p:nvGrpSpPr>
      <p:grpSpPr/>
      <p:sp>
        <p:nvSpPr>
          <p:cNvPr id="2" name="Text Box 1"/>
          <p:cNvSpPr txBox="1"/>
          <p:nvPr/>
        </p:nvSpPr>
        <p:spPr>
          <a:xfrm>
            <a:off x="909955" y="2338705"/>
            <a:ext cx="10778490" cy="199961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a:solidFill>
                  <a:schemeClr val="bg1"/>
                </a:solidFill>
                <a:latin typeface="Arial" panose="020B0604020202020204" pitchFamily="34" charset="0"/>
                <a:cs typeface="Arial" panose="020B0604020202020204" pitchFamily="34" charset="0"/>
              </a:rPr>
              <a:t>Contoh Implementasi RPC</a:t>
            </a:r>
            <a:endParaRPr lang="en-US" sz="4800">
              <a:solidFill>
                <a:schemeClr val="bg1"/>
              </a:solidFill>
              <a:latin typeface="Arial" panose="020B0604020202020204" pitchFamily="34" charset="0"/>
              <a:cs typeface="Arial" panose="020B0604020202020204" pitchFamily="34" charset="0"/>
            </a:endParaRPr>
          </a:p>
          <a:p>
            <a:pPr algn="ctr"/>
            <a:endParaRPr lang="en-US" sz="4800">
              <a:solidFill>
                <a:schemeClr val="bg1"/>
              </a:solidFill>
              <a:latin typeface="Arial" panose="020B0604020202020204" pitchFamily="34" charset="0"/>
              <a:cs typeface="Arial" panose="020B0604020202020204" pitchFamily="34" charset="0"/>
            </a:endParaRPr>
          </a:p>
          <a:p>
            <a:pPr algn="ctr"/>
            <a:r>
              <a:rPr lang="en-US" sz="2800">
                <a:solidFill>
                  <a:srgbClr val="FFFF00"/>
                </a:solidFill>
                <a:latin typeface="Arial" panose="020B0604020202020204" pitchFamily="34" charset="0"/>
                <a:cs typeface="Arial" panose="020B0604020202020204" pitchFamily="34" charset="0"/>
              </a:rPr>
              <a:t>Modul 2 Praktikum</a:t>
            </a:r>
            <a:endParaRPr lang="en-US" sz="2800">
              <a:solidFill>
                <a:srgbClr val="FFFF00"/>
              </a:solidFill>
              <a:latin typeface="Arial" panose="020B0604020202020204" pitchFamily="34" charset="0"/>
              <a:cs typeface="Arial" panose="020B0604020202020204" pitchFamily="34" charset="0"/>
            </a:endParaRPr>
          </a:p>
        </p:txBody>
      </p:sp>
      <p:grpSp>
        <p:nvGrpSpPr>
          <p:cNvPr id="5" name="Group 4"/>
          <p:cNvGrpSpPr/>
          <p:nvPr/>
        </p:nvGrpSpPr>
        <p:grpSpPr>
          <a:xfrm>
            <a:off x="5590540" y="2816860"/>
            <a:ext cx="1010920" cy="1224280"/>
            <a:chOff x="8157" y="6538"/>
            <a:chExt cx="1592" cy="1928"/>
          </a:xfrm>
        </p:grpSpPr>
        <p:pic>
          <p:nvPicPr>
            <p:cNvPr id="6" name="Picture Placeholder 4" descr="chevron-down"/>
            <p:cNvPicPr>
              <a:picLocks noChangeAspect="1"/>
            </p:cNvPicPr>
            <p:nvPr/>
          </p:nvPicPr>
          <p:blipFill>
            <a:blip r:embed="rId1"/>
            <a:stretch>
              <a:fillRect/>
            </a:stretch>
          </p:blipFill>
          <p:spPr>
            <a:xfrm>
              <a:off x="8157" y="6538"/>
              <a:ext cx="1592" cy="1592"/>
            </a:xfrm>
            <a:prstGeom prst="rect">
              <a:avLst/>
            </a:prstGeom>
          </p:spPr>
        </p:pic>
        <p:pic>
          <p:nvPicPr>
            <p:cNvPr id="4" name="Picture Placeholder 4" descr="chevron-down"/>
            <p:cNvPicPr>
              <a:picLocks noChangeAspect="1"/>
            </p:cNvPicPr>
            <p:nvPr/>
          </p:nvPicPr>
          <p:blipFill>
            <a:blip r:embed="rId1"/>
            <a:stretch>
              <a:fillRect/>
            </a:stretch>
          </p:blipFill>
          <p:spPr>
            <a:xfrm>
              <a:off x="8157" y="6874"/>
              <a:ext cx="1592" cy="159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s 2"/>
          <p:cNvSpPr/>
          <p:nvPr/>
        </p:nvSpPr>
        <p:spPr>
          <a:xfrm>
            <a:off x="2537460" y="3471545"/>
            <a:ext cx="2613025" cy="2041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rgbClr val="FFFF00"/>
                </a:solidFill>
              </a:rPr>
              <a:t>Server A</a:t>
            </a:r>
            <a:endParaRPr lang="en-US" b="1">
              <a:solidFill>
                <a:srgbClr val="FFFF00"/>
              </a:solidFill>
            </a:endParaRPr>
          </a:p>
          <a:p>
            <a:pPr algn="ctr"/>
            <a:r>
              <a:rPr lang="en-US" b="1"/>
              <a:t>Web Service</a:t>
            </a:r>
            <a:endParaRPr lang="en-US" b="1"/>
          </a:p>
          <a:p>
            <a:pPr algn="ctr"/>
            <a:r>
              <a:rPr lang="en-US">
                <a:solidFill>
                  <a:schemeClr val="bg1">
                    <a:lumMod val="85000"/>
                  </a:schemeClr>
                </a:solidFill>
                <a:latin typeface="Consolas" panose="020B0609020204030204" charset="0"/>
                <a:cs typeface="Consolas" panose="020B0609020204030204" charset="0"/>
              </a:rPr>
              <a:t>transfer(x,y)</a:t>
            </a:r>
            <a:endParaRPr lang="en-US">
              <a:solidFill>
                <a:schemeClr val="bg1">
                  <a:lumMod val="85000"/>
                </a:schemeClr>
              </a:solidFill>
              <a:latin typeface="Consolas" panose="020B0609020204030204" charset="0"/>
              <a:cs typeface="Consolas" panose="020B0609020204030204" charset="0"/>
            </a:endParaRPr>
          </a:p>
        </p:txBody>
      </p:sp>
      <p:sp>
        <p:nvSpPr>
          <p:cNvPr id="5" name="Rectangles 4"/>
          <p:cNvSpPr/>
          <p:nvPr/>
        </p:nvSpPr>
        <p:spPr>
          <a:xfrm>
            <a:off x="7341235" y="3471545"/>
            <a:ext cx="2613025" cy="2041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rgbClr val="FFFF00"/>
                </a:solidFill>
              </a:rPr>
              <a:t>Client B</a:t>
            </a:r>
            <a:endParaRPr lang="en-US" b="1"/>
          </a:p>
          <a:p>
            <a:pPr algn="ctr"/>
            <a:r>
              <a:rPr lang="en-US" b="1"/>
              <a:t>Mobile App</a:t>
            </a:r>
            <a:endParaRPr lang="en-US" b="1"/>
          </a:p>
          <a:p>
            <a:pPr algn="ctr"/>
            <a:r>
              <a:rPr lang="en-US"/>
              <a:t>use </a:t>
            </a:r>
            <a:r>
              <a:rPr lang="en-US">
                <a:solidFill>
                  <a:schemeClr val="bg1">
                    <a:lumMod val="85000"/>
                  </a:schemeClr>
                </a:solidFill>
                <a:latin typeface="Consolas" panose="020B0609020204030204" charset="0"/>
                <a:cs typeface="Consolas" panose="020B0609020204030204" charset="0"/>
              </a:rPr>
              <a:t>transfer(x,y)</a:t>
            </a:r>
            <a:endParaRPr lang="en-US">
              <a:solidFill>
                <a:schemeClr val="bg1">
                  <a:lumMod val="85000"/>
                </a:schemeClr>
              </a:solidFill>
              <a:latin typeface="Consolas" panose="020B0609020204030204" charset="0"/>
              <a:cs typeface="Consolas" panose="020B0609020204030204" charset="0"/>
            </a:endParaRPr>
          </a:p>
        </p:txBody>
      </p:sp>
      <p:cxnSp>
        <p:nvCxnSpPr>
          <p:cNvPr id="8" name="Straight Arrow Connector 7"/>
          <p:cNvCxnSpPr>
            <a:stCxn id="3" idx="3"/>
            <a:endCxn id="5" idx="1"/>
          </p:cNvCxnSpPr>
          <p:nvPr/>
        </p:nvCxnSpPr>
        <p:spPr>
          <a:xfrm>
            <a:off x="5150485" y="4492625"/>
            <a:ext cx="219075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4" name="Cloud 3"/>
          <p:cNvSpPr/>
          <p:nvPr/>
        </p:nvSpPr>
        <p:spPr>
          <a:xfrm>
            <a:off x="5635625" y="3925570"/>
            <a:ext cx="1220470" cy="961390"/>
          </a:xfrm>
          <a:prstGeom prst="cloud">
            <a:avLst/>
          </a:prstGeom>
          <a:noFill/>
          <a:ln>
            <a:solidFill>
              <a:srgbClr val="3FAD8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3FAD86"/>
                </a:solidFill>
              </a:rPr>
              <a:t>www</a:t>
            </a:r>
            <a:endParaRPr lang="en-US">
              <a:solidFill>
                <a:srgbClr val="3FAD86"/>
              </a:solidFill>
            </a:endParaRPr>
          </a:p>
        </p:txBody>
      </p:sp>
      <p:sp>
        <p:nvSpPr>
          <p:cNvPr id="15" name="Text Box 14"/>
          <p:cNvSpPr txBox="1"/>
          <p:nvPr/>
        </p:nvSpPr>
        <p:spPr>
          <a:xfrm>
            <a:off x="1690370" y="1090930"/>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Why Web Service?</a:t>
            </a:r>
            <a:endParaRPr lang="en-US" sz="4800" b="1">
              <a:solidFill>
                <a:srgbClr val="3FAD86"/>
              </a:solidFill>
              <a:latin typeface="Open Sans" panose="020B0606030504020204" charset="0"/>
              <a:cs typeface="Open Sans" panose="020B0606030504020204" charset="0"/>
            </a:endParaRPr>
          </a:p>
        </p:txBody>
      </p:sp>
      <p:sp>
        <p:nvSpPr>
          <p:cNvPr id="16" name="Text Box 15"/>
          <p:cNvSpPr txBox="1"/>
          <p:nvPr/>
        </p:nvSpPr>
        <p:spPr>
          <a:xfrm>
            <a:off x="2536825" y="1920875"/>
            <a:ext cx="7417435" cy="95313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2800">
                <a:solidFill>
                  <a:schemeClr val="tx1">
                    <a:lumMod val="50000"/>
                    <a:lumOff val="50000"/>
                  </a:schemeClr>
                </a:solidFill>
                <a:latin typeface="Open Sans" panose="020B0606030504020204" charset="0"/>
                <a:cs typeface="Open Sans" panose="020B0606030504020204" charset="0"/>
              </a:rPr>
              <a:t>Your application can publish its function or message to the rest of the world</a:t>
            </a:r>
            <a:endParaRPr lang="en-US" sz="2800">
              <a:solidFill>
                <a:schemeClr val="tx1">
                  <a:lumMod val="50000"/>
                  <a:lumOff val="50000"/>
                </a:schemeClr>
              </a:solidFill>
              <a:latin typeface="Open Sans" panose="020B0606030504020204" charset="0"/>
              <a:cs typeface="Open Sans" panose="020B0606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3" grpId="0" bldLvl="0" animBg="1"/>
      <p:bldP spid="3" grpId="1" animBg="1"/>
      <p:bldP spid="5" grpId="0" bldLvl="0" animBg="1"/>
      <p:bldP spid="5" grpId="1" animBg="1"/>
      <p:bldP spid="4" grpId="0" animBg="1"/>
      <p:bldP spid="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Manfaat Web Service</a:t>
            </a:r>
            <a:endParaRPr lang="en-US" sz="4800" b="1">
              <a:solidFill>
                <a:srgbClr val="3FAD86"/>
              </a:solidFill>
              <a:latin typeface="Open Sans" panose="020B0606030504020204" charset="0"/>
              <a:cs typeface="Open Sans" panose="020B0606030504020204" charset="0"/>
            </a:endParaRPr>
          </a:p>
        </p:txBody>
      </p:sp>
      <p:sp>
        <p:nvSpPr>
          <p:cNvPr id="2" name="Text Box 1"/>
          <p:cNvSpPr txBox="1"/>
          <p:nvPr/>
        </p:nvSpPr>
        <p:spPr>
          <a:xfrm>
            <a:off x="857885" y="1932305"/>
            <a:ext cx="4685665" cy="3291840"/>
          </a:xfrm>
          <a:prstGeom prst="rect">
            <a:avLst/>
          </a:prstGeom>
          <a:noFill/>
        </p:spPr>
        <p:txBody>
          <a:bodyPr wrap="square" rtlCol="0" anchor="t">
            <a:spAutoFit/>
          </a:bodyPr>
          <a:p>
            <a:r>
              <a:rPr lang="en-US" sz="2400" b="1">
                <a:latin typeface="Open Sans" panose="020B0606030504020204" charset="0"/>
                <a:cs typeface="Open Sans" panose="020B0606030504020204" charset="0"/>
              </a:rPr>
              <a:t>Interoperabilitas</a:t>
            </a:r>
            <a:endParaRPr lang="en-US" sz="2400">
              <a:latin typeface="Open Sans" panose="020B0606030504020204" charset="0"/>
              <a:cs typeface="Open Sans" panose="020B0606030504020204" charset="0"/>
            </a:endParaRPr>
          </a:p>
          <a:p>
            <a:r>
              <a:rPr lang="en-US" sz="2000">
                <a:latin typeface="Open Sans" panose="020B0606030504020204" charset="0"/>
                <a:cs typeface="Open Sans" panose="020B0606030504020204" charset="0"/>
              </a:rPr>
              <a:t>Memungkinkan aplikasi yang berbeda dibangun dengan teknologi yang berbeda untuk berkomunikasi secara efektif.</a:t>
            </a:r>
            <a:endParaRPr lang="en-US" sz="2000">
              <a:latin typeface="Open Sans" panose="020B0606030504020204" charset="0"/>
              <a:cs typeface="Open Sans" panose="020B0606030504020204" charset="0"/>
            </a:endParaRPr>
          </a:p>
          <a:p>
            <a:endParaRPr lang="en-US" sz="2000">
              <a:latin typeface="Open Sans" panose="020B0606030504020204" charset="0"/>
              <a:cs typeface="Open Sans" panose="020B0606030504020204" charset="0"/>
            </a:endParaRPr>
          </a:p>
          <a:p>
            <a:r>
              <a:rPr lang="en-US" sz="2400" b="1">
                <a:latin typeface="Open Sans" panose="020B0606030504020204" charset="0"/>
                <a:cs typeface="Open Sans" panose="020B0606030504020204" charset="0"/>
              </a:rPr>
              <a:t>Reusabilitas </a:t>
            </a:r>
            <a:endParaRPr lang="en-US" sz="2400">
              <a:latin typeface="Open Sans" panose="020B0606030504020204" charset="0"/>
              <a:cs typeface="Open Sans" panose="020B0606030504020204" charset="0"/>
            </a:endParaRPr>
          </a:p>
          <a:p>
            <a:r>
              <a:rPr lang="en-US" sz="2000">
                <a:latin typeface="Open Sans" panose="020B0606030504020204" charset="0"/>
                <a:cs typeface="Open Sans" panose="020B0606030504020204" charset="0"/>
              </a:rPr>
              <a:t>Fungsi-fungsi atau layanan web tertentu dapat digunakan kembali oleh berbagai aplikasi.</a:t>
            </a:r>
            <a:endParaRPr lang="en-US" sz="2000">
              <a:latin typeface="Open Sans" panose="020B0606030504020204" charset="0"/>
              <a:cs typeface="Open Sans" panose="020B0606030504020204" charset="0"/>
            </a:endParaRPr>
          </a:p>
        </p:txBody>
      </p:sp>
      <p:sp>
        <p:nvSpPr>
          <p:cNvPr id="6" name="Text Box 5"/>
          <p:cNvSpPr txBox="1"/>
          <p:nvPr/>
        </p:nvSpPr>
        <p:spPr>
          <a:xfrm>
            <a:off x="6684645" y="1932305"/>
            <a:ext cx="4685665" cy="3291840"/>
          </a:xfrm>
          <a:prstGeom prst="rect">
            <a:avLst/>
          </a:prstGeom>
          <a:noFill/>
        </p:spPr>
        <p:txBody>
          <a:bodyPr wrap="square" rtlCol="0" anchor="t">
            <a:spAutoFit/>
          </a:bodyPr>
          <a:p>
            <a:r>
              <a:rPr lang="en-US" sz="2400" b="1">
                <a:latin typeface="Open Sans" panose="020B0606030504020204" charset="0"/>
                <a:cs typeface="Open Sans" panose="020B0606030504020204" charset="0"/>
              </a:rPr>
              <a:t>Skalabilitas</a:t>
            </a:r>
            <a:endParaRPr lang="en-US" sz="2400">
              <a:latin typeface="Open Sans" panose="020B0606030504020204" charset="0"/>
              <a:cs typeface="Open Sans" panose="020B0606030504020204" charset="0"/>
            </a:endParaRPr>
          </a:p>
          <a:p>
            <a:r>
              <a:rPr lang="en-US" sz="2000">
                <a:latin typeface="Open Sans" panose="020B0606030504020204" charset="0"/>
                <a:cs typeface="Open Sans" panose="020B0606030504020204" charset="0"/>
              </a:rPr>
              <a:t>Web service dapat ditingkatkan kinerjanya dengan menambahkan lebih banyak sumber daya.</a:t>
            </a:r>
            <a:endParaRPr lang="en-US" sz="2000">
              <a:latin typeface="Open Sans" panose="020B0606030504020204" charset="0"/>
              <a:cs typeface="Open Sans" panose="020B0606030504020204" charset="0"/>
            </a:endParaRPr>
          </a:p>
          <a:p>
            <a:endParaRPr lang="en-US" sz="2000">
              <a:latin typeface="Open Sans" panose="020B0606030504020204" charset="0"/>
              <a:cs typeface="Open Sans" panose="020B0606030504020204" charset="0"/>
            </a:endParaRPr>
          </a:p>
          <a:p>
            <a:r>
              <a:rPr lang="en-US" sz="2400" b="1">
                <a:latin typeface="Open Sans" panose="020B0606030504020204" charset="0"/>
                <a:cs typeface="Open Sans" panose="020B0606030504020204" charset="0"/>
              </a:rPr>
              <a:t>Pemeliharaan yang Mudah</a:t>
            </a:r>
            <a:endParaRPr lang="en-US" sz="2000">
              <a:latin typeface="Open Sans" panose="020B0606030504020204" charset="0"/>
              <a:cs typeface="Open Sans" panose="020B0606030504020204" charset="0"/>
            </a:endParaRPr>
          </a:p>
          <a:p>
            <a:r>
              <a:rPr lang="en-US" sz="2000">
                <a:latin typeface="Open Sans" panose="020B0606030504020204" charset="0"/>
                <a:cs typeface="Open Sans" panose="020B0606030504020204" charset="0"/>
              </a:rPr>
              <a:t>Perubahan pada web service tidak akan mempengaruhi aplikasi yang menggunakannya jika antarmuka tetap konsisten.</a:t>
            </a:r>
            <a:endParaRPr lang="en-US" sz="20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389890"/>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rPr>
              <a:t>Arsitektur Web Service</a:t>
            </a:r>
            <a:endParaRPr lang="en-US" sz="4800" b="1">
              <a:solidFill>
                <a:srgbClr val="3FAD86"/>
              </a:solidFill>
              <a:latin typeface="Open Sans" panose="020B0606030504020204" charset="0"/>
              <a:cs typeface="Open Sans" panose="020B0606030504020204" charset="0"/>
            </a:endParaRPr>
          </a:p>
        </p:txBody>
      </p:sp>
      <p:sp>
        <p:nvSpPr>
          <p:cNvPr id="5" name="Rectangles 4"/>
          <p:cNvSpPr/>
          <p:nvPr/>
        </p:nvSpPr>
        <p:spPr>
          <a:xfrm>
            <a:off x="1803400" y="2749550"/>
            <a:ext cx="2613025" cy="2041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solidFill>
                  <a:srgbClr val="FFFF00"/>
                </a:solidFill>
              </a:rPr>
              <a:t>Server</a:t>
            </a:r>
            <a:endParaRPr lang="en-US" sz="2800" b="1">
              <a:solidFill>
                <a:srgbClr val="FFFF00"/>
              </a:solidFill>
              <a:latin typeface="Consolas" panose="020B0609020204030204" charset="0"/>
              <a:cs typeface="Consolas" panose="020B0609020204030204" charset="0"/>
            </a:endParaRPr>
          </a:p>
        </p:txBody>
      </p:sp>
      <p:sp>
        <p:nvSpPr>
          <p:cNvPr id="7" name="Rectangles 6"/>
          <p:cNvSpPr/>
          <p:nvPr/>
        </p:nvSpPr>
        <p:spPr>
          <a:xfrm>
            <a:off x="8441690" y="2749550"/>
            <a:ext cx="2613025" cy="2041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solidFill>
                  <a:srgbClr val="FFFF00"/>
                </a:solidFill>
              </a:rPr>
              <a:t>Client</a:t>
            </a:r>
            <a:endParaRPr lang="en-US" sz="2800" b="1">
              <a:solidFill>
                <a:srgbClr val="FFFF00"/>
              </a:solidFill>
              <a:latin typeface="Consolas" panose="020B0609020204030204" charset="0"/>
              <a:cs typeface="Consolas" panose="020B0609020204030204" charset="0"/>
            </a:endParaRPr>
          </a:p>
        </p:txBody>
      </p:sp>
      <p:sp>
        <p:nvSpPr>
          <p:cNvPr id="9" name="Cloud 8"/>
          <p:cNvSpPr/>
          <p:nvPr/>
        </p:nvSpPr>
        <p:spPr>
          <a:xfrm>
            <a:off x="5738495" y="3310890"/>
            <a:ext cx="1083945" cy="854075"/>
          </a:xfrm>
          <a:prstGeom prst="cloud">
            <a:avLst/>
          </a:prstGeom>
          <a:noFill/>
          <a:ln>
            <a:solidFill>
              <a:srgbClr val="3FAD8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3FAD86"/>
                </a:solidFill>
              </a:rPr>
              <a:t>www</a:t>
            </a:r>
            <a:endParaRPr lang="en-US">
              <a:solidFill>
                <a:srgbClr val="3FAD86"/>
              </a:solidFill>
            </a:endParaRPr>
          </a:p>
        </p:txBody>
      </p:sp>
      <p:sp>
        <p:nvSpPr>
          <p:cNvPr id="10" name="Rounded Rectangle 9"/>
          <p:cNvSpPr/>
          <p:nvPr/>
        </p:nvSpPr>
        <p:spPr>
          <a:xfrm>
            <a:off x="6250940" y="1937385"/>
            <a:ext cx="2016000" cy="504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Communication Protocol</a:t>
            </a:r>
            <a:endParaRPr lang="en-US" sz="1600"/>
          </a:p>
        </p:txBody>
      </p:sp>
      <p:sp>
        <p:nvSpPr>
          <p:cNvPr id="11" name="Rounded Rectangle 10"/>
          <p:cNvSpPr/>
          <p:nvPr/>
        </p:nvSpPr>
        <p:spPr>
          <a:xfrm>
            <a:off x="6250940" y="5264150"/>
            <a:ext cx="2016000" cy="504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Format Data Exchange</a:t>
            </a:r>
            <a:endParaRPr lang="en-US" sz="1600"/>
          </a:p>
        </p:txBody>
      </p:sp>
      <p:sp>
        <p:nvSpPr>
          <p:cNvPr id="12" name="Rounded Rectangle 11"/>
          <p:cNvSpPr/>
          <p:nvPr/>
        </p:nvSpPr>
        <p:spPr>
          <a:xfrm>
            <a:off x="4090035" y="1937385"/>
            <a:ext cx="2016000" cy="504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Service Description</a:t>
            </a:r>
            <a:endParaRPr lang="en-US" sz="1600"/>
          </a:p>
        </p:txBody>
      </p:sp>
      <p:sp>
        <p:nvSpPr>
          <p:cNvPr id="13" name="Rounded Rectangle 12"/>
          <p:cNvSpPr/>
          <p:nvPr/>
        </p:nvSpPr>
        <p:spPr>
          <a:xfrm>
            <a:off x="2263140" y="4164965"/>
            <a:ext cx="1694180" cy="504190"/>
          </a:xfrm>
          <a:prstGeom prst="roundRect">
            <a:avLst/>
          </a:prstGeom>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Service Logic</a:t>
            </a:r>
            <a:endParaRPr lang="en-US"/>
          </a:p>
        </p:txBody>
      </p:sp>
      <p:sp>
        <p:nvSpPr>
          <p:cNvPr id="16" name="Rounded Rectangle 15"/>
          <p:cNvSpPr/>
          <p:nvPr/>
        </p:nvSpPr>
        <p:spPr>
          <a:xfrm>
            <a:off x="4090035" y="5276215"/>
            <a:ext cx="2016000" cy="504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Security Concern</a:t>
            </a:r>
            <a:endParaRPr lang="en-US" sz="1600"/>
          </a:p>
        </p:txBody>
      </p:sp>
      <p:sp>
        <p:nvSpPr>
          <p:cNvPr id="21" name="Rounded Rectangle 20"/>
          <p:cNvSpPr/>
          <p:nvPr/>
        </p:nvSpPr>
        <p:spPr>
          <a:xfrm>
            <a:off x="2263140" y="2879090"/>
            <a:ext cx="1693545" cy="504190"/>
          </a:xfrm>
          <a:prstGeom prst="roundRect">
            <a:avLst/>
          </a:prstGeom>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Data Store</a:t>
            </a:r>
            <a:endParaRPr lang="en-US"/>
          </a:p>
        </p:txBody>
      </p:sp>
      <p:sp>
        <p:nvSpPr>
          <p:cNvPr id="22" name="Right Arrow 21"/>
          <p:cNvSpPr/>
          <p:nvPr/>
        </p:nvSpPr>
        <p:spPr>
          <a:xfrm>
            <a:off x="5109210" y="2879090"/>
            <a:ext cx="2304000" cy="4320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response</a:t>
            </a:r>
            <a:endParaRPr lang="en-US"/>
          </a:p>
        </p:txBody>
      </p:sp>
      <p:sp>
        <p:nvSpPr>
          <p:cNvPr id="23" name="Left Arrow 22"/>
          <p:cNvSpPr/>
          <p:nvPr/>
        </p:nvSpPr>
        <p:spPr>
          <a:xfrm>
            <a:off x="5109210" y="4100195"/>
            <a:ext cx="2304000" cy="43200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request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sym typeface="+mn-ea"/>
              </a:rPr>
              <a:t>Arsitektur Web Service</a:t>
            </a:r>
            <a:endParaRPr lang="en-US" sz="4800" b="1">
              <a:solidFill>
                <a:srgbClr val="3FAD86"/>
              </a:solidFill>
              <a:latin typeface="Open Sans" panose="020B0606030504020204" charset="0"/>
              <a:cs typeface="Open Sans" panose="020B0606030504020204" charset="0"/>
            </a:endParaRPr>
          </a:p>
        </p:txBody>
      </p:sp>
      <p:sp>
        <p:nvSpPr>
          <p:cNvPr id="6" name="Text Box 5"/>
          <p:cNvSpPr txBox="1"/>
          <p:nvPr/>
        </p:nvSpPr>
        <p:spPr>
          <a:xfrm>
            <a:off x="652780" y="2275840"/>
            <a:ext cx="5134610" cy="2614930"/>
          </a:xfrm>
          <a:prstGeom prst="rect">
            <a:avLst/>
          </a:prstGeom>
          <a:noFill/>
        </p:spPr>
        <p:txBody>
          <a:bodyPr wrap="square" rtlCol="0" anchor="t">
            <a:spAutoFit/>
          </a:bodyPr>
          <a:p>
            <a:pPr indent="0">
              <a:buFont typeface="Arial" panose="020B0604020202020204" pitchFamily="34" charset="0"/>
              <a:buNone/>
            </a:pPr>
            <a:r>
              <a:rPr lang="en-US" sz="2400" b="1">
                <a:latin typeface="Open Sans" panose="020B0606030504020204" charset="0"/>
                <a:cs typeface="Open Sans" panose="020B0606030504020204" charset="0"/>
              </a:rPr>
              <a:t>Client</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Aplikasi atau komponen yang membutuhkan data atau layanan dari server. </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Melakukan permintaan ke server untuk mendapatkan informasi atau menjalankan suatu operasi.</a:t>
            </a:r>
            <a:endParaRPr lang="en-US" sz="2000">
              <a:latin typeface="Open Sans" panose="020B0606030504020204" charset="0"/>
              <a:cs typeface="Open Sans" panose="020B0606030504020204" charset="0"/>
            </a:endParaRPr>
          </a:p>
        </p:txBody>
      </p:sp>
      <p:sp>
        <p:nvSpPr>
          <p:cNvPr id="3" name="Text Box 2"/>
          <p:cNvSpPr txBox="1"/>
          <p:nvPr/>
        </p:nvSpPr>
        <p:spPr>
          <a:xfrm>
            <a:off x="6524625" y="2275840"/>
            <a:ext cx="4916170" cy="2614930"/>
          </a:xfrm>
          <a:prstGeom prst="rect">
            <a:avLst/>
          </a:prstGeom>
          <a:noFill/>
        </p:spPr>
        <p:txBody>
          <a:bodyPr wrap="square" rtlCol="0" anchor="t">
            <a:spAutoFit/>
          </a:bodyPr>
          <a:p>
            <a:pPr indent="0">
              <a:buFont typeface="Arial" panose="020B0604020202020204" pitchFamily="34" charset="0"/>
              <a:buNone/>
            </a:pPr>
            <a:r>
              <a:rPr lang="en-US" sz="2400" b="1">
                <a:latin typeface="Open Sans" panose="020B0606030504020204" charset="0"/>
                <a:cs typeface="Open Sans" panose="020B0606030504020204" charset="0"/>
              </a:rPr>
              <a:t>Server</a:t>
            </a:r>
            <a:endParaRPr lang="en-US" sz="2400" b="1">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Tempat layanan web dijalankan, bisa berupa server fisik atau infrastruktur cloud. </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Menerima permintaan dari </a:t>
            </a:r>
            <a:r>
              <a:rPr lang="en-US" sz="2000" i="1">
                <a:latin typeface="Open Sans" panose="020B0606030504020204" charset="0"/>
                <a:cs typeface="Open Sans" panose="020B0606030504020204" charset="0"/>
              </a:rPr>
              <a:t>client</a:t>
            </a:r>
            <a:r>
              <a:rPr lang="en-US" sz="2000">
                <a:latin typeface="Open Sans" panose="020B0606030504020204" charset="0"/>
                <a:cs typeface="Open Sans" panose="020B0606030504020204" charset="0"/>
              </a:rPr>
              <a:t>, memprosesnya, dan mengirimkan respons kembali.</a:t>
            </a:r>
            <a:endParaRPr lang="en-US" sz="20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sym typeface="+mn-ea"/>
              </a:rPr>
              <a:t>Arsitektur Web Service</a:t>
            </a:r>
            <a:endParaRPr lang="en-US" sz="4800" b="1">
              <a:solidFill>
                <a:srgbClr val="3FAD86"/>
              </a:solidFill>
              <a:latin typeface="Open Sans" panose="020B0606030504020204" charset="0"/>
              <a:cs typeface="Open Sans" panose="020B0606030504020204" charset="0"/>
            </a:endParaRPr>
          </a:p>
        </p:txBody>
      </p:sp>
      <p:sp>
        <p:nvSpPr>
          <p:cNvPr id="6" name="Text Box 5"/>
          <p:cNvSpPr txBox="1"/>
          <p:nvPr/>
        </p:nvSpPr>
        <p:spPr>
          <a:xfrm>
            <a:off x="652780" y="2275840"/>
            <a:ext cx="5134610" cy="2922905"/>
          </a:xfrm>
          <a:prstGeom prst="rect">
            <a:avLst/>
          </a:prstGeom>
          <a:noFill/>
        </p:spPr>
        <p:txBody>
          <a:bodyPr wrap="square" rtlCol="0" anchor="t">
            <a:spAutoFit/>
          </a:bodyPr>
          <a:p>
            <a:pPr indent="0">
              <a:buFont typeface="Arial" panose="020B0604020202020204" pitchFamily="34" charset="0"/>
              <a:buNone/>
            </a:pPr>
            <a:r>
              <a:rPr lang="en-US" sz="2400" b="1">
                <a:latin typeface="Open Sans" panose="020B0606030504020204" charset="0"/>
                <a:cs typeface="Open Sans" panose="020B0606030504020204" charset="0"/>
              </a:rPr>
              <a:t>Service Logic</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Inti dari layanan web yang mengimplementasikan fungsionalitas bisnis. </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Fungsi-fungsi ini mungkin termasuk mengambil data dari data store, melakukan perhitungan, atau menjalankan operasi bisnis lainnya.</a:t>
            </a:r>
            <a:endParaRPr lang="en-US" sz="2000">
              <a:latin typeface="Open Sans" panose="020B0606030504020204" charset="0"/>
              <a:cs typeface="Open Sans" panose="020B0606030504020204" charset="0"/>
            </a:endParaRPr>
          </a:p>
        </p:txBody>
      </p:sp>
      <p:sp>
        <p:nvSpPr>
          <p:cNvPr id="3" name="Text Box 2"/>
          <p:cNvSpPr txBox="1"/>
          <p:nvPr/>
        </p:nvSpPr>
        <p:spPr>
          <a:xfrm>
            <a:off x="6524625" y="2430145"/>
            <a:ext cx="4916170" cy="2614930"/>
          </a:xfrm>
          <a:prstGeom prst="rect">
            <a:avLst/>
          </a:prstGeom>
          <a:noFill/>
        </p:spPr>
        <p:txBody>
          <a:bodyPr wrap="square" rtlCol="0" anchor="t">
            <a:spAutoFit/>
          </a:bodyPr>
          <a:p>
            <a:pPr indent="0">
              <a:buFont typeface="Arial" panose="020B0604020202020204" pitchFamily="34" charset="0"/>
              <a:buNone/>
            </a:pPr>
            <a:r>
              <a:rPr lang="en-US" sz="2400" b="1">
                <a:latin typeface="Open Sans" panose="020B0606030504020204" charset="0"/>
                <a:cs typeface="Open Sans" panose="020B0606030504020204" charset="0"/>
              </a:rPr>
              <a:t>Data Store</a:t>
            </a:r>
            <a:endParaRPr lang="en-US" sz="2400" b="1">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Tempat yang diperlukan oleh layanan web untuk menyimpan data.</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Dapat berupa basis data, penyimpanan berkas, atau sistem lain yang menyimpan data.</a:t>
            </a:r>
            <a:endParaRPr lang="en-US" sz="20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sym typeface="+mn-ea"/>
              </a:rPr>
              <a:t>Arsitektur Web Service</a:t>
            </a:r>
            <a:endParaRPr lang="en-US" sz="4800" b="1">
              <a:solidFill>
                <a:srgbClr val="3FAD86"/>
              </a:solidFill>
              <a:latin typeface="Open Sans" panose="020B0606030504020204" charset="0"/>
              <a:cs typeface="Open Sans" panose="020B0606030504020204" charset="0"/>
            </a:endParaRPr>
          </a:p>
        </p:txBody>
      </p:sp>
      <p:sp>
        <p:nvSpPr>
          <p:cNvPr id="6" name="Text Box 5"/>
          <p:cNvSpPr txBox="1"/>
          <p:nvPr/>
        </p:nvSpPr>
        <p:spPr>
          <a:xfrm>
            <a:off x="652780" y="2275840"/>
            <a:ext cx="5134610" cy="2614930"/>
          </a:xfrm>
          <a:prstGeom prst="rect">
            <a:avLst/>
          </a:prstGeom>
          <a:noFill/>
        </p:spPr>
        <p:txBody>
          <a:bodyPr wrap="square" rtlCol="0" anchor="t">
            <a:spAutoFit/>
          </a:bodyPr>
          <a:p>
            <a:pPr indent="0">
              <a:buFont typeface="Arial" panose="020B0604020202020204" pitchFamily="34" charset="0"/>
              <a:buNone/>
            </a:pPr>
            <a:r>
              <a:rPr lang="en-US" sz="2400" b="1">
                <a:latin typeface="Open Sans" panose="020B0606030504020204" charset="0"/>
                <a:cs typeface="Open Sans" panose="020B0606030504020204" charset="0"/>
              </a:rPr>
              <a:t>Communication Protocol</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Aturan yang digunakan oleh klien dan server untuk berkomunikasi. </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Dalam konteks web service, protokol seperti HTTP (untuk REST) atau SOAP digunakan untuk mengirim permintaan dan menerima respons.</a:t>
            </a:r>
            <a:endParaRPr lang="en-US" sz="2000">
              <a:latin typeface="Open Sans" panose="020B0606030504020204" charset="0"/>
              <a:cs typeface="Open Sans" panose="020B0606030504020204" charset="0"/>
            </a:endParaRPr>
          </a:p>
        </p:txBody>
      </p:sp>
      <p:sp>
        <p:nvSpPr>
          <p:cNvPr id="3" name="Text Box 2"/>
          <p:cNvSpPr txBox="1"/>
          <p:nvPr/>
        </p:nvSpPr>
        <p:spPr>
          <a:xfrm>
            <a:off x="6524625" y="2275840"/>
            <a:ext cx="4916170" cy="2306955"/>
          </a:xfrm>
          <a:prstGeom prst="rect">
            <a:avLst/>
          </a:prstGeom>
          <a:noFill/>
        </p:spPr>
        <p:txBody>
          <a:bodyPr wrap="square" rtlCol="0" anchor="t">
            <a:spAutoFit/>
          </a:bodyPr>
          <a:p>
            <a:pPr indent="0">
              <a:buFont typeface="Arial" panose="020B0604020202020204" pitchFamily="34" charset="0"/>
              <a:buNone/>
            </a:pPr>
            <a:r>
              <a:rPr lang="en-US" sz="2400" b="1">
                <a:latin typeface="Open Sans" panose="020B0606030504020204" charset="0"/>
                <a:cs typeface="Open Sans" panose="020B0606030504020204" charset="0"/>
              </a:rPr>
              <a:t>Format Data Exchange</a:t>
            </a:r>
            <a:endParaRPr lang="en-US" sz="2400" b="1">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Cara data dikemas dan diurai saat dikirim antara klien dan server. </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Dalam web service, format data yang umum digunakan termasuk XML (untuk SOAP) atau JSON (untuk REST).</a:t>
            </a:r>
            <a:endParaRPr lang="en-US" sz="20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6962775" y="6500495"/>
            <a:ext cx="5229225" cy="275590"/>
          </a:xfrm>
          <a:prstGeom prst="rect">
            <a:avLst/>
          </a:prstGeom>
          <a:noFill/>
        </p:spPr>
        <p:txBody>
          <a:bodyPr wrap="square" rtlCol="0" anchor="t">
            <a:spAutoFit/>
          </a:bodyPr>
          <a:p>
            <a:pPr algn="r">
              <a:lnSpc>
                <a:spcPct val="100000"/>
              </a:lnSpc>
            </a:pPr>
            <a:r>
              <a:rPr lang="en-US" altLang="zh-CN" sz="1200" b="1" dirty="0">
                <a:solidFill>
                  <a:schemeClr val="bg1">
                    <a:lumMod val="65000"/>
                  </a:schemeClr>
                </a:solidFill>
                <a:sym typeface="+mn-ea"/>
              </a:rPr>
              <a:t>Pemrograman Platform Khusus - </a:t>
            </a:r>
            <a:r>
              <a:rPr lang="en-US" altLang="zh-CN" sz="1200" dirty="0">
                <a:solidFill>
                  <a:schemeClr val="bg1">
                    <a:lumMod val="65000"/>
                  </a:schemeClr>
                </a:solidFill>
                <a:sym typeface="+mn-ea"/>
              </a:rPr>
              <a:t>Politeknik Statistika STIS, 2022</a:t>
            </a:r>
            <a:endParaRPr lang="en-US" altLang="zh-CN" sz="1200" dirty="0">
              <a:solidFill>
                <a:schemeClr val="bg1">
                  <a:lumMod val="65000"/>
                </a:schemeClr>
              </a:solidFill>
              <a:sym typeface="+mn-ea"/>
            </a:endParaRPr>
          </a:p>
        </p:txBody>
      </p:sp>
      <p:sp>
        <p:nvSpPr>
          <p:cNvPr id="15" name="Text Box 14"/>
          <p:cNvSpPr txBox="1"/>
          <p:nvPr/>
        </p:nvSpPr>
        <p:spPr>
          <a:xfrm>
            <a:off x="1690370" y="493395"/>
            <a:ext cx="8811260" cy="82994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p>
            <a:pPr algn="ctr"/>
            <a:r>
              <a:rPr lang="en-US" sz="4800" b="1">
                <a:solidFill>
                  <a:srgbClr val="3FAD86"/>
                </a:solidFill>
                <a:latin typeface="Open Sans" panose="020B0606030504020204" charset="0"/>
                <a:cs typeface="Open Sans" panose="020B0606030504020204" charset="0"/>
                <a:sym typeface="+mn-ea"/>
              </a:rPr>
              <a:t>Arsitektur Web Service</a:t>
            </a:r>
            <a:endParaRPr lang="en-US" sz="4800" b="1">
              <a:solidFill>
                <a:srgbClr val="3FAD86"/>
              </a:solidFill>
              <a:latin typeface="Open Sans" panose="020B0606030504020204" charset="0"/>
              <a:cs typeface="Open Sans" panose="020B0606030504020204" charset="0"/>
            </a:endParaRPr>
          </a:p>
        </p:txBody>
      </p:sp>
      <p:sp>
        <p:nvSpPr>
          <p:cNvPr id="6" name="Text Box 5"/>
          <p:cNvSpPr txBox="1"/>
          <p:nvPr/>
        </p:nvSpPr>
        <p:spPr>
          <a:xfrm>
            <a:off x="652780" y="1660525"/>
            <a:ext cx="5134610" cy="3538220"/>
          </a:xfrm>
          <a:prstGeom prst="rect">
            <a:avLst/>
          </a:prstGeom>
          <a:noFill/>
        </p:spPr>
        <p:txBody>
          <a:bodyPr wrap="square" rtlCol="0" anchor="t">
            <a:spAutoFit/>
          </a:bodyPr>
          <a:p>
            <a:pPr indent="0">
              <a:buFont typeface="Arial" panose="020B0604020202020204" pitchFamily="34" charset="0"/>
              <a:buNone/>
            </a:pPr>
            <a:r>
              <a:rPr lang="en-US" sz="2400" b="1">
                <a:latin typeface="Open Sans" panose="020B0606030504020204" charset="0"/>
                <a:cs typeface="Open Sans" panose="020B0606030504020204" charset="0"/>
              </a:rPr>
              <a:t>Service Description</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Berisi informasi tentang layanan yang tersedia di server, termasuk operasi yang didukung, parameter yang diperlukan, dan format respons yang diharapkan.</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Biasanya diwakili dengan dokumen seperti WSDL (Web Services Description Language) untuk SOAP atau definisi jalur endpoint untuk REST.</a:t>
            </a:r>
            <a:endParaRPr lang="en-US" sz="2000">
              <a:latin typeface="Open Sans" panose="020B0606030504020204" charset="0"/>
              <a:cs typeface="Open Sans" panose="020B0606030504020204" charset="0"/>
            </a:endParaRPr>
          </a:p>
        </p:txBody>
      </p:sp>
      <p:sp>
        <p:nvSpPr>
          <p:cNvPr id="3" name="Text Box 2"/>
          <p:cNvSpPr txBox="1"/>
          <p:nvPr/>
        </p:nvSpPr>
        <p:spPr>
          <a:xfrm>
            <a:off x="6616065" y="1660525"/>
            <a:ext cx="4916170" cy="2922905"/>
          </a:xfrm>
          <a:prstGeom prst="rect">
            <a:avLst/>
          </a:prstGeom>
          <a:noFill/>
        </p:spPr>
        <p:txBody>
          <a:bodyPr wrap="square" rtlCol="0" anchor="t">
            <a:spAutoFit/>
          </a:bodyPr>
          <a:p>
            <a:pPr indent="0">
              <a:buFont typeface="Arial" panose="020B0604020202020204" pitchFamily="34" charset="0"/>
              <a:buNone/>
            </a:pPr>
            <a:r>
              <a:rPr lang="en-US" sz="2400" b="1">
                <a:latin typeface="Open Sans" panose="020B0606030504020204" charset="0"/>
                <a:cs typeface="Open Sans" panose="020B0606030504020204" charset="0"/>
              </a:rPr>
              <a:t>Security Concern</a:t>
            </a:r>
            <a:endParaRPr lang="en-US" sz="2400" b="1">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Web service sering melibatkan aspek keamanan untuk melindungi data sensitif dan menjaga integritas layanan. </a:t>
            </a: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endParaRPr lang="en-US" sz="2000">
              <a:latin typeface="Open Sans" panose="020B0606030504020204" charset="0"/>
              <a:cs typeface="Open Sans" panose="020B0606030504020204" charset="0"/>
            </a:endParaRPr>
          </a:p>
          <a:p>
            <a:pPr marL="342900" indent="-342900">
              <a:buFont typeface="Arial" panose="020B0604020202020204" pitchFamily="34" charset="0"/>
              <a:buChar char="•"/>
            </a:pPr>
            <a:r>
              <a:rPr lang="en-US" sz="2000">
                <a:latin typeface="Open Sans" panose="020B0606030504020204" charset="0"/>
                <a:cs typeface="Open Sans" panose="020B0606030504020204" charset="0"/>
              </a:rPr>
              <a:t>Keamanan mencakup autentikasi, enkripsi, otorisasi, dan langkah-langkah keamanan lainnya.</a:t>
            </a:r>
            <a:endParaRPr lang="en-US" sz="2000">
              <a:latin typeface="Open Sans" panose="020B0606030504020204" charset="0"/>
              <a:cs typeface="Open Sans" panose="020B06060305040202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4ot2hzvm">
      <a:dk1>
        <a:srgbClr val="000000"/>
      </a:dk1>
      <a:lt1>
        <a:srgbClr val="FFFFFF"/>
      </a:lt1>
      <a:dk2>
        <a:srgbClr val="778495"/>
      </a:dk2>
      <a:lt2>
        <a:srgbClr val="F0F0F0"/>
      </a:lt2>
      <a:accent1>
        <a:srgbClr val="3FAD86"/>
      </a:accent1>
      <a:accent2>
        <a:srgbClr val="90D8C0"/>
      </a:accent2>
      <a:accent3>
        <a:srgbClr val="646464"/>
      </a:accent3>
      <a:accent4>
        <a:srgbClr val="828282"/>
      </a:accent4>
      <a:accent5>
        <a:srgbClr val="A5A5A5"/>
      </a:accent5>
      <a:accent6>
        <a:srgbClr val="C9C9C9"/>
      </a:accent6>
      <a:hlink>
        <a:srgbClr val="3FAD86"/>
      </a:hlink>
      <a:folHlink>
        <a:srgbClr val="BFBFBF"/>
      </a:folHlink>
    </a:clrScheme>
    <a:fontScheme name="国外模板制作字体">
      <a:majorFont>
        <a:latin typeface="Century Gothic"/>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4ot2hzvm">
    <a:dk1>
      <a:srgbClr val="000000"/>
    </a:dk1>
    <a:lt1>
      <a:srgbClr val="FFFFFF"/>
    </a:lt1>
    <a:dk2>
      <a:srgbClr val="778495"/>
    </a:dk2>
    <a:lt2>
      <a:srgbClr val="F0F0F0"/>
    </a:lt2>
    <a:accent1>
      <a:srgbClr val="3FAD86"/>
    </a:accent1>
    <a:accent2>
      <a:srgbClr val="90D8C0"/>
    </a:accent2>
    <a:accent3>
      <a:srgbClr val="646464"/>
    </a:accent3>
    <a:accent4>
      <a:srgbClr val="828282"/>
    </a:accent4>
    <a:accent5>
      <a:srgbClr val="A5A5A5"/>
    </a:accent5>
    <a:accent6>
      <a:srgbClr val="C9C9C9"/>
    </a:accent6>
    <a:hlink>
      <a:srgbClr val="3FAD86"/>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7847</Words>
  <Application>WPS Presentation</Application>
  <PresentationFormat>宽屏</PresentationFormat>
  <Paragraphs>232</Paragraphs>
  <Slides>21</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Open Sans</vt:lpstr>
      <vt:lpstr>Consolas</vt:lpstr>
      <vt:lpstr>Segoe UI</vt:lpstr>
      <vt:lpstr>Microsoft YaHei</vt:lpstr>
      <vt:lpstr>Arial Unicode MS</vt:lpstr>
      <vt:lpstr>Century Gothic</vt:lpstr>
      <vt:lpstr>等线</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Mutaqin Abu Saad</cp:lastModifiedBy>
  <cp:revision>499</cp:revision>
  <dcterms:created xsi:type="dcterms:W3CDTF">2022-08-19T06:51:00Z</dcterms:created>
  <dcterms:modified xsi:type="dcterms:W3CDTF">2023-08-24T04:55:00Z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B205FC7951854A5CB32C61C72B5B1C08</vt:lpwstr>
  </property>
  <property fmtid="{D5CDD505-2E9C-101B-9397-08002B2CF9AE}" pid="3" name="KSOProductBuildVer">
    <vt:lpwstr>1033-12.2.0.13110</vt:lpwstr>
  </property>
</Properties>
</file>