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92000"/>
  <p:notesSz cx="6858000" cy="9144000"/>
  <p:embeddedFontLst>
    <p:embeddedFont>
      <p:font typeface="Gill Sans"/>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hdEPk1E6N3DnGdauM6iHoMOdne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8DE2FF-7839-4D86-BD70-D37B256334B1}">
  <a:tblStyle styleId="{F88DE2FF-7839-4D86-BD70-D37B256334B1}"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BE8E7"/>
          </a:solidFill>
        </a:fill>
      </a:tcStyle>
    </a:wholeTbl>
    <a:band1H>
      <a:tcTxStyle/>
      <a:tcStyle>
        <a:fill>
          <a:solidFill>
            <a:srgbClr val="F6CECB"/>
          </a:solidFill>
        </a:fill>
      </a:tcStyle>
    </a:band1H>
    <a:band2H>
      <a:tcTxStyle/>
    </a:band2H>
    <a:band1V>
      <a:tcTxStyle/>
      <a:tcStyle>
        <a:fill>
          <a:solidFill>
            <a:srgbClr val="F6CECB"/>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GillSans-bold.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GillSans-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b3a9892c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eb3a9892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b3a9892c1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eb3a9892c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33"/>
          <p:cNvSpPr/>
          <p:nvPr/>
        </p:nvSpPr>
        <p:spPr>
          <a:xfrm>
            <a:off x="578089" y="4203702"/>
            <a:ext cx="11022051" cy="174811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3"/>
          <p:cNvSpPr txBox="1"/>
          <p:nvPr>
            <p:ph type="ctrTitle"/>
          </p:nvPr>
        </p:nvSpPr>
        <p:spPr>
          <a:xfrm>
            <a:off x="581193" y="1005450"/>
            <a:ext cx="9828356"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3"/>
          <p:cNvSpPr txBox="1"/>
          <p:nvPr>
            <p:ph idx="1" type="subTitle"/>
          </p:nvPr>
        </p:nvSpPr>
        <p:spPr>
          <a:xfrm>
            <a:off x="581193" y="2480463"/>
            <a:ext cx="9828356" cy="590321"/>
          </a:xfrm>
          <a:prstGeom prst="rect">
            <a:avLst/>
          </a:prstGeom>
          <a:noFill/>
          <a:ln>
            <a:noFill/>
          </a:ln>
        </p:spPr>
        <p:txBody>
          <a:bodyPr anchorCtr="0" anchor="t" bIns="45700" lIns="91425" spcFirstLastPara="1" rIns="91425" wrap="square" tIns="45700">
            <a:normAutofit/>
          </a:bodyPr>
          <a:lstStyle>
            <a:lvl1pPr lvl="0" algn="l">
              <a:spcBef>
                <a:spcPts val="480"/>
              </a:spcBef>
              <a:spcAft>
                <a:spcPts val="0"/>
              </a:spcAft>
              <a:buSzPts val="2208"/>
              <a:buNone/>
              <a:defRPr sz="2400" cap="none">
                <a:solidFill>
                  <a:schemeClr val="dk1"/>
                </a:solidFill>
                <a:latin typeface="Arial"/>
                <a:ea typeface="Arial"/>
                <a:cs typeface="Arial"/>
                <a:sym typeface="Aria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33"/>
          <p:cNvSpPr txBox="1"/>
          <p:nvPr>
            <p:ph idx="10" type="dt"/>
          </p:nvPr>
        </p:nvSpPr>
        <p:spPr>
          <a:xfrm>
            <a:off x="7605951" y="5956139"/>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EE775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3"/>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EE775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3"/>
          <p:cNvSpPr txBox="1"/>
          <p:nvPr>
            <p:ph idx="12" type="sldNum"/>
          </p:nvPr>
        </p:nvSpPr>
        <p:spPr>
          <a:xfrm>
            <a:off x="10558300" y="5956139"/>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EE7757"/>
                </a:solidFill>
                <a:latin typeface="Gill Sans"/>
                <a:ea typeface="Gill Sans"/>
                <a:cs typeface="Gill Sans"/>
                <a:sym typeface="Gill Sans"/>
              </a:defRPr>
            </a:lvl1pPr>
            <a:lvl2pPr indent="0" lvl="1" marL="0" algn="r">
              <a:spcBef>
                <a:spcPts val="0"/>
              </a:spcBef>
              <a:buNone/>
              <a:defRPr b="0" i="0" sz="900" u="none" cap="none" strike="noStrike">
                <a:solidFill>
                  <a:srgbClr val="EE7757"/>
                </a:solidFill>
                <a:latin typeface="Gill Sans"/>
                <a:ea typeface="Gill Sans"/>
                <a:cs typeface="Gill Sans"/>
                <a:sym typeface="Gill Sans"/>
              </a:defRPr>
            </a:lvl2pPr>
            <a:lvl3pPr indent="0" lvl="2" marL="0" algn="r">
              <a:spcBef>
                <a:spcPts val="0"/>
              </a:spcBef>
              <a:buNone/>
              <a:defRPr b="0" i="0" sz="900" u="none" cap="none" strike="noStrike">
                <a:solidFill>
                  <a:srgbClr val="EE7757"/>
                </a:solidFill>
                <a:latin typeface="Gill Sans"/>
                <a:ea typeface="Gill Sans"/>
                <a:cs typeface="Gill Sans"/>
                <a:sym typeface="Gill Sans"/>
              </a:defRPr>
            </a:lvl3pPr>
            <a:lvl4pPr indent="0" lvl="3" marL="0" algn="r">
              <a:spcBef>
                <a:spcPts val="0"/>
              </a:spcBef>
              <a:buNone/>
              <a:defRPr b="0" i="0" sz="900" u="none" cap="none" strike="noStrike">
                <a:solidFill>
                  <a:srgbClr val="EE7757"/>
                </a:solidFill>
                <a:latin typeface="Gill Sans"/>
                <a:ea typeface="Gill Sans"/>
                <a:cs typeface="Gill Sans"/>
                <a:sym typeface="Gill Sans"/>
              </a:defRPr>
            </a:lvl4pPr>
            <a:lvl5pPr indent="0" lvl="4" marL="0" algn="r">
              <a:spcBef>
                <a:spcPts val="0"/>
              </a:spcBef>
              <a:buNone/>
              <a:defRPr b="0" i="0" sz="900" u="none" cap="none" strike="noStrike">
                <a:solidFill>
                  <a:srgbClr val="EE7757"/>
                </a:solidFill>
                <a:latin typeface="Gill Sans"/>
                <a:ea typeface="Gill Sans"/>
                <a:cs typeface="Gill Sans"/>
                <a:sym typeface="Gill Sans"/>
              </a:defRPr>
            </a:lvl5pPr>
            <a:lvl6pPr indent="0" lvl="5" marL="0" algn="r">
              <a:spcBef>
                <a:spcPts val="0"/>
              </a:spcBef>
              <a:buNone/>
              <a:defRPr b="0" i="0" sz="900" u="none" cap="none" strike="noStrike">
                <a:solidFill>
                  <a:srgbClr val="EE7757"/>
                </a:solidFill>
                <a:latin typeface="Gill Sans"/>
                <a:ea typeface="Gill Sans"/>
                <a:cs typeface="Gill Sans"/>
                <a:sym typeface="Gill Sans"/>
              </a:defRPr>
            </a:lvl6pPr>
            <a:lvl7pPr indent="0" lvl="6" marL="0" algn="r">
              <a:spcBef>
                <a:spcPts val="0"/>
              </a:spcBef>
              <a:buNone/>
              <a:defRPr b="0" i="0" sz="900" u="none" cap="none" strike="noStrike">
                <a:solidFill>
                  <a:srgbClr val="EE7757"/>
                </a:solidFill>
                <a:latin typeface="Gill Sans"/>
                <a:ea typeface="Gill Sans"/>
                <a:cs typeface="Gill Sans"/>
                <a:sym typeface="Gill Sans"/>
              </a:defRPr>
            </a:lvl7pPr>
            <a:lvl8pPr indent="0" lvl="7" marL="0" algn="r">
              <a:spcBef>
                <a:spcPts val="0"/>
              </a:spcBef>
              <a:buNone/>
              <a:defRPr b="0" i="0" sz="900" u="none" cap="none" strike="noStrike">
                <a:solidFill>
                  <a:srgbClr val="EE7757"/>
                </a:solidFill>
                <a:latin typeface="Gill Sans"/>
                <a:ea typeface="Gill Sans"/>
                <a:cs typeface="Gill Sans"/>
                <a:sym typeface="Gill Sans"/>
              </a:defRPr>
            </a:lvl8pPr>
            <a:lvl9pPr indent="0" lvl="8" marL="0" algn="r">
              <a:spcBef>
                <a:spcPts val="0"/>
              </a:spcBef>
              <a:buNone/>
              <a:defRPr b="0" i="0" sz="900" u="none" cap="none" strike="noStrike">
                <a:solidFill>
                  <a:srgbClr val="EE7757"/>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33"/>
          <p:cNvPicPr preferRelativeResize="0"/>
          <p:nvPr/>
        </p:nvPicPr>
        <p:blipFill rotWithShape="1">
          <a:blip r:embed="rId2">
            <a:alphaModFix/>
          </a:blip>
          <a:srcRect b="0" l="0" r="0" t="0"/>
          <a:stretch/>
        </p:blipFill>
        <p:spPr>
          <a:xfrm>
            <a:off x="9992566" y="1488609"/>
            <a:ext cx="1582175" cy="15821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42"/>
          <p:cNvSpPr/>
          <p:nvPr/>
        </p:nvSpPr>
        <p:spPr>
          <a:xfrm>
            <a:off x="440285" y="614407"/>
            <a:ext cx="11309339"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2"/>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3" name="Google Shape;83;p42"/>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2"/>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2"/>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43"/>
          <p:cNvSpPr/>
          <p:nvPr/>
        </p:nvSpPr>
        <p:spPr>
          <a:xfrm>
            <a:off x="8839202"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3"/>
          <p:cNvSpPr txBox="1"/>
          <p:nvPr>
            <p:ph type="title"/>
          </p:nvPr>
        </p:nvSpPr>
        <p:spPr>
          <a:xfrm rot="5400000">
            <a:off x="7249747" y="2265183"/>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3"/>
          <p:cNvSpPr txBox="1"/>
          <p:nvPr>
            <p:ph idx="1" type="body"/>
          </p:nvPr>
        </p:nvSpPr>
        <p:spPr>
          <a:xfrm rot="5400000">
            <a:off x="2131528" y="-680875"/>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0" name="Google Shape;90;p43"/>
          <p:cNvSpPr txBox="1"/>
          <p:nvPr>
            <p:ph idx="10" type="dt"/>
          </p:nvPr>
        </p:nvSpPr>
        <p:spPr>
          <a:xfrm>
            <a:off x="8993674" y="5956139"/>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EE775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3"/>
          <p:cNvSpPr txBox="1"/>
          <p:nvPr>
            <p:ph idx="11" type="ftr"/>
          </p:nvPr>
        </p:nvSpPr>
        <p:spPr>
          <a:xfrm>
            <a:off x="774925" y="5951813"/>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3"/>
          <p:cNvSpPr txBox="1"/>
          <p:nvPr>
            <p:ph idx="12" type="sldNum"/>
          </p:nvPr>
        </p:nvSpPr>
        <p:spPr>
          <a:xfrm>
            <a:off x="10446616" y="5956139"/>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EE7757"/>
                </a:solidFill>
                <a:latin typeface="Gill Sans"/>
                <a:ea typeface="Gill Sans"/>
                <a:cs typeface="Gill Sans"/>
                <a:sym typeface="Gill Sans"/>
              </a:defRPr>
            </a:lvl1pPr>
            <a:lvl2pPr indent="0" lvl="1" marL="0" algn="r">
              <a:spcBef>
                <a:spcPts val="0"/>
              </a:spcBef>
              <a:buNone/>
              <a:defRPr sz="900">
                <a:solidFill>
                  <a:srgbClr val="EE7757"/>
                </a:solidFill>
                <a:latin typeface="Gill Sans"/>
                <a:ea typeface="Gill Sans"/>
                <a:cs typeface="Gill Sans"/>
                <a:sym typeface="Gill Sans"/>
              </a:defRPr>
            </a:lvl2pPr>
            <a:lvl3pPr indent="0" lvl="2" marL="0" algn="r">
              <a:spcBef>
                <a:spcPts val="0"/>
              </a:spcBef>
              <a:buNone/>
              <a:defRPr sz="900">
                <a:solidFill>
                  <a:srgbClr val="EE7757"/>
                </a:solidFill>
                <a:latin typeface="Gill Sans"/>
                <a:ea typeface="Gill Sans"/>
                <a:cs typeface="Gill Sans"/>
                <a:sym typeface="Gill Sans"/>
              </a:defRPr>
            </a:lvl3pPr>
            <a:lvl4pPr indent="0" lvl="3" marL="0" algn="r">
              <a:spcBef>
                <a:spcPts val="0"/>
              </a:spcBef>
              <a:buNone/>
              <a:defRPr sz="900">
                <a:solidFill>
                  <a:srgbClr val="EE7757"/>
                </a:solidFill>
                <a:latin typeface="Gill Sans"/>
                <a:ea typeface="Gill Sans"/>
                <a:cs typeface="Gill Sans"/>
                <a:sym typeface="Gill Sans"/>
              </a:defRPr>
            </a:lvl4pPr>
            <a:lvl5pPr indent="0" lvl="4" marL="0" algn="r">
              <a:spcBef>
                <a:spcPts val="0"/>
              </a:spcBef>
              <a:buNone/>
              <a:defRPr sz="900">
                <a:solidFill>
                  <a:srgbClr val="EE7757"/>
                </a:solidFill>
                <a:latin typeface="Gill Sans"/>
                <a:ea typeface="Gill Sans"/>
                <a:cs typeface="Gill Sans"/>
                <a:sym typeface="Gill Sans"/>
              </a:defRPr>
            </a:lvl5pPr>
            <a:lvl6pPr indent="0" lvl="5" marL="0" algn="r">
              <a:spcBef>
                <a:spcPts val="0"/>
              </a:spcBef>
              <a:buNone/>
              <a:defRPr sz="900">
                <a:solidFill>
                  <a:srgbClr val="EE7757"/>
                </a:solidFill>
                <a:latin typeface="Gill Sans"/>
                <a:ea typeface="Gill Sans"/>
                <a:cs typeface="Gill Sans"/>
                <a:sym typeface="Gill Sans"/>
              </a:defRPr>
            </a:lvl6pPr>
            <a:lvl7pPr indent="0" lvl="6" marL="0" algn="r">
              <a:spcBef>
                <a:spcPts val="0"/>
              </a:spcBef>
              <a:buNone/>
              <a:defRPr sz="900">
                <a:solidFill>
                  <a:srgbClr val="EE7757"/>
                </a:solidFill>
                <a:latin typeface="Gill Sans"/>
                <a:ea typeface="Gill Sans"/>
                <a:cs typeface="Gill Sans"/>
                <a:sym typeface="Gill Sans"/>
              </a:defRPr>
            </a:lvl7pPr>
            <a:lvl8pPr indent="0" lvl="7" marL="0" algn="r">
              <a:spcBef>
                <a:spcPts val="0"/>
              </a:spcBef>
              <a:buNone/>
              <a:defRPr sz="900">
                <a:solidFill>
                  <a:srgbClr val="EE7757"/>
                </a:solidFill>
                <a:latin typeface="Gill Sans"/>
                <a:ea typeface="Gill Sans"/>
                <a:cs typeface="Gill Sans"/>
                <a:sym typeface="Gill Sans"/>
              </a:defRPr>
            </a:lvl8pPr>
            <a:lvl9pPr indent="0" lvl="8" marL="0" algn="r">
              <a:spcBef>
                <a:spcPts val="0"/>
              </a:spcBef>
              <a:buNone/>
              <a:defRPr sz="900">
                <a:solidFill>
                  <a:srgbClr val="EE7757"/>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4"/>
          <p:cNvSpPr/>
          <p:nvPr/>
        </p:nvSpPr>
        <p:spPr>
          <a:xfrm>
            <a:off x="440285" y="614409"/>
            <a:ext cx="11309339" cy="896893"/>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4"/>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Arial"/>
              <a:buNone/>
              <a:defRPr cap="none">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4"/>
          <p:cNvSpPr txBox="1"/>
          <p:nvPr>
            <p:ph idx="1" type="body"/>
          </p:nvPr>
        </p:nvSpPr>
        <p:spPr>
          <a:xfrm>
            <a:off x="581194" y="1803401"/>
            <a:ext cx="11029615" cy="40553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atin typeface="Arial"/>
                <a:ea typeface="Arial"/>
                <a:cs typeface="Arial"/>
                <a:sym typeface="Arial"/>
              </a:defRPr>
            </a:lvl1pPr>
            <a:lvl2pPr indent="-322072" lvl="1" marL="914400" algn="l">
              <a:spcBef>
                <a:spcPts val="600"/>
              </a:spcBef>
              <a:spcAft>
                <a:spcPts val="0"/>
              </a:spcAft>
              <a:buSzPts val="1472"/>
              <a:buChar char="◼"/>
              <a:defRPr>
                <a:latin typeface="Arial"/>
                <a:ea typeface="Arial"/>
                <a:cs typeface="Arial"/>
                <a:sym typeface="Arial"/>
              </a:defRPr>
            </a:lvl2pPr>
            <a:lvl3pPr indent="-310388" lvl="2" marL="1371600" algn="l">
              <a:spcBef>
                <a:spcPts val="600"/>
              </a:spcBef>
              <a:spcAft>
                <a:spcPts val="0"/>
              </a:spcAft>
              <a:buSzPts val="1288"/>
              <a:buChar char="◼"/>
              <a:defRPr>
                <a:latin typeface="Arial"/>
                <a:ea typeface="Arial"/>
                <a:cs typeface="Arial"/>
                <a:sym typeface="Arial"/>
              </a:defRPr>
            </a:lvl3pPr>
            <a:lvl4pPr indent="-298703" lvl="3" marL="1828800" algn="l">
              <a:spcBef>
                <a:spcPts val="600"/>
              </a:spcBef>
              <a:spcAft>
                <a:spcPts val="0"/>
              </a:spcAft>
              <a:buSzPts val="1104"/>
              <a:buChar char="◼"/>
              <a:defRPr>
                <a:latin typeface="Arial"/>
                <a:ea typeface="Arial"/>
                <a:cs typeface="Arial"/>
                <a:sym typeface="Arial"/>
              </a:defRPr>
            </a:lvl4pPr>
            <a:lvl5pPr indent="-298704" lvl="4" marL="2286000" algn="l">
              <a:spcBef>
                <a:spcPts val="600"/>
              </a:spcBef>
              <a:spcAft>
                <a:spcPts val="0"/>
              </a:spcAft>
              <a:buSzPts val="1104"/>
              <a:buChar char="◼"/>
              <a:defRPr>
                <a:latin typeface="Arial"/>
                <a:ea typeface="Arial"/>
                <a:cs typeface="Arial"/>
                <a:sym typeface="Arial"/>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6" name="Google Shape;26;p34"/>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4"/>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4"/>
          <p:cNvSpPr txBox="1"/>
          <p:nvPr>
            <p:ph idx="12" type="sldNum"/>
          </p:nvPr>
        </p:nvSpPr>
        <p:spPr>
          <a:xfrm>
            <a:off x="10558301" y="5956139"/>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accent2"/>
                </a:solidFill>
                <a:latin typeface="Arial"/>
                <a:ea typeface="Arial"/>
                <a:cs typeface="Arial"/>
                <a:sym typeface="Arial"/>
              </a:defRPr>
            </a:lvl1pPr>
            <a:lvl2pPr indent="0" lvl="1" marL="0" algn="r">
              <a:spcBef>
                <a:spcPts val="0"/>
              </a:spcBef>
              <a:buNone/>
              <a:defRPr b="0" i="0" sz="900" u="none" cap="none" strike="noStrike">
                <a:solidFill>
                  <a:schemeClr val="accent2"/>
                </a:solidFill>
                <a:latin typeface="Arial"/>
                <a:ea typeface="Arial"/>
                <a:cs typeface="Arial"/>
                <a:sym typeface="Arial"/>
              </a:defRPr>
            </a:lvl2pPr>
            <a:lvl3pPr indent="0" lvl="2" marL="0" algn="r">
              <a:spcBef>
                <a:spcPts val="0"/>
              </a:spcBef>
              <a:buNone/>
              <a:defRPr b="0" i="0" sz="900" u="none" cap="none" strike="noStrike">
                <a:solidFill>
                  <a:schemeClr val="accent2"/>
                </a:solidFill>
                <a:latin typeface="Arial"/>
                <a:ea typeface="Arial"/>
                <a:cs typeface="Arial"/>
                <a:sym typeface="Arial"/>
              </a:defRPr>
            </a:lvl3pPr>
            <a:lvl4pPr indent="0" lvl="3" marL="0" algn="r">
              <a:spcBef>
                <a:spcPts val="0"/>
              </a:spcBef>
              <a:buNone/>
              <a:defRPr b="0" i="0" sz="900" u="none" cap="none" strike="noStrike">
                <a:solidFill>
                  <a:schemeClr val="accent2"/>
                </a:solidFill>
                <a:latin typeface="Arial"/>
                <a:ea typeface="Arial"/>
                <a:cs typeface="Arial"/>
                <a:sym typeface="Arial"/>
              </a:defRPr>
            </a:lvl4pPr>
            <a:lvl5pPr indent="0" lvl="4" marL="0" algn="r">
              <a:spcBef>
                <a:spcPts val="0"/>
              </a:spcBef>
              <a:buNone/>
              <a:defRPr b="0" i="0" sz="900" u="none" cap="none" strike="noStrike">
                <a:solidFill>
                  <a:schemeClr val="accent2"/>
                </a:solidFill>
                <a:latin typeface="Arial"/>
                <a:ea typeface="Arial"/>
                <a:cs typeface="Arial"/>
                <a:sym typeface="Arial"/>
              </a:defRPr>
            </a:lvl5pPr>
            <a:lvl6pPr indent="0" lvl="5" marL="0" algn="r">
              <a:spcBef>
                <a:spcPts val="0"/>
              </a:spcBef>
              <a:buNone/>
              <a:defRPr b="0" i="0" sz="900" u="none" cap="none" strike="noStrike">
                <a:solidFill>
                  <a:schemeClr val="accent2"/>
                </a:solidFill>
                <a:latin typeface="Arial"/>
                <a:ea typeface="Arial"/>
                <a:cs typeface="Arial"/>
                <a:sym typeface="Arial"/>
              </a:defRPr>
            </a:lvl6pPr>
            <a:lvl7pPr indent="0" lvl="6" marL="0" algn="r">
              <a:spcBef>
                <a:spcPts val="0"/>
              </a:spcBef>
              <a:buNone/>
              <a:defRPr b="0" i="0" sz="900" u="none" cap="none" strike="noStrike">
                <a:solidFill>
                  <a:schemeClr val="accent2"/>
                </a:solidFill>
                <a:latin typeface="Arial"/>
                <a:ea typeface="Arial"/>
                <a:cs typeface="Arial"/>
                <a:sym typeface="Arial"/>
              </a:defRPr>
            </a:lvl7pPr>
            <a:lvl8pPr indent="0" lvl="7" marL="0" algn="r">
              <a:spcBef>
                <a:spcPts val="0"/>
              </a:spcBef>
              <a:buNone/>
              <a:defRPr b="0" i="0" sz="900" u="none" cap="none" strike="noStrike">
                <a:solidFill>
                  <a:schemeClr val="accent2"/>
                </a:solidFill>
                <a:latin typeface="Arial"/>
                <a:ea typeface="Arial"/>
                <a:cs typeface="Arial"/>
                <a:sym typeface="Arial"/>
              </a:defRPr>
            </a:lvl8pPr>
            <a:lvl9pPr indent="0" lvl="8" marL="0" algn="r">
              <a:spcBef>
                <a:spcPts val="0"/>
              </a:spcBef>
              <a:buNone/>
              <a:defRPr b="0" i="0" sz="9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35"/>
          <p:cNvSpPr/>
          <p:nvPr/>
        </p:nvSpPr>
        <p:spPr>
          <a:xfrm>
            <a:off x="447818" y="5141976"/>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5"/>
          <p:cNvSpPr txBox="1"/>
          <p:nvPr>
            <p:ph type="title"/>
          </p:nvPr>
        </p:nvSpPr>
        <p:spPr>
          <a:xfrm>
            <a:off x="581194" y="3043912"/>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5"/>
          <p:cNvSpPr txBox="1"/>
          <p:nvPr>
            <p:ph idx="1" type="body"/>
          </p:nvPr>
        </p:nvSpPr>
        <p:spPr>
          <a:xfrm>
            <a:off x="581194"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3" name="Google Shape;33;p35"/>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EE775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5"/>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EE775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5"/>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EE7757"/>
                </a:solidFill>
                <a:latin typeface="Gill Sans"/>
                <a:ea typeface="Gill Sans"/>
                <a:cs typeface="Gill Sans"/>
                <a:sym typeface="Gill Sans"/>
              </a:defRPr>
            </a:lvl1pPr>
            <a:lvl2pPr indent="0" lvl="1" marL="0" algn="r">
              <a:spcBef>
                <a:spcPts val="0"/>
              </a:spcBef>
              <a:buNone/>
              <a:defRPr sz="900">
                <a:solidFill>
                  <a:srgbClr val="EE7757"/>
                </a:solidFill>
                <a:latin typeface="Gill Sans"/>
                <a:ea typeface="Gill Sans"/>
                <a:cs typeface="Gill Sans"/>
                <a:sym typeface="Gill Sans"/>
              </a:defRPr>
            </a:lvl2pPr>
            <a:lvl3pPr indent="0" lvl="2" marL="0" algn="r">
              <a:spcBef>
                <a:spcPts val="0"/>
              </a:spcBef>
              <a:buNone/>
              <a:defRPr sz="900">
                <a:solidFill>
                  <a:srgbClr val="EE7757"/>
                </a:solidFill>
                <a:latin typeface="Gill Sans"/>
                <a:ea typeface="Gill Sans"/>
                <a:cs typeface="Gill Sans"/>
                <a:sym typeface="Gill Sans"/>
              </a:defRPr>
            </a:lvl3pPr>
            <a:lvl4pPr indent="0" lvl="3" marL="0" algn="r">
              <a:spcBef>
                <a:spcPts val="0"/>
              </a:spcBef>
              <a:buNone/>
              <a:defRPr sz="900">
                <a:solidFill>
                  <a:srgbClr val="EE7757"/>
                </a:solidFill>
                <a:latin typeface="Gill Sans"/>
                <a:ea typeface="Gill Sans"/>
                <a:cs typeface="Gill Sans"/>
                <a:sym typeface="Gill Sans"/>
              </a:defRPr>
            </a:lvl4pPr>
            <a:lvl5pPr indent="0" lvl="4" marL="0" algn="r">
              <a:spcBef>
                <a:spcPts val="0"/>
              </a:spcBef>
              <a:buNone/>
              <a:defRPr sz="900">
                <a:solidFill>
                  <a:srgbClr val="EE7757"/>
                </a:solidFill>
                <a:latin typeface="Gill Sans"/>
                <a:ea typeface="Gill Sans"/>
                <a:cs typeface="Gill Sans"/>
                <a:sym typeface="Gill Sans"/>
              </a:defRPr>
            </a:lvl5pPr>
            <a:lvl6pPr indent="0" lvl="5" marL="0" algn="r">
              <a:spcBef>
                <a:spcPts val="0"/>
              </a:spcBef>
              <a:buNone/>
              <a:defRPr sz="900">
                <a:solidFill>
                  <a:srgbClr val="EE7757"/>
                </a:solidFill>
                <a:latin typeface="Gill Sans"/>
                <a:ea typeface="Gill Sans"/>
                <a:cs typeface="Gill Sans"/>
                <a:sym typeface="Gill Sans"/>
              </a:defRPr>
            </a:lvl6pPr>
            <a:lvl7pPr indent="0" lvl="6" marL="0" algn="r">
              <a:spcBef>
                <a:spcPts val="0"/>
              </a:spcBef>
              <a:buNone/>
              <a:defRPr sz="900">
                <a:solidFill>
                  <a:srgbClr val="EE7757"/>
                </a:solidFill>
                <a:latin typeface="Gill Sans"/>
                <a:ea typeface="Gill Sans"/>
                <a:cs typeface="Gill Sans"/>
                <a:sym typeface="Gill Sans"/>
              </a:defRPr>
            </a:lvl7pPr>
            <a:lvl8pPr indent="0" lvl="7" marL="0" algn="r">
              <a:spcBef>
                <a:spcPts val="0"/>
              </a:spcBef>
              <a:buNone/>
              <a:defRPr sz="900">
                <a:solidFill>
                  <a:srgbClr val="EE7757"/>
                </a:solidFill>
                <a:latin typeface="Gill Sans"/>
                <a:ea typeface="Gill Sans"/>
                <a:cs typeface="Gill Sans"/>
                <a:sym typeface="Gill Sans"/>
              </a:defRPr>
            </a:lvl8pPr>
            <a:lvl9pPr indent="0" lvl="8" marL="0" algn="r">
              <a:spcBef>
                <a:spcPts val="0"/>
              </a:spcBef>
              <a:buNone/>
              <a:defRPr sz="900">
                <a:solidFill>
                  <a:srgbClr val="EE7757"/>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36"/>
          <p:cNvSpPr/>
          <p:nvPr/>
        </p:nvSpPr>
        <p:spPr>
          <a:xfrm>
            <a:off x="445983" y="606556"/>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6"/>
          <p:cNvSpPr txBox="1"/>
          <p:nvPr>
            <p:ph idx="1" type="body"/>
          </p:nvPr>
        </p:nvSpPr>
        <p:spPr>
          <a:xfrm>
            <a:off x="581194" y="2228004"/>
            <a:ext cx="5422391"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0" name="Google Shape;40;p36"/>
          <p:cNvSpPr txBox="1"/>
          <p:nvPr>
            <p:ph idx="2" type="body"/>
          </p:nvPr>
        </p:nvSpPr>
        <p:spPr>
          <a:xfrm>
            <a:off x="6188417" y="2228004"/>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1" name="Google Shape;41;p36"/>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6"/>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6"/>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7"/>
          <p:cNvSpPr/>
          <p:nvPr/>
        </p:nvSpPr>
        <p:spPr>
          <a:xfrm>
            <a:off x="445983" y="606556"/>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7"/>
          <p:cNvSpPr txBox="1"/>
          <p:nvPr>
            <p:ph idx="1" type="body"/>
          </p:nvPr>
        </p:nvSpPr>
        <p:spPr>
          <a:xfrm>
            <a:off x="887220" y="2250894"/>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8" name="Google Shape;48;p37"/>
          <p:cNvSpPr txBox="1"/>
          <p:nvPr>
            <p:ph idx="2" type="body"/>
          </p:nvPr>
        </p:nvSpPr>
        <p:spPr>
          <a:xfrm>
            <a:off x="581195" y="2926054"/>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9" name="Google Shape;49;p37"/>
          <p:cNvSpPr txBox="1"/>
          <p:nvPr>
            <p:ph idx="3" type="body"/>
          </p:nvPr>
        </p:nvSpPr>
        <p:spPr>
          <a:xfrm>
            <a:off x="6523737" y="2250894"/>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0" name="Google Shape;50;p37"/>
          <p:cNvSpPr txBox="1"/>
          <p:nvPr>
            <p:ph idx="4" type="body"/>
          </p:nvPr>
        </p:nvSpPr>
        <p:spPr>
          <a:xfrm>
            <a:off x="6217710" y="2926054"/>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1" name="Google Shape;51;p37"/>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7"/>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7"/>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38"/>
          <p:cNvSpPr/>
          <p:nvPr/>
        </p:nvSpPr>
        <p:spPr>
          <a:xfrm>
            <a:off x="440683" y="606556"/>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8"/>
          <p:cNvSpPr txBox="1"/>
          <p:nvPr>
            <p:ph type="title"/>
          </p:nvPr>
        </p:nvSpPr>
        <p:spPr>
          <a:xfrm>
            <a:off x="575895"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8"/>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8"/>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8"/>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9"/>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9"/>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9"/>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40"/>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0"/>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E7757"/>
              </a:buClr>
              <a:buSzPts val="2000"/>
              <a:buFont typeface="Gill Sans"/>
              <a:buNone/>
              <a:defRPr b="0" sz="2000">
                <a:solidFill>
                  <a:srgbClr val="EE775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0"/>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8" name="Google Shape;68;p40"/>
          <p:cNvSpPr txBox="1"/>
          <p:nvPr>
            <p:ph idx="2" type="body"/>
          </p:nvPr>
        </p:nvSpPr>
        <p:spPr>
          <a:xfrm>
            <a:off x="5740824" y="5262298"/>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9" name="Google Shape;69;p40"/>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EE775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0"/>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EE775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0"/>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EE7757"/>
                </a:solidFill>
                <a:latin typeface="Gill Sans"/>
                <a:ea typeface="Gill Sans"/>
                <a:cs typeface="Gill Sans"/>
                <a:sym typeface="Gill Sans"/>
              </a:defRPr>
            </a:lvl1pPr>
            <a:lvl2pPr indent="0" lvl="1" marL="0" algn="r">
              <a:spcBef>
                <a:spcPts val="0"/>
              </a:spcBef>
              <a:buNone/>
              <a:defRPr sz="900">
                <a:solidFill>
                  <a:srgbClr val="EE7757"/>
                </a:solidFill>
                <a:latin typeface="Gill Sans"/>
                <a:ea typeface="Gill Sans"/>
                <a:cs typeface="Gill Sans"/>
                <a:sym typeface="Gill Sans"/>
              </a:defRPr>
            </a:lvl2pPr>
            <a:lvl3pPr indent="0" lvl="2" marL="0" algn="r">
              <a:spcBef>
                <a:spcPts val="0"/>
              </a:spcBef>
              <a:buNone/>
              <a:defRPr sz="900">
                <a:solidFill>
                  <a:srgbClr val="EE7757"/>
                </a:solidFill>
                <a:latin typeface="Gill Sans"/>
                <a:ea typeface="Gill Sans"/>
                <a:cs typeface="Gill Sans"/>
                <a:sym typeface="Gill Sans"/>
              </a:defRPr>
            </a:lvl3pPr>
            <a:lvl4pPr indent="0" lvl="3" marL="0" algn="r">
              <a:spcBef>
                <a:spcPts val="0"/>
              </a:spcBef>
              <a:buNone/>
              <a:defRPr sz="900">
                <a:solidFill>
                  <a:srgbClr val="EE7757"/>
                </a:solidFill>
                <a:latin typeface="Gill Sans"/>
                <a:ea typeface="Gill Sans"/>
                <a:cs typeface="Gill Sans"/>
                <a:sym typeface="Gill Sans"/>
              </a:defRPr>
            </a:lvl4pPr>
            <a:lvl5pPr indent="0" lvl="4" marL="0" algn="r">
              <a:spcBef>
                <a:spcPts val="0"/>
              </a:spcBef>
              <a:buNone/>
              <a:defRPr sz="900">
                <a:solidFill>
                  <a:srgbClr val="EE7757"/>
                </a:solidFill>
                <a:latin typeface="Gill Sans"/>
                <a:ea typeface="Gill Sans"/>
                <a:cs typeface="Gill Sans"/>
                <a:sym typeface="Gill Sans"/>
              </a:defRPr>
            </a:lvl5pPr>
            <a:lvl6pPr indent="0" lvl="5" marL="0" algn="r">
              <a:spcBef>
                <a:spcPts val="0"/>
              </a:spcBef>
              <a:buNone/>
              <a:defRPr sz="900">
                <a:solidFill>
                  <a:srgbClr val="EE7757"/>
                </a:solidFill>
                <a:latin typeface="Gill Sans"/>
                <a:ea typeface="Gill Sans"/>
                <a:cs typeface="Gill Sans"/>
                <a:sym typeface="Gill Sans"/>
              </a:defRPr>
            </a:lvl6pPr>
            <a:lvl7pPr indent="0" lvl="6" marL="0" algn="r">
              <a:spcBef>
                <a:spcPts val="0"/>
              </a:spcBef>
              <a:buNone/>
              <a:defRPr sz="900">
                <a:solidFill>
                  <a:srgbClr val="EE7757"/>
                </a:solidFill>
                <a:latin typeface="Gill Sans"/>
                <a:ea typeface="Gill Sans"/>
                <a:cs typeface="Gill Sans"/>
                <a:sym typeface="Gill Sans"/>
              </a:defRPr>
            </a:lvl7pPr>
            <a:lvl8pPr indent="0" lvl="7" marL="0" algn="r">
              <a:spcBef>
                <a:spcPts val="0"/>
              </a:spcBef>
              <a:buNone/>
              <a:defRPr sz="900">
                <a:solidFill>
                  <a:srgbClr val="EE7757"/>
                </a:solidFill>
                <a:latin typeface="Gill Sans"/>
                <a:ea typeface="Gill Sans"/>
                <a:cs typeface="Gill Sans"/>
                <a:sym typeface="Gill Sans"/>
              </a:defRPr>
            </a:lvl8pPr>
            <a:lvl9pPr indent="0" lvl="8" marL="0" algn="r">
              <a:spcBef>
                <a:spcPts val="0"/>
              </a:spcBef>
              <a:buNone/>
              <a:defRPr sz="900">
                <a:solidFill>
                  <a:srgbClr val="EE7757"/>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4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1"/>
          <p:cNvSpPr/>
          <p:nvPr>
            <p:ph idx="2" type="pic"/>
          </p:nvPr>
        </p:nvSpPr>
        <p:spPr>
          <a:xfrm>
            <a:off x="447817" y="599725"/>
            <a:ext cx="11290859" cy="3557252"/>
          </a:xfrm>
          <a:prstGeom prst="rect">
            <a:avLst/>
          </a:prstGeom>
          <a:noFill/>
          <a:ln>
            <a:noFill/>
          </a:ln>
        </p:spPr>
      </p:sp>
      <p:sp>
        <p:nvSpPr>
          <p:cNvPr id="75" name="Google Shape;75;p41"/>
          <p:cNvSpPr txBox="1"/>
          <p:nvPr>
            <p:ph idx="1" type="body"/>
          </p:nvPr>
        </p:nvSpPr>
        <p:spPr>
          <a:xfrm>
            <a:off x="581193" y="5260129"/>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6" name="Google Shape;76;p41"/>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1"/>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1"/>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32"/>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8" name="Google Shape;8;p32"/>
          <p:cNvSpPr txBox="1"/>
          <p:nvPr>
            <p:ph idx="10" type="dt"/>
          </p:nvPr>
        </p:nvSpPr>
        <p:spPr>
          <a:xfrm>
            <a:off x="7605953" y="5956139"/>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32"/>
          <p:cNvSpPr txBox="1"/>
          <p:nvPr>
            <p:ph idx="11" type="ftr"/>
          </p:nvPr>
        </p:nvSpPr>
        <p:spPr>
          <a:xfrm>
            <a:off x="581192" y="5951813"/>
            <a:ext cx="691721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32"/>
          <p:cNvSpPr txBox="1"/>
          <p:nvPr>
            <p:ph idx="12" type="sldNum"/>
          </p:nvPr>
        </p:nvSpPr>
        <p:spPr>
          <a:xfrm>
            <a:off x="10558301" y="5956139"/>
            <a:ext cx="1052511"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32"/>
          <p:cNvSpPr/>
          <p:nvPr/>
        </p:nvSpPr>
        <p:spPr>
          <a:xfrm>
            <a:off x="446535"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2"/>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2"/>
          <p:cNvSpPr/>
          <p:nvPr/>
        </p:nvSpPr>
        <p:spPr>
          <a:xfrm>
            <a:off x="4241831"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12.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ctrTitle"/>
          </p:nvPr>
        </p:nvSpPr>
        <p:spPr>
          <a:xfrm>
            <a:off x="581193" y="1005450"/>
            <a:ext cx="9828356" cy="147501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3600"/>
              <a:buFont typeface="Gill Sans"/>
              <a:buNone/>
            </a:pPr>
            <a:r>
              <a:rPr lang="en-US"/>
              <a:t>STRUKTUR DATA</a:t>
            </a:r>
            <a:endParaRPr/>
          </a:p>
        </p:txBody>
      </p:sp>
      <p:sp>
        <p:nvSpPr>
          <p:cNvPr id="98" name="Google Shape;98;p1"/>
          <p:cNvSpPr txBox="1"/>
          <p:nvPr>
            <p:ph idx="1" type="subTitle"/>
          </p:nvPr>
        </p:nvSpPr>
        <p:spPr>
          <a:xfrm>
            <a:off x="581193" y="2480463"/>
            <a:ext cx="9828356" cy="5903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08"/>
              <a:buNone/>
            </a:pPr>
            <a:r>
              <a:rPr lang="en-US"/>
              <a:t>Pertemuan 1</a:t>
            </a:r>
            <a:endParaRPr/>
          </a:p>
        </p:txBody>
      </p:sp>
      <p:sp>
        <p:nvSpPr>
          <p:cNvPr id="99" name="Google Shape;99;p1"/>
          <p:cNvSpPr txBox="1"/>
          <p:nvPr/>
        </p:nvSpPr>
        <p:spPr>
          <a:xfrm>
            <a:off x="578091" y="3472317"/>
            <a:ext cx="9828356" cy="590321"/>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2"/>
              </a:buClr>
              <a:buSzPts val="2208"/>
              <a:buFont typeface="Noto Sans Symbols"/>
              <a:buNone/>
            </a:pPr>
            <a:r>
              <a:rPr b="0" i="0" lang="en-US" sz="2400" u="none" cap="none" strike="noStrike">
                <a:solidFill>
                  <a:schemeClr val="dk1"/>
                </a:solidFill>
                <a:latin typeface="Arial"/>
                <a:ea typeface="Arial"/>
                <a:cs typeface="Arial"/>
                <a:sym typeface="Arial"/>
              </a:rPr>
              <a:t>(</a:t>
            </a:r>
            <a:r>
              <a:rPr lang="en-US" sz="2400">
                <a:solidFill>
                  <a:schemeClr val="dk1"/>
                </a:solidFill>
              </a:rPr>
              <a:t>TIM)</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Review: Tipe Data Pascal</a:t>
            </a:r>
            <a:endParaRPr/>
          </a:p>
        </p:txBody>
      </p:sp>
      <p:sp>
        <p:nvSpPr>
          <p:cNvPr id="166" name="Google Shape;166;p10"/>
          <p:cNvSpPr txBox="1"/>
          <p:nvPr>
            <p:ph idx="1" type="body"/>
          </p:nvPr>
        </p:nvSpPr>
        <p:spPr>
          <a:xfrm>
            <a:off x="581194" y="1803401"/>
            <a:ext cx="11029615" cy="4488217"/>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2208"/>
              <a:buChar char="◼"/>
            </a:pPr>
            <a:r>
              <a:rPr lang="en-US" sz="2400"/>
              <a:t>User defined data type:</a:t>
            </a:r>
            <a:endParaRPr/>
          </a:p>
          <a:p>
            <a:pPr indent="-306000" lvl="1" marL="630000" rtl="0" algn="l">
              <a:spcBef>
                <a:spcPts val="1000"/>
              </a:spcBef>
              <a:spcAft>
                <a:spcPts val="0"/>
              </a:spcAft>
              <a:buSzPts val="1840"/>
              <a:buChar char="◼"/>
            </a:pPr>
            <a:r>
              <a:rPr b="1" lang="en-US" sz="2000"/>
              <a:t>Enumarated</a:t>
            </a:r>
            <a:r>
              <a:rPr lang="en-US" sz="2000"/>
              <a:t> : Nilai dari variable dituliskan ke dalam daftar. Nilai yang ada di dalam daftar dapat direpresentasikan dalam </a:t>
            </a:r>
            <a:r>
              <a:rPr i="1" lang="en-US" sz="2000"/>
              <a:t>small integer</a:t>
            </a:r>
            <a:r>
              <a:rPr lang="en-US" sz="2000"/>
              <a:t> 0 sampai n-1.</a:t>
            </a:r>
            <a:endParaRPr/>
          </a:p>
          <a:p>
            <a:pPr indent="-270000" lvl="2" marL="900000" rtl="0" algn="l">
              <a:spcBef>
                <a:spcPts val="960"/>
              </a:spcBef>
              <a:spcAft>
                <a:spcPts val="0"/>
              </a:spcAft>
              <a:buSzPts val="1656"/>
              <a:buChar char="◼"/>
            </a:pPr>
            <a:r>
              <a:rPr lang="en-US" sz="1800"/>
              <a:t>Operasi ORD, PRED dan SUCC terhadap elemen</a:t>
            </a:r>
            <a:endParaRPr sz="1800"/>
          </a:p>
          <a:p>
            <a:pPr indent="-164844" lvl="2" marL="900000" rtl="0" algn="l">
              <a:spcBef>
                <a:spcPts val="960"/>
              </a:spcBef>
              <a:spcAft>
                <a:spcPts val="0"/>
              </a:spcAft>
              <a:buSzPts val="1656"/>
              <a:buNone/>
            </a:pPr>
            <a:r>
              <a:t/>
            </a:r>
            <a:endParaRPr sz="1800"/>
          </a:p>
          <a:p>
            <a:pPr indent="0" lvl="1" marL="324000" rtl="0" algn="l">
              <a:spcBef>
                <a:spcPts val="1000"/>
              </a:spcBef>
              <a:spcAft>
                <a:spcPts val="0"/>
              </a:spcAft>
              <a:buSzPts val="1840"/>
              <a:buNone/>
            </a:pPr>
            <a:r>
              <a:t/>
            </a:r>
            <a:endParaRPr sz="2000"/>
          </a:p>
          <a:p>
            <a:pPr indent="-306000" lvl="1" marL="630000" rtl="0" algn="l">
              <a:spcBef>
                <a:spcPts val="1000"/>
              </a:spcBef>
              <a:spcAft>
                <a:spcPts val="0"/>
              </a:spcAft>
              <a:buSzPts val="1840"/>
              <a:buChar char="◼"/>
            </a:pPr>
            <a:r>
              <a:rPr b="1" lang="en-US" sz="2000"/>
              <a:t>Subrange</a:t>
            </a:r>
            <a:r>
              <a:rPr lang="en-US" sz="2000"/>
              <a:t> : Nilai yang berada di luar range tidak diperbolehkan</a:t>
            </a:r>
            <a:endParaRPr sz="2000"/>
          </a:p>
        </p:txBody>
      </p:sp>
      <p:sp>
        <p:nvSpPr>
          <p:cNvPr id="167" name="Google Shape;167;p10"/>
          <p:cNvSpPr txBox="1"/>
          <p:nvPr/>
        </p:nvSpPr>
        <p:spPr>
          <a:xfrm>
            <a:off x="1148687" y="4839528"/>
            <a:ext cx="8704998" cy="1538883"/>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VAR</a:t>
            </a:r>
            <a:endParaRPr/>
          </a:p>
          <a:p>
            <a:pPr indent="0" lvl="1" marL="457200"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Month : 1..12; {INTEGER}</a:t>
            </a:r>
            <a:endParaRPr/>
          </a:p>
          <a:p>
            <a:pPr indent="0" lvl="1" marL="457200"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Uppercase:’A’..’Z’; {CHAR}</a:t>
            </a:r>
            <a:endParaRPr/>
          </a:p>
          <a:p>
            <a:pPr indent="0" lvl="1" marL="457200"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Lowwercase:’a’..’z’;</a:t>
            </a:r>
            <a:endParaRPr/>
          </a:p>
          <a:p>
            <a:pPr indent="0" lvl="1" marL="457200"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Month :=13; {Akan menghasilkan error}</a:t>
            </a:r>
            <a:endParaRPr/>
          </a:p>
          <a:p>
            <a:pPr indent="0" lvl="0" marL="0" marR="0" rtl="0" algn="l">
              <a:spcBef>
                <a:spcPts val="0"/>
              </a:spcBef>
              <a:spcAft>
                <a:spcPts val="0"/>
              </a:spcAft>
              <a:buNone/>
            </a:pPr>
            <a:r>
              <a:t/>
            </a:r>
            <a:endParaRPr sz="1100">
              <a:solidFill>
                <a:schemeClr val="dk1"/>
              </a:solidFill>
              <a:latin typeface="Courier New"/>
              <a:ea typeface="Courier New"/>
              <a:cs typeface="Courier New"/>
              <a:sym typeface="Courier New"/>
            </a:endParaRPr>
          </a:p>
        </p:txBody>
      </p:sp>
      <p:grpSp>
        <p:nvGrpSpPr>
          <p:cNvPr id="168" name="Google Shape;168;p10"/>
          <p:cNvGrpSpPr/>
          <p:nvPr/>
        </p:nvGrpSpPr>
        <p:grpSpPr>
          <a:xfrm>
            <a:off x="1148686" y="3455488"/>
            <a:ext cx="8734567" cy="876686"/>
            <a:chOff x="6239301" y="3278067"/>
            <a:chExt cx="8734567" cy="876686"/>
          </a:xfrm>
        </p:grpSpPr>
        <p:sp>
          <p:nvSpPr>
            <p:cNvPr id="169" name="Google Shape;169;p10"/>
            <p:cNvSpPr txBox="1"/>
            <p:nvPr/>
          </p:nvSpPr>
          <p:spPr>
            <a:xfrm>
              <a:off x="7782494" y="3785421"/>
              <a:ext cx="26853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0     1	    2	  3</a:t>
              </a:r>
              <a:endParaRPr sz="1800">
                <a:solidFill>
                  <a:schemeClr val="dk1"/>
                </a:solidFill>
                <a:latin typeface="Consolas"/>
                <a:ea typeface="Consolas"/>
                <a:cs typeface="Consolas"/>
                <a:sym typeface="Consolas"/>
              </a:endParaRPr>
            </a:p>
          </p:txBody>
        </p:sp>
        <p:sp>
          <p:nvSpPr>
            <p:cNvPr id="170" name="Google Shape;170;p10"/>
            <p:cNvSpPr txBox="1"/>
            <p:nvPr/>
          </p:nvSpPr>
          <p:spPr>
            <a:xfrm>
              <a:off x="6239301" y="3278067"/>
              <a:ext cx="8734567" cy="830997"/>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VAR</a:t>
              </a:r>
              <a:endParaRPr/>
            </a:p>
            <a:p>
              <a:pPr indent="0" lvl="1" marL="457200"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BULAN: (JAN, FEB, MAR, APR)</a:t>
              </a:r>
              <a:endParaRPr/>
            </a:p>
            <a:p>
              <a:pPr indent="0" lvl="1" marL="457200" marR="0" rtl="0" algn="l">
                <a:spcBef>
                  <a:spcPts val="0"/>
                </a:spcBef>
                <a:spcAft>
                  <a:spcPts val="0"/>
                </a:spcAft>
                <a:buNone/>
              </a:pPr>
              <a:r>
                <a:t/>
              </a:r>
              <a:endParaRPr b="0" i="0" sz="1600" u="none" cap="none" strike="noStrike">
                <a:solidFill>
                  <a:schemeClr val="dk1"/>
                </a:solidFill>
                <a:latin typeface="Courier New"/>
                <a:ea typeface="Courier New"/>
                <a:cs typeface="Courier New"/>
                <a:sym typeface="Courier New"/>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Review: Tipe Data Pascal</a:t>
            </a:r>
            <a:endParaRPr/>
          </a:p>
        </p:txBody>
      </p:sp>
      <p:sp>
        <p:nvSpPr>
          <p:cNvPr id="176" name="Google Shape;176;p11"/>
          <p:cNvSpPr txBox="1"/>
          <p:nvPr>
            <p:ph idx="1" type="body"/>
          </p:nvPr>
        </p:nvSpPr>
        <p:spPr>
          <a:xfrm>
            <a:off x="581194" y="1803401"/>
            <a:ext cx="11029615" cy="1403823"/>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840"/>
              <a:buChar char="◼"/>
            </a:pPr>
            <a:r>
              <a:rPr lang="en-US" sz="2000"/>
              <a:t>Subrange sebagai subset Enumerated</a:t>
            </a:r>
            <a:endParaRPr/>
          </a:p>
        </p:txBody>
      </p:sp>
      <p:sp>
        <p:nvSpPr>
          <p:cNvPr id="177" name="Google Shape;177;p11"/>
          <p:cNvSpPr txBox="1"/>
          <p:nvPr/>
        </p:nvSpPr>
        <p:spPr>
          <a:xfrm>
            <a:off x="309349" y="2729883"/>
            <a:ext cx="11573302" cy="1538883"/>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US" sz="2000" u="none" cap="none" strike="noStrike">
                <a:solidFill>
                  <a:schemeClr val="dk1"/>
                </a:solidFill>
                <a:latin typeface="Courier New"/>
                <a:ea typeface="Courier New"/>
                <a:cs typeface="Courier New"/>
                <a:sym typeface="Courier New"/>
              </a:rPr>
              <a:t>VAR</a:t>
            </a:r>
            <a:endParaRPr/>
          </a:p>
          <a:p>
            <a:pPr indent="0" lvl="1" marL="457200" marR="0" rtl="0" algn="l">
              <a:spcBef>
                <a:spcPts val="0"/>
              </a:spcBef>
              <a:spcAft>
                <a:spcPts val="0"/>
              </a:spcAft>
              <a:buNone/>
            </a:pPr>
            <a:r>
              <a:rPr b="0" i="0" lang="en-US" sz="2000" u="none" cap="none" strike="noStrike">
                <a:solidFill>
                  <a:schemeClr val="dk1"/>
                </a:solidFill>
                <a:latin typeface="Courier New"/>
                <a:ea typeface="Courier New"/>
                <a:cs typeface="Courier New"/>
                <a:sym typeface="Courier New"/>
              </a:rPr>
              <a:t>months = (Jan, Feb, Mar, Apr, May, Jun, Jul, Aug, Sep, Oct, Nov, Dec);</a:t>
            </a:r>
            <a:endParaRPr/>
          </a:p>
          <a:p>
            <a:pPr indent="0" lvl="1" marL="457200" marR="0" rtl="0" algn="l">
              <a:spcBef>
                <a:spcPts val="0"/>
              </a:spcBef>
              <a:spcAft>
                <a:spcPts val="0"/>
              </a:spcAft>
              <a:buNone/>
            </a:pPr>
            <a:r>
              <a:rPr b="0" i="0" lang="en-US" sz="2000" u="none" cap="none" strike="noStrike">
                <a:solidFill>
                  <a:schemeClr val="dk1"/>
                </a:solidFill>
                <a:latin typeface="Courier New"/>
                <a:ea typeface="Courier New"/>
                <a:cs typeface="Courier New"/>
                <a:sym typeface="Courier New"/>
              </a:rPr>
              <a:t>Summer = Apr .. Aug;</a:t>
            </a:r>
            <a:endParaRPr/>
          </a:p>
          <a:p>
            <a:pPr indent="0" lvl="1" marL="457200" marR="0" rtl="0" algn="l">
              <a:spcBef>
                <a:spcPts val="0"/>
              </a:spcBef>
              <a:spcAft>
                <a:spcPts val="0"/>
              </a:spcAft>
              <a:buNone/>
            </a:pPr>
            <a:r>
              <a:rPr b="0" i="0" lang="en-US" sz="2000" u="none" cap="none" strike="noStrike">
                <a:solidFill>
                  <a:schemeClr val="dk1"/>
                </a:solidFill>
                <a:latin typeface="Courier New"/>
                <a:ea typeface="Courier New"/>
                <a:cs typeface="Courier New"/>
                <a:sym typeface="Courier New"/>
              </a:rPr>
              <a:t>Winter = Oct .. Dec;</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Review: Array sebagai struktur data</a:t>
            </a:r>
            <a:endParaRPr/>
          </a:p>
        </p:txBody>
      </p:sp>
      <p:sp>
        <p:nvSpPr>
          <p:cNvPr id="183" name="Google Shape;183;p12"/>
          <p:cNvSpPr txBox="1"/>
          <p:nvPr>
            <p:ph idx="1" type="body"/>
          </p:nvPr>
        </p:nvSpPr>
        <p:spPr>
          <a:xfrm>
            <a:off x="581194" y="1803401"/>
            <a:ext cx="11029615" cy="2809541"/>
          </a:xfrm>
          <a:prstGeom prst="rect">
            <a:avLst/>
          </a:prstGeom>
          <a:noFill/>
          <a:ln>
            <a:noFill/>
          </a:ln>
        </p:spPr>
        <p:txBody>
          <a:bodyPr anchorCtr="0" anchor="t" bIns="45700" lIns="91425" spcFirstLastPara="1" rIns="91425" wrap="square" tIns="45700">
            <a:normAutofit fontScale="92500" lnSpcReduction="10000"/>
          </a:bodyPr>
          <a:lstStyle/>
          <a:p>
            <a:pPr indent="-306000" lvl="0" marL="306000" rtl="0" algn="l">
              <a:spcBef>
                <a:spcPts val="0"/>
              </a:spcBef>
              <a:spcAft>
                <a:spcPts val="0"/>
              </a:spcAft>
              <a:buSzPct val="91999"/>
              <a:buChar char="◼"/>
            </a:pPr>
            <a:r>
              <a:rPr b="1" lang="en-US"/>
              <a:t>Array</a:t>
            </a:r>
            <a:r>
              <a:rPr lang="en-US"/>
              <a:t> adalah sekumpulan variabel yang memiliki </a:t>
            </a:r>
            <a:r>
              <a:rPr b="1" lang="en-US"/>
              <a:t>tipe data yang sama </a:t>
            </a:r>
            <a:r>
              <a:rPr lang="en-US"/>
              <a:t>dan dinyatakan dengan </a:t>
            </a:r>
            <a:r>
              <a:rPr b="1" lang="en-US"/>
              <a:t>nama yang sama</a:t>
            </a:r>
            <a:endParaRPr b="1"/>
          </a:p>
          <a:p>
            <a:pPr indent="-306000" lvl="0" marL="306000" rtl="0" algn="l">
              <a:spcBef>
                <a:spcPts val="933"/>
              </a:spcBef>
              <a:spcAft>
                <a:spcPts val="0"/>
              </a:spcAft>
              <a:buSzPct val="91999"/>
              <a:buChar char="◼"/>
            </a:pPr>
            <a:r>
              <a:rPr lang="en-US"/>
              <a:t>Contoh :</a:t>
            </a:r>
            <a:endParaRPr/>
          </a:p>
          <a:p>
            <a:pPr indent="0" lvl="0" marL="457200" rtl="0" algn="l">
              <a:spcBef>
                <a:spcPts val="933"/>
              </a:spcBef>
              <a:spcAft>
                <a:spcPts val="0"/>
              </a:spcAft>
              <a:buSzPct val="91999"/>
              <a:buNone/>
            </a:pPr>
            <a:r>
              <a:rPr lang="en-US"/>
              <a:t>Mahasiswa [1]</a:t>
            </a:r>
            <a:endParaRPr/>
          </a:p>
          <a:p>
            <a:pPr indent="0" lvl="0" marL="457200" rtl="0" algn="l">
              <a:spcBef>
                <a:spcPts val="933"/>
              </a:spcBef>
              <a:spcAft>
                <a:spcPts val="0"/>
              </a:spcAft>
              <a:buSzPct val="91999"/>
              <a:buNone/>
            </a:pPr>
            <a:r>
              <a:rPr lang="en-US"/>
              <a:t>Mahasiswa [2]</a:t>
            </a:r>
            <a:endParaRPr/>
          </a:p>
          <a:p>
            <a:pPr indent="0" lvl="0" marL="457200" rtl="0" algn="l">
              <a:spcBef>
                <a:spcPts val="933"/>
              </a:spcBef>
              <a:spcAft>
                <a:spcPts val="0"/>
              </a:spcAft>
              <a:buSzPct val="91999"/>
              <a:buNone/>
            </a:pPr>
            <a:r>
              <a:rPr lang="en-US"/>
              <a:t>Mahasiswa [3]</a:t>
            </a:r>
            <a:endParaRPr/>
          </a:p>
          <a:p>
            <a:pPr indent="0" lvl="0" marL="457200" rtl="0" algn="l">
              <a:spcBef>
                <a:spcPts val="933"/>
              </a:spcBef>
              <a:spcAft>
                <a:spcPts val="0"/>
              </a:spcAft>
              <a:buSzPct val="91999"/>
              <a:buNone/>
            </a:pPr>
            <a:r>
              <a:rPr lang="en-US"/>
              <a:t>. . .</a:t>
            </a:r>
            <a:endParaRPr/>
          </a:p>
          <a:p>
            <a:pPr indent="-306000" lvl="0" marL="306000" rtl="0" algn="l">
              <a:spcBef>
                <a:spcPts val="933"/>
              </a:spcBef>
              <a:spcAft>
                <a:spcPts val="0"/>
              </a:spcAft>
              <a:buSzPct val="91999"/>
              <a:buChar char="◼"/>
            </a:pPr>
            <a:r>
              <a:rPr lang="en-US"/>
              <a:t>Deklarasi :</a:t>
            </a:r>
            <a:endParaRPr/>
          </a:p>
        </p:txBody>
      </p:sp>
      <p:sp>
        <p:nvSpPr>
          <p:cNvPr id="184" name="Google Shape;184;p12"/>
          <p:cNvSpPr txBox="1"/>
          <p:nvPr/>
        </p:nvSpPr>
        <p:spPr>
          <a:xfrm>
            <a:off x="1501255" y="4926841"/>
            <a:ext cx="7724632"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x : array [1..10] of integer;</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mhs : array [1..10] of array 1..1000] of integer;</a:t>
            </a:r>
            <a:endParaRPr/>
          </a:p>
          <a:p>
            <a:pPr indent="0" lvl="0" marL="0" marR="0" rtl="0" algn="l">
              <a:spcBef>
                <a:spcPts val="0"/>
              </a:spcBef>
              <a:spcAft>
                <a:spcPts val="0"/>
              </a:spcAft>
              <a:buNone/>
            </a:pPr>
            <a:br>
              <a:rPr lang="en-US" sz="1800">
                <a:solidFill>
                  <a:schemeClr val="dk1"/>
                </a:solidFill>
                <a:latin typeface="Courier New"/>
                <a:ea typeface="Courier New"/>
                <a:cs typeface="Courier New"/>
                <a:sym typeface="Courier New"/>
              </a:rPr>
            </a:br>
            <a:r>
              <a:rPr lang="en-US" sz="1800">
                <a:solidFill>
                  <a:schemeClr val="dk1"/>
                </a:solidFill>
                <a:latin typeface="Courier New"/>
                <a:ea typeface="Courier New"/>
                <a:cs typeface="Courier New"/>
                <a:sym typeface="Courier New"/>
              </a:rPr>
              <a:t>mhs : array [1..10, 1..1000] of integer;</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Review:  Sub Program</a:t>
            </a:r>
            <a:endParaRPr/>
          </a:p>
        </p:txBody>
      </p:sp>
      <p:sp>
        <p:nvSpPr>
          <p:cNvPr id="190" name="Google Shape;190;p13"/>
          <p:cNvSpPr txBox="1"/>
          <p:nvPr>
            <p:ph idx="1" type="body"/>
          </p:nvPr>
        </p:nvSpPr>
        <p:spPr>
          <a:xfrm>
            <a:off x="581194" y="1803401"/>
            <a:ext cx="11029615" cy="2741303"/>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b="1" lang="en-US"/>
              <a:t>Pemrograman Modular</a:t>
            </a:r>
            <a:endParaRPr/>
          </a:p>
          <a:p>
            <a:pPr indent="-306000" lvl="1" marL="630000" rtl="0" algn="l">
              <a:spcBef>
                <a:spcPts val="920"/>
              </a:spcBef>
              <a:spcAft>
                <a:spcPts val="0"/>
              </a:spcAft>
              <a:buSzPts val="1472"/>
              <a:buChar char="◼"/>
            </a:pPr>
            <a:r>
              <a:rPr lang="en-US"/>
              <a:t>Modul dalam bahasa  Pascal di-implementasikan dengan Prosedur dan fungsi</a:t>
            </a:r>
            <a:endParaRPr/>
          </a:p>
          <a:p>
            <a:pPr indent="-306000" lvl="1" marL="630000" rtl="0" algn="l">
              <a:spcBef>
                <a:spcPts val="920"/>
              </a:spcBef>
              <a:spcAft>
                <a:spcPts val="0"/>
              </a:spcAft>
              <a:buSzPts val="1472"/>
              <a:buChar char="◼"/>
            </a:pPr>
            <a:r>
              <a:rPr lang="en-US"/>
              <a:t>Prosedur/fungsi dibentuk dengan mengelompokkan sejumlah perintah untuk menyelesaikan tugas tertentu</a:t>
            </a:r>
            <a:endParaRPr/>
          </a:p>
          <a:p>
            <a:pPr indent="-306000" lvl="1" marL="630000" rtl="0" algn="l">
              <a:spcBef>
                <a:spcPts val="920"/>
              </a:spcBef>
              <a:spcAft>
                <a:spcPts val="0"/>
              </a:spcAft>
              <a:buSzPts val="1472"/>
              <a:buChar char="◼"/>
            </a:pPr>
            <a:r>
              <a:rPr lang="en-US"/>
              <a:t>Modul sering disebut juga dengan </a:t>
            </a:r>
            <a:r>
              <a:rPr b="1" lang="en-US"/>
              <a:t>Sub-Program</a:t>
            </a:r>
            <a:endParaRPr/>
          </a:p>
          <a:p>
            <a:pPr indent="0" lvl="1" marL="324000" rtl="0" algn="l">
              <a:spcBef>
                <a:spcPts val="920"/>
              </a:spcBef>
              <a:spcAft>
                <a:spcPts val="0"/>
              </a:spcAft>
              <a:buSzPts val="1472"/>
              <a:buNone/>
            </a:pPr>
            <a:r>
              <a:t/>
            </a:r>
            <a:endParaRPr b="1"/>
          </a:p>
          <a:p>
            <a:pPr indent="-200844" lvl="0" marL="306000" rtl="0" algn="l">
              <a:spcBef>
                <a:spcPts val="960"/>
              </a:spcBef>
              <a:spcAft>
                <a:spcPts val="0"/>
              </a:spcAft>
              <a:buSzPts val="1656"/>
              <a:buFont typeface="Noto Sans Symbols"/>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4"/>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Review: Prosedur</a:t>
            </a:r>
            <a:endParaRPr/>
          </a:p>
        </p:txBody>
      </p:sp>
      <p:sp>
        <p:nvSpPr>
          <p:cNvPr id="196" name="Google Shape;196;p14"/>
          <p:cNvSpPr txBox="1"/>
          <p:nvPr/>
        </p:nvSpPr>
        <p:spPr>
          <a:xfrm>
            <a:off x="2650732" y="1748810"/>
            <a:ext cx="4554452" cy="452431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Program Judul;</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Procedure Bintang;</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Begin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write(‘*’);</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End;</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Var i : integer;</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Begin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for i:=1 to 9 do bintang;</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writeln;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bintang;</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write(‘ Judul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bintang;</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writeln;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bintang;</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End.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Review: Fungsi</a:t>
            </a:r>
            <a:endParaRPr/>
          </a:p>
        </p:txBody>
      </p:sp>
      <p:sp>
        <p:nvSpPr>
          <p:cNvPr id="202" name="Google Shape;202;p15"/>
          <p:cNvSpPr txBox="1"/>
          <p:nvPr/>
        </p:nvSpPr>
        <p:spPr>
          <a:xfrm>
            <a:off x="1314520" y="1803401"/>
            <a:ext cx="5285421" cy="3139321"/>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Program Judul;</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Function Luas_Lingkaran(r:real):real;</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Begin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Luas_lingkaran:=3.14*r*r;</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End;</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Var luas: real;</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Begin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luas:=luas_lingkaran(10);</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write(‘ Luas= ‘,luas:0:2);</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End.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6"/>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Review: Identifier</a:t>
            </a:r>
            <a:endParaRPr/>
          </a:p>
        </p:txBody>
      </p:sp>
      <p:sp>
        <p:nvSpPr>
          <p:cNvPr id="208" name="Google Shape;208;p16"/>
          <p:cNvSpPr txBox="1"/>
          <p:nvPr>
            <p:ph idx="1" type="body"/>
          </p:nvPr>
        </p:nvSpPr>
        <p:spPr>
          <a:xfrm>
            <a:off x="581194" y="1803401"/>
            <a:ext cx="4140931" cy="2195393"/>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Lingkup identifier meliputi:</a:t>
            </a:r>
            <a:endParaRPr/>
          </a:p>
          <a:p>
            <a:pPr indent="-306000" lvl="1" marL="630000" rtl="0" algn="l">
              <a:spcBef>
                <a:spcPts val="920"/>
              </a:spcBef>
              <a:spcAft>
                <a:spcPts val="0"/>
              </a:spcAft>
              <a:buSzPts val="1472"/>
              <a:buChar char="◼"/>
            </a:pPr>
            <a:r>
              <a:rPr lang="en-US"/>
              <a:t>Lokal</a:t>
            </a:r>
            <a:endParaRPr/>
          </a:p>
          <a:p>
            <a:pPr indent="-306000" lvl="1" marL="630000" rtl="0" algn="l">
              <a:spcBef>
                <a:spcPts val="920"/>
              </a:spcBef>
              <a:spcAft>
                <a:spcPts val="0"/>
              </a:spcAft>
              <a:buSzPts val="1472"/>
              <a:buChar char="◼"/>
            </a:pPr>
            <a:r>
              <a:rPr lang="en-US"/>
              <a:t>Global</a:t>
            </a:r>
            <a:endParaRPr/>
          </a:p>
        </p:txBody>
      </p:sp>
      <p:sp>
        <p:nvSpPr>
          <p:cNvPr id="209" name="Google Shape;209;p16"/>
          <p:cNvSpPr txBox="1"/>
          <p:nvPr/>
        </p:nvSpPr>
        <p:spPr>
          <a:xfrm>
            <a:off x="5263534" y="1713555"/>
            <a:ext cx="3384550" cy="5014791"/>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Program Jangkauan;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Var x,y: integer;</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Function fungsi1(x:real):real;</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Var y: real;</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Begin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End;</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procedure pro;</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var x,y,z:integer;</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begin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end;</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Var a,b:integer;</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Begin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End.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7"/>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Review: Transfer Parameter</a:t>
            </a:r>
            <a:endParaRPr/>
          </a:p>
        </p:txBody>
      </p:sp>
      <p:sp>
        <p:nvSpPr>
          <p:cNvPr id="215" name="Google Shape;215;p17"/>
          <p:cNvSpPr txBox="1"/>
          <p:nvPr>
            <p:ph idx="1" type="body"/>
          </p:nvPr>
        </p:nvSpPr>
        <p:spPr>
          <a:xfrm>
            <a:off x="403771" y="4813631"/>
            <a:ext cx="10514438" cy="1335583"/>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b="1" lang="en-US"/>
              <a:t>By Value </a:t>
            </a:r>
            <a:r>
              <a:rPr lang="en-US"/>
              <a:t>: Yang dikirim ke modul lain atau ke program utama adalah </a:t>
            </a:r>
            <a:r>
              <a:rPr b="1" lang="en-US"/>
              <a:t>nilai datanya</a:t>
            </a:r>
            <a:endParaRPr b="1"/>
          </a:p>
          <a:p>
            <a:pPr indent="-306000" lvl="0" marL="306000" rtl="0" algn="l">
              <a:spcBef>
                <a:spcPts val="960"/>
              </a:spcBef>
              <a:spcAft>
                <a:spcPts val="0"/>
              </a:spcAft>
              <a:buSzPts val="1656"/>
              <a:buChar char="◼"/>
            </a:pPr>
            <a:r>
              <a:rPr b="1" lang="en-US"/>
              <a:t>By Reference </a:t>
            </a:r>
            <a:r>
              <a:rPr lang="en-US"/>
              <a:t>: Yang ditransfer ke modul lain atau program utama adalah </a:t>
            </a:r>
            <a:r>
              <a:rPr b="1" lang="en-US"/>
              <a:t>alamat memorinya</a:t>
            </a:r>
            <a:endParaRPr b="1"/>
          </a:p>
        </p:txBody>
      </p:sp>
      <p:pic>
        <p:nvPicPr>
          <p:cNvPr id="216" name="Google Shape;216;p17"/>
          <p:cNvPicPr preferRelativeResize="0"/>
          <p:nvPr/>
        </p:nvPicPr>
        <p:blipFill rotWithShape="1">
          <a:blip r:embed="rId3">
            <a:alphaModFix/>
          </a:blip>
          <a:srcRect b="0" l="0" r="0" t="0"/>
          <a:stretch/>
        </p:blipFill>
        <p:spPr>
          <a:xfrm>
            <a:off x="2628356" y="1511300"/>
            <a:ext cx="6115428" cy="330233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8"/>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Review: Transfer Parameter</a:t>
            </a:r>
            <a:endParaRPr/>
          </a:p>
        </p:txBody>
      </p:sp>
      <p:sp>
        <p:nvSpPr>
          <p:cNvPr id="222" name="Google Shape;222;p18"/>
          <p:cNvSpPr txBox="1"/>
          <p:nvPr>
            <p:ph idx="1" type="body"/>
          </p:nvPr>
        </p:nvSpPr>
        <p:spPr>
          <a:xfrm>
            <a:off x="458362" y="1688294"/>
            <a:ext cx="10514438" cy="973020"/>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By Value : Yang dikirim ke modul lain atau ke program utama adalah </a:t>
            </a:r>
            <a:r>
              <a:rPr b="1" lang="en-US"/>
              <a:t>nilai datanya</a:t>
            </a:r>
            <a:endParaRPr b="1"/>
          </a:p>
          <a:p>
            <a:pPr indent="-306000" lvl="0" marL="306000" rtl="0" algn="l">
              <a:spcBef>
                <a:spcPts val="960"/>
              </a:spcBef>
              <a:spcAft>
                <a:spcPts val="0"/>
              </a:spcAft>
              <a:buSzPts val="1656"/>
              <a:buChar char="◼"/>
            </a:pPr>
            <a:r>
              <a:rPr lang="en-US"/>
              <a:t>By Reference : Yang ditransfer ke modul lain atau program utama adalah </a:t>
            </a:r>
            <a:r>
              <a:rPr b="1" lang="en-US"/>
              <a:t>alamat memorinya</a:t>
            </a:r>
            <a:endParaRPr b="1"/>
          </a:p>
        </p:txBody>
      </p:sp>
      <p:pic>
        <p:nvPicPr>
          <p:cNvPr id="223" name="Google Shape;223;p18"/>
          <p:cNvPicPr preferRelativeResize="0"/>
          <p:nvPr/>
        </p:nvPicPr>
        <p:blipFill rotWithShape="1">
          <a:blip r:embed="rId3">
            <a:alphaModFix/>
          </a:blip>
          <a:srcRect b="0" l="0" r="0" t="0"/>
          <a:stretch/>
        </p:blipFill>
        <p:spPr>
          <a:xfrm>
            <a:off x="3182724" y="2961635"/>
            <a:ext cx="4699146" cy="3239647"/>
          </a:xfrm>
          <a:prstGeom prst="rect">
            <a:avLst/>
          </a:prstGeom>
          <a:noFill/>
          <a:ln>
            <a:noFill/>
          </a:ln>
        </p:spPr>
      </p:pic>
      <p:pic>
        <p:nvPicPr>
          <p:cNvPr id="224" name="Google Shape;224;p18"/>
          <p:cNvPicPr preferRelativeResize="0"/>
          <p:nvPr/>
        </p:nvPicPr>
        <p:blipFill rotWithShape="1">
          <a:blip r:embed="rId4">
            <a:alphaModFix/>
          </a:blip>
          <a:srcRect b="0" l="0" r="0" t="0"/>
          <a:stretch/>
        </p:blipFill>
        <p:spPr>
          <a:xfrm>
            <a:off x="8599545" y="2961635"/>
            <a:ext cx="2713488" cy="3438876"/>
          </a:xfrm>
          <a:prstGeom prst="rect">
            <a:avLst/>
          </a:prstGeom>
          <a:noFill/>
          <a:ln>
            <a:noFill/>
          </a:ln>
        </p:spPr>
      </p:pic>
      <p:pic>
        <p:nvPicPr>
          <p:cNvPr id="225" name="Google Shape;225;p18"/>
          <p:cNvPicPr preferRelativeResize="0"/>
          <p:nvPr/>
        </p:nvPicPr>
        <p:blipFill rotWithShape="1">
          <a:blip r:embed="rId5">
            <a:alphaModFix/>
          </a:blip>
          <a:srcRect b="0" l="0" r="0" t="0"/>
          <a:stretch/>
        </p:blipFill>
        <p:spPr>
          <a:xfrm>
            <a:off x="581192" y="3147006"/>
            <a:ext cx="2647950" cy="1104900"/>
          </a:xfrm>
          <a:prstGeom prst="rect">
            <a:avLst/>
          </a:prstGeom>
          <a:noFill/>
          <a:ln>
            <a:noFill/>
          </a:ln>
        </p:spPr>
      </p:pic>
      <p:sp>
        <p:nvSpPr>
          <p:cNvPr id="226" name="Google Shape;226;p18"/>
          <p:cNvSpPr txBox="1"/>
          <p:nvPr/>
        </p:nvSpPr>
        <p:spPr>
          <a:xfrm>
            <a:off x="3229142" y="2626809"/>
            <a:ext cx="11465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By Value</a:t>
            </a:r>
            <a:endParaRPr b="1" sz="1800">
              <a:solidFill>
                <a:schemeClr val="dk1"/>
              </a:solidFill>
              <a:latin typeface="Arial"/>
              <a:ea typeface="Arial"/>
              <a:cs typeface="Arial"/>
              <a:sym typeface="Arial"/>
            </a:endParaRPr>
          </a:p>
        </p:txBody>
      </p:sp>
      <p:sp>
        <p:nvSpPr>
          <p:cNvPr id="227" name="Google Shape;227;p18"/>
          <p:cNvSpPr txBox="1"/>
          <p:nvPr/>
        </p:nvSpPr>
        <p:spPr>
          <a:xfrm>
            <a:off x="8613344" y="2592303"/>
            <a:ext cx="16594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By Reference</a:t>
            </a:r>
            <a:endParaRPr b="1" sz="18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9"/>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Review: Transfer Parameter</a:t>
            </a:r>
            <a:endParaRPr/>
          </a:p>
        </p:txBody>
      </p:sp>
      <p:sp>
        <p:nvSpPr>
          <p:cNvPr id="233" name="Google Shape;233;p19"/>
          <p:cNvSpPr txBox="1"/>
          <p:nvPr/>
        </p:nvSpPr>
        <p:spPr>
          <a:xfrm>
            <a:off x="767457" y="2356494"/>
            <a:ext cx="5346737" cy="397031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Program Tranfer1;</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Procedure tukar(x,y:real);</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Var z: integer;</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Begin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z:=x; x:=y; y:=z;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End; </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Var a,b:integer;</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Begin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a:=2; b:=9;</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tukar(a,b);</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writeln(‘ a= ‘,a,’   b:= ‘,b);</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End.</a:t>
            </a:r>
            <a:endParaRPr/>
          </a:p>
        </p:txBody>
      </p:sp>
      <p:sp>
        <p:nvSpPr>
          <p:cNvPr id="234" name="Google Shape;234;p19"/>
          <p:cNvSpPr txBox="1"/>
          <p:nvPr/>
        </p:nvSpPr>
        <p:spPr>
          <a:xfrm>
            <a:off x="6318911" y="2356494"/>
            <a:ext cx="5296695" cy="397031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Program Tranfer1;</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Procedure tukar(var x,y:real);</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Var z: integer;</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Begin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z:=x; x:=y; y:=z;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End; </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Var a,b:integer;</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Begin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a:=2; b:=9;</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tukar(a,b);</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writeln(‘ a= ‘,a,’   b:= ‘,b);</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End.</a:t>
            </a:r>
            <a:endParaRPr/>
          </a:p>
        </p:txBody>
      </p:sp>
      <p:sp>
        <p:nvSpPr>
          <p:cNvPr id="235" name="Google Shape;235;p19"/>
          <p:cNvSpPr txBox="1"/>
          <p:nvPr/>
        </p:nvSpPr>
        <p:spPr>
          <a:xfrm>
            <a:off x="6496334" y="1851125"/>
            <a:ext cx="16594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By Reference</a:t>
            </a:r>
            <a:endParaRPr b="1" sz="1800">
              <a:solidFill>
                <a:schemeClr val="dk1"/>
              </a:solidFill>
              <a:latin typeface="Arial"/>
              <a:ea typeface="Arial"/>
              <a:cs typeface="Arial"/>
              <a:sym typeface="Arial"/>
            </a:endParaRPr>
          </a:p>
        </p:txBody>
      </p:sp>
      <p:sp>
        <p:nvSpPr>
          <p:cNvPr id="236" name="Google Shape;236;p19"/>
          <p:cNvSpPr txBox="1"/>
          <p:nvPr/>
        </p:nvSpPr>
        <p:spPr>
          <a:xfrm>
            <a:off x="1094095" y="1851125"/>
            <a:ext cx="11465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By Value</a:t>
            </a:r>
            <a:endParaRPr b="1"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Agenda Pertemuan</a:t>
            </a:r>
            <a:endParaRPr/>
          </a:p>
        </p:txBody>
      </p:sp>
      <p:grpSp>
        <p:nvGrpSpPr>
          <p:cNvPr id="105" name="Google Shape;105;p2"/>
          <p:cNvGrpSpPr/>
          <p:nvPr/>
        </p:nvGrpSpPr>
        <p:grpSpPr>
          <a:xfrm>
            <a:off x="3074000" y="2330757"/>
            <a:ext cx="5256584" cy="720000"/>
            <a:chOff x="3131840" y="1491630"/>
            <a:chExt cx="5256584" cy="576064"/>
          </a:xfrm>
        </p:grpSpPr>
        <p:sp>
          <p:nvSpPr>
            <p:cNvPr id="106" name="Google Shape;106;p2"/>
            <p:cNvSpPr/>
            <p:nvPr/>
          </p:nvSpPr>
          <p:spPr>
            <a:xfrm>
              <a:off x="3131840" y="1491630"/>
              <a:ext cx="5256584" cy="576064"/>
            </a:xfrm>
            <a:prstGeom prst="rect">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7" name="Google Shape;107;p2"/>
            <p:cNvSpPr/>
            <p:nvPr/>
          </p:nvSpPr>
          <p:spPr>
            <a:xfrm rot="5400000">
              <a:off x="3203840" y="1419630"/>
              <a:ext cx="576000" cy="720000"/>
            </a:xfrm>
            <a:prstGeom prst="rtTriangle">
              <a:avLst/>
            </a:prstGeom>
            <a:solidFill>
              <a:srgbClr val="F2A40D"/>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08" name="Google Shape;108;p2"/>
          <p:cNvSpPr txBox="1"/>
          <p:nvPr/>
        </p:nvSpPr>
        <p:spPr>
          <a:xfrm>
            <a:off x="3062490" y="2330757"/>
            <a:ext cx="53316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lt1"/>
                </a:solidFill>
                <a:latin typeface="Arial"/>
                <a:ea typeface="Arial"/>
                <a:cs typeface="Arial"/>
                <a:sym typeface="Arial"/>
              </a:rPr>
              <a:t>1</a:t>
            </a:r>
            <a:endParaRPr b="1" sz="2000">
              <a:solidFill>
                <a:schemeClr val="lt1"/>
              </a:solidFill>
              <a:latin typeface="Arial"/>
              <a:ea typeface="Arial"/>
              <a:cs typeface="Arial"/>
              <a:sym typeface="Arial"/>
            </a:endParaRPr>
          </a:p>
        </p:txBody>
      </p:sp>
      <p:grpSp>
        <p:nvGrpSpPr>
          <p:cNvPr id="109" name="Google Shape;109;p2"/>
          <p:cNvGrpSpPr/>
          <p:nvPr/>
        </p:nvGrpSpPr>
        <p:grpSpPr>
          <a:xfrm>
            <a:off x="3668712" y="2365422"/>
            <a:ext cx="4787161" cy="730890"/>
            <a:chOff x="3851840" y="1356248"/>
            <a:chExt cx="4392568" cy="730890"/>
          </a:xfrm>
        </p:grpSpPr>
        <p:sp>
          <p:nvSpPr>
            <p:cNvPr id="110" name="Google Shape;110;p2"/>
            <p:cNvSpPr txBox="1"/>
            <p:nvPr/>
          </p:nvSpPr>
          <p:spPr>
            <a:xfrm>
              <a:off x="3851840" y="1356248"/>
              <a:ext cx="439256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Review Algoritma dan Struktur Data </a:t>
              </a:r>
              <a:endParaRPr b="1" sz="1400">
                <a:solidFill>
                  <a:srgbClr val="3F3F3F"/>
                </a:solidFill>
                <a:latin typeface="Arial"/>
                <a:ea typeface="Arial"/>
                <a:cs typeface="Arial"/>
                <a:sym typeface="Arial"/>
              </a:endParaRPr>
            </a:p>
          </p:txBody>
        </p:sp>
        <p:sp>
          <p:nvSpPr>
            <p:cNvPr id="111" name="Google Shape;111;p2"/>
            <p:cNvSpPr txBox="1"/>
            <p:nvPr/>
          </p:nvSpPr>
          <p:spPr>
            <a:xfrm>
              <a:off x="3851840" y="1625473"/>
              <a:ext cx="439256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Ulang materi tingkat I, bagian mana yang perlu dijelaskan kembali?</a:t>
              </a:r>
              <a:endParaRPr sz="1200">
                <a:solidFill>
                  <a:srgbClr val="3F3F3F"/>
                </a:solidFill>
                <a:latin typeface="Arial"/>
                <a:ea typeface="Arial"/>
                <a:cs typeface="Arial"/>
                <a:sym typeface="Arial"/>
              </a:endParaRPr>
            </a:p>
          </p:txBody>
        </p:sp>
      </p:grpSp>
      <p:pic>
        <p:nvPicPr>
          <p:cNvPr descr="E:\002-KIMS BUSINESS\007-02-Fullslidesppt-Contents\20161228\02-edu\bulb-item2.png" id="112" name="Google Shape;112;p2"/>
          <p:cNvPicPr preferRelativeResize="0"/>
          <p:nvPr/>
        </p:nvPicPr>
        <p:blipFill rotWithShape="1">
          <a:blip r:embed="rId3">
            <a:alphaModFix/>
          </a:blip>
          <a:srcRect b="0" l="0" r="0" t="0"/>
          <a:stretch/>
        </p:blipFill>
        <p:spPr>
          <a:xfrm>
            <a:off x="1012194" y="2009621"/>
            <a:ext cx="1351820" cy="300026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0"/>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Review: Rekursi</a:t>
            </a:r>
            <a:endParaRPr/>
          </a:p>
        </p:txBody>
      </p:sp>
      <p:sp>
        <p:nvSpPr>
          <p:cNvPr id="242" name="Google Shape;242;p20"/>
          <p:cNvSpPr txBox="1"/>
          <p:nvPr>
            <p:ph idx="1" type="body"/>
          </p:nvPr>
        </p:nvSpPr>
        <p:spPr>
          <a:xfrm>
            <a:off x="581194" y="1803402"/>
            <a:ext cx="11029615" cy="1362880"/>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Sub program dapat memanggil sub program lainnya</a:t>
            </a:r>
            <a:endParaRPr/>
          </a:p>
          <a:p>
            <a:pPr indent="-306000" lvl="0" marL="306000" rtl="0" algn="l">
              <a:spcBef>
                <a:spcPts val="960"/>
              </a:spcBef>
              <a:spcAft>
                <a:spcPts val="0"/>
              </a:spcAft>
              <a:buSzPts val="1656"/>
              <a:buChar char="◼"/>
            </a:pPr>
            <a:r>
              <a:rPr lang="en-US"/>
              <a:t>Apabila sub program </a:t>
            </a:r>
            <a:r>
              <a:rPr b="1" lang="en-US"/>
              <a:t>memanggil dirinya sendiri</a:t>
            </a:r>
            <a:r>
              <a:rPr lang="en-US"/>
              <a:t>, inilah yang disebut dengan rekursif</a:t>
            </a:r>
            <a:endParaRPr/>
          </a:p>
          <a:p>
            <a:pPr indent="-200844" lvl="0" marL="306000" rtl="0" algn="l">
              <a:spcBef>
                <a:spcPts val="960"/>
              </a:spcBef>
              <a:spcAft>
                <a:spcPts val="0"/>
              </a:spcAft>
              <a:buSzPts val="1656"/>
              <a:buNone/>
            </a:pPr>
            <a:r>
              <a:t/>
            </a:r>
            <a:endParaRPr/>
          </a:p>
        </p:txBody>
      </p:sp>
      <p:sp>
        <p:nvSpPr>
          <p:cNvPr id="243" name="Google Shape;243;p20"/>
          <p:cNvSpPr txBox="1"/>
          <p:nvPr/>
        </p:nvSpPr>
        <p:spPr>
          <a:xfrm>
            <a:off x="1132764" y="3807725"/>
            <a:ext cx="3835021" cy="120032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Procedure proc();</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Begin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proc();</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End;</a:t>
            </a:r>
            <a:endParaRPr sz="1800">
              <a:solidFill>
                <a:schemeClr val="dk1"/>
              </a:solidFill>
              <a:latin typeface="Courier New"/>
              <a:ea typeface="Courier New"/>
              <a:cs typeface="Courier New"/>
              <a:sym typeface="Courier New"/>
            </a:endParaRPr>
          </a:p>
        </p:txBody>
      </p:sp>
      <p:sp>
        <p:nvSpPr>
          <p:cNvPr id="244" name="Google Shape;244;p20"/>
          <p:cNvSpPr txBox="1"/>
          <p:nvPr/>
        </p:nvSpPr>
        <p:spPr>
          <a:xfrm>
            <a:off x="5611504" y="3807724"/>
            <a:ext cx="3835021" cy="1200329"/>
          </a:xfrm>
          <a:prstGeom prst="rect">
            <a:avLst/>
          </a:prstGeom>
          <a:noFill/>
          <a:ln cap="flat" cmpd="sng" w="9525">
            <a:solidFill>
              <a:schemeClr val="dk1"/>
            </a:solidFill>
            <a:prstDash val="solid"/>
            <a:round/>
            <a:headEnd len="sm" w="sm" type="none"/>
            <a:tailEnd len="sm" w="sm" type="none"/>
          </a:ln>
        </p:spPr>
        <p:txBody>
          <a:bodyPr anchorCtr="0" anchor="t" bIns="45700" lIns="0" spcFirstLastPara="1" rIns="91425" wrap="square" tIns="45700">
            <a:spAutoFit/>
          </a:bodyPr>
          <a:lstStyle/>
          <a:p>
            <a:pPr indent="0" lvl="1" marL="457200"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Function func();</a:t>
            </a:r>
            <a:endParaRPr/>
          </a:p>
          <a:p>
            <a:pPr indent="0" lvl="1" marL="457200"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Begin</a:t>
            </a:r>
            <a:endParaRPr/>
          </a:p>
          <a:p>
            <a:pPr indent="0" lvl="1" marL="457200"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 func();</a:t>
            </a:r>
            <a:endParaRPr/>
          </a:p>
          <a:p>
            <a:pPr indent="0" lvl="1" marL="457200"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End;</a:t>
            </a:r>
            <a:endParaRPr/>
          </a:p>
        </p:txBody>
      </p:sp>
      <p:sp>
        <p:nvSpPr>
          <p:cNvPr id="245" name="Google Shape;245;p20"/>
          <p:cNvSpPr txBox="1"/>
          <p:nvPr/>
        </p:nvSpPr>
        <p:spPr>
          <a:xfrm>
            <a:off x="1132764" y="3235996"/>
            <a:ext cx="21852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Prosedur Rekursif</a:t>
            </a:r>
            <a:endParaRPr b="1" sz="1800">
              <a:solidFill>
                <a:schemeClr val="dk1"/>
              </a:solidFill>
              <a:latin typeface="Arial"/>
              <a:ea typeface="Arial"/>
              <a:cs typeface="Arial"/>
              <a:sym typeface="Arial"/>
            </a:endParaRPr>
          </a:p>
        </p:txBody>
      </p:sp>
      <p:sp>
        <p:nvSpPr>
          <p:cNvPr id="246" name="Google Shape;246;p20"/>
          <p:cNvSpPr txBox="1"/>
          <p:nvPr/>
        </p:nvSpPr>
        <p:spPr>
          <a:xfrm>
            <a:off x="5611504" y="3247326"/>
            <a:ext cx="19287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Fungsi Rekursif</a:t>
            </a:r>
            <a:endParaRPr b="1" sz="18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1"/>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Review: Rekursi</a:t>
            </a:r>
            <a:endParaRPr/>
          </a:p>
        </p:txBody>
      </p:sp>
      <p:sp>
        <p:nvSpPr>
          <p:cNvPr id="252" name="Google Shape;252;p21"/>
          <p:cNvSpPr txBox="1"/>
          <p:nvPr>
            <p:ph idx="1" type="body"/>
          </p:nvPr>
        </p:nvSpPr>
        <p:spPr>
          <a:xfrm>
            <a:off x="581192" y="1818945"/>
            <a:ext cx="11029615" cy="953447"/>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Direct Call</a:t>
            </a:r>
            <a:endParaRPr/>
          </a:p>
          <a:p>
            <a:pPr indent="-306000" lvl="0" marL="306000" rtl="0" algn="l">
              <a:spcBef>
                <a:spcPts val="960"/>
              </a:spcBef>
              <a:spcAft>
                <a:spcPts val="0"/>
              </a:spcAft>
              <a:buSzPts val="1656"/>
              <a:buChar char="◼"/>
            </a:pPr>
            <a:r>
              <a:rPr lang="en-US"/>
              <a:t>Indirect Call</a:t>
            </a:r>
            <a:endParaRPr/>
          </a:p>
        </p:txBody>
      </p:sp>
      <p:sp>
        <p:nvSpPr>
          <p:cNvPr id="253" name="Google Shape;253;p21"/>
          <p:cNvSpPr txBox="1"/>
          <p:nvPr/>
        </p:nvSpPr>
        <p:spPr>
          <a:xfrm>
            <a:off x="1078173" y="3317544"/>
            <a:ext cx="3244755" cy="1323439"/>
          </a:xfrm>
          <a:prstGeom prst="rect">
            <a:avLst/>
          </a:prstGeom>
          <a:noFill/>
          <a:ln cap="flat" cmpd="sng" w="9525">
            <a:solidFill>
              <a:srgbClr val="000000"/>
            </a:solidFill>
            <a:prstDash val="solid"/>
            <a:miter lim="800000"/>
            <a:headEnd len="sm" w="sm" type="none"/>
            <a:tailEnd len="sm" w="sm" type="none"/>
          </a:ln>
        </p:spPr>
        <p:txBody>
          <a:bodyPr anchorCtr="0" anchor="t" bIns="0" lIns="91425" spcFirstLastPara="1" rIns="0" wrap="square" tIns="91425">
            <a:spAutoFit/>
          </a:bodyPr>
          <a:lstStyle/>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Procedure proc;</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begin</a:t>
            </a:r>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	proc();</a:t>
            </a:r>
            <a:endParaRPr sz="20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2000">
                <a:solidFill>
                  <a:schemeClr val="dk1"/>
                </a:solidFill>
                <a:latin typeface="Courier New"/>
                <a:ea typeface="Courier New"/>
                <a:cs typeface="Courier New"/>
                <a:sym typeface="Courier New"/>
              </a:rPr>
              <a:t>end;</a:t>
            </a:r>
            <a:endParaRPr/>
          </a:p>
        </p:txBody>
      </p:sp>
      <p:sp>
        <p:nvSpPr>
          <p:cNvPr id="254" name="Google Shape;254;p21"/>
          <p:cNvSpPr txBox="1"/>
          <p:nvPr/>
        </p:nvSpPr>
        <p:spPr>
          <a:xfrm>
            <a:off x="5596436" y="1803401"/>
            <a:ext cx="3247314" cy="485670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1656"/>
              <a:buFont typeface="Noto Sans Symbols"/>
              <a:buNone/>
            </a:pPr>
            <a:r>
              <a:rPr lang="en-US" sz="1800">
                <a:solidFill>
                  <a:schemeClr val="dk2"/>
                </a:solidFill>
                <a:latin typeface="Courier New"/>
                <a:ea typeface="Courier New"/>
                <a:cs typeface="Courier New"/>
                <a:sym typeface="Courier New"/>
              </a:rPr>
              <a:t>procedure proc1;</a:t>
            </a:r>
            <a:endParaRPr/>
          </a:p>
          <a:p>
            <a:pPr indent="-306000" lvl="0" marL="306000" marR="0" rtl="0" algn="l">
              <a:spcBef>
                <a:spcPts val="600"/>
              </a:spcBef>
              <a:spcAft>
                <a:spcPts val="0"/>
              </a:spcAft>
              <a:buClr>
                <a:schemeClr val="accent2"/>
              </a:buClr>
              <a:buSzPts val="1656"/>
              <a:buFont typeface="Noto Sans Symbols"/>
              <a:buNone/>
            </a:pPr>
            <a:r>
              <a:rPr lang="en-US" sz="1800">
                <a:solidFill>
                  <a:schemeClr val="dk2"/>
                </a:solidFill>
                <a:latin typeface="Courier New"/>
                <a:ea typeface="Courier New"/>
                <a:cs typeface="Courier New"/>
                <a:sym typeface="Courier New"/>
              </a:rPr>
              <a:t>begin</a:t>
            </a:r>
            <a:endParaRPr/>
          </a:p>
          <a:p>
            <a:pPr indent="-306000" lvl="0" marL="306000" marR="0" rtl="0" algn="l">
              <a:spcBef>
                <a:spcPts val="600"/>
              </a:spcBef>
              <a:spcAft>
                <a:spcPts val="0"/>
              </a:spcAft>
              <a:buClr>
                <a:schemeClr val="accent2"/>
              </a:buClr>
              <a:buSzPts val="1656"/>
              <a:buFont typeface="Noto Sans Symbols"/>
              <a:buNone/>
            </a:pPr>
            <a:r>
              <a:rPr lang="en-US" sz="1800">
                <a:solidFill>
                  <a:schemeClr val="dk2"/>
                </a:solidFill>
                <a:latin typeface="Courier New"/>
                <a:ea typeface="Courier New"/>
                <a:cs typeface="Courier New"/>
                <a:sym typeface="Courier New"/>
              </a:rPr>
              <a:t>  proc2;</a:t>
            </a:r>
            <a:endParaRPr/>
          </a:p>
          <a:p>
            <a:pPr indent="-306000" lvl="0" marL="306000" marR="0" rtl="0" algn="l">
              <a:spcBef>
                <a:spcPts val="600"/>
              </a:spcBef>
              <a:spcAft>
                <a:spcPts val="0"/>
              </a:spcAft>
              <a:buClr>
                <a:schemeClr val="accent2"/>
              </a:buClr>
              <a:buSzPts val="1656"/>
              <a:buFont typeface="Noto Sans Symbols"/>
              <a:buNone/>
            </a:pPr>
            <a:r>
              <a:rPr lang="en-US" sz="1800">
                <a:solidFill>
                  <a:schemeClr val="dk2"/>
                </a:solidFill>
                <a:latin typeface="Courier New"/>
                <a:ea typeface="Courier New"/>
                <a:cs typeface="Courier New"/>
                <a:sym typeface="Courier New"/>
              </a:rPr>
              <a:t>end;</a:t>
            </a:r>
            <a:endParaRPr/>
          </a:p>
          <a:p>
            <a:pPr indent="-306000" lvl="0" marL="306000" marR="0" rtl="0" algn="l">
              <a:spcBef>
                <a:spcPts val="600"/>
              </a:spcBef>
              <a:spcAft>
                <a:spcPts val="0"/>
              </a:spcAft>
              <a:buClr>
                <a:schemeClr val="accent2"/>
              </a:buClr>
              <a:buSzPts val="1656"/>
              <a:buFont typeface="Noto Sans Symbols"/>
              <a:buNone/>
            </a:pPr>
            <a:r>
              <a:t/>
            </a:r>
            <a:endParaRPr sz="1800">
              <a:solidFill>
                <a:schemeClr val="dk2"/>
              </a:solidFill>
              <a:latin typeface="Courier New"/>
              <a:ea typeface="Courier New"/>
              <a:cs typeface="Courier New"/>
              <a:sym typeface="Courier New"/>
            </a:endParaRPr>
          </a:p>
          <a:p>
            <a:pPr indent="-306000" lvl="0" marL="306000" marR="0" rtl="0" algn="l">
              <a:spcBef>
                <a:spcPts val="600"/>
              </a:spcBef>
              <a:spcAft>
                <a:spcPts val="0"/>
              </a:spcAft>
              <a:buClr>
                <a:schemeClr val="accent2"/>
              </a:buClr>
              <a:buSzPts val="1656"/>
              <a:buFont typeface="Noto Sans Symbols"/>
              <a:buNone/>
            </a:pPr>
            <a:r>
              <a:rPr lang="en-US" sz="1800">
                <a:solidFill>
                  <a:schemeClr val="dk2"/>
                </a:solidFill>
                <a:latin typeface="Courier New"/>
                <a:ea typeface="Courier New"/>
                <a:cs typeface="Courier New"/>
                <a:sym typeface="Courier New"/>
              </a:rPr>
              <a:t>procedure proc2;</a:t>
            </a:r>
            <a:endParaRPr/>
          </a:p>
          <a:p>
            <a:pPr indent="-306000" lvl="0" marL="306000" marR="0" rtl="0" algn="l">
              <a:spcBef>
                <a:spcPts val="600"/>
              </a:spcBef>
              <a:spcAft>
                <a:spcPts val="0"/>
              </a:spcAft>
              <a:buClr>
                <a:schemeClr val="accent2"/>
              </a:buClr>
              <a:buSzPts val="1656"/>
              <a:buFont typeface="Noto Sans Symbols"/>
              <a:buNone/>
            </a:pPr>
            <a:r>
              <a:rPr lang="en-US" sz="1800">
                <a:solidFill>
                  <a:schemeClr val="dk2"/>
                </a:solidFill>
                <a:latin typeface="Courier New"/>
                <a:ea typeface="Courier New"/>
                <a:cs typeface="Courier New"/>
                <a:sym typeface="Courier New"/>
              </a:rPr>
              <a:t>begin</a:t>
            </a:r>
            <a:endParaRPr/>
          </a:p>
          <a:p>
            <a:pPr indent="-306000" lvl="0" marL="306000" marR="0" rtl="0" algn="l">
              <a:spcBef>
                <a:spcPts val="600"/>
              </a:spcBef>
              <a:spcAft>
                <a:spcPts val="0"/>
              </a:spcAft>
              <a:buClr>
                <a:schemeClr val="accent2"/>
              </a:buClr>
              <a:buSzPts val="1656"/>
              <a:buFont typeface="Noto Sans Symbols"/>
              <a:buNone/>
            </a:pPr>
            <a:r>
              <a:rPr lang="en-US" sz="1800">
                <a:solidFill>
                  <a:schemeClr val="dk2"/>
                </a:solidFill>
                <a:latin typeface="Courier New"/>
                <a:ea typeface="Courier New"/>
                <a:cs typeface="Courier New"/>
                <a:sym typeface="Courier New"/>
              </a:rPr>
              <a:t>  proc3;</a:t>
            </a:r>
            <a:endParaRPr/>
          </a:p>
          <a:p>
            <a:pPr indent="-306000" lvl="0" marL="306000" marR="0" rtl="0" algn="l">
              <a:spcBef>
                <a:spcPts val="600"/>
              </a:spcBef>
              <a:spcAft>
                <a:spcPts val="0"/>
              </a:spcAft>
              <a:buClr>
                <a:schemeClr val="accent2"/>
              </a:buClr>
              <a:buSzPts val="1656"/>
              <a:buFont typeface="Noto Sans Symbols"/>
              <a:buNone/>
            </a:pPr>
            <a:r>
              <a:rPr lang="en-US" sz="1800">
                <a:solidFill>
                  <a:schemeClr val="dk2"/>
                </a:solidFill>
                <a:latin typeface="Courier New"/>
                <a:ea typeface="Courier New"/>
                <a:cs typeface="Courier New"/>
                <a:sym typeface="Courier New"/>
              </a:rPr>
              <a:t>end;</a:t>
            </a:r>
            <a:endParaRPr/>
          </a:p>
          <a:p>
            <a:pPr indent="-306000" lvl="0" marL="306000" marR="0" rtl="0" algn="l">
              <a:spcBef>
                <a:spcPts val="600"/>
              </a:spcBef>
              <a:spcAft>
                <a:spcPts val="0"/>
              </a:spcAft>
              <a:buClr>
                <a:schemeClr val="accent2"/>
              </a:buClr>
              <a:buSzPts val="1656"/>
              <a:buFont typeface="Noto Sans Symbols"/>
              <a:buNone/>
            </a:pPr>
            <a:r>
              <a:t/>
            </a:r>
            <a:endParaRPr sz="1800">
              <a:solidFill>
                <a:schemeClr val="dk2"/>
              </a:solidFill>
              <a:latin typeface="Courier New"/>
              <a:ea typeface="Courier New"/>
              <a:cs typeface="Courier New"/>
              <a:sym typeface="Courier New"/>
            </a:endParaRPr>
          </a:p>
          <a:p>
            <a:pPr indent="-306000" lvl="0" marL="306000" marR="0" rtl="0" algn="l">
              <a:spcBef>
                <a:spcPts val="600"/>
              </a:spcBef>
              <a:spcAft>
                <a:spcPts val="0"/>
              </a:spcAft>
              <a:buClr>
                <a:schemeClr val="accent2"/>
              </a:buClr>
              <a:buSzPts val="1656"/>
              <a:buFont typeface="Noto Sans Symbols"/>
              <a:buNone/>
            </a:pPr>
            <a:r>
              <a:rPr lang="en-US" sz="1800">
                <a:solidFill>
                  <a:schemeClr val="dk2"/>
                </a:solidFill>
                <a:latin typeface="Courier New"/>
                <a:ea typeface="Courier New"/>
                <a:cs typeface="Courier New"/>
                <a:sym typeface="Courier New"/>
              </a:rPr>
              <a:t>procedure proc3;</a:t>
            </a:r>
            <a:endParaRPr/>
          </a:p>
          <a:p>
            <a:pPr indent="-306000" lvl="0" marL="306000" marR="0" rtl="0" algn="l">
              <a:spcBef>
                <a:spcPts val="600"/>
              </a:spcBef>
              <a:spcAft>
                <a:spcPts val="0"/>
              </a:spcAft>
              <a:buClr>
                <a:schemeClr val="accent2"/>
              </a:buClr>
              <a:buSzPts val="1656"/>
              <a:buFont typeface="Noto Sans Symbols"/>
              <a:buNone/>
            </a:pPr>
            <a:r>
              <a:rPr lang="en-US" sz="1800">
                <a:solidFill>
                  <a:schemeClr val="dk2"/>
                </a:solidFill>
                <a:latin typeface="Courier New"/>
                <a:ea typeface="Courier New"/>
                <a:cs typeface="Courier New"/>
                <a:sym typeface="Courier New"/>
              </a:rPr>
              <a:t>begin</a:t>
            </a:r>
            <a:endParaRPr/>
          </a:p>
          <a:p>
            <a:pPr indent="-306000" lvl="0" marL="306000" marR="0" rtl="0" algn="l">
              <a:spcBef>
                <a:spcPts val="600"/>
              </a:spcBef>
              <a:spcAft>
                <a:spcPts val="0"/>
              </a:spcAft>
              <a:buClr>
                <a:schemeClr val="accent2"/>
              </a:buClr>
              <a:buSzPts val="1656"/>
              <a:buFont typeface="Noto Sans Symbols"/>
              <a:buNone/>
            </a:pPr>
            <a:r>
              <a:rPr lang="en-US" sz="1800">
                <a:solidFill>
                  <a:schemeClr val="dk2"/>
                </a:solidFill>
                <a:latin typeface="Courier New"/>
                <a:ea typeface="Courier New"/>
                <a:cs typeface="Courier New"/>
                <a:sym typeface="Courier New"/>
              </a:rPr>
              <a:t>  proc1;</a:t>
            </a:r>
            <a:endParaRPr/>
          </a:p>
          <a:p>
            <a:pPr indent="-306000" lvl="0" marL="306000" marR="0" rtl="0" algn="l">
              <a:spcBef>
                <a:spcPts val="600"/>
              </a:spcBef>
              <a:spcAft>
                <a:spcPts val="0"/>
              </a:spcAft>
              <a:buClr>
                <a:schemeClr val="accent2"/>
              </a:buClr>
              <a:buSzPts val="1656"/>
              <a:buFont typeface="Noto Sans Symbols"/>
              <a:buNone/>
            </a:pPr>
            <a:r>
              <a:rPr lang="en-US" sz="1800">
                <a:solidFill>
                  <a:schemeClr val="dk2"/>
                </a:solidFill>
                <a:latin typeface="Courier New"/>
                <a:ea typeface="Courier New"/>
                <a:cs typeface="Courier New"/>
                <a:sym typeface="Courier New"/>
              </a:rPr>
              <a:t>end;</a:t>
            </a:r>
            <a:endParaRPr/>
          </a:p>
          <a:p>
            <a:pPr indent="-306000" lvl="0" marL="306000" marR="0" rtl="0" algn="l">
              <a:spcBef>
                <a:spcPts val="960"/>
              </a:spcBef>
              <a:spcAft>
                <a:spcPts val="0"/>
              </a:spcAft>
              <a:buClr>
                <a:schemeClr val="accent2"/>
              </a:buClr>
              <a:buSzPts val="1656"/>
              <a:buFont typeface="Noto Sans Symbols"/>
              <a:buNone/>
            </a:pPr>
            <a:r>
              <a:t/>
            </a:r>
            <a:endParaRPr sz="1800">
              <a:solidFill>
                <a:schemeClr val="dk2"/>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2"/>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Review: Rekursi</a:t>
            </a:r>
            <a:endParaRPr/>
          </a:p>
        </p:txBody>
      </p:sp>
      <p:sp>
        <p:nvSpPr>
          <p:cNvPr id="260" name="Google Shape;260;p22"/>
          <p:cNvSpPr txBox="1"/>
          <p:nvPr>
            <p:ph idx="1" type="body"/>
          </p:nvPr>
        </p:nvSpPr>
        <p:spPr>
          <a:xfrm>
            <a:off x="581194" y="1803401"/>
            <a:ext cx="11029615" cy="4665638"/>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Faktorial</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Menara Hanoi</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Fibonacci</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Permutasi dan Kombinasi</a:t>
            </a:r>
            <a:endParaRPr/>
          </a:p>
        </p:txBody>
      </p:sp>
      <p:pic>
        <p:nvPicPr>
          <p:cNvPr id="261" name="Google Shape;261;p22"/>
          <p:cNvPicPr preferRelativeResize="0"/>
          <p:nvPr/>
        </p:nvPicPr>
        <p:blipFill rotWithShape="1">
          <a:blip r:embed="rId3">
            <a:alphaModFix/>
          </a:blip>
          <a:srcRect b="0" l="0" r="0" t="0"/>
          <a:stretch/>
        </p:blipFill>
        <p:spPr>
          <a:xfrm>
            <a:off x="1976485" y="2179023"/>
            <a:ext cx="5751891" cy="426066"/>
          </a:xfrm>
          <a:prstGeom prst="rect">
            <a:avLst/>
          </a:prstGeom>
          <a:noFill/>
          <a:ln>
            <a:noFill/>
          </a:ln>
        </p:spPr>
      </p:pic>
      <p:grpSp>
        <p:nvGrpSpPr>
          <p:cNvPr id="262" name="Google Shape;262;p22"/>
          <p:cNvGrpSpPr/>
          <p:nvPr/>
        </p:nvGrpSpPr>
        <p:grpSpPr>
          <a:xfrm>
            <a:off x="1976485" y="5401213"/>
            <a:ext cx="3612036" cy="470897"/>
            <a:chOff x="1819773" y="3368652"/>
            <a:chExt cx="3612036" cy="470897"/>
          </a:xfrm>
        </p:grpSpPr>
        <p:pic>
          <p:nvPicPr>
            <p:cNvPr id="263" name="Google Shape;263;p22"/>
            <p:cNvPicPr preferRelativeResize="0"/>
            <p:nvPr/>
          </p:nvPicPr>
          <p:blipFill rotWithShape="1">
            <a:blip r:embed="rId4">
              <a:alphaModFix/>
            </a:blip>
            <a:srcRect b="0" l="0" r="0" t="0"/>
            <a:stretch/>
          </p:blipFill>
          <p:spPr>
            <a:xfrm>
              <a:off x="1819773" y="3426928"/>
              <a:ext cx="1676125" cy="404172"/>
            </a:xfrm>
            <a:prstGeom prst="rect">
              <a:avLst/>
            </a:prstGeom>
            <a:noFill/>
            <a:ln>
              <a:noFill/>
            </a:ln>
          </p:spPr>
        </p:pic>
        <p:pic>
          <p:nvPicPr>
            <p:cNvPr id="264" name="Google Shape;264;p22"/>
            <p:cNvPicPr preferRelativeResize="0"/>
            <p:nvPr/>
          </p:nvPicPr>
          <p:blipFill rotWithShape="1">
            <a:blip r:embed="rId5">
              <a:alphaModFix/>
            </a:blip>
            <a:srcRect b="0" l="0" r="0" t="0"/>
            <a:stretch/>
          </p:blipFill>
          <p:spPr>
            <a:xfrm>
              <a:off x="3495898" y="3368652"/>
              <a:ext cx="1935911" cy="470897"/>
            </a:xfrm>
            <a:prstGeom prst="rect">
              <a:avLst/>
            </a:prstGeom>
            <a:noFill/>
            <a:ln>
              <a:noFill/>
            </a:ln>
          </p:spPr>
        </p:pic>
      </p:grpSp>
      <p:pic>
        <p:nvPicPr>
          <p:cNvPr id="265" name="Google Shape;265;p22"/>
          <p:cNvPicPr preferRelativeResize="0"/>
          <p:nvPr/>
        </p:nvPicPr>
        <p:blipFill rotWithShape="1">
          <a:blip r:embed="rId6">
            <a:alphaModFix/>
          </a:blip>
          <a:srcRect b="0" l="0" r="0" t="0"/>
          <a:stretch/>
        </p:blipFill>
        <p:spPr>
          <a:xfrm>
            <a:off x="1976485" y="2980710"/>
            <a:ext cx="4457700" cy="2057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3"/>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Review: Iterasi Vs Rekursi</a:t>
            </a:r>
            <a:endParaRPr/>
          </a:p>
        </p:txBody>
      </p:sp>
      <p:sp>
        <p:nvSpPr>
          <p:cNvPr id="271" name="Google Shape;271;p23"/>
          <p:cNvSpPr/>
          <p:nvPr/>
        </p:nvSpPr>
        <p:spPr>
          <a:xfrm>
            <a:off x="423081" y="2375858"/>
            <a:ext cx="5595582" cy="435133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lang="en-US" sz="1800">
                <a:solidFill>
                  <a:schemeClr val="dk1"/>
                </a:solidFill>
                <a:latin typeface="Courier New"/>
                <a:ea typeface="Courier New"/>
                <a:cs typeface="Courier New"/>
                <a:sym typeface="Courier New"/>
              </a:rPr>
              <a:t>Function Factorial(n : Integer) : LongInt;</a:t>
            </a:r>
            <a:endParaRPr/>
          </a:p>
          <a:p>
            <a:pPr indent="0" lvl="0" marL="0" marR="0" rtl="0" algn="l">
              <a:lnSpc>
                <a:spcPct val="100000"/>
              </a:lnSpc>
              <a:spcBef>
                <a:spcPts val="0"/>
              </a:spcBef>
              <a:spcAft>
                <a:spcPts val="0"/>
              </a:spcAft>
              <a:buClr>
                <a:schemeClr val="dk1"/>
              </a:buClr>
              <a:buSzPts val="1800"/>
              <a:buFont typeface="Arial"/>
              <a:buNone/>
            </a:pPr>
            <a:r>
              <a:rPr lang="en-US" sz="1800">
                <a:solidFill>
                  <a:schemeClr val="dk1"/>
                </a:solidFill>
                <a:latin typeface="Courier New"/>
                <a:ea typeface="Courier New"/>
                <a:cs typeface="Courier New"/>
                <a:sym typeface="Courier New"/>
              </a:rPr>
              <a:t>Var</a:t>
            </a:r>
            <a:endParaRPr sz="18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lang="en-US" sz="1800">
                <a:solidFill>
                  <a:schemeClr val="dk1"/>
                </a:solidFill>
                <a:latin typeface="Courier New"/>
                <a:ea typeface="Courier New"/>
                <a:cs typeface="Courier New"/>
                <a:sym typeface="Courier New"/>
              </a:rPr>
              <a:t>    Result : LongInt;</a:t>
            </a:r>
            <a:endParaRPr/>
          </a:p>
          <a:p>
            <a:pPr indent="0" lvl="0" marL="0" marR="0" rtl="0" algn="l">
              <a:lnSpc>
                <a:spcPct val="100000"/>
              </a:lnSpc>
              <a:spcBef>
                <a:spcPts val="0"/>
              </a:spcBef>
              <a:spcAft>
                <a:spcPts val="0"/>
              </a:spcAft>
              <a:buClr>
                <a:schemeClr val="dk1"/>
              </a:buClr>
              <a:buSzPts val="1800"/>
              <a:buFont typeface="Arial"/>
              <a:buNone/>
            </a:pPr>
            <a:r>
              <a:rPr lang="en-US" sz="1800">
                <a:solidFill>
                  <a:schemeClr val="dk1"/>
                </a:solidFill>
                <a:latin typeface="Courier New"/>
                <a:ea typeface="Courier New"/>
                <a:cs typeface="Courier New"/>
                <a:sym typeface="Courier New"/>
              </a:rPr>
              <a:t>    i : Integer;</a:t>
            </a:r>
            <a:endParaRPr sz="18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rPr lang="en-US" sz="1800">
                <a:solidFill>
                  <a:schemeClr val="dk1"/>
                </a:solidFill>
                <a:latin typeface="Courier New"/>
                <a:ea typeface="Courier New"/>
                <a:cs typeface="Courier New"/>
                <a:sym typeface="Courier New"/>
              </a:rPr>
              <a:t>Begin</a:t>
            </a:r>
            <a:endParaRPr/>
          </a:p>
          <a:p>
            <a:pPr indent="0" lvl="0" marL="0" marR="0" rtl="0" algn="l">
              <a:lnSpc>
                <a:spcPct val="100000"/>
              </a:lnSpc>
              <a:spcBef>
                <a:spcPts val="0"/>
              </a:spcBef>
              <a:spcAft>
                <a:spcPts val="0"/>
              </a:spcAft>
              <a:buClr>
                <a:schemeClr val="dk1"/>
              </a:buClr>
              <a:buSzPts val="1800"/>
              <a:buFont typeface="Arial"/>
              <a:buNone/>
            </a:pPr>
            <a:r>
              <a:rPr lang="en-US" sz="1800">
                <a:solidFill>
                  <a:schemeClr val="dk1"/>
                </a:solidFill>
                <a:latin typeface="Courier New"/>
                <a:ea typeface="Courier New"/>
                <a:cs typeface="Courier New"/>
                <a:sym typeface="Courier New"/>
              </a:rPr>
              <a:t> Result := n;</a:t>
            </a:r>
            <a:endParaRPr/>
          </a:p>
          <a:p>
            <a:pPr indent="0" lvl="0" marL="0" marR="0" rtl="0" algn="l">
              <a:lnSpc>
                <a:spcPct val="100000"/>
              </a:lnSpc>
              <a:spcBef>
                <a:spcPts val="0"/>
              </a:spcBef>
              <a:spcAft>
                <a:spcPts val="0"/>
              </a:spcAft>
              <a:buClr>
                <a:schemeClr val="dk1"/>
              </a:buClr>
              <a:buSzPts val="1800"/>
              <a:buFont typeface="Arial"/>
              <a:buNone/>
            </a:pPr>
            <a:r>
              <a:rPr lang="en-US" sz="1800">
                <a:solidFill>
                  <a:schemeClr val="dk1"/>
                </a:solidFill>
                <a:latin typeface="Courier New"/>
                <a:ea typeface="Courier New"/>
                <a:cs typeface="Courier New"/>
                <a:sym typeface="Courier New"/>
              </a:rPr>
              <a:t> If (n &lt;= 1) then</a:t>
            </a:r>
            <a:endParaRPr/>
          </a:p>
          <a:p>
            <a:pPr indent="0" lvl="0" marL="0" marR="0" rtl="0" algn="l">
              <a:lnSpc>
                <a:spcPct val="100000"/>
              </a:lnSpc>
              <a:spcBef>
                <a:spcPts val="0"/>
              </a:spcBef>
              <a:spcAft>
                <a:spcPts val="0"/>
              </a:spcAft>
              <a:buClr>
                <a:schemeClr val="dk1"/>
              </a:buClr>
              <a:buSzPts val="1800"/>
              <a:buFont typeface="Arial"/>
              <a:buNone/>
            </a:pPr>
            <a:r>
              <a:rPr lang="en-US" sz="1800">
                <a:solidFill>
                  <a:schemeClr val="dk1"/>
                </a:solidFill>
                <a:latin typeface="Courier New"/>
                <a:ea typeface="Courier New"/>
                <a:cs typeface="Courier New"/>
                <a:sym typeface="Courier New"/>
              </a:rPr>
              <a:t>  Result := 1</a:t>
            </a:r>
            <a:endParaRPr/>
          </a:p>
          <a:p>
            <a:pPr indent="0" lvl="0" marL="0" marR="0" rtl="0" algn="l">
              <a:lnSpc>
                <a:spcPct val="100000"/>
              </a:lnSpc>
              <a:spcBef>
                <a:spcPts val="0"/>
              </a:spcBef>
              <a:spcAft>
                <a:spcPts val="0"/>
              </a:spcAft>
              <a:buClr>
                <a:schemeClr val="dk1"/>
              </a:buClr>
              <a:buSzPts val="1800"/>
              <a:buFont typeface="Arial"/>
              <a:buNone/>
            </a:pPr>
            <a:r>
              <a:rPr lang="en-US" sz="1800">
                <a:solidFill>
                  <a:schemeClr val="dk1"/>
                </a:solidFill>
                <a:latin typeface="Courier New"/>
                <a:ea typeface="Courier New"/>
                <a:cs typeface="Courier New"/>
                <a:sym typeface="Courier New"/>
              </a:rPr>
              <a:t> Else</a:t>
            </a:r>
            <a:endParaRPr/>
          </a:p>
          <a:p>
            <a:pPr indent="0" lvl="0" marL="0" marR="0" rtl="0" algn="l">
              <a:lnSpc>
                <a:spcPct val="100000"/>
              </a:lnSpc>
              <a:spcBef>
                <a:spcPts val="0"/>
              </a:spcBef>
              <a:spcAft>
                <a:spcPts val="0"/>
              </a:spcAft>
              <a:buClr>
                <a:schemeClr val="dk1"/>
              </a:buClr>
              <a:buSzPts val="1800"/>
              <a:buFont typeface="Arial"/>
              <a:buNone/>
            </a:pPr>
            <a:r>
              <a:rPr lang="en-US" sz="1800">
                <a:solidFill>
                  <a:schemeClr val="dk1"/>
                </a:solidFill>
                <a:latin typeface="Courier New"/>
                <a:ea typeface="Courier New"/>
                <a:cs typeface="Courier New"/>
                <a:sym typeface="Courier New"/>
              </a:rPr>
              <a:t>  For i := n-1 DownTo 1 do</a:t>
            </a:r>
            <a:endParaRPr/>
          </a:p>
          <a:p>
            <a:pPr indent="0" lvl="0" marL="0" marR="0" rtl="0" algn="l">
              <a:lnSpc>
                <a:spcPct val="100000"/>
              </a:lnSpc>
              <a:spcBef>
                <a:spcPts val="0"/>
              </a:spcBef>
              <a:spcAft>
                <a:spcPts val="0"/>
              </a:spcAft>
              <a:buClr>
                <a:schemeClr val="dk1"/>
              </a:buClr>
              <a:buSzPts val="1800"/>
              <a:buFont typeface="Arial"/>
              <a:buNone/>
            </a:pPr>
            <a:r>
              <a:rPr lang="en-US" sz="1800">
                <a:solidFill>
                  <a:schemeClr val="dk1"/>
                </a:solidFill>
                <a:latin typeface="Courier New"/>
                <a:ea typeface="Courier New"/>
                <a:cs typeface="Courier New"/>
                <a:sym typeface="Courier New"/>
              </a:rPr>
              <a:t>   Result := Result * i; </a:t>
            </a:r>
            <a:endParaRPr/>
          </a:p>
          <a:p>
            <a:pPr indent="0" lvl="0" marL="0" marR="0" rtl="0" algn="l">
              <a:lnSpc>
                <a:spcPct val="100000"/>
              </a:lnSpc>
              <a:spcBef>
                <a:spcPts val="0"/>
              </a:spcBef>
              <a:spcAft>
                <a:spcPts val="0"/>
              </a:spcAft>
              <a:buClr>
                <a:schemeClr val="dk1"/>
              </a:buClr>
              <a:buSzPts val="1800"/>
              <a:buFont typeface="Arial"/>
              <a:buNone/>
            </a:pPr>
            <a:r>
              <a:rPr lang="en-US" sz="1800">
                <a:solidFill>
                  <a:schemeClr val="dk1"/>
                </a:solidFill>
                <a:latin typeface="Courier New"/>
                <a:ea typeface="Courier New"/>
                <a:cs typeface="Courier New"/>
                <a:sym typeface="Courier New"/>
              </a:rPr>
              <a:t> Factorial := Result;</a:t>
            </a:r>
            <a:endParaRPr/>
          </a:p>
          <a:p>
            <a:pPr indent="0" lvl="0" marL="0" marR="0" rtl="0" algn="l">
              <a:lnSpc>
                <a:spcPct val="100000"/>
              </a:lnSpc>
              <a:spcBef>
                <a:spcPts val="0"/>
              </a:spcBef>
              <a:spcAft>
                <a:spcPts val="0"/>
              </a:spcAft>
              <a:buClr>
                <a:schemeClr val="dk1"/>
              </a:buClr>
              <a:buSzPts val="1800"/>
              <a:buFont typeface="Arial"/>
              <a:buNone/>
            </a:pPr>
            <a:r>
              <a:rPr lang="en-US" sz="1800">
                <a:solidFill>
                  <a:schemeClr val="dk1"/>
                </a:solidFill>
                <a:latin typeface="Courier New"/>
                <a:ea typeface="Courier New"/>
                <a:cs typeface="Courier New"/>
                <a:sym typeface="Courier New"/>
              </a:rPr>
              <a:t>End; </a:t>
            </a:r>
            <a:endParaRPr/>
          </a:p>
        </p:txBody>
      </p:sp>
      <p:sp>
        <p:nvSpPr>
          <p:cNvPr id="272" name="Google Shape;272;p23"/>
          <p:cNvSpPr txBox="1"/>
          <p:nvPr/>
        </p:nvSpPr>
        <p:spPr>
          <a:xfrm>
            <a:off x="6209731" y="2375858"/>
            <a:ext cx="5540992" cy="435133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Function Factorial(n : Integer) : Integer;</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Var</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Result : Integer;</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Begin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If n = 1 then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Factorial := 1 Else</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Factorial := n*Factorial(n-1);</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End;</a:t>
            </a:r>
            <a:endParaRPr sz="1800">
              <a:solidFill>
                <a:schemeClr val="dk1"/>
              </a:solidFill>
              <a:latin typeface="Courier New"/>
              <a:ea typeface="Courier New"/>
              <a:cs typeface="Courier New"/>
              <a:sym typeface="Courier New"/>
            </a:endParaRPr>
          </a:p>
        </p:txBody>
      </p:sp>
      <p:sp>
        <p:nvSpPr>
          <p:cNvPr id="273" name="Google Shape;273;p23"/>
          <p:cNvSpPr txBox="1"/>
          <p:nvPr/>
        </p:nvSpPr>
        <p:spPr>
          <a:xfrm>
            <a:off x="423081" y="1909039"/>
            <a:ext cx="8643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Iterasi</a:t>
            </a:r>
            <a:endParaRPr b="1" sz="1800">
              <a:solidFill>
                <a:schemeClr val="dk1"/>
              </a:solidFill>
              <a:latin typeface="Arial"/>
              <a:ea typeface="Arial"/>
              <a:cs typeface="Arial"/>
              <a:sym typeface="Arial"/>
            </a:endParaRPr>
          </a:p>
        </p:txBody>
      </p:sp>
      <p:sp>
        <p:nvSpPr>
          <p:cNvPr id="274" name="Google Shape;274;p23"/>
          <p:cNvSpPr txBox="1"/>
          <p:nvPr/>
        </p:nvSpPr>
        <p:spPr>
          <a:xfrm>
            <a:off x="6209731" y="1909039"/>
            <a:ext cx="10310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Rekursi</a:t>
            </a:r>
            <a:endParaRPr b="1" sz="1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4"/>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Review: Searching</a:t>
            </a:r>
            <a:endParaRPr/>
          </a:p>
        </p:txBody>
      </p:sp>
      <p:sp>
        <p:nvSpPr>
          <p:cNvPr id="280" name="Google Shape;280;p24"/>
          <p:cNvSpPr txBox="1"/>
          <p:nvPr>
            <p:ph idx="1" type="body"/>
          </p:nvPr>
        </p:nvSpPr>
        <p:spPr>
          <a:xfrm>
            <a:off x="581195" y="1803401"/>
            <a:ext cx="7293564" cy="4055399"/>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b="1" lang="en-US"/>
              <a:t>Proses pencarian </a:t>
            </a:r>
            <a:r>
              <a:rPr lang="en-US"/>
              <a:t>adalah menemukan data tertentu di dalam sekumpulan data yang </a:t>
            </a:r>
            <a:r>
              <a:rPr b="1" lang="en-US"/>
              <a:t>bertipe sama</a:t>
            </a:r>
            <a:endParaRPr/>
          </a:p>
          <a:p>
            <a:pPr indent="-306000" lvl="0" marL="306000" rtl="0" algn="l">
              <a:spcBef>
                <a:spcPts val="960"/>
              </a:spcBef>
              <a:spcAft>
                <a:spcPts val="0"/>
              </a:spcAft>
              <a:buSzPts val="1656"/>
              <a:buChar char="◼"/>
            </a:pPr>
            <a:r>
              <a:rPr lang="en-US"/>
              <a:t>Fokus: </a:t>
            </a:r>
            <a:r>
              <a:rPr b="1" lang="en-US"/>
              <a:t>Array</a:t>
            </a:r>
            <a:endParaRPr/>
          </a:p>
          <a:p>
            <a:pPr indent="-200844" lvl="0" marL="306000" rtl="0" algn="l">
              <a:spcBef>
                <a:spcPts val="960"/>
              </a:spcBef>
              <a:spcAft>
                <a:spcPts val="0"/>
              </a:spcAft>
              <a:buSzPts val="1656"/>
              <a:buNone/>
            </a:pPr>
            <a:r>
              <a:t/>
            </a:r>
            <a:endParaRPr b="1"/>
          </a:p>
          <a:p>
            <a:pPr indent="0" lvl="0" marL="0" rtl="0" algn="l">
              <a:spcBef>
                <a:spcPts val="960"/>
              </a:spcBef>
              <a:spcAft>
                <a:spcPts val="0"/>
              </a:spcAft>
              <a:buSzPts val="1656"/>
              <a:buNone/>
            </a:pPr>
            <a:r>
              <a:rPr lang="en-US">
                <a:latin typeface="Courier New"/>
                <a:ea typeface="Courier New"/>
                <a:cs typeface="Courier New"/>
                <a:sym typeface="Courier New"/>
              </a:rPr>
              <a:t>D: array [1..11] of integer</a:t>
            </a:r>
            <a:endParaRPr/>
          </a:p>
          <a:p>
            <a:pPr indent="0" lvl="0" marL="0" rtl="0" algn="l">
              <a:spcBef>
                <a:spcPts val="960"/>
              </a:spcBef>
              <a:spcAft>
                <a:spcPts val="0"/>
              </a:spcAft>
              <a:buSzPts val="1656"/>
              <a:buNone/>
            </a:pPr>
            <a:r>
              <a:rPr lang="en-US">
                <a:latin typeface="Courier New"/>
                <a:ea typeface="Courier New"/>
                <a:cs typeface="Courier New"/>
                <a:sym typeface="Courier New"/>
              </a:rPr>
              <a:t>Kar: array [1..8] of character</a:t>
            </a:r>
            <a:endParaRPr/>
          </a:p>
          <a:p>
            <a:pPr indent="0" lvl="0" marL="0" rtl="0" algn="l">
              <a:spcBef>
                <a:spcPts val="960"/>
              </a:spcBef>
              <a:spcAft>
                <a:spcPts val="0"/>
              </a:spcAft>
              <a:buSzPts val="1656"/>
              <a:buNone/>
            </a:pPr>
            <a:r>
              <a:rPr lang="en-US">
                <a:latin typeface="Courier New"/>
                <a:ea typeface="Courier New"/>
                <a:cs typeface="Courier New"/>
                <a:sym typeface="Courier New"/>
              </a:rPr>
              <a:t>Const N : integer =  5 {jumlah siswa}</a:t>
            </a:r>
            <a:endParaRPr/>
          </a:p>
          <a:p>
            <a:pPr indent="0" lvl="0" marL="0" rtl="0" algn="l">
              <a:spcBef>
                <a:spcPts val="960"/>
              </a:spcBef>
              <a:spcAft>
                <a:spcPts val="0"/>
              </a:spcAft>
              <a:buSzPts val="1656"/>
              <a:buNone/>
            </a:pPr>
            <a:r>
              <a:rPr lang="en-US">
                <a:latin typeface="Courier New"/>
                <a:ea typeface="Courier New"/>
                <a:cs typeface="Courier New"/>
                <a:sym typeface="Courier New"/>
              </a:rPr>
              <a:t>Type Data = record &lt;Nama: string, Usia: integer&gt;</a:t>
            </a:r>
            <a:endParaRPr/>
          </a:p>
          <a:p>
            <a:pPr indent="0" lvl="0" marL="0" rtl="0" algn="l">
              <a:spcBef>
                <a:spcPts val="960"/>
              </a:spcBef>
              <a:spcAft>
                <a:spcPts val="0"/>
              </a:spcAft>
              <a:buSzPts val="1656"/>
              <a:buNone/>
            </a:pPr>
            <a:r>
              <a:rPr lang="en-US">
                <a:latin typeface="Courier New"/>
                <a:ea typeface="Courier New"/>
                <a:cs typeface="Courier New"/>
                <a:sym typeface="Courier New"/>
              </a:rPr>
              <a:t>DataSiswa : array[1..N] of Data</a:t>
            </a:r>
            <a:endParaRPr/>
          </a:p>
          <a:p>
            <a:pPr indent="0" lvl="0" marL="0" rtl="0" algn="l">
              <a:spcBef>
                <a:spcPts val="960"/>
              </a:spcBef>
              <a:spcAft>
                <a:spcPts val="0"/>
              </a:spcAft>
              <a:buSzPts val="1656"/>
              <a:buNone/>
            </a:pPr>
            <a:r>
              <a:t/>
            </a:r>
            <a:endParaRPr b="1"/>
          </a:p>
        </p:txBody>
      </p:sp>
      <p:graphicFrame>
        <p:nvGraphicFramePr>
          <p:cNvPr id="281" name="Google Shape;281;p24"/>
          <p:cNvGraphicFramePr/>
          <p:nvPr/>
        </p:nvGraphicFramePr>
        <p:xfrm>
          <a:off x="5708132" y="2686823"/>
          <a:ext cx="3000000" cy="3000000"/>
        </p:xfrm>
        <a:graphic>
          <a:graphicData uri="http://schemas.openxmlformats.org/drawingml/2006/table">
            <a:tbl>
              <a:tblPr bandRow="1" firstRow="1">
                <a:noFill/>
                <a:tableStyleId>{F88DE2FF-7839-4D86-BD70-D37B256334B1}</a:tableStyleId>
              </a:tblPr>
              <a:tblGrid>
                <a:gridCol w="554175"/>
                <a:gridCol w="554175"/>
                <a:gridCol w="554175"/>
                <a:gridCol w="554175"/>
                <a:gridCol w="554175"/>
                <a:gridCol w="554175"/>
                <a:gridCol w="554175"/>
                <a:gridCol w="554175"/>
                <a:gridCol w="554175"/>
                <a:gridCol w="554175"/>
                <a:gridCol w="554175"/>
              </a:tblGrid>
              <a:tr h="370850">
                <a:tc>
                  <a:txBody>
                    <a:bodyPr/>
                    <a:lstStyle/>
                    <a:p>
                      <a:pPr indent="0" lvl="0" marL="0" marR="0" rtl="0" algn="ctr">
                        <a:spcBef>
                          <a:spcPts val="0"/>
                        </a:spcBef>
                        <a:spcAft>
                          <a:spcPts val="0"/>
                        </a:spcAft>
                        <a:buNone/>
                      </a:pPr>
                      <a:r>
                        <a:rPr lang="en-US" sz="1800" u="none" cap="none" strike="noStrike"/>
                        <a:t>21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36</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10</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36</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68</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32</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12</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10</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36</a:t>
                      </a:r>
                      <a:endParaRPr sz="1800" u="none" cap="none" strike="noStrike"/>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9</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10</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11</a:t>
                      </a:r>
                      <a:endParaRPr sz="1800" u="none" cap="none" strike="noStrike"/>
                    </a:p>
                  </a:txBody>
                  <a:tcPr marT="45725" marB="45725" marR="91450" marL="91450"/>
                </a:tc>
              </a:tr>
            </a:tbl>
          </a:graphicData>
        </a:graphic>
      </p:graphicFrame>
      <p:graphicFrame>
        <p:nvGraphicFramePr>
          <p:cNvPr id="282" name="Google Shape;282;p24"/>
          <p:cNvGraphicFramePr/>
          <p:nvPr/>
        </p:nvGraphicFramePr>
        <p:xfrm>
          <a:off x="7354773" y="3560383"/>
          <a:ext cx="3000000" cy="3000000"/>
        </p:xfrm>
        <a:graphic>
          <a:graphicData uri="http://schemas.openxmlformats.org/drawingml/2006/table">
            <a:tbl>
              <a:tblPr bandRow="1" firstRow="1">
                <a:noFill/>
                <a:tableStyleId>{F88DE2FF-7839-4D86-BD70-D37B256334B1}</a:tableStyleId>
              </a:tblPr>
              <a:tblGrid>
                <a:gridCol w="554175"/>
                <a:gridCol w="554175"/>
                <a:gridCol w="554175"/>
                <a:gridCol w="554175"/>
                <a:gridCol w="554175"/>
                <a:gridCol w="554175"/>
                <a:gridCol w="554175"/>
                <a:gridCol w="554175"/>
              </a:tblGrid>
              <a:tr h="370850">
                <a:tc>
                  <a:txBody>
                    <a:bodyPr/>
                    <a:lstStyle/>
                    <a:p>
                      <a:pPr indent="0" lvl="0" marL="0" marR="0" rtl="0" algn="ctr">
                        <a:spcBef>
                          <a:spcPts val="0"/>
                        </a:spcBef>
                        <a:spcAft>
                          <a:spcPts val="0"/>
                        </a:spcAft>
                        <a:buNone/>
                      </a:pPr>
                      <a:r>
                        <a:rPr lang="en-US" sz="1800" u="none" cap="none" strike="noStrike"/>
                        <a:t>k</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m</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t</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a</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f</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m</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a:t>
                      </a:r>
                      <a:endParaRPr sz="1800" u="none" cap="none" strike="noStrike"/>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4</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5</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8</a:t>
                      </a:r>
                      <a:endParaRPr sz="1800" u="none" cap="none" strike="noStrike"/>
                    </a:p>
                  </a:txBody>
                  <a:tcPr marT="45725" marB="45725" marR="91450" marL="91450"/>
                </a:tc>
              </a:tr>
            </a:tbl>
          </a:graphicData>
        </a:graphic>
      </p:graphicFrame>
      <p:graphicFrame>
        <p:nvGraphicFramePr>
          <p:cNvPr id="283" name="Google Shape;283;p24"/>
          <p:cNvGraphicFramePr/>
          <p:nvPr/>
        </p:nvGraphicFramePr>
        <p:xfrm>
          <a:off x="9207434" y="4500671"/>
          <a:ext cx="3000000" cy="3000000"/>
        </p:xfrm>
        <a:graphic>
          <a:graphicData uri="http://schemas.openxmlformats.org/drawingml/2006/table">
            <a:tbl>
              <a:tblPr bandRow="1" firstRow="1">
                <a:noFill/>
                <a:tableStyleId>{F88DE2FF-7839-4D86-BD70-D37B256334B1}</a:tableStyleId>
              </a:tblPr>
              <a:tblGrid>
                <a:gridCol w="504050"/>
                <a:gridCol w="1008100"/>
                <a:gridCol w="1080125"/>
              </a:tblGrid>
              <a:tr h="370850">
                <a:tc>
                  <a:txBody>
                    <a:bodyPr/>
                    <a:lstStyle/>
                    <a:p>
                      <a:pPr indent="0" lvl="0" marL="0" marR="0" rtl="0" algn="ctr">
                        <a:spcBef>
                          <a:spcPts val="0"/>
                        </a:spcBef>
                        <a:spcAft>
                          <a:spcPts val="0"/>
                        </a:spcAft>
                        <a:buNone/>
                      </a:pPr>
                      <a:r>
                        <a:rPr b="0" lang="en-US" sz="1800" u="none" cap="none" strike="noStrike">
                          <a:solidFill>
                            <a:schemeClr val="dk1"/>
                          </a:solidFill>
                        </a:rPr>
                        <a:t>1</a:t>
                      </a:r>
                      <a:endParaRPr b="0" sz="1800" u="none" cap="none" strike="noStrike">
                        <a:solidFill>
                          <a:schemeClr val="dk1"/>
                        </a:solidFill>
                      </a:endParaRPr>
                    </a:p>
                  </a:txBody>
                  <a:tcPr marT="45725" marB="45725" marR="91450" marL="91450">
                    <a:solidFill>
                      <a:srgbClr val="FFC9BC"/>
                    </a:solidFill>
                  </a:tcPr>
                </a:tc>
                <a:tc>
                  <a:txBody>
                    <a:bodyPr/>
                    <a:lstStyle/>
                    <a:p>
                      <a:pPr indent="0" lvl="0" marL="0" marR="0" rtl="0" algn="l">
                        <a:spcBef>
                          <a:spcPts val="0"/>
                        </a:spcBef>
                        <a:spcAft>
                          <a:spcPts val="0"/>
                        </a:spcAft>
                        <a:buNone/>
                      </a:pPr>
                      <a:r>
                        <a:rPr b="1" lang="en-US" sz="1800" u="none" cap="none" strike="noStrike">
                          <a:solidFill>
                            <a:schemeClr val="lt1"/>
                          </a:solidFill>
                        </a:rPr>
                        <a:t>Ali</a:t>
                      </a:r>
                      <a:endParaRPr b="1" sz="1800">
                        <a:solidFill>
                          <a:schemeClr val="lt1"/>
                        </a:solidFill>
                      </a:endParaRPr>
                    </a:p>
                  </a:txBody>
                  <a:tcPr marT="45725" marB="45725" marR="91450" marL="91450">
                    <a:solidFill>
                      <a:schemeClr val="accent1"/>
                    </a:solidFill>
                  </a:tcPr>
                </a:tc>
                <a:tc>
                  <a:txBody>
                    <a:bodyPr/>
                    <a:lstStyle/>
                    <a:p>
                      <a:pPr indent="0" lvl="0" marL="0" marR="0" rtl="0" algn="l">
                        <a:spcBef>
                          <a:spcPts val="0"/>
                        </a:spcBef>
                        <a:spcAft>
                          <a:spcPts val="0"/>
                        </a:spcAft>
                        <a:buNone/>
                      </a:pPr>
                      <a:r>
                        <a:rPr b="1" lang="en-US" sz="1800">
                          <a:solidFill>
                            <a:schemeClr val="lt1"/>
                          </a:solidFill>
                        </a:rPr>
                        <a:t>18</a:t>
                      </a:r>
                      <a:endParaRPr b="1" sz="1800">
                        <a:solidFill>
                          <a:schemeClr val="lt1"/>
                        </a:solidFill>
                      </a:endParaRPr>
                    </a:p>
                  </a:txBody>
                  <a:tcPr marT="45725" marB="45725" marR="91450" marL="91450">
                    <a:solidFill>
                      <a:schemeClr val="accent1"/>
                    </a:solidFill>
                  </a:tcPr>
                </a:tc>
              </a:tr>
              <a:tr h="370850">
                <a:tc>
                  <a:txBody>
                    <a:bodyPr/>
                    <a:lstStyle/>
                    <a:p>
                      <a:pPr indent="0" lvl="0" marL="0" marR="0" rtl="0" algn="ctr">
                        <a:spcBef>
                          <a:spcPts val="0"/>
                        </a:spcBef>
                        <a:spcAft>
                          <a:spcPts val="0"/>
                        </a:spcAft>
                        <a:buNone/>
                      </a:pPr>
                      <a:r>
                        <a:rPr b="0" lang="en-US" sz="1800">
                          <a:solidFill>
                            <a:schemeClr val="dk1"/>
                          </a:solidFill>
                        </a:rPr>
                        <a:t>2</a:t>
                      </a:r>
                      <a:endParaRPr b="0" sz="1800">
                        <a:solidFill>
                          <a:schemeClr val="dk1"/>
                        </a:solidFill>
                      </a:endParaRPr>
                    </a:p>
                  </a:txBody>
                  <a:tcPr marT="45725" marB="45725" marR="91450" marL="91450">
                    <a:solidFill>
                      <a:srgbClr val="FFC9BC"/>
                    </a:solidFill>
                  </a:tcPr>
                </a:tc>
                <a:tc>
                  <a:txBody>
                    <a:bodyPr/>
                    <a:lstStyle/>
                    <a:p>
                      <a:pPr indent="0" lvl="0" marL="0" marR="0" rtl="0" algn="l">
                        <a:spcBef>
                          <a:spcPts val="0"/>
                        </a:spcBef>
                        <a:spcAft>
                          <a:spcPts val="0"/>
                        </a:spcAft>
                        <a:buNone/>
                      </a:pPr>
                      <a:r>
                        <a:rPr b="1" lang="en-US" sz="1800">
                          <a:solidFill>
                            <a:schemeClr val="lt1"/>
                          </a:solidFill>
                        </a:rPr>
                        <a:t>Tono</a:t>
                      </a:r>
                      <a:endParaRPr b="1" sz="1800">
                        <a:solidFill>
                          <a:schemeClr val="lt1"/>
                        </a:solidFill>
                      </a:endParaRPr>
                    </a:p>
                  </a:txBody>
                  <a:tcPr marT="45725" marB="45725" marR="91450" marL="91450">
                    <a:solidFill>
                      <a:schemeClr val="accent1"/>
                    </a:solidFill>
                  </a:tcPr>
                </a:tc>
                <a:tc>
                  <a:txBody>
                    <a:bodyPr/>
                    <a:lstStyle/>
                    <a:p>
                      <a:pPr indent="0" lvl="0" marL="0" marR="0" rtl="0" algn="l">
                        <a:spcBef>
                          <a:spcPts val="0"/>
                        </a:spcBef>
                        <a:spcAft>
                          <a:spcPts val="0"/>
                        </a:spcAft>
                        <a:buNone/>
                      </a:pPr>
                      <a:r>
                        <a:rPr b="1" lang="en-US" sz="1800">
                          <a:solidFill>
                            <a:schemeClr val="lt1"/>
                          </a:solidFill>
                        </a:rPr>
                        <a:t>24</a:t>
                      </a:r>
                      <a:endParaRPr b="1" sz="1800">
                        <a:solidFill>
                          <a:schemeClr val="lt1"/>
                        </a:solidFill>
                      </a:endParaRPr>
                    </a:p>
                  </a:txBody>
                  <a:tcPr marT="45725" marB="45725" marR="91450" marL="91450">
                    <a:solidFill>
                      <a:schemeClr val="accent1"/>
                    </a:solidFill>
                  </a:tcPr>
                </a:tc>
              </a:tr>
              <a:tr h="370850">
                <a:tc>
                  <a:txBody>
                    <a:bodyPr/>
                    <a:lstStyle/>
                    <a:p>
                      <a:pPr indent="0" lvl="0" marL="0" marR="0" rtl="0" algn="ctr">
                        <a:spcBef>
                          <a:spcPts val="0"/>
                        </a:spcBef>
                        <a:spcAft>
                          <a:spcPts val="0"/>
                        </a:spcAft>
                        <a:buNone/>
                      </a:pPr>
                      <a:r>
                        <a:rPr b="0" lang="en-US" sz="1800">
                          <a:solidFill>
                            <a:schemeClr val="dk1"/>
                          </a:solidFill>
                        </a:rPr>
                        <a:t>3</a:t>
                      </a:r>
                      <a:endParaRPr b="0" sz="1800">
                        <a:solidFill>
                          <a:schemeClr val="dk1"/>
                        </a:solidFill>
                      </a:endParaRPr>
                    </a:p>
                  </a:txBody>
                  <a:tcPr marT="45725" marB="45725" marR="91450" marL="91450">
                    <a:solidFill>
                      <a:srgbClr val="FFC9BC"/>
                    </a:solidFill>
                  </a:tcPr>
                </a:tc>
                <a:tc>
                  <a:txBody>
                    <a:bodyPr/>
                    <a:lstStyle/>
                    <a:p>
                      <a:pPr indent="0" lvl="0" marL="0" marR="0" rtl="0" algn="l">
                        <a:spcBef>
                          <a:spcPts val="0"/>
                        </a:spcBef>
                        <a:spcAft>
                          <a:spcPts val="0"/>
                        </a:spcAft>
                        <a:buNone/>
                      </a:pPr>
                      <a:r>
                        <a:rPr b="1" lang="en-US" sz="1800">
                          <a:solidFill>
                            <a:schemeClr val="lt1"/>
                          </a:solidFill>
                        </a:rPr>
                        <a:t>Amir</a:t>
                      </a:r>
                      <a:endParaRPr b="1" sz="1800">
                        <a:solidFill>
                          <a:schemeClr val="lt1"/>
                        </a:solidFill>
                      </a:endParaRPr>
                    </a:p>
                  </a:txBody>
                  <a:tcPr marT="45725" marB="45725" marR="91450" marL="91450">
                    <a:solidFill>
                      <a:schemeClr val="accent1"/>
                    </a:solidFill>
                  </a:tcPr>
                </a:tc>
                <a:tc>
                  <a:txBody>
                    <a:bodyPr/>
                    <a:lstStyle/>
                    <a:p>
                      <a:pPr indent="0" lvl="0" marL="0" marR="0" rtl="0" algn="l">
                        <a:spcBef>
                          <a:spcPts val="0"/>
                        </a:spcBef>
                        <a:spcAft>
                          <a:spcPts val="0"/>
                        </a:spcAft>
                        <a:buNone/>
                      </a:pPr>
                      <a:r>
                        <a:rPr b="1" lang="en-US" sz="1800">
                          <a:solidFill>
                            <a:schemeClr val="lt1"/>
                          </a:solidFill>
                        </a:rPr>
                        <a:t>30</a:t>
                      </a:r>
                      <a:endParaRPr b="1" sz="1800">
                        <a:solidFill>
                          <a:schemeClr val="lt1"/>
                        </a:solidFill>
                      </a:endParaRPr>
                    </a:p>
                  </a:txBody>
                  <a:tcPr marT="45725" marB="45725" marR="91450" marL="91450">
                    <a:solidFill>
                      <a:schemeClr val="accent1"/>
                    </a:solidFill>
                  </a:tcPr>
                </a:tc>
              </a:tr>
              <a:tr h="370850">
                <a:tc>
                  <a:txBody>
                    <a:bodyPr/>
                    <a:lstStyle/>
                    <a:p>
                      <a:pPr indent="0" lvl="0" marL="0" marR="0" rtl="0" algn="ctr">
                        <a:spcBef>
                          <a:spcPts val="0"/>
                        </a:spcBef>
                        <a:spcAft>
                          <a:spcPts val="0"/>
                        </a:spcAft>
                        <a:buNone/>
                      </a:pPr>
                      <a:r>
                        <a:rPr b="0" lang="en-US" sz="1800">
                          <a:solidFill>
                            <a:schemeClr val="dk1"/>
                          </a:solidFill>
                        </a:rPr>
                        <a:t>4</a:t>
                      </a:r>
                      <a:endParaRPr b="0" sz="1800">
                        <a:solidFill>
                          <a:schemeClr val="dk1"/>
                        </a:solidFill>
                      </a:endParaRPr>
                    </a:p>
                  </a:txBody>
                  <a:tcPr marT="45725" marB="45725" marR="91450" marL="91450">
                    <a:solidFill>
                      <a:srgbClr val="FFC9BC"/>
                    </a:solidFill>
                  </a:tcPr>
                </a:tc>
                <a:tc>
                  <a:txBody>
                    <a:bodyPr/>
                    <a:lstStyle/>
                    <a:p>
                      <a:pPr indent="0" lvl="0" marL="0" marR="0" rtl="0" algn="l">
                        <a:spcBef>
                          <a:spcPts val="0"/>
                        </a:spcBef>
                        <a:spcAft>
                          <a:spcPts val="0"/>
                        </a:spcAft>
                        <a:buNone/>
                      </a:pPr>
                      <a:r>
                        <a:rPr b="1" lang="en-US" sz="1800">
                          <a:solidFill>
                            <a:schemeClr val="lt1"/>
                          </a:solidFill>
                        </a:rPr>
                        <a:t>Tuti</a:t>
                      </a:r>
                      <a:endParaRPr b="1" sz="1800">
                        <a:solidFill>
                          <a:schemeClr val="lt1"/>
                        </a:solidFill>
                      </a:endParaRPr>
                    </a:p>
                  </a:txBody>
                  <a:tcPr marT="45725" marB="45725" marR="91450" marL="91450">
                    <a:solidFill>
                      <a:schemeClr val="accent1"/>
                    </a:solidFill>
                  </a:tcPr>
                </a:tc>
                <a:tc>
                  <a:txBody>
                    <a:bodyPr/>
                    <a:lstStyle/>
                    <a:p>
                      <a:pPr indent="0" lvl="0" marL="0" marR="0" rtl="0" algn="l">
                        <a:spcBef>
                          <a:spcPts val="0"/>
                        </a:spcBef>
                        <a:spcAft>
                          <a:spcPts val="0"/>
                        </a:spcAft>
                        <a:buNone/>
                      </a:pPr>
                      <a:r>
                        <a:rPr b="1" lang="en-US" sz="1800">
                          <a:solidFill>
                            <a:schemeClr val="lt1"/>
                          </a:solidFill>
                        </a:rPr>
                        <a:t>21</a:t>
                      </a:r>
                      <a:endParaRPr b="1" sz="1800">
                        <a:solidFill>
                          <a:schemeClr val="lt1"/>
                        </a:solidFill>
                      </a:endParaRPr>
                    </a:p>
                  </a:txBody>
                  <a:tcPr marT="45725" marB="45725" marR="91450" marL="91450">
                    <a:solidFill>
                      <a:schemeClr val="accent1"/>
                    </a:solidFill>
                  </a:tcPr>
                </a:tc>
              </a:tr>
              <a:tr h="370850">
                <a:tc>
                  <a:txBody>
                    <a:bodyPr/>
                    <a:lstStyle/>
                    <a:p>
                      <a:pPr indent="0" lvl="0" marL="0" marR="0" rtl="0" algn="ctr">
                        <a:spcBef>
                          <a:spcPts val="0"/>
                        </a:spcBef>
                        <a:spcAft>
                          <a:spcPts val="0"/>
                        </a:spcAft>
                        <a:buNone/>
                      </a:pPr>
                      <a:r>
                        <a:rPr b="0" lang="en-US" sz="1800">
                          <a:solidFill>
                            <a:schemeClr val="dk1"/>
                          </a:solidFill>
                        </a:rPr>
                        <a:t>5</a:t>
                      </a:r>
                      <a:endParaRPr b="0" sz="1800">
                        <a:solidFill>
                          <a:schemeClr val="dk1"/>
                        </a:solidFill>
                      </a:endParaRPr>
                    </a:p>
                  </a:txBody>
                  <a:tcPr marT="45725" marB="45725" marR="91450" marL="91450">
                    <a:solidFill>
                      <a:srgbClr val="FFC9BC"/>
                    </a:solidFill>
                  </a:tcPr>
                </a:tc>
                <a:tc>
                  <a:txBody>
                    <a:bodyPr/>
                    <a:lstStyle/>
                    <a:p>
                      <a:pPr indent="0" lvl="0" marL="0" marR="0" rtl="0" algn="l">
                        <a:spcBef>
                          <a:spcPts val="0"/>
                        </a:spcBef>
                        <a:spcAft>
                          <a:spcPts val="0"/>
                        </a:spcAft>
                        <a:buNone/>
                      </a:pPr>
                      <a:r>
                        <a:rPr b="1" lang="en-US" sz="1800">
                          <a:solidFill>
                            <a:schemeClr val="lt1"/>
                          </a:solidFill>
                        </a:rPr>
                        <a:t>Yani</a:t>
                      </a:r>
                      <a:endParaRPr b="1" sz="1800">
                        <a:solidFill>
                          <a:schemeClr val="lt1"/>
                        </a:solidFill>
                      </a:endParaRPr>
                    </a:p>
                  </a:txBody>
                  <a:tcPr marT="45725" marB="45725" marR="91450" marL="91450">
                    <a:solidFill>
                      <a:schemeClr val="accent1"/>
                    </a:solidFill>
                  </a:tcPr>
                </a:tc>
                <a:tc>
                  <a:txBody>
                    <a:bodyPr/>
                    <a:lstStyle/>
                    <a:p>
                      <a:pPr indent="0" lvl="0" marL="0" marR="0" rtl="0" algn="l">
                        <a:spcBef>
                          <a:spcPts val="0"/>
                        </a:spcBef>
                        <a:spcAft>
                          <a:spcPts val="0"/>
                        </a:spcAft>
                        <a:buNone/>
                      </a:pPr>
                      <a:r>
                        <a:rPr b="1" lang="en-US" sz="1800">
                          <a:solidFill>
                            <a:schemeClr val="lt1"/>
                          </a:solidFill>
                        </a:rPr>
                        <a:t>22</a:t>
                      </a:r>
                      <a:endParaRPr b="1" sz="1800">
                        <a:solidFill>
                          <a:schemeClr val="lt1"/>
                        </a:solidFill>
                      </a:endParaRPr>
                    </a:p>
                  </a:txBody>
                  <a:tcPr marT="45725" marB="45725" marR="91450" marL="91450">
                    <a:solidFill>
                      <a:schemeClr val="accent1"/>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5"/>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Review: Searching</a:t>
            </a:r>
            <a:endParaRPr/>
          </a:p>
        </p:txBody>
      </p:sp>
      <p:sp>
        <p:nvSpPr>
          <p:cNvPr id="289" name="Google Shape;289;p25"/>
          <p:cNvSpPr txBox="1"/>
          <p:nvPr>
            <p:ph idx="1" type="body"/>
          </p:nvPr>
        </p:nvSpPr>
        <p:spPr>
          <a:xfrm>
            <a:off x="581194" y="1803401"/>
            <a:ext cx="11029615" cy="4055399"/>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b="1" lang="en-US"/>
              <a:t>Sequential Search</a:t>
            </a:r>
            <a:r>
              <a:rPr lang="en-US"/>
              <a:t> membandingkan setiap elemen array satu  per satu secara beruntun, mulai dari elemen pertama, sampai elemen yang dicari ditemukan atau sampai seluruh elemen sudah diperiksa</a:t>
            </a:r>
            <a:endParaRPr/>
          </a:p>
          <a:p>
            <a:pPr indent="-306000" lvl="1" marL="630000" rtl="0" algn="l">
              <a:spcBef>
                <a:spcPts val="920"/>
              </a:spcBef>
              <a:spcAft>
                <a:spcPts val="0"/>
              </a:spcAft>
              <a:buSzPts val="1472"/>
              <a:buChar char="◼"/>
            </a:pPr>
            <a:r>
              <a:rPr lang="en-US"/>
              <a:t>Array tidak terurut</a:t>
            </a:r>
            <a:endParaRPr/>
          </a:p>
          <a:p>
            <a:pPr indent="-306000" lvl="1" marL="630000" rtl="0" algn="l">
              <a:spcBef>
                <a:spcPts val="920"/>
              </a:spcBef>
              <a:spcAft>
                <a:spcPts val="0"/>
              </a:spcAft>
              <a:buSzPts val="1472"/>
              <a:buChar char="◼"/>
            </a:pPr>
            <a:r>
              <a:rPr lang="en-US"/>
              <a:t>Array terurut</a:t>
            </a:r>
            <a:endParaRPr/>
          </a:p>
          <a:p>
            <a:pPr indent="-212528" lvl="1" marL="630000" rtl="0" algn="l">
              <a:spcBef>
                <a:spcPts val="920"/>
              </a:spcBef>
              <a:spcAft>
                <a:spcPts val="0"/>
              </a:spcAft>
              <a:buSzPts val="1472"/>
              <a:buNone/>
            </a:pPr>
            <a:r>
              <a:t/>
            </a:r>
            <a:endParaRPr/>
          </a:p>
          <a:p>
            <a:pPr indent="-306000" lvl="0" marL="306000" rtl="0" algn="l">
              <a:spcBef>
                <a:spcPts val="960"/>
              </a:spcBef>
              <a:spcAft>
                <a:spcPts val="0"/>
              </a:spcAft>
              <a:buSzPts val="1656"/>
              <a:buChar char="◼"/>
            </a:pPr>
            <a:r>
              <a:rPr b="1" lang="en-US"/>
              <a:t>Binary Search</a:t>
            </a:r>
            <a:r>
              <a:rPr lang="en-US"/>
              <a:t> diterapkan pada sekumpulan data yang sudah terurut (terurut menaik atau menurun) dalam menemukan nilai tertentu dalam sebuah larik (array) linear dengan menghilangkan setengah data pada setiap langkah.</a:t>
            </a:r>
            <a:endParaRPr/>
          </a:p>
          <a:p>
            <a:pPr indent="-200844" lvl="0" marL="306000" rtl="0" algn="l">
              <a:spcBef>
                <a:spcPts val="960"/>
              </a:spcBef>
              <a:spcAft>
                <a:spcPts val="0"/>
              </a:spcAft>
              <a:buSzPts val="1656"/>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6"/>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Review: Sorting</a:t>
            </a:r>
            <a:endParaRPr/>
          </a:p>
        </p:txBody>
      </p:sp>
      <p:sp>
        <p:nvSpPr>
          <p:cNvPr id="295" name="Google Shape;295;p26"/>
          <p:cNvSpPr txBox="1"/>
          <p:nvPr>
            <p:ph idx="1" type="body"/>
          </p:nvPr>
        </p:nvSpPr>
        <p:spPr>
          <a:xfrm>
            <a:off x="581194" y="1803401"/>
            <a:ext cx="11029615" cy="4055399"/>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b="1" lang="en-US"/>
              <a:t>Pengurutan</a:t>
            </a:r>
            <a:r>
              <a:rPr lang="en-US"/>
              <a:t> adalah proses menyusun kembali data yang sebelumnya telah disusun menurut aturan tertentu (Ascending atau Descending)</a:t>
            </a:r>
            <a:endParaRPr/>
          </a:p>
          <a:p>
            <a:pPr indent="-306000" lvl="1" marL="630000" rtl="0" algn="l">
              <a:spcBef>
                <a:spcPts val="920"/>
              </a:spcBef>
              <a:spcAft>
                <a:spcPts val="0"/>
              </a:spcAft>
              <a:buSzPts val="1472"/>
              <a:buChar char="◼"/>
            </a:pPr>
            <a:r>
              <a:rPr lang="en-US"/>
              <a:t>Bubble Sort, pengurutan berdasar perbandingan</a:t>
            </a:r>
            <a:endParaRPr/>
          </a:p>
          <a:p>
            <a:pPr indent="-306000" lvl="1" marL="630000" rtl="0" algn="l">
              <a:spcBef>
                <a:spcPts val="920"/>
              </a:spcBef>
              <a:spcAft>
                <a:spcPts val="0"/>
              </a:spcAft>
              <a:buSzPts val="1472"/>
              <a:buChar char="◼"/>
            </a:pPr>
            <a:r>
              <a:rPr lang="en-US"/>
              <a:t>Selection Sort, pengurutan berdasar prioritas/ seleksi</a:t>
            </a:r>
            <a:endParaRPr/>
          </a:p>
          <a:p>
            <a:pPr indent="-306000" lvl="1" marL="630000" rtl="0" algn="l">
              <a:spcBef>
                <a:spcPts val="920"/>
              </a:spcBef>
              <a:spcAft>
                <a:spcPts val="0"/>
              </a:spcAft>
              <a:buSzPts val="1472"/>
              <a:buChar char="◼"/>
            </a:pPr>
            <a:r>
              <a:rPr lang="en-US"/>
              <a:t>Insertion Sort, pengurutan berdasarkan penyisipan dan penjagaan terurut</a:t>
            </a:r>
            <a:endParaRPr/>
          </a:p>
          <a:p>
            <a:pPr indent="-212528" lvl="1" marL="630000" rtl="0" algn="l">
              <a:spcBef>
                <a:spcPts val="920"/>
              </a:spcBef>
              <a:spcAft>
                <a:spcPts val="0"/>
              </a:spcAft>
              <a:buSzPts val="1472"/>
              <a:buNone/>
            </a:pPr>
            <a:r>
              <a:t/>
            </a:r>
            <a:endParaRPr/>
          </a:p>
          <a:p>
            <a:pPr indent="-200844" lvl="0" marL="306000" rtl="0" algn="l">
              <a:spcBef>
                <a:spcPts val="960"/>
              </a:spcBef>
              <a:spcAft>
                <a:spcPts val="0"/>
              </a:spcAft>
              <a:buSzPts val="1656"/>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7"/>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Notasi “O Besar” (Big-O notation)</a:t>
            </a:r>
            <a:endParaRPr/>
          </a:p>
        </p:txBody>
      </p:sp>
      <p:sp>
        <p:nvSpPr>
          <p:cNvPr id="301" name="Google Shape;301;p27"/>
          <p:cNvSpPr txBox="1"/>
          <p:nvPr>
            <p:ph idx="1" type="body"/>
          </p:nvPr>
        </p:nvSpPr>
        <p:spPr>
          <a:xfrm>
            <a:off x="581194" y="1803401"/>
            <a:ext cx="11029615" cy="4055399"/>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Setiap programmer yang baik akan menggunakan cara yang paling efektif dan efisien dalam menyelesaikan suatu permasalahan berarti harus bisa meminimalisir kompleksitas dari algoritma yang kita gunakan</a:t>
            </a:r>
            <a:endParaRPr/>
          </a:p>
          <a:p>
            <a:pPr indent="-306000" lvl="0" marL="306000" rtl="0" algn="l">
              <a:spcBef>
                <a:spcPts val="960"/>
              </a:spcBef>
              <a:spcAft>
                <a:spcPts val="0"/>
              </a:spcAft>
              <a:buSzPts val="1656"/>
              <a:buChar char="◼"/>
            </a:pPr>
            <a:r>
              <a:rPr lang="en-US"/>
              <a:t>Kompleksitas suatu algoritma dibagi menjadi 2, yaitu </a:t>
            </a:r>
            <a:r>
              <a:rPr b="1" lang="en-US"/>
              <a:t>Time Complexity </a:t>
            </a:r>
            <a:r>
              <a:rPr lang="en-US"/>
              <a:t>dan </a:t>
            </a:r>
            <a:r>
              <a:rPr b="1" lang="en-US"/>
              <a:t>Space Complexity</a:t>
            </a:r>
            <a:endParaRPr/>
          </a:p>
          <a:p>
            <a:pPr indent="-306000" lvl="0" marL="306000" rtl="0" algn="l">
              <a:spcBef>
                <a:spcPts val="960"/>
              </a:spcBef>
              <a:spcAft>
                <a:spcPts val="0"/>
              </a:spcAft>
              <a:buSzPts val="1656"/>
              <a:buChar char="◼"/>
            </a:pPr>
            <a:r>
              <a:rPr b="1" lang="en-US"/>
              <a:t>Time Complexity </a:t>
            </a:r>
            <a:r>
              <a:rPr lang="en-US"/>
              <a:t>adalah seberapa lama waktu yang diperlukan untuk menjalankan suatu algoritma. Sedangkan </a:t>
            </a:r>
            <a:r>
              <a:rPr b="1" lang="en-US"/>
              <a:t>Space Complexity</a:t>
            </a:r>
            <a:r>
              <a:rPr lang="en-US"/>
              <a:t> adalah seberapa besar memori yang kita gunakan untuk menjalankan suatu algoritma.</a:t>
            </a:r>
            <a:endParaRPr/>
          </a:p>
          <a:p>
            <a:pPr indent="-306000" lvl="0" marL="306000" rtl="0" algn="l">
              <a:spcBef>
                <a:spcPts val="960"/>
              </a:spcBef>
              <a:spcAft>
                <a:spcPts val="0"/>
              </a:spcAft>
              <a:buSzPts val="1656"/>
              <a:buChar char="◼"/>
            </a:pPr>
            <a:r>
              <a:rPr lang="en-US"/>
              <a:t>Dalam </a:t>
            </a:r>
            <a:r>
              <a:rPr b="1" lang="en-US"/>
              <a:t>Time Complexity</a:t>
            </a:r>
            <a:r>
              <a:rPr lang="en-US"/>
              <a:t> 🡪 </a:t>
            </a:r>
            <a:r>
              <a:rPr b="1" lang="en-US"/>
              <a:t>Big O Notation </a:t>
            </a:r>
            <a:r>
              <a:rPr lang="en-US"/>
              <a:t>digunakan untuk mengukur tingkat kompleksitas suatu algoritma (</a:t>
            </a:r>
            <a:r>
              <a:rPr i="1" lang="en-US"/>
              <a:t>berapa lama waktu yang dibutuhkan untuk menjalankan suatu algoritma dengan input tertentu (n))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8"/>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Notasi “O Besar” (Big-O notation)</a:t>
            </a:r>
            <a:endParaRPr/>
          </a:p>
        </p:txBody>
      </p:sp>
      <p:sp>
        <p:nvSpPr>
          <p:cNvPr id="307" name="Google Shape;307;p28"/>
          <p:cNvSpPr txBox="1"/>
          <p:nvPr>
            <p:ph idx="1" type="body"/>
          </p:nvPr>
        </p:nvSpPr>
        <p:spPr>
          <a:xfrm>
            <a:off x="581194" y="1803401"/>
            <a:ext cx="11029615" cy="4055399"/>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O(1) — Constant Time</a:t>
            </a:r>
            <a:endParaRPr/>
          </a:p>
          <a:p>
            <a:pPr indent="-306000" lvl="0" marL="306000" rtl="0" algn="l">
              <a:spcBef>
                <a:spcPts val="960"/>
              </a:spcBef>
              <a:spcAft>
                <a:spcPts val="0"/>
              </a:spcAft>
              <a:buSzPts val="1656"/>
              <a:buChar char="◼"/>
            </a:pPr>
            <a:r>
              <a:rPr lang="en-US"/>
              <a:t>O(log n) — Logarithmic Time</a:t>
            </a:r>
            <a:endParaRPr/>
          </a:p>
          <a:p>
            <a:pPr indent="-306000" lvl="0" marL="306000" rtl="0" algn="l">
              <a:spcBef>
                <a:spcPts val="960"/>
              </a:spcBef>
              <a:spcAft>
                <a:spcPts val="0"/>
              </a:spcAft>
              <a:buSzPts val="1656"/>
              <a:buChar char="◼"/>
            </a:pPr>
            <a:r>
              <a:rPr lang="en-US"/>
              <a:t>O(n) — Linear Time</a:t>
            </a:r>
            <a:endParaRPr/>
          </a:p>
          <a:p>
            <a:pPr indent="-306000" lvl="0" marL="306000" rtl="0" algn="l">
              <a:spcBef>
                <a:spcPts val="960"/>
              </a:spcBef>
              <a:spcAft>
                <a:spcPts val="0"/>
              </a:spcAft>
              <a:buSzPts val="1656"/>
              <a:buChar char="◼"/>
            </a:pPr>
            <a:r>
              <a:rPr lang="en-US"/>
              <a:t>O(n²) — Quadratic Time</a:t>
            </a:r>
            <a:endParaRPr/>
          </a:p>
          <a:p>
            <a:pPr indent="-306000" lvl="0" marL="306000" rtl="0" algn="l">
              <a:spcBef>
                <a:spcPts val="960"/>
              </a:spcBef>
              <a:spcAft>
                <a:spcPts val="0"/>
              </a:spcAft>
              <a:buSzPts val="1656"/>
              <a:buChar char="◼"/>
            </a:pPr>
            <a:r>
              <a:rPr lang="en-US"/>
              <a:t>O(2^n) — Exponential Time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9"/>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Latihan Soal</a:t>
            </a:r>
            <a:endParaRPr/>
          </a:p>
        </p:txBody>
      </p:sp>
      <p:sp>
        <p:nvSpPr>
          <p:cNvPr id="313" name="Google Shape;313;p29"/>
          <p:cNvSpPr txBox="1"/>
          <p:nvPr>
            <p:ph idx="1" type="body"/>
          </p:nvPr>
        </p:nvSpPr>
        <p:spPr>
          <a:xfrm>
            <a:off x="581194" y="1803401"/>
            <a:ext cx="11029615" cy="4802115"/>
          </a:xfrm>
          <a:prstGeom prst="rect">
            <a:avLst/>
          </a:prstGeom>
          <a:noFill/>
          <a:ln>
            <a:noFill/>
          </a:ln>
        </p:spPr>
        <p:txBody>
          <a:bodyPr anchorCtr="0" anchor="t" bIns="45700" lIns="91425" spcFirstLastPara="1" rIns="91425" wrap="square" tIns="45700">
            <a:normAutofit/>
          </a:bodyPr>
          <a:lstStyle/>
          <a:p>
            <a:pPr indent="-306000" lvl="0" marL="306000" rtl="0" algn="l">
              <a:lnSpc>
                <a:spcPct val="150000"/>
              </a:lnSpc>
              <a:spcBef>
                <a:spcPts val="0"/>
              </a:spcBef>
              <a:spcAft>
                <a:spcPts val="0"/>
              </a:spcAft>
              <a:buSzPts val="1840"/>
              <a:buChar char="◼"/>
            </a:pPr>
            <a:r>
              <a:rPr lang="en-US" sz="2000"/>
              <a:t>Kamu bertanggung jawab untuk membeli kue ulang tahun keponakanmu. Kamu memutuskan untuk membeli lilin sebanyak jumlah umurnya. Ketika dia meniup lilinnya, dia hanya bisa memadamkan lilin yang paling tinggi. Tugas kamu adalah menghitung berapa banyak jumlah lilin yang dapat dipadamkan!</a:t>
            </a:r>
            <a:endParaRPr/>
          </a:p>
          <a:p>
            <a:pPr indent="-189160" lvl="0" marL="306000" rtl="0" algn="l">
              <a:lnSpc>
                <a:spcPct val="150000"/>
              </a:lnSpc>
              <a:spcBef>
                <a:spcPts val="1000"/>
              </a:spcBef>
              <a:spcAft>
                <a:spcPts val="0"/>
              </a:spcAft>
              <a:buSzPts val="1840"/>
              <a:buNone/>
            </a:pPr>
            <a:r>
              <a:t/>
            </a:r>
            <a:endParaRPr sz="2000"/>
          </a:p>
          <a:p>
            <a:pPr indent="-306000" lvl="0" marL="306000" rtl="0" algn="l">
              <a:spcBef>
                <a:spcPts val="1000"/>
              </a:spcBef>
              <a:spcAft>
                <a:spcPts val="0"/>
              </a:spcAft>
              <a:buSzPts val="1840"/>
              <a:buChar char="◼"/>
            </a:pPr>
            <a:r>
              <a:rPr lang="en-US" sz="2000"/>
              <a:t>Hints:</a:t>
            </a:r>
            <a:endParaRPr/>
          </a:p>
          <a:p>
            <a:pPr indent="-342900" lvl="1" marL="666900" rtl="0" algn="l">
              <a:spcBef>
                <a:spcPts val="960"/>
              </a:spcBef>
              <a:spcAft>
                <a:spcPts val="0"/>
              </a:spcAft>
              <a:buSzPts val="1656"/>
              <a:buFont typeface="Gill Sans"/>
              <a:buAutoNum type="arabicPeriod"/>
            </a:pPr>
            <a:r>
              <a:rPr lang="en-US" sz="1800"/>
              <a:t>Input umur (contoh : 5)</a:t>
            </a:r>
            <a:endParaRPr/>
          </a:p>
          <a:p>
            <a:pPr indent="-342900" lvl="1" marL="666900" rtl="0" algn="l">
              <a:spcBef>
                <a:spcPts val="960"/>
              </a:spcBef>
              <a:spcAft>
                <a:spcPts val="0"/>
              </a:spcAft>
              <a:buSzPts val="1656"/>
              <a:buFont typeface="Gill Sans"/>
              <a:buAutoNum type="arabicPeriod"/>
            </a:pPr>
            <a:r>
              <a:rPr lang="en-US" sz="1800"/>
              <a:t>Input tinggi setiap lilin (contoh : 3, 4, 5, 5, 2)</a:t>
            </a:r>
            <a:endParaRPr/>
          </a:p>
          <a:p>
            <a:pPr indent="-342900" lvl="1" marL="666900" rtl="0" algn="l">
              <a:spcBef>
                <a:spcPts val="960"/>
              </a:spcBef>
              <a:spcAft>
                <a:spcPts val="0"/>
              </a:spcAft>
              <a:buSzPts val="1656"/>
              <a:buFont typeface="Gill Sans"/>
              <a:buAutoNum type="arabicPeriod"/>
            </a:pPr>
            <a:r>
              <a:rPr lang="en-US" sz="1800"/>
              <a:t>Output: jumlah lilin yang dapat dipadamkan (contoh : 2)</a:t>
            </a:r>
            <a:endParaRPr/>
          </a:p>
          <a:p>
            <a:pPr indent="-212528" lvl="1" marL="630000" rtl="0" algn="l">
              <a:lnSpc>
                <a:spcPct val="150000"/>
              </a:lnSpc>
              <a:spcBef>
                <a:spcPts val="920"/>
              </a:spcBef>
              <a:spcAft>
                <a:spcPts val="0"/>
              </a:spcAft>
              <a:buSzPts val="1472"/>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Review: Dasar Algoritma</a:t>
            </a:r>
            <a:endParaRPr/>
          </a:p>
        </p:txBody>
      </p:sp>
      <p:sp>
        <p:nvSpPr>
          <p:cNvPr id="118" name="Google Shape;118;p3"/>
          <p:cNvSpPr txBox="1"/>
          <p:nvPr>
            <p:ph idx="1" type="body"/>
          </p:nvPr>
        </p:nvSpPr>
        <p:spPr>
          <a:xfrm>
            <a:off x="581194" y="1803401"/>
            <a:ext cx="11029615" cy="4055399"/>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b="1" lang="en-US"/>
              <a:t>Algoritma</a:t>
            </a:r>
            <a:r>
              <a:rPr lang="en-US"/>
              <a:t> : Urutan langkah-langkah untuk memecahkan masalah yang disusun secara sistematis dan logis</a:t>
            </a:r>
            <a:endParaRPr/>
          </a:p>
          <a:p>
            <a:pPr indent="-306000" lvl="0" marL="306000" rtl="0" algn="l">
              <a:spcBef>
                <a:spcPts val="960"/>
              </a:spcBef>
              <a:spcAft>
                <a:spcPts val="0"/>
              </a:spcAft>
              <a:buSzPts val="1656"/>
              <a:buChar char="◼"/>
            </a:pPr>
            <a:r>
              <a:rPr lang="en-US"/>
              <a:t>Dalam operasi komputer, algoritma merupakan langkah-langkah yang didefinisikan untuk memerintah komputer dalam menyelesaikan suatu masalah</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b="1" lang="en-US"/>
              <a:t>Pertimbangan dalam pemilihan algoritma</a:t>
            </a:r>
            <a:endParaRPr b="1"/>
          </a:p>
          <a:p>
            <a:pPr indent="-306000" lvl="1" marL="630000" rtl="0" algn="l">
              <a:spcBef>
                <a:spcPts val="920"/>
              </a:spcBef>
              <a:spcAft>
                <a:spcPts val="0"/>
              </a:spcAft>
              <a:buSzPts val="1472"/>
              <a:buChar char="◼"/>
            </a:pPr>
            <a:r>
              <a:rPr lang="en-US"/>
              <a:t>Algoritma haruslah benar</a:t>
            </a:r>
            <a:endParaRPr/>
          </a:p>
          <a:p>
            <a:pPr indent="-306000" lvl="1" marL="630000" rtl="0" algn="l">
              <a:spcBef>
                <a:spcPts val="920"/>
              </a:spcBef>
              <a:spcAft>
                <a:spcPts val="0"/>
              </a:spcAft>
              <a:buSzPts val="1472"/>
              <a:buChar char="◼"/>
            </a:pPr>
            <a:r>
              <a:rPr lang="en-US"/>
              <a:t>Seberapa baik hasil yang dicapai oleh algoritma tersebut</a:t>
            </a:r>
            <a:endParaRPr/>
          </a:p>
          <a:p>
            <a:pPr indent="-306000" lvl="1" marL="630000" rtl="0" algn="l">
              <a:spcBef>
                <a:spcPts val="920"/>
              </a:spcBef>
              <a:spcAft>
                <a:spcPts val="0"/>
              </a:spcAft>
              <a:buSzPts val="1472"/>
              <a:buChar char="◼"/>
            </a:pPr>
            <a:r>
              <a:rPr lang="en-US"/>
              <a:t>Efisiensi algoritma (waktu dan memori)</a:t>
            </a:r>
            <a:endParaRPr/>
          </a:p>
          <a:p>
            <a:pPr indent="-212528" lvl="1" marL="630000" rtl="0" algn="l">
              <a:spcBef>
                <a:spcPts val="920"/>
              </a:spcBef>
              <a:spcAft>
                <a:spcPts val="0"/>
              </a:spcAft>
              <a:buSzPts val="1472"/>
              <a:buNone/>
            </a:pPr>
            <a:r>
              <a:t/>
            </a:r>
            <a:endParaRPr/>
          </a:p>
          <a:p>
            <a:pPr indent="-200844" lvl="0" marL="306000" rtl="0" algn="l">
              <a:spcBef>
                <a:spcPts val="960"/>
              </a:spcBef>
              <a:spcAft>
                <a:spcPts val="0"/>
              </a:spcAft>
              <a:buSzPts val="1656"/>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0"/>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Solusi </a:t>
            </a:r>
            <a:r>
              <a:rPr i="1" lang="en-US"/>
              <a:t>Birthday Cake Candles</a:t>
            </a:r>
            <a:endParaRPr i="1"/>
          </a:p>
        </p:txBody>
      </p:sp>
      <p:pic>
        <p:nvPicPr>
          <p:cNvPr id="319" name="Google Shape;319;p30"/>
          <p:cNvPicPr preferRelativeResize="0"/>
          <p:nvPr/>
        </p:nvPicPr>
        <p:blipFill rotWithShape="1">
          <a:blip r:embed="rId3">
            <a:alphaModFix/>
          </a:blip>
          <a:srcRect b="0" l="0" r="0" t="0"/>
          <a:stretch/>
        </p:blipFill>
        <p:spPr>
          <a:xfrm>
            <a:off x="3150092" y="1552575"/>
            <a:ext cx="5505450" cy="5305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eb3a9892c1_0_0"/>
          <p:cNvSpPr txBox="1"/>
          <p:nvPr>
            <p:ph type="title"/>
          </p:nvPr>
        </p:nvSpPr>
        <p:spPr>
          <a:xfrm>
            <a:off x="581192" y="702156"/>
            <a:ext cx="11029500" cy="809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Tipe Data, Objek Data dan Struktur Data</a:t>
            </a:r>
            <a:endParaRPr/>
          </a:p>
        </p:txBody>
      </p:sp>
      <p:sp>
        <p:nvSpPr>
          <p:cNvPr id="325" name="Google Shape;325;geb3a9892c1_0_0"/>
          <p:cNvSpPr txBox="1"/>
          <p:nvPr>
            <p:ph idx="1" type="body"/>
          </p:nvPr>
        </p:nvSpPr>
        <p:spPr>
          <a:xfrm>
            <a:off x="581194" y="1803401"/>
            <a:ext cx="11029500" cy="4055400"/>
          </a:xfrm>
          <a:prstGeom prst="rect">
            <a:avLst/>
          </a:prstGeom>
        </p:spPr>
        <p:txBody>
          <a:bodyPr anchorCtr="0" anchor="t" bIns="45700" lIns="91425" spcFirstLastPara="1" rIns="91425" wrap="square" tIns="45700">
            <a:normAutofit/>
          </a:bodyPr>
          <a:lstStyle/>
          <a:p>
            <a:pPr indent="-387350" lvl="0" marL="457200" rtl="0" algn="l">
              <a:spcBef>
                <a:spcPts val="360"/>
              </a:spcBef>
              <a:spcAft>
                <a:spcPts val="0"/>
              </a:spcAft>
              <a:buClr>
                <a:schemeClr val="dk1"/>
              </a:buClr>
              <a:buSzPts val="2500"/>
              <a:buFont typeface="Calibri"/>
              <a:buChar char="◼"/>
            </a:pPr>
            <a:r>
              <a:rPr b="1" lang="en-US" sz="2500">
                <a:solidFill>
                  <a:schemeClr val="dk1"/>
                </a:solidFill>
                <a:latin typeface="Calibri"/>
                <a:ea typeface="Calibri"/>
                <a:cs typeface="Calibri"/>
                <a:sym typeface="Calibri"/>
              </a:rPr>
              <a:t>Tipe Data</a:t>
            </a:r>
            <a:r>
              <a:rPr lang="en-US" sz="2500">
                <a:solidFill>
                  <a:schemeClr val="dk1"/>
                </a:solidFill>
                <a:latin typeface="Calibri"/>
                <a:ea typeface="Calibri"/>
                <a:cs typeface="Calibri"/>
                <a:sym typeface="Calibri"/>
              </a:rPr>
              <a:t>:  jenis data yang mampu ditangani oleh suatu bahasa pemrograman pada komputer</a:t>
            </a:r>
            <a:endParaRPr sz="2500">
              <a:solidFill>
                <a:schemeClr val="dk1"/>
              </a:solidFill>
              <a:latin typeface="Calibri"/>
              <a:ea typeface="Calibri"/>
              <a:cs typeface="Calibri"/>
              <a:sym typeface="Calibri"/>
            </a:endParaRPr>
          </a:p>
          <a:p>
            <a:pPr indent="-387350" lvl="1" marL="91440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misal di Pascal: integer, real dll</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Char char="◼"/>
            </a:pPr>
            <a:r>
              <a:rPr b="1" lang="en-US" sz="2500">
                <a:solidFill>
                  <a:schemeClr val="dk1"/>
                </a:solidFill>
                <a:latin typeface="Calibri"/>
                <a:ea typeface="Calibri"/>
                <a:cs typeface="Calibri"/>
                <a:sym typeface="Calibri"/>
              </a:rPr>
              <a:t>Objek Data</a:t>
            </a:r>
            <a:r>
              <a:rPr lang="en-US" sz="2500">
                <a:solidFill>
                  <a:schemeClr val="dk1"/>
                </a:solidFill>
                <a:latin typeface="Calibri"/>
                <a:ea typeface="Calibri"/>
                <a:cs typeface="Calibri"/>
                <a:sym typeface="Calibri"/>
              </a:rPr>
              <a:t> adalah kumpulan elemen yang mungkin untuk suatu tipe data tertentu</a:t>
            </a:r>
            <a:endParaRPr sz="2500">
              <a:solidFill>
                <a:schemeClr val="dk1"/>
              </a:solidFill>
              <a:latin typeface="Calibri"/>
              <a:ea typeface="Calibri"/>
              <a:cs typeface="Calibri"/>
              <a:sym typeface="Calibri"/>
            </a:endParaRPr>
          </a:p>
          <a:p>
            <a:pPr indent="-387350" lvl="1" marL="91440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misal integer di pascal adalah bilangan antara -32768 s.d. 32767</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Char char="◼"/>
            </a:pPr>
            <a:r>
              <a:rPr b="1" lang="en-US" sz="2500">
                <a:solidFill>
                  <a:schemeClr val="dk1"/>
                </a:solidFill>
                <a:latin typeface="Calibri"/>
                <a:ea typeface="Calibri"/>
                <a:cs typeface="Calibri"/>
                <a:sym typeface="Calibri"/>
              </a:rPr>
              <a:t>Struktur Data</a:t>
            </a:r>
            <a:r>
              <a:rPr lang="en-US" sz="2500">
                <a:solidFill>
                  <a:schemeClr val="dk1"/>
                </a:solidFill>
                <a:latin typeface="Calibri"/>
                <a:ea typeface="Calibri"/>
                <a:cs typeface="Calibri"/>
                <a:sym typeface="Calibri"/>
              </a:rPr>
              <a:t> </a:t>
            </a:r>
            <a:r>
              <a:rPr lang="en-US" sz="2500">
                <a:latin typeface="Calibri"/>
                <a:ea typeface="Calibri"/>
                <a:cs typeface="Calibri"/>
                <a:sym typeface="Calibri"/>
              </a:rPr>
              <a:t>adalah cara penyimpanan , pengorganisasian , dan pengaturan data di dalam media penyimpanan komputer sehingga data tersebut dapat digunakan secara efisien</a:t>
            </a:r>
            <a:endParaRPr sz="25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eb3a9892c1_0_7"/>
          <p:cNvSpPr txBox="1"/>
          <p:nvPr>
            <p:ph type="title"/>
          </p:nvPr>
        </p:nvSpPr>
        <p:spPr>
          <a:xfrm>
            <a:off x="581192" y="702156"/>
            <a:ext cx="11029500" cy="809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Aktivitas Struktur Data</a:t>
            </a:r>
            <a:endParaRPr/>
          </a:p>
        </p:txBody>
      </p:sp>
      <p:sp>
        <p:nvSpPr>
          <p:cNvPr id="331" name="Google Shape;331;geb3a9892c1_0_7"/>
          <p:cNvSpPr txBox="1"/>
          <p:nvPr>
            <p:ph idx="1" type="body"/>
          </p:nvPr>
        </p:nvSpPr>
        <p:spPr>
          <a:xfrm>
            <a:off x="581194" y="1803401"/>
            <a:ext cx="11029500" cy="4055400"/>
          </a:xfrm>
          <a:prstGeom prst="rect">
            <a:avLst/>
          </a:prstGeom>
        </p:spPr>
        <p:txBody>
          <a:bodyPr anchorCtr="0" anchor="t" bIns="45700" lIns="91425" spcFirstLastPara="1" rIns="91425" wrap="square" tIns="45700">
            <a:normAutofit/>
          </a:bodyPr>
          <a:lstStyle/>
          <a:p>
            <a:pPr indent="-387350" lvl="0" marL="457200" rtl="0" algn="just">
              <a:lnSpc>
                <a:spcPct val="115000"/>
              </a:lnSpc>
              <a:spcBef>
                <a:spcPts val="0"/>
              </a:spcBef>
              <a:spcAft>
                <a:spcPts val="0"/>
              </a:spcAft>
              <a:buClr>
                <a:schemeClr val="dk1"/>
              </a:buClr>
              <a:buSzPts val="2500"/>
              <a:buFont typeface="Calibri"/>
              <a:buAutoNum type="arabicPeriod"/>
            </a:pPr>
            <a:r>
              <a:rPr lang="en-US" sz="2500">
                <a:solidFill>
                  <a:schemeClr val="dk1"/>
                </a:solidFill>
                <a:latin typeface="Calibri"/>
                <a:ea typeface="Calibri"/>
                <a:cs typeface="Calibri"/>
                <a:sym typeface="Calibri"/>
              </a:rPr>
              <a:t>Mendeskripsikan kumpulan obyek data yang sah sesuai dengan tipe data yang ada</a:t>
            </a:r>
            <a:endParaRPr sz="2500">
              <a:solidFill>
                <a:schemeClr val="dk1"/>
              </a:solidFill>
              <a:latin typeface="Calibri"/>
              <a:ea typeface="Calibri"/>
              <a:cs typeface="Calibri"/>
              <a:sym typeface="Calibri"/>
            </a:endParaRPr>
          </a:p>
          <a:p>
            <a:pPr indent="-387350" lvl="0" marL="457200" rtl="0" algn="just">
              <a:lnSpc>
                <a:spcPct val="115000"/>
              </a:lnSpc>
              <a:spcBef>
                <a:spcPts val="0"/>
              </a:spcBef>
              <a:spcAft>
                <a:spcPts val="0"/>
              </a:spcAft>
              <a:buClr>
                <a:schemeClr val="dk1"/>
              </a:buClr>
              <a:buSzPts val="2500"/>
              <a:buFont typeface="Calibri"/>
              <a:buAutoNum type="arabicPeriod"/>
            </a:pPr>
            <a:r>
              <a:rPr lang="en-US" sz="2500">
                <a:solidFill>
                  <a:schemeClr val="dk1"/>
                </a:solidFill>
                <a:latin typeface="Calibri"/>
                <a:ea typeface="Calibri"/>
                <a:cs typeface="Calibri"/>
                <a:sym typeface="Calibri"/>
              </a:rPr>
              <a:t>Menunjukkan mekanisme kerja operasi-operasinya</a:t>
            </a:r>
            <a:endParaRPr sz="2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US" sz="2500">
                <a:solidFill>
                  <a:schemeClr val="dk1"/>
                </a:solidFill>
                <a:latin typeface="Calibri"/>
                <a:ea typeface="Calibri"/>
                <a:cs typeface="Calibri"/>
                <a:sym typeface="Calibri"/>
              </a:rPr>
              <a:t>Contoh: </a:t>
            </a:r>
            <a:endParaRPr sz="2500">
              <a:solidFill>
                <a:schemeClr val="dk1"/>
              </a:solidFill>
              <a:latin typeface="Calibri"/>
              <a:ea typeface="Calibri"/>
              <a:cs typeface="Calibri"/>
              <a:sym typeface="Calibri"/>
            </a:endParaRPr>
          </a:p>
          <a:p>
            <a:pPr indent="0" lvl="0" marL="457200" rtl="0" algn="just">
              <a:lnSpc>
                <a:spcPct val="115000"/>
              </a:lnSpc>
              <a:spcBef>
                <a:spcPts val="0"/>
              </a:spcBef>
              <a:spcAft>
                <a:spcPts val="0"/>
              </a:spcAft>
              <a:buClr>
                <a:schemeClr val="dk1"/>
              </a:buClr>
              <a:buSzPts val="1100"/>
              <a:buFont typeface="Arial"/>
              <a:buNone/>
            </a:pPr>
            <a:r>
              <a:rPr lang="en-US" sz="2500">
                <a:solidFill>
                  <a:schemeClr val="dk1"/>
                </a:solidFill>
                <a:latin typeface="Calibri"/>
                <a:ea typeface="Calibri"/>
                <a:cs typeface="Calibri"/>
                <a:sym typeface="Calibri"/>
              </a:rPr>
              <a:t>integer (-32768 s/d 32767) dan jenis operasi yang diperbolehkan adalah +, -, *, /, mod, &lt;, &gt;, dll</a:t>
            </a:r>
            <a:endParaRPr sz="2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2500">
              <a:solidFill>
                <a:schemeClr val="dk1"/>
              </a:solidFill>
              <a:latin typeface="Calibri"/>
              <a:ea typeface="Calibri"/>
              <a:cs typeface="Calibri"/>
              <a:sym typeface="Calibri"/>
            </a:endParaRPr>
          </a:p>
          <a:p>
            <a:pPr indent="0" lvl="0" marL="0" rtl="0" algn="ctr">
              <a:lnSpc>
                <a:spcPct val="115000"/>
              </a:lnSpc>
              <a:spcBef>
                <a:spcPts val="0"/>
              </a:spcBef>
              <a:spcAft>
                <a:spcPts val="0"/>
              </a:spcAft>
              <a:buNone/>
            </a:pPr>
            <a:r>
              <a:rPr b="1" lang="en-US" sz="2500">
                <a:solidFill>
                  <a:schemeClr val="dk1"/>
                </a:solidFill>
                <a:latin typeface="Comic Sans MS"/>
                <a:ea typeface="Comic Sans MS"/>
                <a:cs typeface="Comic Sans MS"/>
                <a:sym typeface="Comic Sans MS"/>
              </a:rPr>
              <a:t>Struktur Data = obyek data  + [operasi manipulasi data]</a:t>
            </a:r>
            <a:endParaRPr b="1" sz="2500">
              <a:solidFill>
                <a:schemeClr val="dk1"/>
              </a:solidFill>
              <a:latin typeface="Comic Sans MS"/>
              <a:ea typeface="Comic Sans MS"/>
              <a:cs typeface="Comic Sans MS"/>
              <a:sym typeface="Comic Sans MS"/>
            </a:endParaRPr>
          </a:p>
          <a:p>
            <a:pPr indent="0" lvl="0" marL="0" rtl="0" algn="ctr">
              <a:lnSpc>
                <a:spcPct val="115000"/>
              </a:lnSpc>
              <a:spcBef>
                <a:spcPts val="0"/>
              </a:spcBef>
              <a:spcAft>
                <a:spcPts val="0"/>
              </a:spcAft>
              <a:buNone/>
            </a:pPr>
            <a:r>
              <a:rPr b="1" lang="en-US" sz="2500">
                <a:solidFill>
                  <a:schemeClr val="dk1"/>
                </a:solidFill>
                <a:latin typeface="Comic Sans MS"/>
                <a:ea typeface="Comic Sans MS"/>
                <a:cs typeface="Comic Sans MS"/>
                <a:sym typeface="Comic Sans MS"/>
              </a:rPr>
              <a:t>Algoritma + Struktur Data = Program</a:t>
            </a:r>
            <a:endParaRPr b="1" sz="2500">
              <a:solidFill>
                <a:schemeClr val="dk1"/>
              </a:solidFill>
              <a:latin typeface="Comic Sans MS"/>
              <a:ea typeface="Comic Sans MS"/>
              <a:cs typeface="Comic Sans MS"/>
              <a:sym typeface="Comic Sans M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1"/>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Contoh Struktur Data</a:t>
            </a:r>
            <a:endParaRPr/>
          </a:p>
        </p:txBody>
      </p:sp>
      <p:pic>
        <p:nvPicPr>
          <p:cNvPr id="337" name="Google Shape;337;p31"/>
          <p:cNvPicPr preferRelativeResize="0"/>
          <p:nvPr/>
        </p:nvPicPr>
        <p:blipFill rotWithShape="1">
          <a:blip r:embed="rId3">
            <a:alphaModFix/>
          </a:blip>
          <a:srcRect b="0" l="0" r="0" t="0"/>
          <a:stretch/>
        </p:blipFill>
        <p:spPr>
          <a:xfrm>
            <a:off x="2161054" y="2187388"/>
            <a:ext cx="7143750" cy="340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Review: Dasar Algoritma</a:t>
            </a:r>
            <a:endParaRPr/>
          </a:p>
        </p:txBody>
      </p:sp>
      <p:sp>
        <p:nvSpPr>
          <p:cNvPr id="124" name="Google Shape;124;p4"/>
          <p:cNvSpPr txBox="1"/>
          <p:nvPr>
            <p:ph idx="1" type="body"/>
          </p:nvPr>
        </p:nvSpPr>
        <p:spPr>
          <a:xfrm>
            <a:off x="581194" y="1803401"/>
            <a:ext cx="11029615" cy="4055399"/>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Program adalah kumpulan ”instruksi” komputer (realisasi dari algoritma yang diimplementasikan menggunakan bahasa pemrograman)</a:t>
            </a:r>
            <a:endParaRPr/>
          </a:p>
          <a:p>
            <a:pPr indent="-306000" lvl="0" marL="306000" rtl="0" algn="l">
              <a:spcBef>
                <a:spcPts val="960"/>
              </a:spcBef>
              <a:spcAft>
                <a:spcPts val="0"/>
              </a:spcAft>
              <a:buSzPts val="1656"/>
              <a:buChar char="◼"/>
            </a:pPr>
            <a:r>
              <a:rPr lang="en-US"/>
              <a:t>Program = Algoritma + Bahasa Pemrograman</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Pembuatan atau penulisan algoritma tidak tergantung pada bahasa pemrograman apapun</a:t>
            </a:r>
            <a:endParaRPr/>
          </a:p>
          <a:p>
            <a:pPr indent="-306000" lvl="0" marL="306000" rtl="0" algn="l">
              <a:spcBef>
                <a:spcPts val="960"/>
              </a:spcBef>
              <a:spcAft>
                <a:spcPts val="0"/>
              </a:spcAft>
              <a:buSzPts val="1656"/>
              <a:buChar char="◼"/>
            </a:pPr>
            <a:r>
              <a:rPr lang="en-US"/>
              <a:t>Notasi algoritma dapat diterjemahkan ke dalam berbagai bahasa pemrograman</a:t>
            </a:r>
            <a:endParaRPr/>
          </a:p>
          <a:p>
            <a:pPr indent="-306000" lvl="0" marL="306000" rtl="0" algn="l">
              <a:spcBef>
                <a:spcPts val="960"/>
              </a:spcBef>
              <a:spcAft>
                <a:spcPts val="0"/>
              </a:spcAft>
              <a:buSzPts val="1656"/>
              <a:buChar char="◼"/>
            </a:pPr>
            <a:r>
              <a:rPr lang="en-US"/>
              <a:t>Apapun bahasa pemrogramannya, output yang akan dikeluarkan sama karena algoritmanya sama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Review: Dasar Algoritma</a:t>
            </a:r>
            <a:endParaRPr/>
          </a:p>
        </p:txBody>
      </p:sp>
      <p:sp>
        <p:nvSpPr>
          <p:cNvPr id="130" name="Google Shape;130;p5"/>
          <p:cNvSpPr txBox="1"/>
          <p:nvPr>
            <p:ph idx="1" type="body"/>
          </p:nvPr>
        </p:nvSpPr>
        <p:spPr>
          <a:xfrm>
            <a:off x="1133396" y="2415751"/>
            <a:ext cx="4715201" cy="514919"/>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i="1" lang="en-US"/>
              <a:t>Sequence, Selection, Iteration Process</a:t>
            </a:r>
            <a:endParaRPr i="1"/>
          </a:p>
          <a:p>
            <a:pPr indent="-212528" lvl="1" marL="630000" rtl="0" algn="l">
              <a:spcBef>
                <a:spcPts val="920"/>
              </a:spcBef>
              <a:spcAft>
                <a:spcPts val="0"/>
              </a:spcAft>
              <a:buSzPts val="1472"/>
              <a:buNone/>
            </a:pPr>
            <a:r>
              <a:t/>
            </a:r>
            <a:endParaRPr/>
          </a:p>
        </p:txBody>
      </p:sp>
      <p:pic>
        <p:nvPicPr>
          <p:cNvPr id="131" name="Google Shape;131;p5"/>
          <p:cNvPicPr preferRelativeResize="0"/>
          <p:nvPr/>
        </p:nvPicPr>
        <p:blipFill rotWithShape="1">
          <a:blip r:embed="rId3">
            <a:alphaModFix/>
          </a:blip>
          <a:srcRect b="0" l="0" r="0" t="0"/>
          <a:stretch/>
        </p:blipFill>
        <p:spPr>
          <a:xfrm>
            <a:off x="6096000" y="1803401"/>
            <a:ext cx="3352640" cy="4867479"/>
          </a:xfrm>
          <a:prstGeom prst="rect">
            <a:avLst/>
          </a:prstGeom>
          <a:noFill/>
          <a:ln>
            <a:noFill/>
          </a:ln>
        </p:spPr>
      </p:pic>
      <p:sp>
        <p:nvSpPr>
          <p:cNvPr id="132" name="Google Shape;132;p5"/>
          <p:cNvSpPr txBox="1"/>
          <p:nvPr/>
        </p:nvSpPr>
        <p:spPr>
          <a:xfrm>
            <a:off x="859204" y="2852382"/>
            <a:ext cx="4913100" cy="203190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342900" lvl="0" marL="457200" marR="0" rtl="0" algn="l">
              <a:spcBef>
                <a:spcPts val="0"/>
              </a:spcBef>
              <a:spcAft>
                <a:spcPts val="0"/>
              </a:spcAft>
              <a:buClr>
                <a:schemeClr val="dk1"/>
              </a:buClr>
              <a:buSzPts val="1800"/>
              <a:buFont typeface="Courier New"/>
              <a:buAutoNum type="arabicPeriod"/>
            </a:pPr>
            <a:r>
              <a:rPr lang="en-US" sz="1800">
                <a:solidFill>
                  <a:schemeClr val="dk1"/>
                </a:solidFill>
                <a:latin typeface="Courier New"/>
                <a:ea typeface="Courier New"/>
                <a:cs typeface="Courier New"/>
                <a:sym typeface="Courier New"/>
              </a:rPr>
              <a:t>Start</a:t>
            </a:r>
            <a:endParaRPr/>
          </a:p>
          <a:p>
            <a:pPr indent="-342900" lvl="0" marL="457200" marR="0" rtl="0" algn="l">
              <a:spcBef>
                <a:spcPts val="0"/>
              </a:spcBef>
              <a:spcAft>
                <a:spcPts val="0"/>
              </a:spcAft>
              <a:buClr>
                <a:schemeClr val="dk1"/>
              </a:buClr>
              <a:buSzPts val="1800"/>
              <a:buFont typeface="Courier New"/>
              <a:buAutoNum type="arabicPeriod"/>
            </a:pPr>
            <a:r>
              <a:rPr lang="en-US" sz="1800">
                <a:solidFill>
                  <a:schemeClr val="dk1"/>
                </a:solidFill>
                <a:latin typeface="Courier New"/>
                <a:ea typeface="Courier New"/>
                <a:cs typeface="Courier New"/>
                <a:sym typeface="Courier New"/>
              </a:rPr>
              <a:t>Menginisialisasi X = 0</a:t>
            </a:r>
            <a:endParaRPr/>
          </a:p>
          <a:p>
            <a:pPr indent="-342900" lvl="0" marL="457200" marR="0" rtl="0" algn="l">
              <a:spcBef>
                <a:spcPts val="0"/>
              </a:spcBef>
              <a:spcAft>
                <a:spcPts val="0"/>
              </a:spcAft>
              <a:buClr>
                <a:schemeClr val="dk1"/>
              </a:buClr>
              <a:buSzPts val="1800"/>
              <a:buFont typeface="Courier New"/>
              <a:buAutoNum type="arabicPeriod"/>
            </a:pPr>
            <a:r>
              <a:rPr lang="en-US" sz="1800">
                <a:solidFill>
                  <a:schemeClr val="dk1"/>
                </a:solidFill>
                <a:latin typeface="Courier New"/>
                <a:ea typeface="Courier New"/>
                <a:cs typeface="Courier New"/>
                <a:sym typeface="Courier New"/>
              </a:rPr>
              <a:t>Menambahkan X dengan 1</a:t>
            </a:r>
            <a:endParaRPr/>
          </a:p>
          <a:p>
            <a:pPr indent="-342900" lvl="0" marL="457200" marR="0" rtl="0" algn="l">
              <a:spcBef>
                <a:spcPts val="0"/>
              </a:spcBef>
              <a:spcAft>
                <a:spcPts val="0"/>
              </a:spcAft>
              <a:buClr>
                <a:schemeClr val="dk1"/>
              </a:buClr>
              <a:buSzPts val="1800"/>
              <a:buFont typeface="Courier New"/>
              <a:buAutoNum type="arabicPeriod"/>
            </a:pPr>
            <a:r>
              <a:rPr lang="en-US" sz="1800">
                <a:solidFill>
                  <a:schemeClr val="dk1"/>
                </a:solidFill>
                <a:latin typeface="Courier New"/>
                <a:ea typeface="Courier New"/>
                <a:cs typeface="Courier New"/>
                <a:sym typeface="Courier New"/>
              </a:rPr>
              <a:t>Tampilkan X</a:t>
            </a:r>
            <a:endParaRPr/>
          </a:p>
          <a:p>
            <a:pPr indent="-342900" lvl="0" marL="457200" marR="0" rtl="0" algn="l">
              <a:spcBef>
                <a:spcPts val="0"/>
              </a:spcBef>
              <a:spcAft>
                <a:spcPts val="0"/>
              </a:spcAft>
              <a:buClr>
                <a:schemeClr val="dk1"/>
              </a:buClr>
              <a:buSzPts val="1800"/>
              <a:buFont typeface="Courier New"/>
              <a:buAutoNum type="arabicPeriod"/>
            </a:pPr>
            <a:r>
              <a:rPr lang="en-US" sz="1800">
                <a:solidFill>
                  <a:schemeClr val="dk1"/>
                </a:solidFill>
                <a:latin typeface="Courier New"/>
                <a:ea typeface="Courier New"/>
                <a:cs typeface="Courier New"/>
                <a:sym typeface="Courier New"/>
              </a:rPr>
              <a:t>Jika X kurang dari 20, maka kembali ke langkah ke-3</a:t>
            </a:r>
            <a:endParaRPr/>
          </a:p>
          <a:p>
            <a:pPr indent="-342900" lvl="0" marL="457200" marR="0" rtl="0" algn="l">
              <a:spcBef>
                <a:spcPts val="0"/>
              </a:spcBef>
              <a:spcAft>
                <a:spcPts val="0"/>
              </a:spcAft>
              <a:buClr>
                <a:schemeClr val="dk1"/>
              </a:buClr>
              <a:buSzPts val="1800"/>
              <a:buFont typeface="Courier New"/>
              <a:buAutoNum type="arabicPeriod"/>
            </a:pPr>
            <a:r>
              <a:rPr lang="en-US" sz="1800">
                <a:solidFill>
                  <a:schemeClr val="dk1"/>
                </a:solidFill>
                <a:latin typeface="Courier New"/>
                <a:ea typeface="Courier New"/>
                <a:cs typeface="Courier New"/>
                <a:sym typeface="Courier New"/>
              </a:rPr>
              <a:t>End</a:t>
            </a:r>
            <a:endParaRPr sz="1800">
              <a:solidFill>
                <a:schemeClr val="dk1"/>
              </a:solidFill>
              <a:latin typeface="Courier New"/>
              <a:ea typeface="Courier New"/>
              <a:cs typeface="Courier New"/>
              <a:sym typeface="Courier New"/>
            </a:endParaRPr>
          </a:p>
        </p:txBody>
      </p:sp>
      <p:sp>
        <p:nvSpPr>
          <p:cNvPr id="133" name="Google Shape;133;p5"/>
          <p:cNvSpPr txBox="1"/>
          <p:nvPr/>
        </p:nvSpPr>
        <p:spPr>
          <a:xfrm>
            <a:off x="733594" y="1955802"/>
            <a:ext cx="6144878" cy="530366"/>
          </a:xfrm>
          <a:prstGeom prst="rect">
            <a:avLst/>
          </a:prstGeom>
          <a:noFill/>
          <a:ln>
            <a:noFill/>
          </a:ln>
        </p:spPr>
        <p:txBody>
          <a:bodyPr anchorCtr="0" anchor="t" bIns="45700" lIns="91425" spcFirstLastPara="1" rIns="91425" wrap="square" tIns="45700">
            <a:normAutofit/>
          </a:bodyPr>
          <a:lstStyle/>
          <a:p>
            <a:pPr indent="-306000" lvl="0" marL="306000" marR="0" rtl="0" algn="l">
              <a:spcBef>
                <a:spcPts val="0"/>
              </a:spcBef>
              <a:spcAft>
                <a:spcPts val="0"/>
              </a:spcAft>
              <a:buClr>
                <a:schemeClr val="accent2"/>
              </a:buClr>
              <a:buSzPts val="1472"/>
              <a:buFont typeface="Noto Sans Symbols"/>
              <a:buChar char="◼"/>
            </a:pPr>
            <a:r>
              <a:rPr lang="en-US" sz="1600">
                <a:solidFill>
                  <a:schemeClr val="dk2"/>
                </a:solidFill>
                <a:latin typeface="Arial"/>
                <a:ea typeface="Arial"/>
                <a:cs typeface="Arial"/>
                <a:sym typeface="Arial"/>
              </a:rPr>
              <a:t>Contoh Algoritma: Apa yang dihasilkan algoritma di bawah ini?</a:t>
            </a:r>
            <a:endParaRPr/>
          </a:p>
          <a:p>
            <a:pPr indent="-212527" lvl="0" marL="306000" marR="0" rtl="0" algn="l">
              <a:spcBef>
                <a:spcPts val="920"/>
              </a:spcBef>
              <a:spcAft>
                <a:spcPts val="0"/>
              </a:spcAft>
              <a:buClr>
                <a:schemeClr val="accent2"/>
              </a:buClr>
              <a:buSzPts val="1472"/>
              <a:buFont typeface="Noto Sans Symbols"/>
              <a:buNone/>
            </a:pPr>
            <a:r>
              <a:t/>
            </a:r>
            <a:endParaRPr sz="1600">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Review: Konsep Dasar Bahasa PASCAL</a:t>
            </a:r>
            <a:endParaRPr/>
          </a:p>
        </p:txBody>
      </p:sp>
      <p:sp>
        <p:nvSpPr>
          <p:cNvPr id="139" name="Google Shape;139;p6"/>
          <p:cNvSpPr txBox="1"/>
          <p:nvPr>
            <p:ph idx="1" type="body"/>
          </p:nvPr>
        </p:nvSpPr>
        <p:spPr>
          <a:xfrm>
            <a:off x="4970725" y="1803401"/>
            <a:ext cx="6640084" cy="435068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40"/>
              <a:buFont typeface="Gill Sans"/>
              <a:buAutoNum type="arabicPeriod"/>
            </a:pPr>
            <a:r>
              <a:rPr b="1" lang="en-US" sz="2000"/>
              <a:t>Judul Program</a:t>
            </a:r>
            <a:endParaRPr/>
          </a:p>
          <a:p>
            <a:pPr indent="-342900" lvl="0" marL="342900" rtl="0" algn="l">
              <a:spcBef>
                <a:spcPts val="1000"/>
              </a:spcBef>
              <a:spcAft>
                <a:spcPts val="0"/>
              </a:spcAft>
              <a:buSzPts val="1840"/>
              <a:buFont typeface="Gill Sans"/>
              <a:buAutoNum type="arabicPeriod"/>
            </a:pPr>
            <a:r>
              <a:rPr b="1" lang="en-US" sz="2000"/>
              <a:t>Blok Program atau Badan Program</a:t>
            </a:r>
            <a:endParaRPr/>
          </a:p>
          <a:p>
            <a:pPr indent="-306000" lvl="1" marL="630000" rtl="0" algn="l">
              <a:spcBef>
                <a:spcPts val="960"/>
              </a:spcBef>
              <a:spcAft>
                <a:spcPts val="0"/>
              </a:spcAft>
              <a:buSzPts val="1656"/>
              <a:buChar char="◼"/>
            </a:pPr>
            <a:r>
              <a:rPr lang="en-US" sz="1800"/>
              <a:t>Bagian Deklarasi (deklarasi label, konstanta, tipe, variable, prosedur, fungsi)</a:t>
            </a:r>
            <a:endParaRPr/>
          </a:p>
          <a:p>
            <a:pPr indent="-306000" lvl="1" marL="630000" rtl="0" algn="l">
              <a:spcBef>
                <a:spcPts val="960"/>
              </a:spcBef>
              <a:spcAft>
                <a:spcPts val="0"/>
              </a:spcAft>
              <a:buSzPts val="1656"/>
              <a:buChar char="◼"/>
            </a:pPr>
            <a:r>
              <a:rPr lang="en-US" sz="1800"/>
              <a:t>Bagian Pernyataan</a:t>
            </a:r>
            <a:endParaRPr sz="1800"/>
          </a:p>
          <a:p>
            <a:pPr indent="-189160" lvl="0" marL="306000" rtl="0" algn="l">
              <a:spcBef>
                <a:spcPts val="1000"/>
              </a:spcBef>
              <a:spcAft>
                <a:spcPts val="0"/>
              </a:spcAft>
              <a:buSzPts val="1840"/>
              <a:buNone/>
            </a:pPr>
            <a:r>
              <a:t/>
            </a:r>
            <a:endParaRPr sz="2000"/>
          </a:p>
        </p:txBody>
      </p:sp>
      <p:pic>
        <p:nvPicPr>
          <p:cNvPr id="140" name="Google Shape;140;p6"/>
          <p:cNvPicPr preferRelativeResize="0"/>
          <p:nvPr/>
        </p:nvPicPr>
        <p:blipFill rotWithShape="1">
          <a:blip r:embed="rId3">
            <a:alphaModFix/>
          </a:blip>
          <a:srcRect b="0" l="0" r="0" t="0"/>
          <a:stretch/>
        </p:blipFill>
        <p:spPr>
          <a:xfrm>
            <a:off x="581192" y="1803401"/>
            <a:ext cx="4389533" cy="43506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Review: Konsep Dasar Bahasa PASCAL</a:t>
            </a:r>
            <a:endParaRPr/>
          </a:p>
        </p:txBody>
      </p:sp>
      <p:sp>
        <p:nvSpPr>
          <p:cNvPr id="146" name="Google Shape;146;p7"/>
          <p:cNvSpPr txBox="1"/>
          <p:nvPr>
            <p:ph idx="1" type="body"/>
          </p:nvPr>
        </p:nvSpPr>
        <p:spPr>
          <a:xfrm>
            <a:off x="581194" y="1803401"/>
            <a:ext cx="11029615" cy="4055399"/>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840"/>
              <a:buChar char="◼"/>
            </a:pPr>
            <a:r>
              <a:rPr b="1" lang="en-US" sz="2000"/>
              <a:t>Konsep Pemilihan</a:t>
            </a:r>
            <a:endParaRPr b="1" sz="2000"/>
          </a:p>
          <a:p>
            <a:pPr indent="-270000" lvl="2" marL="900000" rtl="0" algn="l">
              <a:spcBef>
                <a:spcPts val="1000"/>
              </a:spcBef>
              <a:spcAft>
                <a:spcPts val="0"/>
              </a:spcAft>
              <a:buSzPts val="1840"/>
              <a:buFont typeface="Arial"/>
              <a:buChar char="•"/>
            </a:pPr>
            <a:r>
              <a:rPr lang="en-US" sz="2000"/>
              <a:t>Pemilihan Sederhana (If-Then)</a:t>
            </a:r>
            <a:endParaRPr/>
          </a:p>
          <a:p>
            <a:pPr indent="-270000" lvl="2" marL="900000" rtl="0" algn="l">
              <a:spcBef>
                <a:spcPts val="1000"/>
              </a:spcBef>
              <a:spcAft>
                <a:spcPts val="0"/>
              </a:spcAft>
              <a:buSzPts val="1840"/>
              <a:buFont typeface="Arial"/>
              <a:buChar char="•"/>
            </a:pPr>
            <a:r>
              <a:rPr lang="en-US" sz="2000"/>
              <a:t>Konsep If-then-else</a:t>
            </a:r>
            <a:endParaRPr/>
          </a:p>
          <a:p>
            <a:pPr indent="-270000" lvl="2" marL="900000" rtl="0" algn="l">
              <a:spcBef>
                <a:spcPts val="1000"/>
              </a:spcBef>
              <a:spcAft>
                <a:spcPts val="0"/>
              </a:spcAft>
              <a:buSzPts val="1840"/>
              <a:buFont typeface="Arial"/>
              <a:buChar char="•"/>
            </a:pPr>
            <a:r>
              <a:rPr lang="en-US" sz="2000"/>
              <a:t>Else If berjenjang</a:t>
            </a:r>
            <a:endParaRPr sz="2000"/>
          </a:p>
          <a:p>
            <a:pPr indent="-270000" lvl="2" marL="900000" rtl="0" algn="l">
              <a:spcBef>
                <a:spcPts val="1000"/>
              </a:spcBef>
              <a:spcAft>
                <a:spcPts val="0"/>
              </a:spcAft>
              <a:buSzPts val="1840"/>
              <a:buFont typeface="Arial"/>
              <a:buChar char="•"/>
            </a:pPr>
            <a:r>
              <a:rPr lang="en-US" sz="2000"/>
              <a:t>Kondisi bersarang</a:t>
            </a:r>
            <a:endParaRPr sz="2000"/>
          </a:p>
          <a:p>
            <a:pPr indent="0" lvl="2" marL="630000" rtl="0" algn="l">
              <a:spcBef>
                <a:spcPts val="1000"/>
              </a:spcBef>
              <a:spcAft>
                <a:spcPts val="0"/>
              </a:spcAft>
              <a:buSzPts val="1840"/>
              <a:buNone/>
            </a:pPr>
            <a:r>
              <a:rPr lang="en-US" sz="2000"/>
              <a:t>----------------------------------</a:t>
            </a:r>
            <a:endParaRPr sz="2000"/>
          </a:p>
          <a:p>
            <a:pPr indent="-270000" lvl="2" marL="900000" rtl="0" algn="l">
              <a:spcBef>
                <a:spcPts val="1000"/>
              </a:spcBef>
              <a:spcAft>
                <a:spcPts val="0"/>
              </a:spcAft>
              <a:buSzPts val="1840"/>
              <a:buFont typeface="Arial"/>
              <a:buChar char="•"/>
            </a:pPr>
            <a:r>
              <a:rPr lang="en-US" sz="2000"/>
              <a:t>Konsep Case</a:t>
            </a:r>
            <a:endParaRPr/>
          </a:p>
          <a:p>
            <a:pPr indent="-270000" lvl="2" marL="900000" rtl="0" algn="l">
              <a:spcBef>
                <a:spcPts val="1000"/>
              </a:spcBef>
              <a:spcAft>
                <a:spcPts val="0"/>
              </a:spcAft>
              <a:buSzPts val="1840"/>
              <a:buFont typeface="Arial"/>
              <a:buChar char="•"/>
            </a:pPr>
            <a:r>
              <a:rPr lang="en-US" sz="2000"/>
              <a:t>Percabangan Tidak Bersyarat (GOTO)</a:t>
            </a:r>
            <a:endParaRPr/>
          </a:p>
          <a:p>
            <a:pPr indent="-270000" lvl="2" marL="900000" rtl="0" algn="l">
              <a:spcBef>
                <a:spcPts val="1000"/>
              </a:spcBef>
              <a:spcAft>
                <a:spcPts val="0"/>
              </a:spcAft>
              <a:buSzPts val="1840"/>
              <a:buFont typeface="Arial"/>
              <a:buChar char="•"/>
            </a:pPr>
            <a:r>
              <a:rPr lang="en-US" sz="2000"/>
              <a:t>Repetition Loops</a:t>
            </a:r>
            <a:endParaRPr sz="2000"/>
          </a:p>
          <a:p>
            <a:pPr indent="-153159" lvl="2" marL="900000" rtl="0" algn="l">
              <a:spcBef>
                <a:spcPts val="1000"/>
              </a:spcBef>
              <a:spcAft>
                <a:spcPts val="0"/>
              </a:spcAft>
              <a:buSzPts val="1840"/>
              <a:buFont typeface="Arial"/>
              <a:buNone/>
            </a:pPr>
            <a:r>
              <a:t/>
            </a:r>
            <a:endParaRPr sz="2000"/>
          </a:p>
          <a:p>
            <a:pPr indent="-212528" lvl="1" marL="630000" rtl="0" algn="l">
              <a:spcBef>
                <a:spcPts val="920"/>
              </a:spcBef>
              <a:spcAft>
                <a:spcPts val="0"/>
              </a:spcAft>
              <a:buSzPts val="1472"/>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Review: Konsep Dasar Bahasa PASCAL</a:t>
            </a:r>
            <a:endParaRPr/>
          </a:p>
        </p:txBody>
      </p:sp>
      <p:sp>
        <p:nvSpPr>
          <p:cNvPr id="152" name="Google Shape;152;p8"/>
          <p:cNvSpPr txBox="1"/>
          <p:nvPr>
            <p:ph idx="1" type="body"/>
          </p:nvPr>
        </p:nvSpPr>
        <p:spPr>
          <a:xfrm>
            <a:off x="581194" y="1803401"/>
            <a:ext cx="11029615" cy="4055399"/>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840"/>
              <a:buChar char="◼"/>
            </a:pPr>
            <a:r>
              <a:rPr b="1" lang="en-US" sz="2000"/>
              <a:t>Konsep Pengulangan</a:t>
            </a:r>
            <a:endParaRPr b="1" sz="2000"/>
          </a:p>
          <a:p>
            <a:pPr indent="-270000" lvl="2" marL="900000" rtl="0" algn="l">
              <a:spcBef>
                <a:spcPts val="1000"/>
              </a:spcBef>
              <a:spcAft>
                <a:spcPts val="0"/>
              </a:spcAft>
              <a:buSzPts val="1840"/>
              <a:buFont typeface="Arial"/>
              <a:buChar char="•"/>
            </a:pPr>
            <a:r>
              <a:rPr lang="en-US" sz="2000"/>
              <a:t>Struktur WHILE - DO</a:t>
            </a:r>
            <a:endParaRPr sz="2000"/>
          </a:p>
          <a:p>
            <a:pPr indent="-270000" lvl="2" marL="900000" rtl="0" algn="l">
              <a:spcBef>
                <a:spcPts val="1000"/>
              </a:spcBef>
              <a:spcAft>
                <a:spcPts val="0"/>
              </a:spcAft>
              <a:buSzPts val="1840"/>
              <a:buFont typeface="Arial"/>
              <a:buChar char="•"/>
            </a:pPr>
            <a:r>
              <a:rPr lang="en-US" sz="2000"/>
              <a:t>Struktur REPEAT - UNTIL</a:t>
            </a:r>
            <a:endParaRPr/>
          </a:p>
          <a:p>
            <a:pPr indent="0" lvl="2" marL="630000" rtl="0" algn="l">
              <a:spcBef>
                <a:spcPts val="1000"/>
              </a:spcBef>
              <a:spcAft>
                <a:spcPts val="0"/>
              </a:spcAft>
              <a:buSzPts val="1840"/>
              <a:buNone/>
            </a:pPr>
            <a:r>
              <a:rPr lang="en-US" sz="2000"/>
              <a:t>----------------------------------</a:t>
            </a:r>
            <a:endParaRPr sz="2000"/>
          </a:p>
          <a:p>
            <a:pPr indent="-270000" lvl="2" marL="900000" rtl="0" algn="l">
              <a:spcBef>
                <a:spcPts val="1000"/>
              </a:spcBef>
              <a:spcAft>
                <a:spcPts val="0"/>
              </a:spcAft>
              <a:buSzPts val="1840"/>
              <a:buFont typeface="Arial"/>
              <a:buChar char="•"/>
            </a:pPr>
            <a:r>
              <a:rPr lang="en-US" sz="2000"/>
              <a:t>Konsep Case</a:t>
            </a:r>
            <a:endParaRPr sz="2000"/>
          </a:p>
          <a:p>
            <a:pPr indent="-270000" lvl="2" marL="900000" rtl="0" algn="l">
              <a:spcBef>
                <a:spcPts val="1000"/>
              </a:spcBef>
              <a:spcAft>
                <a:spcPts val="0"/>
              </a:spcAft>
              <a:buSzPts val="1840"/>
              <a:buFont typeface="Arial"/>
              <a:buChar char="•"/>
            </a:pPr>
            <a:r>
              <a:rPr lang="en-US" sz="2000"/>
              <a:t>Struktur FOR (Menaik / Menurun)</a:t>
            </a:r>
            <a:endParaRPr sz="2000"/>
          </a:p>
          <a:p>
            <a:pPr indent="-270000" lvl="2" marL="900000" rtl="0" algn="l">
              <a:spcBef>
                <a:spcPts val="1000"/>
              </a:spcBef>
              <a:spcAft>
                <a:spcPts val="0"/>
              </a:spcAft>
              <a:buSzPts val="1840"/>
              <a:buFont typeface="Arial"/>
              <a:buChar char="•"/>
            </a:pPr>
            <a:r>
              <a:rPr lang="en-US" sz="2000"/>
              <a:t>Nested Loop / Pengulangan bersarang</a:t>
            </a:r>
            <a:endParaRPr/>
          </a:p>
          <a:p>
            <a:pPr indent="-153159" lvl="2" marL="900000" rtl="0" algn="l">
              <a:spcBef>
                <a:spcPts val="1000"/>
              </a:spcBef>
              <a:spcAft>
                <a:spcPts val="0"/>
              </a:spcAft>
              <a:buSzPts val="1840"/>
              <a:buFont typeface="Arial"/>
              <a:buNone/>
            </a:pPr>
            <a:r>
              <a:t/>
            </a:r>
            <a:endParaRPr sz="2000"/>
          </a:p>
          <a:p>
            <a:pPr indent="0" lvl="2" marL="630000" rtl="0" algn="l">
              <a:spcBef>
                <a:spcPts val="1000"/>
              </a:spcBef>
              <a:spcAft>
                <a:spcPts val="0"/>
              </a:spcAft>
              <a:buSzPts val="1840"/>
              <a:buNone/>
            </a:pPr>
            <a:r>
              <a:t/>
            </a:r>
            <a:endParaRPr sz="2000"/>
          </a:p>
          <a:p>
            <a:pPr indent="-153159" lvl="2" marL="900000" rtl="0" algn="l">
              <a:spcBef>
                <a:spcPts val="1000"/>
              </a:spcBef>
              <a:spcAft>
                <a:spcPts val="0"/>
              </a:spcAft>
              <a:buSzPts val="1840"/>
              <a:buFont typeface="Arial"/>
              <a:buNone/>
            </a:pPr>
            <a:r>
              <a:t/>
            </a:r>
            <a:endParaRPr sz="2000"/>
          </a:p>
          <a:p>
            <a:pPr indent="-212528" lvl="1" marL="630000" rtl="0" algn="l">
              <a:spcBef>
                <a:spcPts val="920"/>
              </a:spcBef>
              <a:spcAft>
                <a:spcPts val="0"/>
              </a:spcAft>
              <a:buSzPts val="1472"/>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581192" y="702156"/>
            <a:ext cx="11029616" cy="8091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a:t>Review: Tipe Data Pascal</a:t>
            </a:r>
            <a:endParaRPr/>
          </a:p>
        </p:txBody>
      </p:sp>
      <p:grpSp>
        <p:nvGrpSpPr>
          <p:cNvPr id="158" name="Google Shape;158;p9"/>
          <p:cNvGrpSpPr/>
          <p:nvPr/>
        </p:nvGrpSpPr>
        <p:grpSpPr>
          <a:xfrm>
            <a:off x="2827268" y="1511300"/>
            <a:ext cx="4992899" cy="5259187"/>
            <a:chOff x="4860785" y="1803401"/>
            <a:chExt cx="4992899" cy="5259187"/>
          </a:xfrm>
        </p:grpSpPr>
        <p:pic>
          <p:nvPicPr>
            <p:cNvPr id="159" name="Google Shape;159;p9"/>
            <p:cNvPicPr preferRelativeResize="0"/>
            <p:nvPr/>
          </p:nvPicPr>
          <p:blipFill rotWithShape="1">
            <a:blip r:embed="rId3">
              <a:alphaModFix/>
            </a:blip>
            <a:srcRect b="0" l="0" r="0" t="0"/>
            <a:stretch/>
          </p:blipFill>
          <p:spPr>
            <a:xfrm>
              <a:off x="4860785" y="1803401"/>
              <a:ext cx="4992899" cy="5259187"/>
            </a:xfrm>
            <a:prstGeom prst="rect">
              <a:avLst/>
            </a:prstGeom>
            <a:noFill/>
            <a:ln>
              <a:noFill/>
            </a:ln>
          </p:spPr>
        </p:pic>
        <p:sp>
          <p:nvSpPr>
            <p:cNvPr id="160" name="Google Shape;160;p9"/>
            <p:cNvSpPr/>
            <p:nvPr/>
          </p:nvSpPr>
          <p:spPr>
            <a:xfrm>
              <a:off x="7538192" y="3919805"/>
              <a:ext cx="2315492" cy="918308"/>
            </a:xfrm>
            <a:prstGeom prst="rect">
              <a:avLst/>
            </a:prstGeom>
            <a:solidFill>
              <a:srgbClr val="FF1515">
                <a:alpha val="16862"/>
              </a:srgbClr>
            </a:solidFill>
            <a:ln cap="rnd" cmpd="sng" w="22225">
              <a:solidFill>
                <a:srgbClr val="A937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Red Orang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2019-08-19T16:47:32Z</dcterms:created>
  <dc:creator>BPS-Client</dc:creator>
</cp:coreProperties>
</file>