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ujlZg6cCTwqHYFsh88v23Iag3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1F29C-9DEB-4C84-A0BE-F01D488A50F9}">
  <a:tblStyle styleId="{C971F29C-9DEB-4C84-A0BE-F01D488A50F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7"/>
          </a:solidFill>
        </a:fill>
      </a:tcStyle>
    </a:wholeTbl>
    <a:band1H>
      <a:tcTxStyle/>
      <a:tcStyle>
        <a:fill>
          <a:solidFill>
            <a:srgbClr val="F6CECB"/>
          </a:solidFill>
        </a:fill>
      </a:tcStyle>
    </a:band1H>
    <a:band2H>
      <a:tcTxStyle/>
    </a:band2H>
    <a:band1V>
      <a:tcTxStyle/>
      <a:tcStyle>
        <a:fill>
          <a:solidFill>
            <a:srgbClr val="F6CE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Output: Nilai dari variabel adalah : -128, a, dan 23.999900</a:t>
            </a:r>
            <a:endParaRPr/>
          </a:p>
        </p:txBody>
      </p:sp>
      <p:sp>
        <p:nvSpPr>
          <p:cNvPr id="220" name="Google Shape;2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http://www.java2s.com/Tutorials/C/C_Tutorial/0200__C_Data_Types.htm</a:t>
            </a:r>
            <a:endParaRPr/>
          </a:p>
        </p:txBody>
      </p:sp>
      <p:sp>
        <p:nvSpPr>
          <p:cNvPr id="229" name="Google Shape;22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Deklarasi Array tanpa mendefinisikan jumlah elemen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, akan otomatis mengenali dari nilai yang dimasukan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Tingkatan bahasa pemrograman: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Bahasa biner: atau disebut bahasa mesin (yang dimengerti oleh komputer) yaitu “0” dan “1”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Bahasa tingkat rendah: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memakai kode-kode singkat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Bahasa tingkat menengah: memakai campuran instruksi dalam kata-kata bahasa manusia (lihat contoh Bahasa Tingkat Tinggi di bawah) dan instruksi yang bersifat simbolik, contohnya {, }, ?, &lt;&lt;, &gt;&gt;, &amp;&amp;, ||, dsb.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Bahasa tingkat tinggi: memakai instruksi berasal dari unsur kata-kata bahasa manusia, contohnya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end, if, for, while, and, or, dsb. 🡪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butuh compiler</a:t>
            </a:r>
            <a:endParaRPr b="1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General purpose programming language VS domain-specific language (DSL, contoh: html, latex, syntax excel, matlab, dll)</a:t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file di C sama saja dengan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uses</a:t>
            </a:r>
            <a:r>
              <a:rPr lang="en-US"/>
              <a:t> di Pascal.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HelloWorld;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crt; (library crt dipanggil karena kita akan memakai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Clrscr)</a:t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578089" y="4203702"/>
            <a:ext cx="11022051" cy="1748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6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7605951" y="595613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10558300" y="5956139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2566" y="1488609"/>
            <a:ext cx="15821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/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/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6"/>
          <p:cNvSpPr txBox="1"/>
          <p:nvPr>
            <p:ph type="title"/>
          </p:nvPr>
        </p:nvSpPr>
        <p:spPr>
          <a:xfrm rot="5400000">
            <a:off x="7249747" y="2265183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2131528" y="-680875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8993674" y="5956139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2" type="sldNum"/>
          </p:nvPr>
        </p:nvSpPr>
        <p:spPr>
          <a:xfrm>
            <a:off x="10446616" y="5956139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440285" y="614409"/>
            <a:ext cx="11309339" cy="89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10558301" y="5956139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/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/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1"/>
          <p:cNvSpPr txBox="1"/>
          <p:nvPr>
            <p:ph type="title"/>
          </p:nvPr>
        </p:nvSpPr>
        <p:spPr>
          <a:xfrm>
            <a:off x="575895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E7757"/>
              </a:buClr>
              <a:buSzPts val="2000"/>
              <a:buFont typeface="Gill Sans"/>
              <a:buNone/>
              <a:defRPr b="0" sz="2000"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33"/>
          <p:cNvSpPr txBox="1"/>
          <p:nvPr>
            <p:ph idx="2" type="body"/>
          </p:nvPr>
        </p:nvSpPr>
        <p:spPr>
          <a:xfrm>
            <a:off x="5740824" y="5262298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E775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EE775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3" y="1005450"/>
            <a:ext cx="9828356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STRUKTUR DATA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581193" y="2480463"/>
            <a:ext cx="982835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/>
              <a:t>Pertemuan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126" y="1845568"/>
            <a:ext cx="8698980" cy="423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581194" y="1803402"/>
            <a:ext cx="11029615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Gill Sans"/>
              <a:buAutoNum type="arabicPeriod"/>
            </a:pPr>
            <a:r>
              <a:rPr b="1" lang="en-US" sz="2000"/>
              <a:t>Tipe data primitive (tipe data sederhana)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Char char="◼"/>
            </a:pPr>
            <a:r>
              <a:rPr lang="en-US" sz="1800"/>
              <a:t>hanya mampu menyimpan satu nilai pada setiap satu variabel.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Char char="◼"/>
            </a:pPr>
            <a:r>
              <a:rPr lang="en-US" sz="1800"/>
              <a:t>mempunyai besaran memori yang tetap dan pasti</a:t>
            </a:r>
            <a:endParaRPr sz="1800"/>
          </a:p>
          <a:p>
            <a:pPr indent="-200844" lvl="1" marL="63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 sz="1800"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Char char="◼"/>
            </a:pPr>
            <a:r>
              <a:rPr b="1" lang="en-US" sz="1800" u="sng"/>
              <a:t>Pascal</a:t>
            </a:r>
            <a:r>
              <a:rPr lang="en-US" sz="1800" u="sng"/>
              <a:t>:</a:t>
            </a:r>
            <a:endParaRPr/>
          </a:p>
          <a:p>
            <a:pPr indent="-200844" lvl="1" marL="63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 sz="1800"/>
          </a:p>
          <a:p>
            <a:pPr indent="-226059" lvl="0" marL="3429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40"/>
              <a:buFont typeface="Gill Sans"/>
              <a:buNone/>
            </a:pPr>
            <a:r>
              <a:t/>
            </a:r>
            <a:endParaRPr sz="2000"/>
          </a:p>
        </p:txBody>
      </p:sp>
      <p:graphicFrame>
        <p:nvGraphicFramePr>
          <p:cNvPr id="190" name="Google Shape;190;p11"/>
          <p:cNvGraphicFramePr/>
          <p:nvPr/>
        </p:nvGraphicFramePr>
        <p:xfrm>
          <a:off x="581192" y="4127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{C971F29C-9DEB-4C84-A0BE-F01D488A50F9}</a:tableStyleId>
              </a:tblPr>
              <a:tblGrid>
                <a:gridCol w="1440800"/>
                <a:gridCol w="1828800"/>
                <a:gridCol w="2331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Tipe Data Pascal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Karakteristik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Teks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‘New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York’, ‘My Name’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Bilangan bulat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23, 16595, 0, -632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Real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Bilangan desimal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3.14, 503.2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True atau False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TRUE, FALSE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karakter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A,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e, u, 9, o, 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11"/>
          <p:cNvGraphicFramePr/>
          <p:nvPr/>
        </p:nvGraphicFramePr>
        <p:xfrm>
          <a:off x="6396531" y="4127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{C971F29C-9DEB-4C84-A0BE-F01D488A50F9}</a:tableStyleId>
              </a:tblPr>
              <a:tblGrid>
                <a:gridCol w="1357850"/>
                <a:gridCol w="1871925"/>
                <a:gridCol w="2220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Tipe Data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Minimum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Maximum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-32,768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32,767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LongInt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-2,147,483,648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2,147,487,647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ShortInt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Real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2.9 x 10e-39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1.7 x 10e+38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" name="Google Shape;192;p11"/>
          <p:cNvSpPr txBox="1"/>
          <p:nvPr/>
        </p:nvSpPr>
        <p:spPr>
          <a:xfrm>
            <a:off x="6671256" y="3520338"/>
            <a:ext cx="3929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jangkauan (range) variabel: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Char char="◼"/>
            </a:pPr>
            <a:r>
              <a:rPr b="1" lang="en-US" u="sng"/>
              <a:t>Bahasa C</a:t>
            </a:r>
            <a:r>
              <a:rPr lang="en-US"/>
              <a:t>: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rPr lang="en-US"/>
              <a:t>*Ukuran dan range dari setiap tipe data tergantung mesin (misal mesin 32bit bisa memberikan hasil yang berbeda dari 64bit) dan variasi compiler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12"/>
          <p:cNvGraphicFramePr/>
          <p:nvPr/>
        </p:nvGraphicFramePr>
        <p:xfrm>
          <a:off x="2431239" y="1803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{C971F29C-9DEB-4C84-A0BE-F01D488A50F9}</a:tableStyleId>
              </a:tblPr>
              <a:tblGrid>
                <a:gridCol w="1847650"/>
                <a:gridCol w="5586325"/>
                <a:gridCol w="154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Tipe Data C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Kode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Format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-128 to 127 atau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 to 255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-32,768 to 32,767 atau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-2,147,483,648 to 2,147,483,647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%d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3.4e-038 to 3.4e+038 (</a:t>
                      </a:r>
                      <a:r>
                        <a:rPr b="0" i="0" lang="en-US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angka</a:t>
                      </a:r>
                      <a:r>
                        <a:rPr b="0" i="0" lang="en-US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di belakang koma</a:t>
                      </a:r>
                      <a:r>
                        <a:rPr b="0" i="0" lang="en-US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2.3e-308 to 1.7e+308 (15 angka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di belakang koma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 b="1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(tidak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 bertipe, tidak menyimpan apapun, biasanya untuk tipe fungsi yang tidak return value apapun)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 startAt="2"/>
            </a:pPr>
            <a:r>
              <a:rPr b="1" lang="en-US"/>
              <a:t>Tipe data turunan (</a:t>
            </a:r>
            <a:r>
              <a:rPr b="1" i="1" lang="en-US"/>
              <a:t>derived</a:t>
            </a:r>
            <a:r>
              <a:rPr b="1" lang="en-US"/>
              <a:t>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lang="en-US"/>
              <a:t>Kombinasi </a:t>
            </a:r>
            <a:r>
              <a:rPr b="1" i="1" lang="en-US"/>
              <a:t>qualifiers</a:t>
            </a:r>
            <a:r>
              <a:rPr lang="en-US"/>
              <a:t> dan </a:t>
            </a:r>
            <a:r>
              <a:rPr b="1" lang="en-US"/>
              <a:t>tipe data primitive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 b="1"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 b="1"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 b="1"/>
          </a:p>
          <a:p>
            <a:pPr indent="-270000" lvl="2" marL="90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Arial"/>
              <a:buChar char="•"/>
            </a:pPr>
            <a:r>
              <a:rPr b="1" lang="en-US" sz="1800"/>
              <a:t>[…] </a:t>
            </a:r>
            <a:r>
              <a:rPr lang="en-US" sz="1800"/>
              <a:t>: optional (boleh ada atau tidak)</a:t>
            </a:r>
            <a:endParaRPr/>
          </a:p>
          <a:p>
            <a:pPr indent="-270000" lvl="2" marL="90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Arial"/>
              <a:buChar char="•"/>
            </a:pPr>
            <a:r>
              <a:rPr lang="en-US" sz="1800"/>
              <a:t>Contoh</a:t>
            </a:r>
            <a:r>
              <a:rPr b="1" lang="en-US" sz="1800"/>
              <a:t>: 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unsigned short int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0000" lvl="2" marL="90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Arial"/>
              <a:buChar char="•"/>
            </a:pPr>
            <a:r>
              <a:rPr b="1" lang="en-US" sz="1800"/>
              <a:t>Size qualifier</a:t>
            </a:r>
            <a:r>
              <a:rPr lang="en-US" sz="1800"/>
              <a:t> digunakan untuk mengubah ukuran 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1800"/>
              <a:t> atau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/>
          </a:p>
          <a:p>
            <a:pPr indent="-270000" lvl="2" marL="90000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Arial"/>
              <a:buChar char="•"/>
            </a:pPr>
            <a:r>
              <a:rPr b="1" lang="en-US" sz="1800"/>
              <a:t>Sign qualifier</a:t>
            </a:r>
            <a:r>
              <a:rPr lang="en-US" sz="1800"/>
              <a:t> digunakan untuk menentukan apakah variabel tersebut dapat menampung nilai negative atau tidak: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signed</a:t>
            </a:r>
            <a:r>
              <a:rPr lang="en-US" sz="1800"/>
              <a:t> </a:t>
            </a:r>
            <a:r>
              <a:rPr b="1" lang="en-US" sz="1800"/>
              <a:t>(bisa +/-) </a:t>
            </a:r>
            <a:r>
              <a:rPr lang="en-US" sz="1800"/>
              <a:t>atau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800"/>
              <a:t> </a:t>
            </a:r>
            <a:r>
              <a:rPr b="1" lang="en-US" sz="1800"/>
              <a:t>(hanya +)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389" y="2708522"/>
            <a:ext cx="8026971" cy="66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 startAt="2"/>
            </a:pPr>
            <a:r>
              <a:rPr b="1" lang="en-US"/>
              <a:t>Tipe data turunan (</a:t>
            </a:r>
            <a:r>
              <a:rPr b="1" i="1" lang="en-US"/>
              <a:t>derived</a:t>
            </a:r>
            <a:r>
              <a:rPr b="1" lang="en-US"/>
              <a:t>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lang="en-US"/>
              <a:t>Contoh: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 b="1"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14"/>
          <p:cNvGraphicFramePr/>
          <p:nvPr/>
        </p:nvGraphicFramePr>
        <p:xfrm>
          <a:off x="749947" y="2718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{C971F29C-9DEB-4C84-A0BE-F01D488A50F9}</a:tableStyleId>
              </a:tblPr>
              <a:tblGrid>
                <a:gridCol w="3016525"/>
                <a:gridCol w="26629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Tipe Data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Ukuran (byte)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(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signed int)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 atau 4*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-32,768 to 32,767 atau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-2,147,483,648 to 2,147,483,647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int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 atau 4*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 to 65,535 atau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 to 4,294,967,295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int (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biasa ditulis </a:t>
                      </a: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saja</a:t>
                      </a: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-2,147,483,648 to 2,147,483,647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2.3e-308 to 1.7e+308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double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3.4e-4932 to 1.1e+4932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Google Shape;216;p14"/>
          <p:cNvSpPr txBox="1"/>
          <p:nvPr/>
        </p:nvSpPr>
        <p:spPr>
          <a:xfrm>
            <a:off x="914400" y="5858800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*tergantung prosesor (32bit / 64bit)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Deklarasi di bahasa C: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41" y="2169488"/>
            <a:ext cx="8239835" cy="4546623"/>
          </a:xfrm>
          <a:prstGeom prst="rect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15"/>
          <p:cNvSpPr/>
          <p:nvPr/>
        </p:nvSpPr>
        <p:spPr>
          <a:xfrm>
            <a:off x="6782938" y="3084394"/>
            <a:ext cx="2292823" cy="1992573"/>
          </a:xfrm>
          <a:prstGeom prst="wedgeEllipseCallout">
            <a:avLst>
              <a:gd fmla="val -45238" name="adj1"/>
              <a:gd fmla="val 72089" name="adj2"/>
            </a:avLst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output untuk integer, char, dan double/float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349183" y="1526844"/>
            <a:ext cx="6993314" cy="79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Ukuran dan range tergantung mesin dan compiler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818" y="1892701"/>
            <a:ext cx="4862244" cy="4862244"/>
          </a:xfrm>
          <a:prstGeom prst="rect">
            <a:avLst/>
          </a:prstGeom>
          <a:noFill/>
          <a:ln cap="flat" cmpd="sng" w="9525">
            <a:solidFill>
              <a:schemeClr val="accent1">
                <a:alpha val="7098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16"/>
          <p:cNvSpPr txBox="1"/>
          <p:nvPr/>
        </p:nvSpPr>
        <p:spPr>
          <a:xfrm>
            <a:off x="6537278" y="2920621"/>
            <a:ext cx="39164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CHAR_MAX : 127 (range maximum)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CHAR_MIN : -128 (range minimum)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Bahasa C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581194" y="1803401"/>
            <a:ext cx="11029615" cy="417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 startAt="3"/>
            </a:pPr>
            <a:r>
              <a:rPr b="1" lang="en-US"/>
              <a:t>Tipe data yang didefinisikan user </a:t>
            </a:r>
            <a:r>
              <a:rPr b="1" i="1" lang="en-US"/>
              <a:t>(user-defined)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b="1" lang="en-US"/>
              <a:t>Array</a:t>
            </a:r>
            <a:r>
              <a:rPr lang="en-US"/>
              <a:t>: Tipe data yang terdiri dari kumpulan tipe data dasar. Tipe data tersebut harus 1 jenis.</a:t>
            </a:r>
            <a:endParaRPr b="1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b="1" lang="en-US"/>
              <a:t>Pointer</a:t>
            </a:r>
            <a:r>
              <a:rPr lang="en-US"/>
              <a:t>: Tipe data untuk mengakses alamat memory suatu variabel secara langsung.</a:t>
            </a:r>
            <a:endParaRPr b="1"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b="1" lang="en-US"/>
              <a:t>Structure</a:t>
            </a:r>
            <a:r>
              <a:rPr lang="en-US"/>
              <a:t>: Tipe data yang terdiri dari kumpulan tipe data dasar. Tipe data tersebut bisa lebih dari 1 jenis.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Char char="◼"/>
            </a:pPr>
            <a:r>
              <a:rPr b="1" lang="en-US"/>
              <a:t>Union</a:t>
            </a:r>
            <a:r>
              <a:rPr lang="en-US"/>
              <a:t>: Tipe data yang menyimpan beberapa tipe data berbeda dalam lokasi memory yang sama.</a:t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  <a:p>
            <a:pPr indent="-212528" lvl="1" marL="630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 b="1"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581194" y="1803401"/>
            <a:ext cx="11029615" cy="2662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Format deklarasi dalam bahasa C: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tipe_data nama_variabel [jumlah_element]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Deklarasi Array 1 dimensi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float bilangan[100]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char huruf[3]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Mengisi nilai Array:			</a:t>
            </a:r>
            <a:endParaRPr/>
          </a:p>
          <a:p>
            <a:pPr indent="-158495" lvl="8" marL="2800000" rtl="0" algn="l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764" y="4307876"/>
            <a:ext cx="2241942" cy="183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0822" y="4465884"/>
            <a:ext cx="5133964" cy="4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4275786" y="4465884"/>
            <a:ext cx="755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Deklarasi dan Mengisi Nilai Array</a:t>
            </a:r>
            <a:endParaRPr/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535" y="1956716"/>
            <a:ext cx="5793511" cy="2757220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008" y="1575983"/>
            <a:ext cx="4981575" cy="3305175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19"/>
          <p:cNvSpPr txBox="1"/>
          <p:nvPr/>
        </p:nvSpPr>
        <p:spPr>
          <a:xfrm>
            <a:off x="5482978" y="1505090"/>
            <a:ext cx="755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5564" y="4933167"/>
            <a:ext cx="6848475" cy="1857375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19"/>
          <p:cNvSpPr/>
          <p:nvPr/>
        </p:nvSpPr>
        <p:spPr>
          <a:xfrm>
            <a:off x="1405719" y="5104263"/>
            <a:ext cx="2347415" cy="1241946"/>
          </a:xfrm>
          <a:prstGeom prst="wedgeEllipseCallout">
            <a:avLst>
              <a:gd fmla="val 106432" name="adj1"/>
              <a:gd fmla="val -2160" name="adj2"/>
            </a:avLst>
          </a:prstGeom>
          <a:noFill/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Deklarasi Array tanpa mendefinisikan jumlah elemen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Agenda Pertemuan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3181576" y="2009621"/>
            <a:ext cx="5256584" cy="720080"/>
            <a:chOff x="3131840" y="1491566"/>
            <a:chExt cx="5256584" cy="576128"/>
          </a:xfrm>
        </p:grpSpPr>
        <p:sp>
          <p:nvSpPr>
            <p:cNvPr id="109" name="Google Shape;109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3203840" y="1419566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3181576" y="2882086"/>
            <a:ext cx="5256584" cy="720000"/>
            <a:chOff x="3131840" y="1491630"/>
            <a:chExt cx="5256584" cy="576064"/>
          </a:xfrm>
        </p:grpSpPr>
        <p:sp>
          <p:nvSpPr>
            <p:cNvPr id="112" name="Google Shape;112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70066" y="288208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901578" y="2090345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Pengenalan Bahasa C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3913086" y="2975140"/>
            <a:ext cx="4392568" cy="546224"/>
            <a:chOff x="3851840" y="1356248"/>
            <a:chExt cx="4392568" cy="546224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Tipe Data dalam Bahasa C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3166573" y="2014999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194" y="2009621"/>
            <a:ext cx="1351820" cy="3000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"/>
          <p:cNvGrpSpPr/>
          <p:nvPr/>
        </p:nvGrpSpPr>
        <p:grpSpPr>
          <a:xfrm>
            <a:off x="3170066" y="3778177"/>
            <a:ext cx="5256584" cy="720000"/>
            <a:chOff x="3131840" y="1491630"/>
            <a:chExt cx="5256584" cy="576064"/>
          </a:xfrm>
        </p:grpSpPr>
        <p:sp>
          <p:nvSpPr>
            <p:cNvPr id="122" name="Google Shape;122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3158556" y="3778177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3901576" y="3871231"/>
            <a:ext cx="4392568" cy="546224"/>
            <a:chOff x="3851840" y="1356248"/>
            <a:chExt cx="4392568" cy="546224"/>
          </a:xfrm>
        </p:grpSpPr>
        <p:sp>
          <p:nvSpPr>
            <p:cNvPr id="126" name="Google Shape;126;p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Array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 Mengubah Nilai Elemen Array</a:t>
            </a:r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17" y="2063772"/>
            <a:ext cx="6763651" cy="3577373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Array 2 Dimensi</a:t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581194" y="1803401"/>
            <a:ext cx="11029615" cy="61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Array 2 dimensi: sebutan untuk array yang penomoran index-nya menggunakan 2 buah angka</a:t>
            </a:r>
            <a:endParaRPr/>
          </a:p>
        </p:txBody>
      </p:sp>
      <p:pic>
        <p:nvPicPr>
          <p:cNvPr id="273" name="Google Shape;2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262952"/>
            <a:ext cx="5170211" cy="3206840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181" y="2262952"/>
            <a:ext cx="5657850" cy="2009775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Index Array Multi Dimensi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903697"/>
            <a:ext cx="9612276" cy="753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/>
          <p:nvPr/>
        </p:nvSpPr>
        <p:spPr>
          <a:xfrm>
            <a:off x="6332561" y="1647776"/>
            <a:ext cx="518615" cy="436728"/>
          </a:xfrm>
          <a:prstGeom prst="rect">
            <a:avLst/>
          </a:prstGeom>
          <a:noFill/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8341057" y="1647776"/>
            <a:ext cx="518615" cy="436728"/>
          </a:xfrm>
          <a:prstGeom prst="rect">
            <a:avLst/>
          </a:prstGeom>
          <a:noFill/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6878472" y="2330821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5732059" y="2357787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6305265" y="2357787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8859672" y="2314226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713259" y="2341192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8286465" y="2341192"/>
            <a:ext cx="573206" cy="545910"/>
          </a:xfrm>
          <a:prstGeom prst="ellipse">
            <a:avLst/>
          </a:prstGeom>
          <a:noFill/>
          <a:ln cap="rnd" cmpd="sng" w="222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873456" y="4276739"/>
            <a:ext cx="41681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Berapakah nilai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matrix[1][0]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Array 3 Dimensi dan String (Array of char)</a:t>
            </a:r>
            <a:endParaRPr/>
          </a:p>
        </p:txBody>
      </p:sp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581194" y="1803401"/>
            <a:ext cx="11029615" cy="410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Array 3 dimensi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String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944" y="1699452"/>
            <a:ext cx="4438450" cy="2640487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835" y="4632040"/>
            <a:ext cx="3640287" cy="1658724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4971" y="4640487"/>
            <a:ext cx="3722612" cy="2167597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3"/>
          <p:cNvSpPr/>
          <p:nvPr/>
        </p:nvSpPr>
        <p:spPr>
          <a:xfrm>
            <a:off x="8890168" y="3944202"/>
            <a:ext cx="2082632" cy="1148335"/>
          </a:xfrm>
          <a:prstGeom prst="wedgeEllipseCallout">
            <a:avLst>
              <a:gd fmla="val -73758" name="adj1"/>
              <a:gd fmla="val 131853" name="adj2"/>
            </a:avLst>
          </a:prstGeom>
          <a:solidFill>
            <a:schemeClr val="lt1"/>
          </a:solidFill>
          <a:ln cap="rnd" cmpd="sng" w="22225">
            <a:solidFill>
              <a:srgbClr val="A937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output untuk string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Latihan Soal (PR)</a:t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523493" y="1677233"/>
            <a:ext cx="11029615" cy="8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Gill Sans"/>
              <a:buAutoNum type="arabicPeriod"/>
            </a:pPr>
            <a:r>
              <a:rPr lang="en-US"/>
              <a:t>Translasikan (terjemahkan) solusi birthday cake candles (pertemuan sebelumnya) yang dijelaskan dalam bahasa Pascal ke C!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46473" y="2441087"/>
            <a:ext cx="11029615" cy="51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Noto Sans Symbols"/>
              <a:buChar char="◼"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If…else if…else statement dalam bahasa C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1122105" y="2872154"/>
            <a:ext cx="6965828" cy="2031325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if(boolean_expression 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Executes when the boolean expression 1 is true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if( boolean_expression 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Executes when the boolean expression 2 is true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if( boolean_expression 3)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Executes when the boolean expression 3 is true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executes when the none of the above condition is true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746472" y="5067698"/>
            <a:ext cx="11029615" cy="457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Font typeface="Noto Sans Symbols"/>
              <a:buChar char="◼"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Looping (for) statement dalam bahasa C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1122105" y="5525038"/>
            <a:ext cx="6965828" cy="954107"/>
          </a:xfrm>
          <a:prstGeom prst="rect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(initializationStatement; testExpression; updateStatement)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statements inside the body of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8345510" y="5525038"/>
            <a:ext cx="361896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8276319" y="5551022"/>
            <a:ext cx="3688154" cy="1169551"/>
          </a:xfrm>
          <a:prstGeom prst="rect">
            <a:avLst/>
          </a:prstGeom>
          <a:noFill/>
          <a:ln cap="flat" cmpd="sng" w="9525">
            <a:solidFill>
              <a:srgbClr val="0070C0">
                <a:alpha val="6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 11; i++)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 ", 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8310914" y="2872154"/>
            <a:ext cx="3688154" cy="2031326"/>
          </a:xfrm>
          <a:prstGeom prst="rect">
            <a:avLst/>
          </a:prstGeom>
          <a:noFill/>
          <a:ln cap="flat" cmpd="sng" w="9525">
            <a:solidFill>
              <a:srgbClr val="0070C0">
                <a:alpha val="66666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==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!=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&gt;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&lt;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&gt;=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&lt;= B)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Pengenalan Bahasa C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581194" y="1803401"/>
            <a:ext cx="11029615" cy="4610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</a:t>
            </a:r>
            <a:r>
              <a:rPr lang="en-US"/>
              <a:t> adalah bahasa pemrograman tingkat menengah. Dapat digunakan untuk pemrograman tingkat rendah (</a:t>
            </a:r>
            <a:r>
              <a:rPr i="1" lang="en-US"/>
              <a:t>assembly language</a:t>
            </a:r>
            <a:r>
              <a:rPr lang="en-US"/>
              <a:t>) seperti kernel, driver, dll dan juga mendukung fungsi – fungsi dalam bahasa pemrograman tingkat atas (Java, Python, Ruby, dll)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</a:t>
            </a:r>
            <a:r>
              <a:rPr lang="en-US"/>
              <a:t> adalah bahasa pemrograman terstruktur (program dapat dipecah menjadi beberapa program yang lebih kecil – </a:t>
            </a:r>
            <a:r>
              <a:rPr b="1" i="1" lang="en-US"/>
              <a:t>function</a:t>
            </a:r>
            <a:r>
              <a:rPr lang="en-US"/>
              <a:t>) . Contoh: program untuk mengelola nilai mahasiwa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</a:t>
            </a:r>
            <a:r>
              <a:rPr lang="en-US"/>
              <a:t> adalah </a:t>
            </a:r>
            <a:r>
              <a:rPr i="1" lang="en-US"/>
              <a:t>case-sensitive </a:t>
            </a:r>
            <a:r>
              <a:rPr lang="en-US"/>
              <a:t>(huruf kecil dan huruf besar berbeda/berpengaruh)</a:t>
            </a:r>
            <a:endParaRPr i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C</a:t>
            </a:r>
            <a:r>
              <a:rPr lang="en-US"/>
              <a:t> adalah </a:t>
            </a:r>
            <a:r>
              <a:rPr i="1" lang="en-US"/>
              <a:t>general purpose programming language </a:t>
            </a:r>
            <a:r>
              <a:rPr lang="en-US"/>
              <a:t>(bertujuan umum) untuk menyelesaikan banyak masalah, </a:t>
            </a:r>
            <a:r>
              <a:rPr i="1" lang="en-US"/>
              <a:t>tidak spesifik </a:t>
            </a:r>
            <a:r>
              <a:rPr lang="en-US"/>
              <a:t>masalah tertentu.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655" y="3492231"/>
            <a:ext cx="3458982" cy="147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Pengenalan Bahasa C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5100034" y="1803401"/>
            <a:ext cx="651077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Ekstensi file “.c”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include stdio.h </a:t>
            </a:r>
            <a:r>
              <a:rPr lang="en-US"/>
              <a:t>= header file (library) pada bahasa C yang digunakan untuk operasi input-output (stdio = Standar Input dan Output). Tanpa menggunakan library ini maka perintah-perintah input dan output tidak dapat dieksekusi. Fungsi – fungsi di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/>
              <a:t> meliputi: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374" y="3831100"/>
            <a:ext cx="6241102" cy="248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525" y="2067863"/>
            <a:ext cx="3946204" cy="245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Pengenalan Bahasa C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Contoh beberapa header file untuk program C: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stdef.h</a:t>
            </a:r>
            <a:r>
              <a:rPr lang="en-US"/>
              <a:t> – mendefinisikan makro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stdint.h</a:t>
            </a:r>
            <a:r>
              <a:rPr lang="en-US"/>
              <a:t> – mendefinisikan jenis integer dengan lebar tertentu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stdio.h</a:t>
            </a:r>
            <a:r>
              <a:rPr lang="en-US"/>
              <a:t> – mendefinisikan fungsi input-output standar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stdlib.h</a:t>
            </a:r>
            <a:r>
              <a:rPr lang="en-US"/>
              <a:t> – mendefinisikan fungsi konversi numerik dan alokasi memori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string.h</a:t>
            </a:r>
            <a:r>
              <a:rPr lang="en-US"/>
              <a:t> – mendefinisikan fungsi untuk penanganan string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math.h</a:t>
            </a:r>
            <a:r>
              <a:rPr lang="en-US"/>
              <a:t> – mendefinisikan fungsi matematika yang umum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Pengenalan Bahasa C</a:t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5100034" y="1803401"/>
            <a:ext cx="651077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r>
              <a:rPr lang="en-US"/>
              <a:t>Fungsi utama dimana program mulai dieksekusi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/* …*/  atau // </a:t>
            </a:r>
            <a:r>
              <a:rPr lang="en-US"/>
              <a:t>adalah </a:t>
            </a:r>
            <a:r>
              <a:rPr i="1" lang="en-US"/>
              <a:t>comments</a:t>
            </a:r>
            <a:r>
              <a:rPr lang="en-US"/>
              <a:t> dan akan diacuhkan oleh compiler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printf() </a:t>
            </a:r>
            <a:r>
              <a:rPr lang="en-US"/>
              <a:t>adalah fungsi yang akan menampilkan kata – kata “Hello, World!”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 0 </a:t>
            </a:r>
            <a:r>
              <a:rPr lang="en-US"/>
              <a:t>akan mengakhiri fungsi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Setiap statement diakhiri dengan titik koma (;)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25" y="2067863"/>
            <a:ext cx="3946204" cy="245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Contoh: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308" y="1805941"/>
            <a:ext cx="10580100" cy="371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Pengenalan Bahasa C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581194" y="1803401"/>
            <a:ext cx="11029615" cy="405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i="1" lang="en-US" sz="2000"/>
              <a:t>Identifier</a:t>
            </a:r>
            <a:r>
              <a:rPr i="1" lang="en-US" sz="2000"/>
              <a:t> </a:t>
            </a:r>
            <a:r>
              <a:rPr lang="en-US" sz="2000"/>
              <a:t>: untuk memberi nama/mengidentifikasi variabel, fungsi, dll</a:t>
            </a:r>
            <a:endParaRPr sz="2000"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A - Z, a - z, </a:t>
            </a:r>
            <a:r>
              <a:rPr i="1" lang="en-US" sz="1800"/>
              <a:t>underscore</a:t>
            </a:r>
            <a:r>
              <a:rPr lang="en-US" sz="1800"/>
              <a:t>, dan digit 0 – 9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Selain</a:t>
            </a:r>
            <a:r>
              <a:rPr lang="en-US" sz="1800"/>
              <a:t> </a:t>
            </a:r>
            <a:r>
              <a:rPr i="1" lang="en-US" sz="1800"/>
              <a:t>reserved words </a:t>
            </a:r>
            <a:r>
              <a:rPr lang="en-US" sz="1800"/>
              <a:t>berikut:</a:t>
            </a:r>
            <a:endParaRPr/>
          </a:p>
          <a:p>
            <a:pPr indent="-189160" lvl="0" marL="306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684" y="2750476"/>
            <a:ext cx="6325092" cy="38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581192" y="702156"/>
            <a:ext cx="11029616" cy="809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Tipe Data dalam Pascal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693" y="1511300"/>
            <a:ext cx="4992899" cy="525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2019-08-19T16:47:32Z</dcterms:created>
  <dc:creator>BPS-Client</dc:creator>
</cp:coreProperties>
</file>