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12192000"/>
  <p:notesSz cx="6858000" cy="9144000"/>
  <p:embeddedFontLst>
    <p:embeddedFont>
      <p:font typeface="Gill San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iNaOC+l5Totvv+KHw9BajyjgDv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C80557-39B2-4379-B34A-CE5AEF2F4113}">
  <a:tblStyle styleId="{B1C80557-39B2-4379-B34A-CE5AEF2F4113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8E7"/>
          </a:solidFill>
        </a:fill>
      </a:tcStyle>
    </a:wholeTbl>
    <a:band1H>
      <a:tcTxStyle b="off" i="off"/>
      <a:tcStyle>
        <a:fill>
          <a:solidFill>
            <a:srgbClr val="F6CE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6CECB"/>
          </a:solidFill>
        </a:fill>
      </a:tcStyle>
    </a:band1V>
    <a:band2V>
      <a:tcTxStyle b="off" i="off"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A92A5BA5-1EFA-4DFD-99FE-CE115BA3119B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regular.fntdata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e45b67d9a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ee45b67d9a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ee45b67d9a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e45b67d9a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e45b67d9a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ee45b67d9a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e45b67d9a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ee45b67d9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ee45b67d9a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e45b67d9a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ee45b67d9a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ee45b67d9a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e45b67d9a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ee45b67d9a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ee45b67d9a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analyzer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breaks these syntaxes into a series of tokens, by removing any whitespace or comments in the source code.</a:t>
            </a:r>
            <a:endParaRPr/>
          </a:p>
        </p:txBody>
      </p:sp>
      <p:sp>
        <p:nvSpPr>
          <p:cNvPr id="336" name="Google Shape;33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45b67d9a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e45b67d9a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e45b67d9a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e45b67d9a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e45b67d9a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ee45b67d9a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0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8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10" type="dt"/>
          </p:nvPr>
        </p:nvSpPr>
        <p:spPr>
          <a:xfrm>
            <a:off x="7605951" y="595613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10558300" y="5956139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2566" y="1488609"/>
            <a:ext cx="15821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/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/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0"/>
          <p:cNvSpPr txBox="1"/>
          <p:nvPr>
            <p:ph type="title"/>
          </p:nvPr>
        </p:nvSpPr>
        <p:spPr>
          <a:xfrm rot="5400000">
            <a:off x="7249747" y="2265183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1" type="body"/>
          </p:nvPr>
        </p:nvSpPr>
        <p:spPr>
          <a:xfrm rot="5400000">
            <a:off x="2131528" y="-680875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0" type="dt"/>
          </p:nvPr>
        </p:nvSpPr>
        <p:spPr>
          <a:xfrm>
            <a:off x="8993674" y="5956139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1" type="ftr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12" type="sldNum"/>
          </p:nvPr>
        </p:nvSpPr>
        <p:spPr>
          <a:xfrm>
            <a:off x="10446616" y="5956139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/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10558301" y="5956139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/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2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3"/>
          <p:cNvSpPr/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3"/>
          <p:cNvSpPr txBox="1"/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581194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3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" type="body"/>
          </p:nvPr>
        </p:nvSpPr>
        <p:spPr>
          <a:xfrm>
            <a:off x="581194" y="2228004"/>
            <a:ext cx="5422391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2" type="body"/>
          </p:nvPr>
        </p:nvSpPr>
        <p:spPr>
          <a:xfrm>
            <a:off x="6188417" y="2228004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" type="body"/>
          </p:nvPr>
        </p:nvSpPr>
        <p:spPr>
          <a:xfrm>
            <a:off x="887220" y="2250894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8" name="Google Shape;58;p45"/>
          <p:cNvSpPr txBox="1"/>
          <p:nvPr>
            <p:ph idx="2" type="body"/>
          </p:nvPr>
        </p:nvSpPr>
        <p:spPr>
          <a:xfrm>
            <a:off x="581195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3" type="body"/>
          </p:nvPr>
        </p:nvSpPr>
        <p:spPr>
          <a:xfrm>
            <a:off x="6523737" y="2250894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p45"/>
          <p:cNvSpPr txBox="1"/>
          <p:nvPr>
            <p:ph idx="4" type="body"/>
          </p:nvPr>
        </p:nvSpPr>
        <p:spPr>
          <a:xfrm>
            <a:off x="6217710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757"/>
              </a:buClr>
              <a:buSzPts val="2000"/>
              <a:buFont typeface="Gill Sans"/>
              <a:buNone/>
              <a:defRPr b="0" sz="2000">
                <a:solidFill>
                  <a:srgbClr val="EE7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47"/>
          <p:cNvSpPr txBox="1"/>
          <p:nvPr>
            <p:ph idx="2" type="body"/>
          </p:nvPr>
        </p:nvSpPr>
        <p:spPr>
          <a:xfrm>
            <a:off x="5740824" y="5262298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47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48"/>
          <p:cNvSpPr txBox="1"/>
          <p:nvPr>
            <p:ph idx="1" type="body"/>
          </p:nvPr>
        </p:nvSpPr>
        <p:spPr>
          <a:xfrm>
            <a:off x="581193" y="5260129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48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9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9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/>
              <a:t>Pertemuan 3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81193" y="35701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(Tim)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e45b67d9a_0_72"/>
          <p:cNvSpPr txBox="1"/>
          <p:nvPr>
            <p:ph type="title"/>
          </p:nvPr>
        </p:nvSpPr>
        <p:spPr>
          <a:xfrm>
            <a:off x="581192" y="702156"/>
            <a:ext cx="11029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Penggunaan struktur tanpa typedef</a:t>
            </a:r>
            <a:endParaRPr/>
          </a:p>
        </p:txBody>
      </p:sp>
      <p:pic>
        <p:nvPicPr>
          <p:cNvPr id="201" name="Google Shape;201;gee45b67d9a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250" y="1805806"/>
            <a:ext cx="58483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e45b67d9a_0_62"/>
          <p:cNvSpPr txBox="1"/>
          <p:nvPr>
            <p:ph type="title"/>
          </p:nvPr>
        </p:nvSpPr>
        <p:spPr>
          <a:xfrm>
            <a:off x="581192" y="702156"/>
            <a:ext cx="11029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Contoh Struktur tanpa typedef</a:t>
            </a:r>
            <a:endParaRPr/>
          </a:p>
        </p:txBody>
      </p:sp>
      <p:pic>
        <p:nvPicPr>
          <p:cNvPr id="208" name="Google Shape;208;gee45b67d9a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400" y="1645906"/>
            <a:ext cx="4354829" cy="504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e45b67d9a_0_56"/>
          <p:cNvSpPr txBox="1"/>
          <p:nvPr>
            <p:ph type="title"/>
          </p:nvPr>
        </p:nvSpPr>
        <p:spPr>
          <a:xfrm>
            <a:off x="581192" y="702156"/>
            <a:ext cx="11029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Menggunakan typedef pada struktur</a:t>
            </a:r>
            <a:endParaRPr/>
          </a:p>
        </p:txBody>
      </p:sp>
      <p:pic>
        <p:nvPicPr>
          <p:cNvPr id="215" name="Google Shape;215;gee45b67d9a_0_56"/>
          <p:cNvPicPr preferRelativeResize="0"/>
          <p:nvPr/>
        </p:nvPicPr>
        <p:blipFill rotWithShape="1">
          <a:blip r:embed="rId3">
            <a:alphaModFix/>
          </a:blip>
          <a:srcRect b="4713" l="0" r="0" t="6158"/>
          <a:stretch/>
        </p:blipFill>
        <p:spPr>
          <a:xfrm>
            <a:off x="1182875" y="1901050"/>
            <a:ext cx="7772400" cy="42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e45b67d9a_0_50"/>
          <p:cNvSpPr txBox="1"/>
          <p:nvPr>
            <p:ph type="title"/>
          </p:nvPr>
        </p:nvSpPr>
        <p:spPr>
          <a:xfrm>
            <a:off x="581192" y="702156"/>
            <a:ext cx="11029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Struktur Bersarang</a:t>
            </a:r>
            <a:endParaRPr/>
          </a:p>
        </p:txBody>
      </p:sp>
      <p:pic>
        <p:nvPicPr>
          <p:cNvPr id="222" name="Google Shape;222;gee45b67d9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075" y="1681431"/>
            <a:ext cx="5029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e45b67d9a_0_44"/>
          <p:cNvSpPr txBox="1"/>
          <p:nvPr>
            <p:ph type="title"/>
          </p:nvPr>
        </p:nvSpPr>
        <p:spPr>
          <a:xfrm>
            <a:off x="581192" y="702156"/>
            <a:ext cx="11029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Pasing Struktur ke dalam fungsi</a:t>
            </a:r>
            <a:endParaRPr/>
          </a:p>
        </p:txBody>
      </p:sp>
      <p:pic>
        <p:nvPicPr>
          <p:cNvPr id="229" name="Google Shape;229;gee45b67d9a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63651"/>
            <a:ext cx="6212300" cy="44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ee45b67d9a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8525" y="1795950"/>
            <a:ext cx="5363576" cy="28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Pointer</a:t>
            </a:r>
            <a:endParaRPr/>
          </a:p>
        </p:txBody>
      </p:sp>
      <p:sp>
        <p:nvSpPr>
          <p:cNvPr id="236" name="Google Shape;236;p8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Variabel yang menunjuk ke suatu variabel lain dengan menyimpan </a:t>
            </a:r>
            <a:r>
              <a:rPr b="1" lang="en-US" u="sng"/>
              <a:t>alamat memory variabel</a:t>
            </a:r>
            <a:r>
              <a:rPr b="1" lang="en-US"/>
              <a:t> </a:t>
            </a:r>
            <a:r>
              <a:rPr lang="en-US"/>
              <a:t>tersebut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Contoh:</a:t>
            </a:r>
            <a:endParaRPr/>
          </a:p>
          <a:p>
            <a:pPr indent="0" lvl="3" marL="93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*pi;</a:t>
            </a:r>
            <a:endParaRPr/>
          </a:p>
          <a:p>
            <a:pPr indent="0" lvl="3" marL="93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double *dp;</a:t>
            </a:r>
            <a:endParaRPr/>
          </a:p>
          <a:p>
            <a:pPr indent="0" lvl="3" marL="93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float *test;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 Tipe variabel pointer dan tipe data yang ditunjuk harus sejenis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Operator: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▪"/>
            </a:pPr>
            <a:r>
              <a:rPr b="1" lang="en-US"/>
              <a:t>* (bintang)</a:t>
            </a:r>
            <a:r>
              <a:rPr lang="en-US"/>
              <a:t>: untuk mendapatkan nilai dari variabel yang ditunjuk oleh pointer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▪"/>
            </a:pPr>
            <a:r>
              <a:rPr b="1" lang="en-US"/>
              <a:t>&amp; </a:t>
            </a:r>
            <a:r>
              <a:rPr lang="en-US"/>
              <a:t>: untuk mendapatkan alamat memory dari suatu variabel</a:t>
            </a:r>
            <a:endParaRPr/>
          </a:p>
          <a:p>
            <a:pPr indent="-212528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Pointer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7627426" y="1658751"/>
            <a:ext cx="4159762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adalah variabel pointer (menyimpan alamat memory), sedangkan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adalah variabel integer bernilai 10.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Ketika pernyataan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&amp;a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dieksekusi maka variabel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 menunjuk variabel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dengan menyimpan alamat memory dari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pointer dan variabel yang ditunjuk harus mempunyai tipe data yang sama, dalam contoh disamping,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bertipe integer).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Ketika nilai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ditampilkan maka isinya adalah alamat memory dari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75" y="1881993"/>
            <a:ext cx="7154273" cy="3162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9"/>
          <p:cNvGrpSpPr/>
          <p:nvPr/>
        </p:nvGrpSpPr>
        <p:grpSpPr>
          <a:xfrm>
            <a:off x="569893" y="5091228"/>
            <a:ext cx="5174730" cy="1318380"/>
            <a:chOff x="569893" y="5091228"/>
            <a:chExt cx="5174730" cy="1318380"/>
          </a:xfrm>
        </p:grpSpPr>
        <p:grpSp>
          <p:nvGrpSpPr>
            <p:cNvPr id="246" name="Google Shape;246;p9"/>
            <p:cNvGrpSpPr/>
            <p:nvPr/>
          </p:nvGrpSpPr>
          <p:grpSpPr>
            <a:xfrm>
              <a:off x="2563275" y="5091228"/>
              <a:ext cx="3181348" cy="1318380"/>
              <a:chOff x="842963" y="5131355"/>
              <a:chExt cx="3181348" cy="1318380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842963" y="5514975"/>
                <a:ext cx="985837" cy="500063"/>
              </a:xfrm>
              <a:prstGeom prst="rect">
                <a:avLst/>
              </a:prstGeom>
              <a:solidFill>
                <a:schemeClr val="lt1"/>
              </a:solidFill>
              <a:ln cap="rnd" cmpd="sng" w="22225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3038474" y="5514975"/>
                <a:ext cx="985837" cy="500063"/>
              </a:xfrm>
              <a:prstGeom prst="rect">
                <a:avLst/>
              </a:prstGeom>
              <a:solidFill>
                <a:schemeClr val="lt1"/>
              </a:solidFill>
              <a:ln cap="rnd" cmpd="sng" w="22225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9" name="Google Shape;249;p9"/>
              <p:cNvSpPr txBox="1"/>
              <p:nvPr/>
            </p:nvSpPr>
            <p:spPr>
              <a:xfrm>
                <a:off x="1174619" y="5131355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0" name="Google Shape;250;p9"/>
              <p:cNvSpPr txBox="1"/>
              <p:nvPr/>
            </p:nvSpPr>
            <p:spPr>
              <a:xfrm>
                <a:off x="3370130" y="5131355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1" name="Google Shape;251;p9"/>
              <p:cNvSpPr txBox="1"/>
              <p:nvPr/>
            </p:nvSpPr>
            <p:spPr>
              <a:xfrm>
                <a:off x="842963" y="6080403"/>
                <a:ext cx="1011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567434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3012496" y="6080403"/>
                <a:ext cx="1011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635672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3" name="Google Shape;253;p9"/>
              <p:cNvSpPr txBox="1"/>
              <p:nvPr/>
            </p:nvSpPr>
            <p:spPr>
              <a:xfrm>
                <a:off x="3310955" y="5580340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4" name="Google Shape;254;p9"/>
              <p:cNvSpPr txBox="1"/>
              <p:nvPr/>
            </p:nvSpPr>
            <p:spPr>
              <a:xfrm>
                <a:off x="850598" y="5580340"/>
                <a:ext cx="1011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635672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>
                <a:stCxn id="254" idx="3"/>
                <a:endCxn id="252" idx="1"/>
              </p:cNvCxnSpPr>
              <p:nvPr/>
            </p:nvCxnSpPr>
            <p:spPr>
              <a:xfrm>
                <a:off x="1862413" y="5765006"/>
                <a:ext cx="1150200" cy="500100"/>
              </a:xfrm>
              <a:prstGeom prst="bentConnector3">
                <a:avLst>
                  <a:gd fmla="val -99566" name="adj1"/>
                </a:avLst>
              </a:prstGeom>
              <a:noFill/>
              <a:ln cap="flat" cmpd="sng" w="38100">
                <a:solidFill>
                  <a:srgbClr val="D83F1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56" name="Google Shape;256;p9"/>
            <p:cNvSpPr txBox="1"/>
            <p:nvPr/>
          </p:nvSpPr>
          <p:spPr>
            <a:xfrm>
              <a:off x="569893" y="5447880"/>
              <a:ext cx="174804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Isi memory 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Alamat memory: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00" y="1964998"/>
            <a:ext cx="4107608" cy="358671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Pointer (menampilkan nilai variabel dari pointer yang menunjuk)</a:t>
            </a:r>
            <a:endParaRPr/>
          </a:p>
        </p:txBody>
      </p:sp>
      <p:sp>
        <p:nvSpPr>
          <p:cNvPr id="263" name="Google Shape;263;p10"/>
          <p:cNvSpPr txBox="1"/>
          <p:nvPr/>
        </p:nvSpPr>
        <p:spPr>
          <a:xfrm>
            <a:off x="2287954" y="3686716"/>
            <a:ext cx="28216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mengambil alamat dari q */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4582502" y="4140414"/>
            <a:ext cx="27847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menampilkan nilai dari q */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4329228" y="4478968"/>
            <a:ext cx="30380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menampilkan alamat dari q */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5590615" y="2038415"/>
            <a:ext cx="4510648" cy="1308050"/>
          </a:xfrm>
          <a:prstGeom prst="rect">
            <a:avLst/>
          </a:prstGeom>
          <a:noFill/>
          <a:ln cap="flat" cmpd="sng" w="9525">
            <a:solidFill>
              <a:schemeClr val="accent1">
                <a:alpha val="7450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: 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Alamat : 6356744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7845939" y="4025270"/>
            <a:ext cx="4159762" cy="17543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menunjuk variabel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dengan menyimpan alamat memory dari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menampilkan nilai dari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gunakan statement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*ptr</a:t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 1</a:t>
            </a:r>
            <a:endParaRPr/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7380514" y="1803401"/>
            <a:ext cx="4230295" cy="137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Pernyataan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y = *px </a:t>
            </a:r>
            <a:r>
              <a:rPr lang="en-US"/>
              <a:t>bisa diganti dengan?</a:t>
            </a:r>
            <a:endParaRPr/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 b="0" l="1608" r="0" t="0"/>
          <a:stretch/>
        </p:blipFill>
        <p:spPr>
          <a:xfrm>
            <a:off x="1007616" y="1803401"/>
            <a:ext cx="6154009" cy="4244702"/>
          </a:xfrm>
          <a:prstGeom prst="rect">
            <a:avLst/>
          </a:prstGeom>
          <a:noFill/>
          <a:ln cap="flat" cmpd="sng" w="9525">
            <a:solidFill>
              <a:schemeClr val="accent1">
                <a:alpha val="6745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 2</a:t>
            </a:r>
            <a:endParaRPr/>
          </a:p>
        </p:txBody>
      </p:sp>
      <p:sp>
        <p:nvSpPr>
          <p:cNvPr id="280" name="Google Shape;280;p12"/>
          <p:cNvSpPr txBox="1"/>
          <p:nvPr>
            <p:ph idx="1" type="body"/>
          </p:nvPr>
        </p:nvSpPr>
        <p:spPr>
          <a:xfrm>
            <a:off x="5399985" y="1953346"/>
            <a:ext cx="4269483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 startAt="2"/>
            </a:pPr>
            <a:r>
              <a:rPr lang="en-US"/>
              <a:t>Apa output dari program tersebut?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044" y="1985146"/>
            <a:ext cx="3879888" cy="4666121"/>
          </a:xfrm>
          <a:prstGeom prst="rect">
            <a:avLst/>
          </a:prstGeom>
          <a:noFill/>
          <a:ln cap="flat" cmpd="sng" w="9525">
            <a:solidFill>
              <a:schemeClr val="accent1">
                <a:alpha val="7647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 Pertemuan</a:t>
            </a:r>
            <a:endParaRPr/>
          </a:p>
        </p:txBody>
      </p:sp>
      <p:grpSp>
        <p:nvGrpSpPr>
          <p:cNvPr id="109" name="Google Shape;109;p2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110" name="Google Shape;110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3181576" y="2882086"/>
            <a:ext cx="5256584" cy="720000"/>
            <a:chOff x="3131840" y="1491630"/>
            <a:chExt cx="5256584" cy="576064"/>
          </a:xfrm>
        </p:grpSpPr>
        <p:sp>
          <p:nvSpPr>
            <p:cNvPr id="113" name="Google Shape;113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3170066" y="288208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901578" y="2090345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Pengenalan Bahasa C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3913086" y="2975140"/>
            <a:ext cx="4392568" cy="546224"/>
            <a:chOff x="3851840" y="1356248"/>
            <a:chExt cx="4392568" cy="546224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Struktur</a:t>
              </a:r>
              <a:endPara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194" y="2009621"/>
            <a:ext cx="1351820" cy="30002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"/>
          <p:cNvGrpSpPr/>
          <p:nvPr/>
        </p:nvGrpSpPr>
        <p:grpSpPr>
          <a:xfrm>
            <a:off x="3181576" y="3796544"/>
            <a:ext cx="5256600" cy="719942"/>
            <a:chOff x="3131840" y="1491630"/>
            <a:chExt cx="5256600" cy="576000"/>
          </a:xfrm>
        </p:grpSpPr>
        <p:sp>
          <p:nvSpPr>
            <p:cNvPr id="123" name="Google Shape;123;p2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3170066" y="3796486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>
            <a:off x="3913086" y="3889540"/>
            <a:ext cx="4392600" cy="546125"/>
            <a:chOff x="3851840" y="1356248"/>
            <a:chExt cx="4392600" cy="546125"/>
          </a:xfrm>
        </p:grpSpPr>
        <p:sp>
          <p:nvSpPr>
            <p:cNvPr id="127" name="Google Shape;127;p2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Pointer</a:t>
              </a:r>
              <a:endPara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3181576" y="4710944"/>
            <a:ext cx="5256600" cy="719942"/>
            <a:chOff x="3131840" y="1491630"/>
            <a:chExt cx="5256600" cy="576000"/>
          </a:xfrm>
        </p:grpSpPr>
        <p:sp>
          <p:nvSpPr>
            <p:cNvPr id="130" name="Google Shape;130;p2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2"/>
          <p:cNvSpPr txBox="1"/>
          <p:nvPr/>
        </p:nvSpPr>
        <p:spPr>
          <a:xfrm>
            <a:off x="3170066" y="4710886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"/>
          <p:cNvGrpSpPr/>
          <p:nvPr/>
        </p:nvGrpSpPr>
        <p:grpSpPr>
          <a:xfrm>
            <a:off x="3913086" y="4803940"/>
            <a:ext cx="4392600" cy="546125"/>
            <a:chOff x="3851840" y="1356248"/>
            <a:chExt cx="4392600" cy="546125"/>
          </a:xfrm>
        </p:grpSpPr>
        <p:sp>
          <p:nvSpPr>
            <p:cNvPr id="134" name="Google Shape;134;p2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Alokasi Memori</a:t>
              </a:r>
              <a:endPara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Pointer dan Array</a:t>
            </a:r>
            <a:endParaRPr/>
          </a:p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581194" y="1803401"/>
            <a:ext cx="7334081" cy="4713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Misal sebuah Array </a:t>
            </a:r>
            <a:r>
              <a:rPr b="1" lang="en-US"/>
              <a:t>x</a:t>
            </a:r>
            <a:r>
              <a:rPr lang="en-US"/>
              <a:t> dan pointer </a:t>
            </a:r>
            <a:r>
              <a:rPr b="1" lang="en-US"/>
              <a:t>p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u="sng"/>
              <a:t>Untuk menampilkan alamat setiap elemen</a:t>
            </a:r>
            <a:r>
              <a:rPr lang="en-US" u="sng"/>
              <a:t>:</a:t>
            </a:r>
            <a:endParaRPr u="sng"/>
          </a:p>
          <a:p>
            <a:pPr indent="0" lvl="4" marL="8001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Alamat elemen ke 1 : &amp;x[0] atau x atau x+0 atau p atau p+0</a:t>
            </a:r>
            <a:br>
              <a:rPr lang="en-US" sz="1800"/>
            </a:br>
            <a:r>
              <a:rPr lang="en-US" sz="1800"/>
              <a:t>Alamat elemen ke 2 : &amp;x[1] atau x+1 atau p+1</a:t>
            </a:r>
            <a:br>
              <a:rPr lang="en-US" sz="1800"/>
            </a:br>
            <a:r>
              <a:rPr lang="en-US" sz="1800"/>
              <a:t>Alamat elemen ke 3 : &amp;x[2] atau x+2 atau p+2</a:t>
            </a:r>
            <a:br>
              <a:rPr lang="en-US" sz="1800"/>
            </a:br>
            <a:r>
              <a:rPr lang="en-US" sz="1800"/>
              <a:t>Alamat elemen ke n : &amp;x[n-1] atau x+(n-1) atau p+(n-1)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u="sng"/>
              <a:t>Untuk menampilkan nilai setiap elemen dalam array</a:t>
            </a:r>
            <a:r>
              <a:rPr lang="en-US"/>
              <a:t>:</a:t>
            </a:r>
            <a:endParaRPr/>
          </a:p>
          <a:p>
            <a:pPr indent="0" lvl="4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Elemen ke 1 : x[0] atau *x atau *(x+0) atau *p atau *(p+0)</a:t>
            </a:r>
            <a:endParaRPr/>
          </a:p>
          <a:p>
            <a:pPr indent="0" lvl="4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Elemen ke 2 : x[1] atau *(x+1) atau *(p+1)</a:t>
            </a:r>
            <a:endParaRPr/>
          </a:p>
          <a:p>
            <a:pPr indent="0" lvl="4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Elemen ke 3 : x[2] atau *(x+2) atau *(p+2)</a:t>
            </a:r>
            <a:endParaRPr/>
          </a:p>
          <a:p>
            <a:pPr indent="0" lvl="4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Elemen ke n : x[n-1] atau *(x+(n-1)) atau *(p+(n-1))</a:t>
            </a:r>
            <a:endParaRPr/>
          </a:p>
        </p:txBody>
      </p:sp>
      <p:graphicFrame>
        <p:nvGraphicFramePr>
          <p:cNvPr id="288" name="Google Shape;288;p13"/>
          <p:cNvGraphicFramePr/>
          <p:nvPr/>
        </p:nvGraphicFramePr>
        <p:xfrm>
          <a:off x="8729078" y="3212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{A92A5BA5-1EFA-4DFD-99FE-CE115BA3119B}</a:tableStyleId>
              </a:tblPr>
              <a:tblGrid>
                <a:gridCol w="568325"/>
                <a:gridCol w="614375"/>
                <a:gridCol w="614375"/>
                <a:gridCol w="742950"/>
                <a:gridCol w="671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n-1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9" name="Google Shape;289;p13"/>
          <p:cNvSpPr txBox="1"/>
          <p:nvPr/>
        </p:nvSpPr>
        <p:spPr>
          <a:xfrm>
            <a:off x="8729078" y="369075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9323729" y="369075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9960970" y="36883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11342351" y="36883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3xx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8138121" y="3212477"/>
            <a:ext cx="5565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7634129" y="3689383"/>
            <a:ext cx="10470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Alamat =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Contoh: Pointer dari Array</a:t>
            </a:r>
            <a:endParaRPr/>
          </a:p>
        </p:txBody>
      </p:sp>
      <p:sp>
        <p:nvSpPr>
          <p:cNvPr id="300" name="Google Shape;300;p14"/>
          <p:cNvSpPr txBox="1"/>
          <p:nvPr>
            <p:ph idx="1" type="body"/>
          </p:nvPr>
        </p:nvSpPr>
        <p:spPr>
          <a:xfrm>
            <a:off x="581194" y="1803401"/>
            <a:ext cx="11029615" cy="130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/>
              <a:t>Buat array dengan ukuran 3 berisi 10, 100, 1000. Tampilkan alamat memori untuk setiap isi dalam array tersebut menggunakan pointer dengan looping menggunakan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for statement</a:t>
            </a:r>
            <a:r>
              <a:rPr lang="en-US"/>
              <a:t>!</a:t>
            </a:r>
            <a:endParaRPr/>
          </a:p>
        </p:txBody>
      </p:sp>
      <p:pic>
        <p:nvPicPr>
          <p:cNvPr id="301" name="Google Shape;3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740123"/>
            <a:ext cx="8299819" cy="3066757"/>
          </a:xfrm>
          <a:prstGeom prst="rect">
            <a:avLst/>
          </a:prstGeom>
          <a:noFill/>
          <a:ln cap="flat" cmpd="sng" w="9525">
            <a:solidFill>
              <a:schemeClr val="accent1">
                <a:alpha val="78431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14"/>
          <p:cNvSpPr txBox="1"/>
          <p:nvPr/>
        </p:nvSpPr>
        <p:spPr>
          <a:xfrm>
            <a:off x="6800850" y="5857419"/>
            <a:ext cx="50097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0 = 10,  Alamat 0 = 6356716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1 = 100,  Alamat 1 = 6356720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2 = 1000,  Alamat 2 = 6356724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8386112" y="3004397"/>
            <a:ext cx="3224696" cy="1255362"/>
          </a:xfrm>
          <a:prstGeom prst="wedgeEllipseCallout">
            <a:avLst>
              <a:gd fmla="val -53032" name="adj1"/>
              <a:gd fmla="val 82253" name="adj2"/>
            </a:avLst>
          </a:prstGeom>
          <a:solidFill>
            <a:schemeClr val="lt1"/>
          </a:solidFill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Alamat elemen array juga bisa dipanggil dengan: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(x+i)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Array dari Pointer</a:t>
            </a:r>
            <a:endParaRPr/>
          </a:p>
        </p:txBody>
      </p:sp>
      <p:sp>
        <p:nvSpPr>
          <p:cNvPr id="309" name="Google Shape;309;p15"/>
          <p:cNvSpPr txBox="1"/>
          <p:nvPr>
            <p:ph idx="1" type="body"/>
          </p:nvPr>
        </p:nvSpPr>
        <p:spPr>
          <a:xfrm>
            <a:off x="7470182" y="2345842"/>
            <a:ext cx="3177153" cy="278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u="sng"/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Value of var[0] =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Value of var[1] =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Value of var[2] = 200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310" name="Google Shape;3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803401"/>
            <a:ext cx="6452850" cy="456640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Pointer menunjuk ke Pointer (</a:t>
            </a:r>
            <a:r>
              <a:rPr i="1" lang="en-US"/>
              <a:t>pointer-to-pointer</a:t>
            </a:r>
            <a:r>
              <a:rPr lang="en-US"/>
              <a:t> atau double pointer)</a:t>
            </a:r>
            <a:endParaRPr/>
          </a:p>
        </p:txBody>
      </p:sp>
      <p:sp>
        <p:nvSpPr>
          <p:cNvPr id="316" name="Google Shape;316;p16"/>
          <p:cNvSpPr txBox="1"/>
          <p:nvPr>
            <p:ph idx="1" type="body"/>
          </p:nvPr>
        </p:nvSpPr>
        <p:spPr>
          <a:xfrm>
            <a:off x="581193" y="2952206"/>
            <a:ext cx="11029615" cy="27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Deklarasi: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var_x;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*ptr1;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4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**ptr2;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ptr1</a:t>
            </a:r>
            <a:r>
              <a:rPr lang="en-US" sz="2000"/>
              <a:t> adalah variabel pointer yang menunjuk ke data bertipe int (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nilai</a:t>
            </a:r>
            <a:r>
              <a:rPr lang="en-US" sz="2000"/>
              <a:t>)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ptr2</a:t>
            </a:r>
            <a:r>
              <a:rPr lang="en-US" sz="2000"/>
              <a:t> adalah variabel pointer yang menunjuk ke pointer int (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ptr1</a:t>
            </a:r>
            <a:r>
              <a:rPr lang="en-US" sz="2000"/>
              <a:t>)</a:t>
            </a:r>
            <a:endParaRPr/>
          </a:p>
        </p:txBody>
      </p:sp>
      <p:pic>
        <p:nvPicPr>
          <p:cNvPr id="317" name="Google Shape;3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1810" y="1681725"/>
            <a:ext cx="4682406" cy="149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Pointer menunjuk ke Pointer (</a:t>
            </a:r>
            <a:r>
              <a:rPr i="1" lang="en-US"/>
              <a:t>pointer-to-pointer</a:t>
            </a:r>
            <a:r>
              <a:rPr lang="en-US"/>
              <a:t>)</a:t>
            </a:r>
            <a:endParaRPr/>
          </a:p>
        </p:txBody>
      </p:sp>
      <p:pic>
        <p:nvPicPr>
          <p:cNvPr id="323" name="Google Shape;3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828366"/>
            <a:ext cx="5519376" cy="273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4735" y="1828366"/>
            <a:ext cx="5483033" cy="303623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7"/>
          <p:cNvSpPr txBox="1"/>
          <p:nvPr/>
        </p:nvSpPr>
        <p:spPr>
          <a:xfrm>
            <a:off x="742950" y="5129213"/>
            <a:ext cx="1009443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akan menunjuk variabel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dengan menyimpan alamat memory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yaitu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akan menunjuk pointer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dengan menyimpan alamat dari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yaitu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Kita bisa mengakses nilai dari variabel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pointer yang menunjuknya: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*ptr1 = 20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berarti nilai dari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diisi dengan nilai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**ptr2 = 30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berarti nilai dari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diisi dengan nilai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Contoh </a:t>
            </a:r>
            <a:r>
              <a:rPr i="1" lang="en-US"/>
              <a:t>pointer-to-pointer</a:t>
            </a:r>
            <a:r>
              <a:rPr lang="en-US"/>
              <a:t> atau Double Pointer</a:t>
            </a:r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 b="0" l="389" r="0" t="0"/>
          <a:stretch/>
        </p:blipFill>
        <p:spPr>
          <a:xfrm>
            <a:off x="966650" y="2027872"/>
            <a:ext cx="7561779" cy="375474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/>
          <p:nvPr>
            <p:ph idx="1" type="body"/>
          </p:nvPr>
        </p:nvSpPr>
        <p:spPr>
          <a:xfrm>
            <a:off x="581192" y="6037928"/>
            <a:ext cx="11029615" cy="522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Berapa banyak level pointer yang dapat kita buat? Bisakah lebih dari **(double)?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di Bahasa C</a:t>
            </a:r>
            <a:endParaRPr/>
          </a:p>
        </p:txBody>
      </p:sp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581195" y="1803401"/>
            <a:ext cx="9747662" cy="47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Fungsi adalah suatu blok </a:t>
            </a:r>
            <a:r>
              <a:rPr i="1" lang="en-US"/>
              <a:t>statement/code</a:t>
            </a:r>
            <a:r>
              <a:rPr lang="en-US"/>
              <a:t> yang melakukan tugas tertentu</a:t>
            </a:r>
            <a:endParaRPr/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25" y="2279290"/>
            <a:ext cx="3616760" cy="439840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 txBox="1"/>
          <p:nvPr/>
        </p:nvSpPr>
        <p:spPr>
          <a:xfrm>
            <a:off x="4212151" y="2389210"/>
            <a:ext cx="1883849" cy="338554"/>
          </a:xfrm>
          <a:prstGeom prst="rect">
            <a:avLst/>
          </a:prstGeom>
          <a:noFill/>
          <a:ln cap="flat" cmpd="sng" w="9525">
            <a:solidFill>
              <a:schemeClr val="accent1">
                <a:alpha val="71372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prototype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055455" y="4206183"/>
            <a:ext cx="1334020" cy="338554"/>
          </a:xfrm>
          <a:prstGeom prst="rect">
            <a:avLst/>
          </a:prstGeom>
          <a:noFill/>
          <a:ln cap="flat" cmpd="sng" w="9525">
            <a:solidFill>
              <a:schemeClr val="accent1">
                <a:alpha val="71372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call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3950278" y="5103384"/>
            <a:ext cx="1846980" cy="338554"/>
          </a:xfrm>
          <a:prstGeom prst="rect">
            <a:avLst/>
          </a:prstGeom>
          <a:noFill/>
          <a:ln cap="flat" cmpd="sng" w="9525">
            <a:solidFill>
              <a:schemeClr val="accent1">
                <a:alpha val="71372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3131965" y="6044423"/>
            <a:ext cx="1760418" cy="338554"/>
          </a:xfrm>
          <a:prstGeom prst="rect">
            <a:avLst/>
          </a:prstGeom>
          <a:noFill/>
          <a:ln cap="flat" cmpd="sng" w="9525">
            <a:solidFill>
              <a:schemeClr val="accent1">
                <a:alpha val="71372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statement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6933975" y="2389210"/>
            <a:ext cx="4844737" cy="3342850"/>
          </a:xfrm>
          <a:prstGeom prst="rect">
            <a:avLst/>
          </a:prstGeom>
          <a:noFill/>
          <a:ln cap="flat" cmpd="sng" w="9525">
            <a:solidFill>
              <a:schemeClr val="accent1">
                <a:alpha val="6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Mengapa </a:t>
            </a:r>
            <a:r>
              <a:rPr b="1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dibutuhkan?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Fase 1 dari compiler (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lexical analysis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akan membaca dari kiri ke kanan, atas ke bawah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Menginformasikan ke compiler tentang nama fungsi,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 type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dan 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Jika fungsi didefinisikan sebelum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maka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tidak perlu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di Bahasa C</a:t>
            </a:r>
            <a:endParaRPr/>
          </a:p>
        </p:txBody>
      </p:sp>
      <p:pic>
        <p:nvPicPr>
          <p:cNvPr id="351" name="Google Shape;3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37" y="2374285"/>
            <a:ext cx="3056318" cy="2778471"/>
          </a:xfrm>
          <a:prstGeom prst="rect">
            <a:avLst/>
          </a:prstGeom>
          <a:noFill/>
          <a:ln cap="flat" cmpd="sng" w="9525">
            <a:solidFill>
              <a:schemeClr val="accent1">
                <a:alpha val="63529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460" y="2374285"/>
            <a:ext cx="3479776" cy="3684469"/>
          </a:xfrm>
          <a:prstGeom prst="rect">
            <a:avLst/>
          </a:prstGeom>
          <a:noFill/>
          <a:ln cap="flat" cmpd="sng" w="9525">
            <a:solidFill>
              <a:schemeClr val="accent1">
                <a:alpha val="63529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20"/>
          <p:cNvSpPr txBox="1"/>
          <p:nvPr/>
        </p:nvSpPr>
        <p:spPr>
          <a:xfrm>
            <a:off x="1338262" y="1855402"/>
            <a:ext cx="40495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didefinisikan sebelum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6309689" y="1855402"/>
            <a:ext cx="39244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didefinisikan setelah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6309689" y="4934392"/>
            <a:ext cx="723332" cy="436728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2975996" y="5321198"/>
            <a:ext cx="33989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= Tidak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apapun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(seperti procedure dalam pascal)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 Pointer Sebagai Parameter Fungsi</a:t>
            </a:r>
            <a:endParaRPr/>
          </a:p>
        </p:txBody>
      </p:sp>
      <p:sp>
        <p:nvSpPr>
          <p:cNvPr id="362" name="Google Shape;362;p21"/>
          <p:cNvSpPr txBox="1"/>
          <p:nvPr>
            <p:ph idx="1" type="body"/>
          </p:nvPr>
        </p:nvSpPr>
        <p:spPr>
          <a:xfrm>
            <a:off x="5773003" y="1803401"/>
            <a:ext cx="5837806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Hasil: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 = 10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 = 20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76"/>
              <a:buNone/>
            </a:pPr>
            <a:r>
              <a:t/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4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After Swapping: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76"/>
              <a:buNone/>
            </a:pPr>
            <a:r>
              <a:t/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4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 = 20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 = 10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Bagaimana jika tidak memakai pointer?</a:t>
            </a:r>
            <a:endParaRPr sz="2400"/>
          </a:p>
        </p:txBody>
      </p:sp>
      <p:pic>
        <p:nvPicPr>
          <p:cNvPr id="363" name="Google Shape;3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950" y="1803401"/>
            <a:ext cx="3690867" cy="501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di Bahasa C</a:t>
            </a:r>
            <a:endParaRPr/>
          </a:p>
        </p:txBody>
      </p:sp>
      <p:sp>
        <p:nvSpPr>
          <p:cNvPr id="369" name="Google Shape;369;p22"/>
          <p:cNvSpPr txBox="1"/>
          <p:nvPr>
            <p:ph idx="1" type="body"/>
          </p:nvPr>
        </p:nvSpPr>
        <p:spPr>
          <a:xfrm>
            <a:off x="581194" y="5158853"/>
            <a:ext cx="11029615" cy="128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i="1" lang="en-US"/>
              <a:t>Pass by reference </a:t>
            </a:r>
            <a:r>
              <a:rPr lang="en-US"/>
              <a:t>(Pointer Sebagai Parameter Fungsi) : alamat digunakan untuk mengakses parameter yang dipanggil fungsi, jika ada dilakukan perubahan dalam fungsi tsb maka akan mengubah nilai dalam alamat tsb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i="1" lang="en-US"/>
              <a:t>Pass by value </a:t>
            </a:r>
            <a:r>
              <a:rPr lang="en-US"/>
              <a:t>: mengakses nilai dari parameter yang dipanggil di fungsi</a:t>
            </a:r>
            <a:endParaRPr/>
          </a:p>
        </p:txBody>
      </p:sp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356" y="1683911"/>
            <a:ext cx="5546653" cy="2995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di Bahasa C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3974312" y="1698897"/>
            <a:ext cx="8030454" cy="5159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Deklarasi Variabel: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data_type variable_name;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/>
              <a:t>Contoh: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int x, y, z;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char flag;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char ch;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	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Initialisasi/Definisi Variabel: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data_type variable_name = value;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/>
              <a:t>Contoh: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int x = 30;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y = 100;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z = y;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char flag = ‘x’;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ch = ‘n’;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2" name="Google Shape;142;p3"/>
          <p:cNvGraphicFramePr/>
          <p:nvPr/>
        </p:nvGraphicFramePr>
        <p:xfrm>
          <a:off x="581192" y="2068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{B1C80557-39B2-4379-B34A-CE5AEF2F4113}</a:tableStyleId>
              </a:tblPr>
              <a:tblGrid>
                <a:gridCol w="1847650"/>
                <a:gridCol w="154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Tipe Data C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Kode Format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%c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%d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%f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%f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3"/>
          <p:cNvPicPr preferRelativeResize="0"/>
          <p:nvPr/>
        </p:nvPicPr>
        <p:blipFill rotWithShape="1">
          <a:blip r:embed="rId3">
            <a:alphaModFix/>
          </a:blip>
          <a:srcRect b="0" l="707" r="1" t="0"/>
          <a:stretch/>
        </p:blipFill>
        <p:spPr>
          <a:xfrm>
            <a:off x="6648522" y="1768863"/>
            <a:ext cx="3060163" cy="410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02" y="1768864"/>
            <a:ext cx="2866955" cy="399049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 Pointer Sebagai Parameter Fungsi</a:t>
            </a:r>
            <a:endParaRPr/>
          </a:p>
        </p:txBody>
      </p:sp>
      <p:grpSp>
        <p:nvGrpSpPr>
          <p:cNvPr id="378" name="Google Shape;378;p23"/>
          <p:cNvGrpSpPr/>
          <p:nvPr/>
        </p:nvGrpSpPr>
        <p:grpSpPr>
          <a:xfrm>
            <a:off x="9506026" y="1864314"/>
            <a:ext cx="2059356" cy="3085166"/>
            <a:chOff x="9172751" y="2196518"/>
            <a:chExt cx="2713488" cy="3808208"/>
          </a:xfrm>
        </p:grpSpPr>
        <p:pic>
          <p:nvPicPr>
            <p:cNvPr id="379" name="Google Shape;379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72751" y="2565850"/>
              <a:ext cx="2713488" cy="343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23"/>
            <p:cNvSpPr txBox="1"/>
            <p:nvPr/>
          </p:nvSpPr>
          <p:spPr>
            <a:xfrm>
              <a:off x="9186550" y="2196518"/>
              <a:ext cx="16594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By Reference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2745051" y="4490303"/>
            <a:ext cx="3762086" cy="2367697"/>
            <a:chOff x="4317390" y="2330638"/>
            <a:chExt cx="4699146" cy="3574473"/>
          </a:xfrm>
        </p:grpSpPr>
        <p:pic>
          <p:nvPicPr>
            <p:cNvPr id="382" name="Google Shape;382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17390" y="2665464"/>
              <a:ext cx="4699146" cy="3239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23"/>
            <p:cNvSpPr txBox="1"/>
            <p:nvPr/>
          </p:nvSpPr>
          <p:spPr>
            <a:xfrm>
              <a:off x="4363808" y="2330638"/>
              <a:ext cx="1146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By Value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Pointer Sebagai Return Value Suatu Fungsi</a:t>
            </a:r>
            <a:endParaRPr/>
          </a:p>
        </p:txBody>
      </p:sp>
      <p:pic>
        <p:nvPicPr>
          <p:cNvPr id="389" name="Google Shape;3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520" y="1714784"/>
            <a:ext cx="3878914" cy="50135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4"/>
          <p:cNvSpPr txBox="1"/>
          <p:nvPr/>
        </p:nvSpPr>
        <p:spPr>
          <a:xfrm>
            <a:off x="3261816" y="5122307"/>
            <a:ext cx="7261924" cy="1323439"/>
          </a:xfrm>
          <a:prstGeom prst="rect">
            <a:avLst/>
          </a:prstGeom>
          <a:noFill/>
          <a:ln cap="flat" cmpd="sng" w="9525">
            <a:solidFill>
              <a:schemeClr val="accent1">
                <a:alpha val="55294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nilai yang ditunjuk pointer m lebih besar dari nilai yang ditunjuk pointer n,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maka return alamat dari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Lainnya,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maka return alamat dari 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Alokasi Memori</a:t>
            </a:r>
            <a:endParaRPr/>
          </a:p>
        </p:txBody>
      </p:sp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Menyediakan fasilitas untuk membuat ukuran buffer dan array secara dinamik.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Dinamik</a:t>
            </a:r>
            <a:r>
              <a:rPr lang="en-US"/>
              <a:t> artinya bahwa ruang dalam memori akan dialokasikan ketika program dieksekusi (run time)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Fasilitas ini memungkinkan user untuk membuat tipe data dan struktur dengan ukuran dan panjang berapapun yang disesuaikan dengan kebutuhan di dalam program.</a:t>
            </a:r>
            <a:endParaRPr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Alokasi Memori Dinamik</a:t>
            </a:r>
            <a:endParaRPr/>
          </a:p>
        </p:txBody>
      </p:sp>
      <p:sp>
        <p:nvSpPr>
          <p:cNvPr id="402" name="Google Shape;402;p26"/>
          <p:cNvSpPr txBox="1"/>
          <p:nvPr>
            <p:ph idx="1" type="body"/>
          </p:nvPr>
        </p:nvSpPr>
        <p:spPr>
          <a:xfrm>
            <a:off x="778633" y="3873606"/>
            <a:ext cx="10832175" cy="274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Jika hanya ada 5 elemen yang akan dimasukan ke array, 4 index yang tidak digunakan mengambil memori (perlu mengurangi ukuran/panjang array dari 9 ke 5)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Jika ada 3 elemen lagi yang perlu dimasukan ke array, maka perlu menambah ukuran/panjang array dari 9 ke 12</a:t>
            </a:r>
            <a:endParaRPr/>
          </a:p>
          <a:p>
            <a:pPr indent="-208729" lvl="0" marL="3060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Prosedur ini disebut </a:t>
            </a:r>
            <a:r>
              <a:rPr b="1" lang="en-US"/>
              <a:t>Dynamic Memory Allocation : </a:t>
            </a:r>
            <a:r>
              <a:rPr lang="en-US"/>
              <a:t>suatu prosedur dimana struktur data (seperti array) berubah selama program dieksekusi (</a:t>
            </a:r>
            <a:r>
              <a:rPr i="1" lang="en-US"/>
              <a:t>run time) =&gt; </a:t>
            </a:r>
            <a:r>
              <a:rPr lang="en-US"/>
              <a:t>ada 4 fungsi dari </a:t>
            </a:r>
            <a:r>
              <a:rPr b="1" lang="en-US"/>
              <a:t>&lt;stdlib.h&gt; </a:t>
            </a:r>
            <a:r>
              <a:rPr lang="en-US"/>
              <a:t>untuk melakukan alokasi memori: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92000"/>
              <a:buChar char="◼"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malloc(), calloc(), free(), realloc()</a:t>
            </a:r>
            <a:endParaRPr/>
          </a:p>
          <a:p>
            <a:pPr indent="-219538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i="1"/>
          </a:p>
          <a:p>
            <a:pPr indent="-208729" lvl="0" marL="3060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pic>
        <p:nvPicPr>
          <p:cNvPr id="403" name="Google Shape;4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633" y="1944095"/>
            <a:ext cx="5923604" cy="119489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 txBox="1"/>
          <p:nvPr/>
        </p:nvSpPr>
        <p:spPr>
          <a:xfrm>
            <a:off x="7083188" y="2739600"/>
            <a:ext cx="1265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Index Array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6702237" y="2770495"/>
            <a:ext cx="258121" cy="3138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7083188" y="1691081"/>
            <a:ext cx="28523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Array length =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Index pertama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Index terakhir = 8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sizeof()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27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Untuk mendapatkan ukuran dari berbagai tipe data, variabel, ataupun struktur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Structure</a:t>
            </a:r>
            <a:r>
              <a:rPr lang="en-US"/>
              <a:t>:</a:t>
            </a:r>
            <a:endParaRPr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413" name="Google Shape;413;p27"/>
          <p:cNvPicPr preferRelativeResize="0"/>
          <p:nvPr/>
        </p:nvPicPr>
        <p:blipFill rotWithShape="1">
          <a:blip r:embed="rId3">
            <a:alphaModFix/>
          </a:blip>
          <a:srcRect b="0" l="1346" r="0" t="1302"/>
          <a:stretch/>
        </p:blipFill>
        <p:spPr>
          <a:xfrm>
            <a:off x="1057604" y="2667708"/>
            <a:ext cx="3055265" cy="3944549"/>
          </a:xfrm>
          <a:prstGeom prst="rect">
            <a:avLst/>
          </a:prstGeom>
          <a:noFill/>
          <a:ln cap="flat" cmpd="sng" w="9525">
            <a:solidFill>
              <a:schemeClr val="accent1">
                <a:alpha val="68235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" name="Google Shape;414;p27"/>
          <p:cNvPicPr preferRelativeResize="0"/>
          <p:nvPr/>
        </p:nvPicPr>
        <p:blipFill rotWithShape="1">
          <a:blip r:embed="rId4">
            <a:alphaModFix/>
          </a:blip>
          <a:srcRect b="0" l="890" r="0" t="0"/>
          <a:stretch/>
        </p:blipFill>
        <p:spPr>
          <a:xfrm>
            <a:off x="4589279" y="2521728"/>
            <a:ext cx="6560337" cy="4090529"/>
          </a:xfrm>
          <a:prstGeom prst="rect">
            <a:avLst/>
          </a:prstGeom>
          <a:noFill/>
          <a:ln cap="flat" cmpd="sng" w="9525">
            <a:solidFill>
              <a:schemeClr val="accent1">
                <a:alpha val="69411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Penggunaan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sizeof()</a:t>
            </a:r>
            <a:r>
              <a:rPr lang="en-US"/>
              <a:t> </a:t>
            </a:r>
            <a:endParaRPr/>
          </a:p>
        </p:txBody>
      </p:sp>
      <p:sp>
        <p:nvSpPr>
          <p:cNvPr id="420" name="Google Shape;420;p28"/>
          <p:cNvSpPr txBox="1"/>
          <p:nvPr>
            <p:ph idx="1" type="body"/>
          </p:nvPr>
        </p:nvSpPr>
        <p:spPr>
          <a:xfrm>
            <a:off x="581194" y="1803401"/>
            <a:ext cx="11029615" cy="162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Jika yang dipanggil adalah tipe data, maka output dari sizeof() adalah jumlah memori yang dialokasikan untuk tipe data tersebut dalam byte</a:t>
            </a:r>
            <a:endParaRPr/>
          </a:p>
        </p:txBody>
      </p:sp>
      <p:pic>
        <p:nvPicPr>
          <p:cNvPr id="421" name="Google Shape;4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657" y="2607717"/>
            <a:ext cx="6516578" cy="4072861"/>
          </a:xfrm>
          <a:prstGeom prst="rect">
            <a:avLst/>
          </a:prstGeom>
          <a:noFill/>
          <a:ln cap="flat" cmpd="sng" w="9525">
            <a:solidFill>
              <a:schemeClr val="accent1">
                <a:alpha val="74509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28"/>
          <p:cNvSpPr txBox="1"/>
          <p:nvPr/>
        </p:nvSpPr>
        <p:spPr>
          <a:xfrm>
            <a:off x="7683690" y="2838734"/>
            <a:ext cx="3927118" cy="1815882"/>
          </a:xfrm>
          <a:prstGeom prst="rect">
            <a:avLst/>
          </a:prstGeom>
          <a:noFill/>
          <a:ln cap="flat" cmpd="sng" w="9525">
            <a:solidFill>
              <a:schemeClr val="accent1">
                <a:alpha val="62352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variable myInt 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variable john : 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variable arr :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int data type 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char data type 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float data type 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double data type 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29"/>
          <p:cNvSpPr txBox="1"/>
          <p:nvPr>
            <p:ph idx="1" type="body"/>
          </p:nvPr>
        </p:nvSpPr>
        <p:spPr>
          <a:xfrm>
            <a:off x="581194" y="1803401"/>
            <a:ext cx="11029615" cy="477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“malloc” atau “memory allocation” digunakan untuk mengalokasikan satu blok memori dengan ukuran tertentu secara dinamis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Jika berhasil/sukses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r>
              <a:rPr lang="en-US"/>
              <a:t>akan return sebuah pointer bertipe </a:t>
            </a:r>
            <a:r>
              <a:rPr i="1" lang="en-US"/>
              <a:t>void</a:t>
            </a:r>
            <a:r>
              <a:rPr lang="en-US"/>
              <a:t> yang dapat dikonversi ke pointer dengan tipe lain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Jika gagal</a:t>
            </a:r>
            <a:r>
              <a:rPr lang="en-US"/>
              <a:t>, fungsi akan return sebuah pointer NULL</a:t>
            </a:r>
            <a:endParaRPr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ptr = (tipe_data_konversi*) malloc(jumlah_byte)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Contoh: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int *ptr = (int*) malloc(100 * sizeof(int));</a:t>
            </a:r>
            <a:endParaRPr/>
          </a:p>
          <a:p>
            <a:pPr indent="0" lvl="1" marL="324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 =&gt; (ukuran dari int adalah 4 byte, fungsi malloc di sini akan mengalokasikan memori 400 bytes, dan </a:t>
            </a:r>
            <a:r>
              <a:rPr b="1" lang="en-US" sz="1800"/>
              <a:t>pointer ptr akan menyimpan alamat byte pertama dari memori yang dialokasikan</a:t>
            </a:r>
            <a:r>
              <a:rPr lang="en-US" sz="1800"/>
              <a:t>) 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endParaRPr/>
          </a:p>
        </p:txBody>
      </p:sp>
      <p:pic>
        <p:nvPicPr>
          <p:cNvPr id="436" name="Google Shape;43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875" y="1787475"/>
            <a:ext cx="9328249" cy="321824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0"/>
          <p:cNvSpPr txBox="1"/>
          <p:nvPr/>
        </p:nvSpPr>
        <p:spPr>
          <a:xfrm>
            <a:off x="1431875" y="5281896"/>
            <a:ext cx="926798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akan mengalokasi memory sebesar 5 x 4 byte = 20 byte, karena akan kita isi memory tersebut dengan integer, maka kita konversi dengan syntax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Hasilnya adalah pointer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berisi alamat byte pertama dari memory yang dialokasikan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2667000" y="2209800"/>
            <a:ext cx="4876800" cy="1219200"/>
          </a:xfrm>
          <a:prstGeom prst="rect">
            <a:avLst/>
          </a:prstGeom>
          <a:solidFill>
            <a:srgbClr val="FFFFFF"/>
          </a:solidFill>
          <a:ln cap="sq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*ptr;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ptr = (int*) malloc(sizeof(int));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1"/>
          <p:cNvSpPr/>
          <p:nvPr/>
        </p:nvSpPr>
        <p:spPr>
          <a:xfrm>
            <a:off x="5867400" y="1752600"/>
            <a:ext cx="3836158" cy="990600"/>
          </a:xfrm>
          <a:prstGeom prst="rect">
            <a:avLst/>
          </a:prstGeom>
          <a:solidFill>
            <a:srgbClr val="92D050"/>
          </a:solidFill>
          <a:ln cap="sq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sizeof(int)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ukuran byte sebuah integer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4343400" y="3352800"/>
            <a:ext cx="3733800" cy="1371600"/>
          </a:xfrm>
          <a:prstGeom prst="rect">
            <a:avLst/>
          </a:prstGeom>
          <a:solidFill>
            <a:srgbClr val="FFFFCC"/>
          </a:solidFill>
          <a:ln cap="sq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malloc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mengalokasikan storage memori dengan ukuran 4 byte (int)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2133600" y="4800600"/>
            <a:ext cx="5715000" cy="1927746"/>
          </a:xfrm>
          <a:prstGeom prst="rect">
            <a:avLst/>
          </a:prstGeom>
          <a:solidFill>
            <a:srgbClr val="FFFFFF"/>
          </a:solidFill>
          <a:ln cap="sq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ptr =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void*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malloc(…)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Pointer tersebut haruslah dikonversi kepada tipe yang sesuai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ptr =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(int*)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malloc(…)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Contoh Penggunaan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r>
              <a:rPr lang="en-US"/>
              <a:t>untuk Membuat Array Dinamis</a:t>
            </a:r>
            <a:endParaRPr/>
          </a:p>
        </p:txBody>
      </p:sp>
      <p:sp>
        <p:nvSpPr>
          <p:cNvPr id="452" name="Google Shape;452;p32"/>
          <p:cNvSpPr txBox="1"/>
          <p:nvPr>
            <p:ph idx="1" type="body"/>
          </p:nvPr>
        </p:nvSpPr>
        <p:spPr>
          <a:xfrm>
            <a:off x="7137779" y="1803401"/>
            <a:ext cx="4694830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u="sng"/>
              <a:t>Hasil</a:t>
            </a:r>
            <a:r>
              <a:rPr lang="en-US" u="sng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Enter number of elements: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Memory successfully allocated using malloc.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The elements of the array are: 1, 2, 3, 4, 5,</a:t>
            </a:r>
            <a:endParaRPr/>
          </a:p>
        </p:txBody>
      </p:sp>
      <p:pic>
        <p:nvPicPr>
          <p:cNvPr id="453" name="Google Shape;453;p32"/>
          <p:cNvPicPr preferRelativeResize="0"/>
          <p:nvPr/>
        </p:nvPicPr>
        <p:blipFill rotWithShape="1">
          <a:blip r:embed="rId3">
            <a:alphaModFix/>
          </a:blip>
          <a:srcRect b="0" l="337" r="0" t="0"/>
          <a:stretch/>
        </p:blipFill>
        <p:spPr>
          <a:xfrm>
            <a:off x="436728" y="1565892"/>
            <a:ext cx="6387181" cy="529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berdasarkan </a:t>
            </a:r>
            <a:r>
              <a:rPr i="1" lang="en-US"/>
              <a:t>Scope</a:t>
            </a:r>
            <a:r>
              <a:rPr lang="en-US"/>
              <a:t> dalam Program</a:t>
            </a:r>
            <a:endParaRPr/>
          </a:p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b="1" lang="en-US"/>
              <a:t>Local Variable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Ruang lingkup hanya di dalam fungsi(blok program) dimana dia dideklarasikan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Tidak dapat diakses di luar fungsi(blok program) tersebut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b="1" lang="en-US"/>
              <a:t>Global Variable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Ruang lingkup berada di seluruh program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Didefinisikan di luar </a:t>
            </a:r>
            <a:r>
              <a:rPr i="1" lang="en-US"/>
              <a:t>main function </a:t>
            </a:r>
            <a:r>
              <a:rPr lang="en-US"/>
              <a:t>jadi bisa dipanggil di </a:t>
            </a:r>
            <a:r>
              <a:rPr i="1" lang="en-US"/>
              <a:t>main function </a:t>
            </a:r>
            <a:r>
              <a:rPr lang="en-US"/>
              <a:t>dan fungsi-fungsi lain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Variabel-variabel ini dapat diakses dari mana saja dalam program ini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b="1" lang="en-US"/>
              <a:t>Environment Variable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Variabel yang tersedia untuk semua aplikasi dan program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Dapat diakses dimanapun di program C tanpa harus mendeklarasikan atau mendefiniskannya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Akses dengan inbuilt function: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getenv()</a:t>
            </a:r>
            <a:r>
              <a:rPr lang="en-US"/>
              <a:t>, modifikasi: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setenv()</a:t>
            </a:r>
            <a:r>
              <a:rPr lang="en-US"/>
              <a:t>, assign: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putenv()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free()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33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Jika bekerja dengan menggunakan memori yang dialokasikan secara dinamis, maka memori harus dibebaskan kembali setelah selesai digunakan untuk dikembalikan kepada sistem.  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 Setelah suatu ruang memori dibebaskan, ruang tersebut bisa dipakai lagi untuk alokasi variabel dinamis lainnya. </a:t>
            </a:r>
            <a:endParaRPr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free()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5" name="Google Shape;4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624" y="1876851"/>
            <a:ext cx="7375609" cy="414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free()</a:t>
            </a:r>
            <a:endParaRPr/>
          </a:p>
        </p:txBody>
      </p:sp>
      <p:sp>
        <p:nvSpPr>
          <p:cNvPr id="471" name="Google Shape;471;p35"/>
          <p:cNvSpPr/>
          <p:nvPr/>
        </p:nvSpPr>
        <p:spPr>
          <a:xfrm>
            <a:off x="2057400" y="1600200"/>
            <a:ext cx="4343400" cy="3657600"/>
          </a:xfrm>
          <a:prstGeom prst="rect">
            <a:avLst/>
          </a:prstGeom>
          <a:solidFill>
            <a:srgbClr val="FFFFFF"/>
          </a:solidFill>
          <a:ln cap="sq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&lt;stdlib.h&gt;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 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 *p;  int a=2;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 = (int*) malloc(sizeof(int));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*p = 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*p += 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free(p);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 =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1752600" y="42672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2667000" y="4953000"/>
            <a:ext cx="4419600" cy="1676400"/>
          </a:xfrm>
          <a:prstGeom prst="rect">
            <a:avLst/>
          </a:prstGeom>
          <a:solidFill>
            <a:srgbClr val="00B0F0"/>
          </a:solidFill>
          <a:ln cap="sq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saat variabel dinamik tidak digunakan lagi kita perlu membebaskannya. Kompiler tidak mendealokasi storage space secara otomatis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8432044" y="1866900"/>
            <a:ext cx="381000" cy="381000"/>
          </a:xfrm>
          <a:prstGeom prst="rect">
            <a:avLst/>
          </a:prstGeom>
          <a:solidFill>
            <a:srgbClr val="FF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8127244" y="1828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8432044" y="2628900"/>
            <a:ext cx="381000" cy="381000"/>
          </a:xfrm>
          <a:prstGeom prst="rect">
            <a:avLst/>
          </a:prstGeom>
          <a:solidFill>
            <a:srgbClr val="FF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7" name="Google Shape;477;p35"/>
          <p:cNvSpPr/>
          <p:nvPr/>
        </p:nvSpPr>
        <p:spPr>
          <a:xfrm>
            <a:off x="8127244" y="2590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9651244" y="2628900"/>
            <a:ext cx="381000" cy="381000"/>
          </a:xfrm>
          <a:prstGeom prst="rect">
            <a:avLst/>
          </a:prstGeom>
          <a:solidFill>
            <a:srgbClr val="FF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35"/>
          <p:cNvCxnSpPr/>
          <p:nvPr/>
        </p:nvCxnSpPr>
        <p:spPr>
          <a:xfrm>
            <a:off x="8584444" y="2819400"/>
            <a:ext cx="1066800" cy="1588"/>
          </a:xfrm>
          <a:prstGeom prst="straightConnector1">
            <a:avLst/>
          </a:prstGeom>
          <a:noFill/>
          <a:ln cap="sq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80" name="Google Shape;480;p35"/>
          <p:cNvSpPr/>
          <p:nvPr/>
        </p:nvSpPr>
        <p:spPr>
          <a:xfrm>
            <a:off x="9346444" y="23622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8432044" y="3390900"/>
            <a:ext cx="381000" cy="381000"/>
          </a:xfrm>
          <a:prstGeom prst="rect">
            <a:avLst/>
          </a:prstGeom>
          <a:solidFill>
            <a:srgbClr val="FF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8127244" y="3352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35"/>
          <p:cNvCxnSpPr/>
          <p:nvPr/>
        </p:nvCxnSpPr>
        <p:spPr>
          <a:xfrm>
            <a:off x="8584444" y="3581400"/>
            <a:ext cx="457200" cy="0"/>
          </a:xfrm>
          <a:prstGeom prst="straightConnector1">
            <a:avLst/>
          </a:prstGeom>
          <a:noFill/>
          <a:ln cap="sq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84" name="Google Shape;484;p35"/>
          <p:cNvSpPr/>
          <p:nvPr/>
        </p:nvSpPr>
        <p:spPr>
          <a:xfrm>
            <a:off x="9041644" y="34290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35"/>
          <p:cNvCxnSpPr/>
          <p:nvPr/>
        </p:nvCxnSpPr>
        <p:spPr>
          <a:xfrm>
            <a:off x="8584444" y="2057400"/>
            <a:ext cx="457200" cy="0"/>
          </a:xfrm>
          <a:prstGeom prst="straightConnector1">
            <a:avLst/>
          </a:prstGeom>
          <a:noFill/>
          <a:ln cap="sq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86" name="Google Shape;486;p35"/>
          <p:cNvSpPr/>
          <p:nvPr/>
        </p:nvSpPr>
        <p:spPr>
          <a:xfrm>
            <a:off x="9041644" y="19050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6616322" y="2876550"/>
            <a:ext cx="129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🡺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3886200" y="3733800"/>
            <a:ext cx="3657600" cy="10156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078" y="13456"/>
                </a:moveTo>
                <a:lnTo>
                  <a:pt x="-3078" y="13456"/>
                </a:lnTo>
                <a:lnTo>
                  <a:pt x="-21989" y="85794"/>
                </a:lnTo>
              </a:path>
            </a:pathLst>
          </a:custGeom>
          <a:solidFill>
            <a:srgbClr val="CCFFFF"/>
          </a:solidFill>
          <a:ln cap="sq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Menghapus sel yang ditunjuk p dengan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= NULL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free(p)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</a:t>
            </a:r>
            <a:endParaRPr/>
          </a:p>
        </p:txBody>
      </p:sp>
      <p:sp>
        <p:nvSpPr>
          <p:cNvPr id="494" name="Google Shape;494;p36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Buat array dinamis 2 dimensi menggunakan fungsi malloc()!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Buat program untuk menghitung jumlah dari </a:t>
            </a:r>
            <a:r>
              <a:rPr b="1" i="1" lang="en-US"/>
              <a:t>N</a:t>
            </a:r>
            <a:r>
              <a:rPr lang="en-US"/>
              <a:t> angka integer yang diinput oleh user!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Pertemuan Selanjutnya</a:t>
            </a:r>
            <a:endParaRPr/>
          </a:p>
        </p:txBody>
      </p:sp>
      <p:sp>
        <p:nvSpPr>
          <p:cNvPr id="500" name="Google Shape;500;p37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calloc()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Fungsi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realloc()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Linked List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Local &amp; Global Variable</a:t>
            </a:r>
            <a:endParaRPr/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428" r="0" t="0"/>
          <a:stretch/>
        </p:blipFill>
        <p:spPr>
          <a:xfrm>
            <a:off x="581192" y="1537293"/>
            <a:ext cx="8828527" cy="417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2595955" y="5320663"/>
            <a:ext cx="6259734" cy="1554272"/>
          </a:xfrm>
          <a:prstGeom prst="rect">
            <a:avLst/>
          </a:prstGeom>
          <a:noFill/>
          <a:ln cap="flat" cmpd="sng" w="9525">
            <a:solidFill>
              <a:schemeClr val="accent1">
                <a:alpha val="7450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Tampilkan semua variabel dari main function: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value: m = 22,n = 44, a = 50, b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Tampilkan semua variabel dari test function: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value: m = 22,n = 44, a = 50, b = 80, x = 100, y = 200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418011" y="1776549"/>
            <a:ext cx="2351315" cy="757645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2769326" y="1834904"/>
            <a:ext cx="1657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Global Variables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870856" y="4331617"/>
            <a:ext cx="2368733" cy="692936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239589" y="4308753"/>
            <a:ext cx="1534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Local Variables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7234732" y="2534194"/>
            <a:ext cx="162095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Utama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7234732" y="4159909"/>
            <a:ext cx="1768433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test()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Environment Variable</a:t>
            </a:r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060" y="1803401"/>
            <a:ext cx="4359454" cy="412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7578" y="1803401"/>
            <a:ext cx="36671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5107578" y="1998617"/>
            <a:ext cx="2285999" cy="444137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7578" y="3133727"/>
            <a:ext cx="6580090" cy="2496364"/>
          </a:xfrm>
          <a:prstGeom prst="rect">
            <a:avLst/>
          </a:prstGeom>
          <a:noFill/>
          <a:ln cap="flat" cmpd="sng" w="9525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6"/>
          <p:cNvSpPr txBox="1"/>
          <p:nvPr/>
        </p:nvSpPr>
        <p:spPr>
          <a:xfrm>
            <a:off x="185738" y="5914255"/>
            <a:ext cx="4214812" cy="5847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Windows di control panel - system properties – environment variables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8191994" y="3305719"/>
            <a:ext cx="4057521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getenv()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mengambil nilai env variabel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8191994" y="3697080"/>
            <a:ext cx="3760966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setenv()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mengisi nilai env variabel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Bahasa C</a:t>
            </a:r>
            <a:endParaRPr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89" y="1688405"/>
            <a:ext cx="6403149" cy="311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6657976" y="2916573"/>
            <a:ext cx="5343524" cy="301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999"/>
              <a:buNone/>
            </a:pPr>
            <a:r>
              <a:rPr b="1" lang="en-US"/>
              <a:t>Tipe data yang didefinisikan user </a:t>
            </a:r>
            <a:r>
              <a:rPr b="1" i="1" lang="en-US"/>
              <a:t>(user-defined)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Char char="◼"/>
            </a:pPr>
            <a:r>
              <a:rPr b="1" lang="en-US"/>
              <a:t>Array</a:t>
            </a:r>
            <a:r>
              <a:rPr lang="en-US"/>
              <a:t>: Tipe data yang terdiri dari kumpulan tipe data dasar. Tipe data tersebut harus 1 jenis.</a:t>
            </a:r>
            <a:endParaRPr b="1"/>
          </a:p>
          <a:p>
            <a:pPr indent="-306000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Char char="◼"/>
            </a:pPr>
            <a:r>
              <a:rPr b="1" lang="en-US"/>
              <a:t>Pointer</a:t>
            </a:r>
            <a:r>
              <a:rPr lang="en-US"/>
              <a:t>: Tipe data untuk mengakses alamat memory suatu variabel secara langsung.</a:t>
            </a:r>
            <a:endParaRPr b="1"/>
          </a:p>
          <a:p>
            <a:pPr indent="-306000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Char char="◼"/>
            </a:pPr>
            <a:r>
              <a:rPr b="1" lang="en-US"/>
              <a:t>Structure</a:t>
            </a:r>
            <a:r>
              <a:rPr lang="en-US"/>
              <a:t>: Tipe data yang terdiri dari kumpulan tipe data dasar. Tipe data tersebut bisa lebih dari 1 jenis.</a:t>
            </a:r>
            <a:endParaRPr/>
          </a:p>
          <a:p>
            <a:pPr indent="-306000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Char char="◼"/>
            </a:pPr>
            <a:r>
              <a:rPr b="1" lang="en-US"/>
              <a:t>Union</a:t>
            </a:r>
            <a:r>
              <a:rPr lang="en-US"/>
              <a:t>: Tipe data yang menyimpan beberapa tipe data berbeda dalam lokasi memory yang sama.</a:t>
            </a:r>
            <a:endParaRPr/>
          </a:p>
          <a:p>
            <a:pPr indent="-219538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None/>
            </a:pPr>
            <a:r>
              <a:t/>
            </a:r>
            <a:endParaRPr/>
          </a:p>
          <a:p>
            <a:pPr indent="-219538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None/>
            </a:pPr>
            <a:r>
              <a:t/>
            </a:r>
            <a:endParaRPr/>
          </a:p>
          <a:p>
            <a:pPr indent="-219538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None/>
            </a:pPr>
            <a:r>
              <a:t/>
            </a:r>
            <a:endParaRPr/>
          </a:p>
          <a:p>
            <a:pPr indent="-219538" lvl="1" marL="630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None/>
            </a:pPr>
            <a:r>
              <a:t/>
            </a:r>
            <a:endParaRPr b="1"/>
          </a:p>
          <a:p>
            <a:pPr indent="0" lvl="1" marL="32400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Clr>
                <a:schemeClr val="dk2"/>
              </a:buClr>
              <a:buSzPct val="9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45b67d9a_0_23"/>
          <p:cNvSpPr txBox="1"/>
          <p:nvPr>
            <p:ph type="title"/>
          </p:nvPr>
        </p:nvSpPr>
        <p:spPr>
          <a:xfrm>
            <a:off x="581192" y="702156"/>
            <a:ext cx="11029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Struktur</a:t>
            </a:r>
            <a:endParaRPr/>
          </a:p>
        </p:txBody>
      </p:sp>
      <p:sp>
        <p:nvSpPr>
          <p:cNvPr id="187" name="Google Shape;187;gee45b67d9a_0_23"/>
          <p:cNvSpPr txBox="1"/>
          <p:nvPr>
            <p:ph idx="1" type="body"/>
          </p:nvPr>
        </p:nvSpPr>
        <p:spPr>
          <a:xfrm>
            <a:off x="581194" y="1803401"/>
            <a:ext cx="11029500" cy="4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Char char="◼"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kumpulan dari beberapa variabel dengan beragam tipe data yang dibungkus dalam satu varabel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◼"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dikenal dengan </a:t>
            </a:r>
            <a:r>
              <a:rPr i="1" lang="en-U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records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dalam bahasa pemrograman lain seperti Pascal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e45b67d9a_0_31"/>
          <p:cNvSpPr txBox="1"/>
          <p:nvPr>
            <p:ph type="title"/>
          </p:nvPr>
        </p:nvSpPr>
        <p:spPr>
          <a:xfrm>
            <a:off x="581192" y="702156"/>
            <a:ext cx="11029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Deklarasi Struktur</a:t>
            </a:r>
            <a:endParaRPr/>
          </a:p>
        </p:txBody>
      </p:sp>
      <p:pic>
        <p:nvPicPr>
          <p:cNvPr id="194" name="Google Shape;194;gee45b67d9a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100" y="2002588"/>
            <a:ext cx="74485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2019-08-19T16:47:32Z</dcterms:created>
  <dc:creator>BPS-Client</dc:creator>
</cp:coreProperties>
</file>