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Gill Sans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g2rVnsymjhp1K/K6J8pZrM3vwq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C823B-78D7-42F5-85F6-269EEC35707F}">
  <a:tblStyle styleId="{247C823B-78D7-42F5-85F6-269EEC35707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Gill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5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schemas.openxmlformats.org/officeDocument/2006/relationships/font" Target="fonts/GillSans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https://vorpus.org/blog/why-does-calloc-exist/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malloc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faster than </a:t>
            </a:r>
            <a:r>
              <a:rPr lang="en-US"/>
              <a:t>calloc (tentu saja, karena setelah mengalokasikan, calloc akan write 0 ke setiap blok)</a:t>
            </a:r>
            <a:endParaRPr b="0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Optimistic Memory Allocation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means that Linux is willing to allocate more virtual memory than there is physical memory, based on the assumption that a program may not need to use all the memory it asks for.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Free() membebaskan memory yang ditunjuk</a:t>
            </a:r>
            <a:endParaRPr/>
          </a:p>
        </p:txBody>
      </p:sp>
      <p:sp>
        <p:nvSpPr>
          <p:cNvPr id="251" name="Google Shape;25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possible to add elements at runtime, a Linked List allows allocating memory for the elements when required.</a:t>
            </a:r>
            <a:endParaRPr/>
          </a:p>
        </p:txBody>
      </p:sp>
      <p:sp>
        <p:nvSpPr>
          <p:cNvPr id="261" name="Google Shape;26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while(n != NULL) artinya apakah node/pointer tersebut menunjuk ke suatu memory (apakah node tersebut ada?)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Biasanya linked list itu yang diketahui adalah head-nya</a:t>
            </a:r>
            <a:endParaRPr/>
          </a:p>
        </p:txBody>
      </p:sp>
      <p:sp>
        <p:nvSpPr>
          <p:cNvPr id="409" name="Google Shape;40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= keluar dari fungsi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Ingat node adalah pointer</a:t>
            </a:r>
            <a:endParaRPr/>
          </a:p>
        </p:txBody>
      </p:sp>
      <p:sp>
        <p:nvSpPr>
          <p:cNvPr id="441" name="Google Shape;44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= keluar dari while</a:t>
            </a:r>
            <a:endParaRPr/>
          </a:p>
        </p:txBody>
      </p:sp>
      <p:sp>
        <p:nvSpPr>
          <p:cNvPr id="458" name="Google Shape;45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Contiguous = berdekatan</a:t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7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6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7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7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7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57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9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0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0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52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52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54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5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5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5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6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6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4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81193" y="35701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chemeClr val="dk1"/>
                </a:solidFill>
              </a:rPr>
              <a:t>Tim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161" y="1643063"/>
            <a:ext cx="9546327" cy="329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212161" y="5243513"/>
            <a:ext cx="91304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calloc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 mengalokasi memory sebesar 5 blok integer masing-masing berukuran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yaitu 4 byte = total 20 byte, karena akan kita isi memory tersebut dengan integer, maka kita konversi dengan syntax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Kemudian, masing-masing blok tersebut akan otomatis terinisialisasi dengan nilai 0 (nol).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Perbedaan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 </a:t>
            </a:r>
            <a:r>
              <a:rPr lang="en-US"/>
              <a:t>dan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581192" y="1511300"/>
            <a:ext cx="6748294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Tampilkan isi dari memory yang telah dialokasikan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438900" y="1985962"/>
            <a:ext cx="3205163" cy="452431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elements: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13057624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13053488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1868852841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1867543415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1400006007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calloc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1"/>
          <p:cNvSpPr/>
          <p:nvPr/>
        </p:nvSpPr>
        <p:spPr>
          <a:xfrm rot="-5400000">
            <a:off x="6353147" y="2957484"/>
            <a:ext cx="1562162" cy="1752598"/>
          </a:xfrm>
          <a:prstGeom prst="wedgeRoundRectCallout">
            <a:avLst>
              <a:gd fmla="val 18496" name="adj1"/>
              <a:gd fmla="val 99185" name="adj2"/>
              <a:gd fmla="val 16667" name="adj3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352911" y="5496937"/>
            <a:ext cx="3147015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Blok memory dari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telah terinisialisasi dengan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8989736" y="3052702"/>
            <a:ext cx="3026052" cy="13234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Blok memory yang dialokasikan masih berisi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yang tersisa dari program dan operasi sebelumnya </a:t>
            </a: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(Garbage value)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9" y="1885945"/>
            <a:ext cx="4176709" cy="484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Perbedaan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 </a:t>
            </a:r>
            <a:r>
              <a:rPr lang="en-US"/>
              <a:t>dan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/>
          </a:p>
        </p:txBody>
      </p:sp>
      <p:graphicFrame>
        <p:nvGraphicFramePr>
          <p:cNvPr id="196" name="Google Shape;196;p12"/>
          <p:cNvGraphicFramePr/>
          <p:nvPr/>
        </p:nvGraphicFramePr>
        <p:xfrm>
          <a:off x="400051" y="1657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{247C823B-78D7-42F5-85F6-269EEC35707F}</a:tableStyleId>
              </a:tblPr>
              <a:tblGrid>
                <a:gridCol w="5257800"/>
                <a:gridCol w="6134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malloc()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calloc()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parameter = ukuran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 parameter = jumlah blok dan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ukuran masing-masing blok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Isi/nilai dari blok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 yang dialokasikan belum terinisialisasi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(belum ada nilainya)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Masing-masing blok memory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telah terinisialisasi dengan 0 (nol)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malloc lebih cepat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dibanding calloc (tentu saja karena selain mengalokasikan, calloc juga menginisialisasi nilai 0 ke setiap blok)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Mengapa calloc?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menghindari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uffer overflow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(ketika kita alokasi memory, bisa saja alokasi memory kita sukses, tetapi sebenarnya memory fisik tidak cukup, seperti pada linux yang menerapkan Optimistic Memory Allocation), sehingga dengan kita inisialisasi 0 maka memastikan bahwa memory benar-benar tersedia.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buffer overflow bisa menyebabkan crash program, karena ketika kita mau mengisi blok memory, jika tidak cukup, maka akan disimpan di memory yang berdekatan (meluap), bisa saja sedang dipakai program lain.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581194" y="1803401"/>
            <a:ext cx="1102961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/>
              <a:t> atau </a:t>
            </a:r>
            <a:r>
              <a:rPr i="1" lang="en-US"/>
              <a:t>“re-allocation” </a:t>
            </a:r>
            <a:r>
              <a:rPr lang="en-US"/>
              <a:t>digunakan untuk mengubah ukuran memori yang dialokasikan fungsi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dan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Jika memory yang sebelumnya dialokasikan tidak cukup/berlebih,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/>
              <a:t> dapat digunakan untuk merealokasi memory secara dinamis 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Jika berhasil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/>
              <a:t> akan melakukan relokasi memory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Jika gagal</a:t>
            </a:r>
            <a:r>
              <a:rPr lang="en-US"/>
              <a:t>, fungsi akan return sebuah pointer NULL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ptr = realloc(ptr, ukuran_baru)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Di mana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/>
              <a:t> adalah pointer dari return fungsi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800"/>
              <a:t> atau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Contoh: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ptr = realloc(ptr, 10 * sizeof(int));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rPr lang="en-US" sz="2400"/>
              <a:t>	</a:t>
            </a:r>
            <a:r>
              <a:rPr lang="en-US"/>
              <a:t>🡪 alokasi memory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/>
              <a:t> dari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atau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-US"/>
              <a:t> akan diubah menjadi sebesar 40 byte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050" y="1714499"/>
            <a:ext cx="7396708" cy="416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7953208" y="1714499"/>
            <a:ext cx="357227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 kita punya pointer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hasil dari mengalokasikan memory menggunakan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sebesar 5 x 4 = 20 byte.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Ternyata alokasi tidak cukup, maka perlu realokasi memory (dalam hal ini menambahkan) secara dinamis. Kita ubah alokasi memory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20 byte menjadi 10 x 4 = 40 byte.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Penggunaan 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37291" l="0" r="0" t="0"/>
          <a:stretch/>
        </p:blipFill>
        <p:spPr>
          <a:xfrm>
            <a:off x="581192" y="1807368"/>
            <a:ext cx="4389042" cy="493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55486"/>
          <a:stretch/>
        </p:blipFill>
        <p:spPr>
          <a:xfrm>
            <a:off x="5113309" y="2887059"/>
            <a:ext cx="4793182" cy="38267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15"/>
          <p:cNvSpPr txBox="1"/>
          <p:nvPr/>
        </p:nvSpPr>
        <p:spPr>
          <a:xfrm>
            <a:off x="5081055" y="2490645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Lanjutan: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 rot="-3445647">
            <a:off x="3297480" y="4832267"/>
            <a:ext cx="3170202" cy="1537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304468" y="1722126"/>
            <a:ext cx="5639882" cy="9541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Alokasi memory sukses.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 array adalah: 1, 2, 3, 4, 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Realokasi memory berhasil.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 array adalah: 1, 2, 3, 4, 5, 6, 7, 8, 9, 10,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Penggunaan 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realloc()</a:t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7" y="1648749"/>
            <a:ext cx="4339958" cy="50520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16"/>
          <p:cNvSpPr txBox="1"/>
          <p:nvPr/>
        </p:nvSpPr>
        <p:spPr>
          <a:xfrm>
            <a:off x="5490081" y="2407926"/>
            <a:ext cx="5639882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= badanpusat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= badanpusatstatistik.com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5622878" y="3835020"/>
            <a:ext cx="51315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 (var_dest, var_source)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mengcopy string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var_source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var_dest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strcat(var_dest, var_source)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menambahkan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var_source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akhir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var_dest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74" y="1596500"/>
            <a:ext cx="3989116" cy="51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5372100" y="1803402"/>
            <a:ext cx="6238709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Apakah output dari program tersebut?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5861556" y="2736539"/>
            <a:ext cx="2685613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p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q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142896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 142896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9048" y="2329452"/>
            <a:ext cx="2139881" cy="399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1671144" y="3990559"/>
            <a:ext cx="33073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q di-free-kan dulu sebelum q = 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6115050" y="1803401"/>
            <a:ext cx="5495759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Mana yang lebih tepat?</a:t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4116850"/>
            <a:ext cx="5387024" cy="2027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1646238"/>
            <a:ext cx="5386292" cy="21848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18"/>
          <p:cNvSpPr/>
          <p:nvPr/>
        </p:nvSpPr>
        <p:spPr>
          <a:xfrm rot="5400000">
            <a:off x="7329085" y="2528872"/>
            <a:ext cx="3067684" cy="3393281"/>
          </a:xfrm>
          <a:prstGeom prst="wedgeRoundRectCallout">
            <a:avLst>
              <a:gd fmla="val -22728" name="adj1"/>
              <a:gd fmla="val 114332" name="adj2"/>
              <a:gd fmla="val 16667" name="adj3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7316026" y="2841397"/>
            <a:ext cx="3093783" cy="2768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leak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terjadi jika programmer mengalokasikan memory tetapi tidak mendealokasikannya.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Bukan masalah serius untuk aplikasi biasa jika exit() maka otomatis program akan membebaskan memory. Bagaimana dengan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daemon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selalu running?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6223379" y="1803401"/>
            <a:ext cx="5387430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Apa output dari program tersebut?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Jawab: Hanya akan menampilkan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printf() </a:t>
            </a:r>
            <a:r>
              <a:rPr lang="en-US"/>
              <a:t>pertama. Setelah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free(), </a:t>
            </a:r>
            <a:r>
              <a:rPr lang="en-US"/>
              <a:t>nilai *p (dan *q) tidak ada. Oleh sebab itu kita tidak dapat menggunakan *p atau *q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1933575"/>
            <a:ext cx="4381500" cy="48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/>
          <p:nvPr/>
        </p:nvSpPr>
        <p:spPr>
          <a:xfrm>
            <a:off x="885825" y="4643438"/>
            <a:ext cx="2514600" cy="514350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3638550" y="4643438"/>
            <a:ext cx="767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Hanya free() satu kali, pointer p atau q, tidak dua-duanya karena p dan q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menyimpan alamat memory yang sama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10" name="Google Shape;11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3181576" y="2882086"/>
            <a:ext cx="5256584" cy="720000"/>
            <a:chOff x="3131840" y="1491630"/>
            <a:chExt cx="5256584" cy="576064"/>
          </a:xfrm>
        </p:grpSpPr>
        <p:sp>
          <p:nvSpPr>
            <p:cNvPr id="113" name="Google Shape;113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Alokasi Memori (Lanjutan)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3913086" y="2975140"/>
            <a:ext cx="4392568" cy="546224"/>
            <a:chOff x="3851840" y="1356248"/>
            <a:chExt cx="4392568" cy="546224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Single Linked List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581194" y="1803402"/>
            <a:ext cx="11029615" cy="19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Sebuah struktur data seperti array yang berupa </a:t>
            </a:r>
            <a:r>
              <a:rPr b="1" lang="en-US"/>
              <a:t>sekumpulan node (simpul) yang saling terhubung secara linear dengan node lain melalui sebuah pointer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Node-node tersebut tidak disimpan secara berdampingan seperti array, tetapi terpencar-pencar di dalam memory 🡪 membutuhkan pointer yang menghubungkan satu node ke node berikutnya (</a:t>
            </a:r>
            <a:r>
              <a:rPr b="1" lang="en-US"/>
              <a:t>pointer bertugas menyimpan address node selanjutnya</a:t>
            </a:r>
            <a:r>
              <a:rPr lang="en-US"/>
              <a:t>)</a:t>
            </a:r>
            <a:endParaRPr/>
          </a:p>
        </p:txBody>
      </p:sp>
      <p:pic>
        <p:nvPicPr>
          <p:cNvPr id="265" name="Google Shape;2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14" y="4088248"/>
            <a:ext cx="5265514" cy="153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4">
            <a:alphaModFix/>
          </a:blip>
          <a:srcRect b="0" l="7633" r="5182" t="0"/>
          <a:stretch/>
        </p:blipFill>
        <p:spPr>
          <a:xfrm>
            <a:off x="5888182" y="3796146"/>
            <a:ext cx="6303818" cy="16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1946997" y="5406096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(Array)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7952507" y="540609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(Linked List)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2888280" y="5919090"/>
            <a:ext cx="47307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Representasi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 dalam array = node dalam linked list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Linked List vs Array</a:t>
            </a:r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581194" y="1803401"/>
            <a:ext cx="11029615" cy="49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b="1" lang="en-US" sz="2400"/>
              <a:t>Mengapa menggunakan linked list daripada array untuk menyimpan data?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Ukuran array adalah tetap (tidak dinamis). Alokasi memory terbuang jika array tidak diisi penuh, dan bermasalah ketika harus menambah ukuran yang ditetapkan di awal</a:t>
            </a:r>
            <a:endParaRPr sz="2400"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rPr lang="en-US" sz="2400"/>
              <a:t>	🡪 linked list akan mengalokasikan memory untuk setiap elemennya secara 	terpisah dan hanya ketika dibutuhkan</a:t>
            </a:r>
            <a:endParaRPr sz="2400"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US" sz="2400"/>
              <a:t>Insert (sisip) elemen baru di awal ataupun tengah array membutuhkan usaha/komputasi yang besar (apalagi untuk array dengan jumlah elemen yang besar)</a:t>
            </a:r>
            <a:endParaRPr/>
          </a:p>
          <a:p>
            <a:pPr indent="0" lvl="1" marL="324000" rtl="0" algn="l">
              <a:spcBef>
                <a:spcPts val="1007"/>
              </a:spcBef>
              <a:spcAft>
                <a:spcPts val="0"/>
              </a:spcAft>
              <a:buSzPct val="92000"/>
              <a:buNone/>
            </a:pPr>
            <a:r>
              <a:rPr lang="en-US" sz="2200"/>
              <a:t>🡪 Misal: kita punya array nama mahasiswa berukuran 100, kita ingin sisipkan elemen di index ke 50, berarti kita harus menggeser satu per satu nilai di setiap index ke 51 sampai 100.</a:t>
            </a:r>
            <a:endParaRPr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  <a:p>
            <a:pPr indent="-176307" lvl="0" marL="306000" rtl="0" algn="l"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581194" y="1803401"/>
            <a:ext cx="5767925" cy="4566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Setiap node terdiri dari 2 bagian: 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Data</a:t>
            </a:r>
            <a:r>
              <a:rPr lang="en-US" sz="1800"/>
              <a:t> berisi elemen data dalam node tersebut</a:t>
            </a:r>
            <a:endParaRPr sz="1800"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Pointer Next</a:t>
            </a:r>
            <a:r>
              <a:rPr lang="en-US" sz="1800"/>
              <a:t> berisi alamat memory node selanjutnya (untuk menghubungkan)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Diawali dengan sebuah node </a:t>
            </a:r>
            <a:r>
              <a:rPr b="1" lang="en-US"/>
              <a:t>head</a:t>
            </a:r>
            <a:r>
              <a:rPr lang="en-US"/>
              <a:t> untuk menyimpan alamat awal dan diakhiri dengan node </a:t>
            </a:r>
            <a:r>
              <a:rPr b="1" lang="en-US"/>
              <a:t>tail</a:t>
            </a:r>
            <a:r>
              <a:rPr lang="en-US"/>
              <a:t> dengan pointer mengarah ke Null (menunjukan akhir dari sebuah list)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Setiap node diimplementasikan secara dinamis (memory dialokasikan pada saat </a:t>
            </a:r>
            <a:r>
              <a:rPr i="1" lang="en-US"/>
              <a:t>runtime</a:t>
            </a:r>
            <a:r>
              <a:rPr lang="en-US"/>
              <a:t>)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119" y="3418622"/>
            <a:ext cx="5701854" cy="301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Linked List</a:t>
            </a:r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Single Linked List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Pointer </a:t>
            </a:r>
            <a:r>
              <a:rPr b="1" lang="en-US" sz="2000"/>
              <a:t>Next</a:t>
            </a:r>
            <a:r>
              <a:rPr lang="en-US" sz="2000"/>
              <a:t> menyimpan alamat dari node berikutnya</a:t>
            </a:r>
            <a:endParaRPr sz="20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Double Linked List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Pointer </a:t>
            </a:r>
            <a:r>
              <a:rPr b="1" lang="en-US" sz="2000"/>
              <a:t>Next </a:t>
            </a:r>
            <a:r>
              <a:rPr lang="en-US" sz="2000"/>
              <a:t>menyimpan alamat dari node sebelumnya dan node berikutnya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Deklarasi Single Linked List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581194" y="1803401"/>
            <a:ext cx="11029613" cy="145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Setiap node akan berbentuk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/>
              <a:t> dan memiliki satu buah field bertipe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/>
              <a:t> yang sama yang berfungsi sebagai pointer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Ingat</a:t>
            </a:r>
            <a:r>
              <a:rPr lang="en-US"/>
              <a:t>: cara mendeklarasikan </a:t>
            </a:r>
            <a:r>
              <a:rPr b="1" lang="en-US"/>
              <a:t>structure</a:t>
            </a: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42391" l="1346" r="0" t="1303"/>
          <a:stretch/>
        </p:blipFill>
        <p:spPr>
          <a:xfrm>
            <a:off x="1152323" y="3496468"/>
            <a:ext cx="3632819" cy="2675732"/>
          </a:xfrm>
          <a:prstGeom prst="rect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24"/>
          <p:cNvSpPr txBox="1"/>
          <p:nvPr/>
        </p:nvSpPr>
        <p:spPr>
          <a:xfrm>
            <a:off x="5536982" y="2739372"/>
            <a:ext cx="2497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Deklarasi dan Akses: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5536982" y="3137280"/>
            <a:ext cx="5886451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 mahasiswa mhs1;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mahasiswa mhs1 = {100, “Adi”, 18};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printf(“%s”, mhs1.nama);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536982" y="4191789"/>
            <a:ext cx="6622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Variabel pointer : (yang menyimpan alamat memory struct)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5536982" y="4655825"/>
            <a:ext cx="5886451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 mahasiswa mhs1, *p_mhs1;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mahasiswa mhs1 = {100, “Adi”, 18};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p_mhs1 = &amp;mhs1;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printf(“%s”, p_mhs1-&gt;nim);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printf(“%s”, p_mhs1-&gt;nama);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Deklarasi Single Linked List</a:t>
            </a:r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581194" y="1803402"/>
            <a:ext cx="11029615" cy="102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Setiap node akan berbentuk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/>
              <a:t> dan memiliki satu buah field bertipe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/>
              <a:t> yang sama berfungsi sebagai pointer</a:t>
            </a:r>
            <a:endParaRPr/>
          </a:p>
          <a:p>
            <a:pPr indent="-189160" lvl="0" marL="306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  <p:sp>
        <p:nvSpPr>
          <p:cNvPr id="307" name="Google Shape;307;p25"/>
          <p:cNvSpPr txBox="1"/>
          <p:nvPr/>
        </p:nvSpPr>
        <p:spPr>
          <a:xfrm>
            <a:off x="955964" y="2867892"/>
            <a:ext cx="5140036" cy="21236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node{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data;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struct node *next;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;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 rot="5400000">
            <a:off x="7372123" y="1958910"/>
            <a:ext cx="2393819" cy="5334004"/>
          </a:xfrm>
          <a:prstGeom prst="wedgeRectCallout">
            <a:avLst>
              <a:gd fmla="val -17463" name="adj1"/>
              <a:gd fmla="val 61799" name="adj2"/>
            </a:avLst>
          </a:prstGeom>
          <a:solidFill>
            <a:srgbClr val="FFF1DA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 rot="10800000">
            <a:off x="5902008" y="3428992"/>
            <a:ext cx="5334004" cy="2393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6019798" y="3528361"/>
            <a:ext cx="502226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menyimpan alamat node setelahnya yang juga bertipe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node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maka pointer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next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juga harus bertipe sama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Ingat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pointer harus bertipe sama dengan nilai yang disimpan dalam alamat yang ditunjuk)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Membuat Node yaitu menggunakan Alokasi Memory Dinamis</a:t>
            </a:r>
            <a:endParaRPr/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4" y="1707467"/>
            <a:ext cx="7888358" cy="490034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6"/>
          <p:cNvSpPr/>
          <p:nvPr/>
        </p:nvSpPr>
        <p:spPr>
          <a:xfrm>
            <a:off x="8070774" y="2717074"/>
            <a:ext cx="3540034" cy="1201783"/>
          </a:xfrm>
          <a:prstGeom prst="wedgeEllipseCallout">
            <a:avLst>
              <a:gd fmla="val -55519" name="adj1"/>
              <a:gd fmla="val 71591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Alokasikan memory secara dinamis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3052354" y="1511300"/>
            <a:ext cx="3225616" cy="1013535"/>
          </a:xfrm>
          <a:prstGeom prst="wedgeEllipseCallout">
            <a:avLst>
              <a:gd fmla="val -70619" name="adj1"/>
              <a:gd fmla="val -13353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 structure suatu node. Structure ini bisa disimpan sebagai global atau local.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4127863" y="4628019"/>
            <a:ext cx="3566160" cy="1045028"/>
          </a:xfrm>
          <a:prstGeom prst="wedgeEllipseCallout">
            <a:avLst>
              <a:gd fmla="val -70284" name="adj1"/>
              <a:gd fmla="val 44375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elemen data dan pointer next di setiap node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3844834" y="5799909"/>
            <a:ext cx="3043646" cy="1004068"/>
          </a:xfrm>
          <a:prstGeom prst="wedgeEllipseCallout">
            <a:avLst>
              <a:gd fmla="val -68044" name="adj1"/>
              <a:gd fmla="val -6848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Akhir sebuah list (pointer node terakhir mengarah ke NULL)</a:t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529389" y="1568453"/>
            <a:ext cx="3500436" cy="1205774"/>
          </a:xfrm>
          <a:prstGeom prst="wedgeEllipseCallout">
            <a:avLst>
              <a:gd fmla="val -114506" name="adj1"/>
              <a:gd fmla="val 81070" name="adj2"/>
            </a:avLst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head = NULL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menunjukan linked list masih kosong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Create Linked List </a:t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17" y="1558957"/>
            <a:ext cx="4002270" cy="52393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/>
          <p:nvPr/>
        </p:nvSpPr>
        <p:spPr>
          <a:xfrm>
            <a:off x="6332319" y="1570251"/>
            <a:ext cx="419280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 dari linked list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4459638" y="3977999"/>
            <a:ext cx="7345676" cy="2831544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Iterasi setiap node dalam sebuah linked list: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n;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while(n !=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....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n-&gt;next;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n adalah node bantuan. Lakukan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 field data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setiap node dari head, node berikutnya, dst sampai node tersebut NULL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6638925" y="2969683"/>
            <a:ext cx="4191000" cy="857248"/>
            <a:chOff x="6638925" y="2969683"/>
            <a:chExt cx="4191000" cy="857248"/>
          </a:xfrm>
        </p:grpSpPr>
        <p:sp>
          <p:nvSpPr>
            <p:cNvPr id="332" name="Google Shape;332;p27"/>
            <p:cNvSpPr/>
            <p:nvPr/>
          </p:nvSpPr>
          <p:spPr>
            <a:xfrm>
              <a:off x="8010525" y="2969683"/>
              <a:ext cx="5334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860288" y="3522131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543925" y="2969683"/>
              <a:ext cx="3048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7"/>
            <p:cNvCxnSpPr/>
            <p:nvPr/>
          </p:nvCxnSpPr>
          <p:spPr>
            <a:xfrm>
              <a:off x="8696325" y="3198283"/>
              <a:ext cx="685800" cy="0"/>
            </a:xfrm>
            <a:prstGeom prst="straightConnector1">
              <a:avLst/>
            </a:prstGeom>
            <a:noFill/>
            <a:ln cap="sq" cmpd="sng" w="28575">
              <a:solidFill>
                <a:srgbClr val="00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36" name="Google Shape;336;p27"/>
            <p:cNvSpPr/>
            <p:nvPr/>
          </p:nvSpPr>
          <p:spPr>
            <a:xfrm>
              <a:off x="9382125" y="2969683"/>
              <a:ext cx="5334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9915525" y="2969683"/>
              <a:ext cx="3048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7"/>
            <p:cNvCxnSpPr/>
            <p:nvPr/>
          </p:nvCxnSpPr>
          <p:spPr>
            <a:xfrm>
              <a:off x="10067925" y="3198283"/>
              <a:ext cx="533400" cy="0"/>
            </a:xfrm>
            <a:prstGeom prst="straightConnector1">
              <a:avLst/>
            </a:prstGeom>
            <a:noFill/>
            <a:ln cap="sq" cmpd="sng" w="28575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grpSp>
          <p:nvGrpSpPr>
            <p:cNvPr id="339" name="Google Shape;339;p27"/>
            <p:cNvGrpSpPr/>
            <p:nvPr/>
          </p:nvGrpSpPr>
          <p:grpSpPr>
            <a:xfrm>
              <a:off x="10448925" y="3198283"/>
              <a:ext cx="381000" cy="533400"/>
              <a:chOff x="3312" y="3648"/>
              <a:chExt cx="240" cy="336"/>
            </a:xfrm>
          </p:grpSpPr>
          <p:cxnSp>
            <p:nvCxnSpPr>
              <p:cNvPr id="340" name="Google Shape;340;p27"/>
              <p:cNvCxnSpPr/>
              <p:nvPr/>
            </p:nvCxnSpPr>
            <p:spPr>
              <a:xfrm>
                <a:off x="3420" y="3648"/>
                <a:ext cx="0" cy="240"/>
              </a:xfrm>
              <a:prstGeom prst="straightConnector1">
                <a:avLst/>
              </a:prstGeom>
              <a:noFill/>
              <a:ln cap="sq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27"/>
              <p:cNvCxnSpPr/>
              <p:nvPr/>
            </p:nvCxnSpPr>
            <p:spPr>
              <a:xfrm>
                <a:off x="3312" y="3888"/>
                <a:ext cx="240" cy="0"/>
              </a:xfrm>
              <a:prstGeom prst="straightConnector1">
                <a:avLst/>
              </a:prstGeom>
              <a:noFill/>
              <a:ln cap="sq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7"/>
              <p:cNvCxnSpPr/>
              <p:nvPr/>
            </p:nvCxnSpPr>
            <p:spPr>
              <a:xfrm>
                <a:off x="3360" y="3936"/>
                <a:ext cx="144" cy="0"/>
              </a:xfrm>
              <a:prstGeom prst="straightConnector1">
                <a:avLst/>
              </a:prstGeom>
              <a:noFill/>
              <a:ln cap="sq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27"/>
              <p:cNvCxnSpPr/>
              <p:nvPr/>
            </p:nvCxnSpPr>
            <p:spPr>
              <a:xfrm>
                <a:off x="3408" y="3984"/>
                <a:ext cx="48" cy="0"/>
              </a:xfrm>
              <a:prstGeom prst="straightConnector1">
                <a:avLst/>
              </a:prstGeom>
              <a:noFill/>
              <a:ln cap="sq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4" name="Google Shape;344;p27"/>
            <p:cNvSpPr/>
            <p:nvPr/>
          </p:nvSpPr>
          <p:spPr>
            <a:xfrm>
              <a:off x="6638925" y="2969683"/>
              <a:ext cx="5334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7172325" y="2969683"/>
              <a:ext cx="304800" cy="457200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27"/>
            <p:cNvCxnSpPr/>
            <p:nvPr/>
          </p:nvCxnSpPr>
          <p:spPr>
            <a:xfrm>
              <a:off x="7324725" y="3198283"/>
              <a:ext cx="685800" cy="0"/>
            </a:xfrm>
            <a:prstGeom prst="straightConnector1">
              <a:avLst/>
            </a:prstGeom>
            <a:noFill/>
            <a:ln cap="sq" cmpd="sng" w="28575">
              <a:solidFill>
                <a:srgbClr val="00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47" name="Google Shape;347;p27"/>
            <p:cNvSpPr/>
            <p:nvPr/>
          </p:nvSpPr>
          <p:spPr>
            <a:xfrm>
              <a:off x="8111682" y="3522131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dua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9582150" y="3522131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tiga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27"/>
          <p:cNvSpPr/>
          <p:nvPr/>
        </p:nvSpPr>
        <p:spPr>
          <a:xfrm rot="620930">
            <a:off x="2922015" y="6180093"/>
            <a:ext cx="1580486" cy="1857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3362894" y="1833815"/>
            <a:ext cx="2569375" cy="1529558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head, dua, tiga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berisi alamat memory pertama node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Create Linked List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581194" y="1803401"/>
            <a:ext cx="11029615" cy="830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jumlah node dalam sebuah linked list ditentukan secara dinamis (misal dari input user), tidak ditentukan di awal. Bagaimana cara membentuk linked list?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6" y="2757487"/>
            <a:ext cx="6519337" cy="20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5542909" y="2634018"/>
            <a:ext cx="5552720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statis (tidak dinamis):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Dideklarasikan secara statis 3 buah node dalam linked list tersebut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444716" y="4995081"/>
            <a:ext cx="11029615" cy="143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Noto Sans Symbols"/>
              <a:buNone/>
            </a:pP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Hal-hal yang harus dilakukan: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Gill Sans"/>
              <a:buAutoNum type="arabicPeriod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node head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Gill Sans"/>
              <a:buAutoNum type="arabicPeriod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node-node berikutnya sampai selesai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Gill Sans"/>
              <a:buAutoNum type="arabicPeriod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node jika diperlukan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9"/>
          <p:cNvPicPr preferRelativeResize="0"/>
          <p:nvPr/>
        </p:nvPicPr>
        <p:blipFill rotWithShape="1">
          <a:blip r:embed="rId3">
            <a:alphaModFix/>
          </a:blip>
          <a:srcRect b="0" l="0" r="0" t="28760"/>
          <a:stretch/>
        </p:blipFill>
        <p:spPr>
          <a:xfrm>
            <a:off x="581192" y="2550028"/>
            <a:ext cx="5064739" cy="245659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Create Linked List</a:t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5645931" y="2166998"/>
            <a:ext cx="6346209" cy="4691002"/>
          </a:xfrm>
          <a:prstGeom prst="wedgeEllipseCallout">
            <a:avLst>
              <a:gd fmla="val -53279" name="adj1"/>
              <a:gd fmla="val 3715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untuk mendefiniskan tipe data baru atau memberi alias/nama baru suatu tipe data.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lebih rapi/bersih (menyederhanakan tipe data yang panjang dan complex)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perlu menuliskan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semua tempat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lain penggunaan </a:t>
            </a:r>
            <a:r>
              <a:rPr lang="en-US" sz="1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unsigned char HURUF;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HURUF b1, b2;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long long int LLI;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sizeof(LLI);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368489" y="1797666"/>
            <a:ext cx="722505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Deklarasikan structure node yang berisi data dan pointer next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368489" y="5389653"/>
            <a:ext cx="4044325" cy="92333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selanjutnya akan dipakai sampai slide terakhir sebagai global variable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Alokasi Memori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Dynamic Memory Allocation : </a:t>
            </a:r>
            <a:r>
              <a:rPr lang="en-US"/>
              <a:t>suatu prosedur dimana struktur data (seperti array) berubah selama program dieksekusi (</a:t>
            </a:r>
            <a:r>
              <a:rPr i="1" lang="en-US"/>
              <a:t>run time) =&gt; </a:t>
            </a:r>
            <a:r>
              <a:rPr lang="en-US"/>
              <a:t>ada 4 fungsi dari </a:t>
            </a:r>
            <a:r>
              <a:rPr b="1" lang="en-US"/>
              <a:t>&lt;stdlib.h&gt; </a:t>
            </a:r>
            <a:r>
              <a:rPr lang="en-US"/>
              <a:t>untuk melakukan alokasi memori: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Alokasi: </a:t>
            </a:r>
            <a:r>
              <a:rPr b="1"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malloc(), 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calloc(), realloc()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Dealokasi: </a:t>
            </a:r>
            <a:r>
              <a:rPr b="1"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Fasilitas ini memungkinkan user untuk membuat struktur data dengan ukuran dan panjang berapapun yang disesuaikan dengan kebutuhan di dalam program.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Create Linked List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805217" y="1960526"/>
            <a:ext cx="103541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Buat fungsi untuk membuat node (dibuat fungsi sendiri karena akan dipanggil berkali-kali)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660" y="2509624"/>
            <a:ext cx="6625727" cy="232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3938" y="5011072"/>
            <a:ext cx="5533436" cy="17172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30"/>
          <p:cNvSpPr txBox="1"/>
          <p:nvPr/>
        </p:nvSpPr>
        <p:spPr>
          <a:xfrm>
            <a:off x="3207225" y="4508141"/>
            <a:ext cx="8036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Bagaimana jika tidak mendeklarasikan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node *mynode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Jawab: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 </a:t>
            </a:r>
            <a:r>
              <a:rPr lang="en-US"/>
              <a:t>pada Linked List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581194" y="1803401"/>
            <a:ext cx="11029615" cy="115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Membebaskan memory yang dialokasi untuk node tersebut</a:t>
            </a:r>
            <a:endParaRPr/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384" y="2961564"/>
            <a:ext cx="6473344" cy="182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Operasi Pada Linked List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/>
              <a:t>Menambahkan node (insert) </a:t>
            </a:r>
            <a:endParaRPr b="1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Insert sebagai node awal (head) dari linked list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Insert sebagai node akhir (tail) dari linked list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Insert setelah node tertentu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Insert sebelum node tertentu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/>
              <a:t>Menghapus node (delete)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Delete node pertama (head) dari linked list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Delete node terakhir (tail)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Delete pada node tertentu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Ingat!!</a:t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1190225" y="2124373"/>
            <a:ext cx="9523268" cy="397031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mengakses array, kita memakai nama variabel array dan indexnya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mengakses linked list (node-node di dalamnya) yang diketahui adalah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node/pointer head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(karena dari head kita bisa baca seluruh elemen dalam linked list)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Insert sebagai node awal (</a:t>
            </a:r>
            <a:r>
              <a:rPr i="1" lang="en-US"/>
              <a:t>head</a:t>
            </a:r>
            <a:r>
              <a:rPr lang="en-US"/>
              <a:t>) dari linked list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581194" y="1803402"/>
            <a:ext cx="11029615" cy="762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Contoh</a:t>
            </a:r>
            <a:r>
              <a:rPr lang="en-US"/>
              <a:t>: Insert node dengan data = 4 sebagai head linked list 3-&gt;2-&gt;1 sehingga menjadi 4-&gt;3-&gt;2-&gt;1 </a:t>
            </a:r>
            <a:endParaRPr/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25" y="2183640"/>
            <a:ext cx="5283308" cy="184244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/>
        </p:nvSpPr>
        <p:spPr>
          <a:xfrm>
            <a:off x="7770649" y="3690393"/>
            <a:ext cx="4353111" cy="255454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Membuat node baru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Mengarahkan pointer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dalam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sehingga head yang baru adalah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Karena linked list sudah berubah, maka return-kan head yang baru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25" y="4170025"/>
            <a:ext cx="6058399" cy="207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Insert sebagai node akhir (</a:t>
            </a:r>
            <a:r>
              <a:rPr i="1" lang="en-US"/>
              <a:t>tail</a:t>
            </a:r>
            <a:r>
              <a:rPr lang="en-US"/>
              <a:t>) dari linked list (Append)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581194" y="1803402"/>
            <a:ext cx="11029615" cy="666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Contoh</a:t>
            </a:r>
            <a:r>
              <a:rPr lang="en-US"/>
              <a:t>: Insert node dengan data = 0 sebagai tail linked list </a:t>
            </a:r>
            <a:r>
              <a:rPr b="1" lang="en-US"/>
              <a:t>3-&gt;2-&gt;1 </a:t>
            </a:r>
            <a:r>
              <a:rPr lang="en-US"/>
              <a:t>sehingga menjadi </a:t>
            </a:r>
            <a:r>
              <a:rPr b="1" lang="en-US"/>
              <a:t>3-&gt;2-&gt;1-&gt;0</a:t>
            </a:r>
            <a:endParaRPr b="1"/>
          </a:p>
        </p:txBody>
      </p:sp>
      <p:pic>
        <p:nvPicPr>
          <p:cNvPr id="413" name="Google Shape;4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470246"/>
            <a:ext cx="5320264" cy="194613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5"/>
          <p:cNvSpPr txBox="1"/>
          <p:nvPr/>
        </p:nvSpPr>
        <p:spPr>
          <a:xfrm>
            <a:off x="4065904" y="2339264"/>
            <a:ext cx="53339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tail</a:t>
            </a:r>
            <a:endParaRPr sz="18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163451" y="3954734"/>
            <a:ext cx="4257127" cy="2862322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Terlebih dahulu mencari node tail (yaitu yang pointer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-nya mengarah ke NULL) dengan melakukan iterasi dari head.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Setelah ditemukan node tail, buat node baru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Mengarahkan pointer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tail sebelumnya ke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sehingga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menjadi tail.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88252"/>
            <a:ext cx="5740937" cy="32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Insert setelah node tertentu (misal node dengan nilai tertentu)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581194" y="1803402"/>
            <a:ext cx="11029615" cy="74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Contoh</a:t>
            </a:r>
            <a:r>
              <a:rPr lang="en-US"/>
              <a:t>: Insert node dengan data = 5 setelah node yang ditandai dengan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/>
              <a:t>” (data = 3)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66" y="2552132"/>
            <a:ext cx="6754445" cy="155328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0" y="4267612"/>
            <a:ext cx="4053385" cy="2431435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Terlebih dahulu mencari node cursor (yaitu node yang mempunyai nilai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prev_nilai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dengan iterasi dari node head.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sudah ditemukan, buat node baru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Arahkan pointer next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 alamat yang ditunjuk pointer next cursor. Dan arahkan pointer next cursor ke new_node.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846" y="3728811"/>
            <a:ext cx="7093962" cy="297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14" y="2208277"/>
            <a:ext cx="6131222" cy="427440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Insert sebelum node tertentu (misal node dengan nilai tertentu)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581194" y="1585035"/>
            <a:ext cx="11029615" cy="51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Contoh</a:t>
            </a:r>
            <a:r>
              <a:rPr lang="en-US"/>
              <a:t>: Insert node dengan data = 6 sebelum node yang ditandai dengan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/>
              <a:t>” (data = 5)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 rotWithShape="1">
          <a:blip r:embed="rId4">
            <a:alphaModFix/>
          </a:blip>
          <a:srcRect b="0" l="0" r="0" t="11068"/>
          <a:stretch/>
        </p:blipFill>
        <p:spPr>
          <a:xfrm>
            <a:off x="5235861" y="2710918"/>
            <a:ext cx="6956139" cy="14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>
            <a:off x="6463755" y="4399924"/>
            <a:ext cx="5464388" cy="646331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Jika data yang dicari berada pada awal Linked List atau head berarti gunakan fungsi sebelumnya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6463755" y="5217849"/>
            <a:ext cx="5464388" cy="1615827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Jika data yang dicari tidak berada pada awal Linked List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node bantuan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prevcursor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menyimpan node sebelumnya, agar bisa dihubungkan dengan node baru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37"/>
          <p:cNvCxnSpPr>
            <a:endCxn id="434" idx="1"/>
          </p:cNvCxnSpPr>
          <p:nvPr/>
        </p:nvCxnSpPr>
        <p:spPr>
          <a:xfrm>
            <a:off x="4080555" y="2838789"/>
            <a:ext cx="2383200" cy="1884300"/>
          </a:xfrm>
          <a:prstGeom prst="straightConnector1">
            <a:avLst/>
          </a:prstGeom>
          <a:noFill/>
          <a:ln cap="flat" cmpd="sng" w="38100">
            <a:solidFill>
              <a:srgbClr val="D83F1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37"/>
          <p:cNvCxnSpPr/>
          <p:nvPr/>
        </p:nvCxnSpPr>
        <p:spPr>
          <a:xfrm>
            <a:off x="4080681" y="3794560"/>
            <a:ext cx="2383074" cy="1842447"/>
          </a:xfrm>
          <a:prstGeom prst="straightConnector1">
            <a:avLst/>
          </a:prstGeom>
          <a:noFill/>
          <a:ln cap="flat" cmpd="sng" w="38100">
            <a:solidFill>
              <a:srgbClr val="D83F1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Delete node pertama (head) dari linked list</a:t>
            </a:r>
            <a:endParaRPr/>
          </a:p>
        </p:txBody>
      </p:sp>
      <p:pic>
        <p:nvPicPr>
          <p:cNvPr id="444" name="Google Shape;4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701561"/>
            <a:ext cx="7518686" cy="168308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/>
        </p:nvSpPr>
        <p:spPr>
          <a:xfrm>
            <a:off x="6664875" y="3867396"/>
            <a:ext cx="5249621" cy="2308324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linked list empty (head == null) maka keluar dari fungsi.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tidak: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first diarahkan pada node head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head diarahkan pada node setelah 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Bebaskan node first (secara otomatis data pada node pertama terhapus) </a:t>
            </a:r>
            <a:endParaRPr/>
          </a:p>
        </p:txBody>
      </p:sp>
      <p:pic>
        <p:nvPicPr>
          <p:cNvPr id="446" name="Google Shape;44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99" y="3384642"/>
            <a:ext cx="4348569" cy="33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Delete node terakhir (tail)</a:t>
            </a:r>
            <a:endParaRPr/>
          </a:p>
        </p:txBody>
      </p:sp>
      <p:pic>
        <p:nvPicPr>
          <p:cNvPr id="452" name="Google Shape;4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22" y="1643962"/>
            <a:ext cx="7919685" cy="126597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9"/>
          <p:cNvSpPr txBox="1"/>
          <p:nvPr/>
        </p:nvSpPr>
        <p:spPr>
          <a:xfrm>
            <a:off x="7118470" y="3273245"/>
            <a:ext cx="4257127" cy="2723823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linked list empty keluar dari fungsi.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tidak: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Iterasi dari head untuk mencari node terakhir (cursor) dan node sebelum terakhir (back)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Setelah ditemukan, arahkan pointer next dari node back ke NULL dan bebaskan node terakhir (cursor). </a:t>
            </a: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588" y="2974356"/>
            <a:ext cx="3341072" cy="389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r>
              <a:rPr lang="en-US"/>
              <a:t> 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581194" y="1803401"/>
            <a:ext cx="11029615" cy="162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Output dari sizeof() adalah jumlah memori yang dialokasikan untuk tipe data tersebut (dalam byte)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657" y="2607717"/>
            <a:ext cx="6516578" cy="4072861"/>
          </a:xfrm>
          <a:prstGeom prst="rect">
            <a:avLst/>
          </a:prstGeom>
          <a:noFill/>
          <a:ln cap="flat" cmpd="sng" w="9525">
            <a:solidFill>
              <a:schemeClr val="accent1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4"/>
          <p:cNvSpPr txBox="1"/>
          <p:nvPr/>
        </p:nvSpPr>
        <p:spPr>
          <a:xfrm>
            <a:off x="7683690" y="2838734"/>
            <a:ext cx="3927118" cy="1815882"/>
          </a:xfrm>
          <a:prstGeom prst="rect">
            <a:avLst/>
          </a:prstGeom>
          <a:noFill/>
          <a:ln cap="flat" cmpd="sng" w="9525">
            <a:solidFill>
              <a:schemeClr val="accent1">
                <a:alpha val="6274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myInt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john : 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arr 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int data type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char data type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float data type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double data type : 8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Delete pada node tertentu (node dengan nilai tertentu)</a:t>
            </a:r>
            <a:endParaRPr/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596" y="1663581"/>
            <a:ext cx="6205183" cy="135738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581192" y="3737269"/>
            <a:ext cx="4257127" cy="2723823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Iterasi dari node head ke node terakhir (menggunakan cursor).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Sebelum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/membebaskan memory node yang ditunjuk cursor, buat dulu temporary node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menyimpan alamat node selanjutnya (karena jika node yang ditunjuk cursor sudah di-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-kan, alamat next-nya sudah tidak ada)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0"/>
          <p:cNvSpPr txBox="1"/>
          <p:nvPr>
            <p:ph idx="1" type="body"/>
          </p:nvPr>
        </p:nvSpPr>
        <p:spPr>
          <a:xfrm>
            <a:off x="5059765" y="1693476"/>
            <a:ext cx="4768728" cy="51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Contoh</a:t>
            </a:r>
            <a:r>
              <a:rPr lang="en-US"/>
              <a:t>: Hapus node dengan data = 2</a:t>
            </a:r>
            <a:endParaRPr/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779" y="2788764"/>
            <a:ext cx="4595106" cy="406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Delete Linked List (Dispose)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581194" y="1803402"/>
            <a:ext cx="11029615" cy="10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Penting untuk menghapus seluruh memory yang digunakan node-node pada linked list ketika sudah tidak digunakan/diperlukan</a:t>
            </a:r>
            <a:endParaRPr/>
          </a:p>
        </p:txBody>
      </p:sp>
      <p:sp>
        <p:nvSpPr>
          <p:cNvPr id="471" name="Google Shape;471;p41"/>
          <p:cNvSpPr txBox="1"/>
          <p:nvPr/>
        </p:nvSpPr>
        <p:spPr>
          <a:xfrm>
            <a:off x="6606490" y="2957427"/>
            <a:ext cx="5004318" cy="36933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 per satu menghapus node dari head ke terakhir. Iterasi dari node head ke node terakhir (menggunakan cursor). 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Sebelum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/membebaskan memory node yang ditunjuk cursor, buat dulu temporary node tmp untuk menyimpan alamat node selanjutnya (karena jika node yang ditunjuk cursor sudah di-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-kan, alamat next-nya sudah tidak ada).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Setelah selesai iterasi, free-kan node head karena cursor dimulai dari head-&gt;next jadi head belum terbebaskan.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2" name="Google Shape;472;p41"/>
          <p:cNvPicPr preferRelativeResize="0"/>
          <p:nvPr/>
        </p:nvPicPr>
        <p:blipFill rotWithShape="1">
          <a:blip r:embed="rId3">
            <a:alphaModFix/>
          </a:blip>
          <a:srcRect b="0" l="1264" r="0" t="0"/>
          <a:stretch/>
        </p:blipFill>
        <p:spPr>
          <a:xfrm>
            <a:off x="1801503" y="2526470"/>
            <a:ext cx="3635947" cy="433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Ringkasan</a:t>
            </a:r>
            <a:endParaRPr/>
          </a:p>
        </p:txBody>
      </p:sp>
      <p:sp>
        <p:nvSpPr>
          <p:cNvPr id="478" name="Google Shape;478;p42"/>
          <p:cNvSpPr txBox="1"/>
          <p:nvPr>
            <p:ph idx="1" type="body"/>
          </p:nvPr>
        </p:nvSpPr>
        <p:spPr>
          <a:xfrm>
            <a:off x="581194" y="1803401"/>
            <a:ext cx="10882925" cy="487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n-US"/>
              <a:t>So far</a:t>
            </a:r>
            <a:r>
              <a:rPr lang="en-US"/>
              <a:t>, kita sudah mempunyai fungsi-fungsi: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createNode()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insert_head()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insert_tail()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insert_after()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insert_before()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remove_first()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remove_last()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remove_middle()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dispose()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Fungsi-fungsi di atas bukan satu-satunya solusi, </a:t>
            </a:r>
            <a:r>
              <a:rPr b="1" lang="en-US" sz="2000"/>
              <a:t>algoritma bisa berbeda-beda </a:t>
            </a:r>
            <a:r>
              <a:rPr lang="en-US" sz="2000"/>
              <a:t>tetapi fungsi/tujuannya sama.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1" y="3156619"/>
            <a:ext cx="5020335" cy="171563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Implementasi di program C (coding)</a:t>
            </a:r>
            <a:endParaRPr/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581194" y="1705970"/>
            <a:ext cx="11029615" cy="1092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Jangan lupa</a:t>
            </a:r>
            <a:r>
              <a:rPr lang="en-US"/>
              <a:t>: misalnya jika kita ingin memakai </a:t>
            </a:r>
            <a:r>
              <a:rPr b="1" lang="en-US"/>
              <a:t>void() </a:t>
            </a:r>
            <a:r>
              <a:rPr lang="en-US"/>
              <a:t>akan tetapi kita ingin mengubah nilai aslinya maka harus </a:t>
            </a:r>
            <a:r>
              <a:rPr b="1" i="1" lang="en-US"/>
              <a:t>pass by reference</a:t>
            </a:r>
            <a:r>
              <a:rPr lang="en-US"/>
              <a:t> (buka kembali slide pertemuan 3)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Contoh: fungsi dalam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insert_head </a:t>
            </a:r>
            <a:r>
              <a:rPr lang="en-US"/>
              <a:t>harus diubah menjadi: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87" name="Google Shape;487;p43"/>
          <p:cNvSpPr/>
          <p:nvPr/>
        </p:nvSpPr>
        <p:spPr>
          <a:xfrm>
            <a:off x="5254389" y="3253667"/>
            <a:ext cx="1392072" cy="5677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8" name="Google Shape;488;p43"/>
          <p:cNvPicPr preferRelativeResize="0"/>
          <p:nvPr/>
        </p:nvPicPr>
        <p:blipFill rotWithShape="1">
          <a:blip r:embed="rId4">
            <a:alphaModFix/>
          </a:blip>
          <a:srcRect b="0" l="961" r="3811" t="0"/>
          <a:stretch/>
        </p:blipFill>
        <p:spPr>
          <a:xfrm>
            <a:off x="6787488" y="2798139"/>
            <a:ext cx="4635688" cy="125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5728" y="3944487"/>
            <a:ext cx="4235800" cy="29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/>
        </p:nvSpPr>
        <p:spPr>
          <a:xfrm>
            <a:off x="83866" y="5216577"/>
            <a:ext cx="693010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Bedakan jika fungsi yang kita buat bukan return value tapi void()!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496" name="Google Shape;496;p44"/>
          <p:cNvSpPr txBox="1"/>
          <p:nvPr/>
        </p:nvSpPr>
        <p:spPr>
          <a:xfrm>
            <a:off x="581192" y="1666923"/>
            <a:ext cx="11292360" cy="4679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fungsi untuk menampilkan nilai dari linked list! (tadi sudah dicontohkan)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fungsi untuk menghitung jumlah node dalam sebuah linked list! (looping sama dengan no. 1)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program untuk mengkonversi dari array 1D ke linked list!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rgbClr val="C00000"/>
              </a:buClr>
              <a:buSzPts val="1472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input ukuran array dan isinya, buat linked list dimulai dengan node head, kemudian loop tambahkan node-node baru ke node head tersebut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fungsi untuk membalik nilai dari head ke tail! Contoh: 5-&gt;4-&gt;3-&gt;2-&gt;1 menjadi 1-&gt;2-&gt;3-&gt;4-&gt;5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rgbClr val="C00000"/>
              </a:buClr>
              <a:buSzPts val="1472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hanya nilai saja, memory address (pointer node) tetap sama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rgbClr val="C00000"/>
              </a:buClr>
              <a:buSzPts val="1472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buat temporary pointer node sebagai bantuan: prev, current, next dan loop dari head ke tail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Dari 3 fungsi delete (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remove_first, remove_last, remove_middle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), buat sebuah fungsi untuk menghapus node secara umum bisa di awal, di tengah, atau di akhir! (gabungkan 3 fungsi tersebut)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rgbClr val="C00000"/>
              </a:buClr>
              <a:buSzPts val="1472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void remove_node(mynode head, int nilai)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🡪 asumsi: nilai di dalam linked list berbeda (tidak ada yang sama)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program untuk menyimpan data students berisi 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nim, char nama[50]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secara dinamis!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581194" y="1803401"/>
            <a:ext cx="11029615" cy="477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“malloc” atau “</a:t>
            </a:r>
            <a:r>
              <a:rPr i="1" lang="en-US"/>
              <a:t>memory allocation</a:t>
            </a:r>
            <a:r>
              <a:rPr lang="en-US"/>
              <a:t>” digunakan untuk mengalokasikan satu blok memory dengan ukuran tertentu secara dinamis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Mengembalikan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/>
              <a:t>* (pointer bertipe void</a:t>
            </a:r>
            <a:r>
              <a:rPr lang="en-US"/>
              <a:t>), perlu dikonversikan sesuai dengan data yang akan disimpan dalam blok memory tersebut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ptr = (tipe_data_konversi*) malloc(jumlah_byte)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Contoh: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int *ptr = (int*) malloc(100 * sizeof(int));</a:t>
            </a:r>
            <a:endParaRPr/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 =&gt; (ukuran dari int adalah 4 byte, fungsi malloc di sini akan mengalokasikan memori 400 bytes, dan pointer ptr akan menyimpan </a:t>
            </a:r>
            <a:r>
              <a:rPr b="1" lang="en-US" sz="1800"/>
              <a:t>alamat byte pertama dari memori yang dialokasikan</a:t>
            </a:r>
            <a:r>
              <a:rPr lang="en-US" sz="1800"/>
              <a:t>)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Penggunaan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7137779" y="1803401"/>
            <a:ext cx="4694830" cy="1668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u="sng"/>
              <a:t>Hasil</a:t>
            </a:r>
            <a:r>
              <a:rPr lang="en-US" u="sng"/>
              <a:t>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Enter number of elements: 5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Memory successfully allocated using malloc.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The elements of the array are: 1, 2, 3, 4, 5,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337" r="0" t="0"/>
          <a:stretch/>
        </p:blipFill>
        <p:spPr>
          <a:xfrm>
            <a:off x="436728" y="1579746"/>
            <a:ext cx="6387181" cy="5292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6464518" y="3472298"/>
            <a:ext cx="5727482" cy="3691657"/>
          </a:xfrm>
          <a:prstGeom prst="wedgeEllipseCallout">
            <a:avLst>
              <a:gd fmla="val -107661" name="adj1"/>
              <a:gd fmla="val -8538" name="adj2"/>
            </a:avLst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823910" y="4199109"/>
            <a:ext cx="53680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Setelah memory dialokasikan, space tersebut dapat diakses sebagai array 1 dimensi.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Contoh</a:t>
            </a:r>
            <a:r>
              <a:rPr lang="en-US" sz="16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 *p = malloc(3* sizeof(int));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Inisialisasi nilai ke memory yg dialokasikan dengan cara: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*p = 34;	</a:t>
            </a: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b="1" lang="en-U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p[0] = 34;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*(p+1) = 23;		p[1] = 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*(p+2) = 10;		p[2] = 10;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bekerja dengan menggunakan memori yang dialokasikan secara dinamis, maka memori harus dibebaskan kembali setelah selesai digunakan untuk dikembalikan kepada sistem. 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Setelah suatu ruang memori dibebaskan, ruang tersebut bisa dipakai lagi untuk alokasi variabel dinamis lainnya.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24" y="1876851"/>
            <a:ext cx="7375609" cy="414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581194" y="1803401"/>
            <a:ext cx="11029615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-US"/>
              <a:t> atau </a:t>
            </a:r>
            <a:r>
              <a:rPr i="1" lang="en-US"/>
              <a:t>“contiguous allocation”</a:t>
            </a:r>
            <a:r>
              <a:rPr lang="en-US"/>
              <a:t> digunakan untuk alokasi memory dinamis seperti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Sama seperti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-US"/>
              <a:t> juga return pointer bertipe void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lang="en-US"/>
              <a:t>)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Jika berhasil/sukses</a:t>
            </a:r>
            <a:r>
              <a:rPr lang="en-US" sz="2000"/>
              <a:t>,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r>
              <a:rPr lang="en-US" sz="2000"/>
              <a:t>akan return sebuah pointer bertipe </a:t>
            </a:r>
            <a:r>
              <a:rPr i="1" lang="en-US" sz="2000"/>
              <a:t>void</a:t>
            </a:r>
            <a:r>
              <a:rPr lang="en-US" sz="2000"/>
              <a:t> yang dapat dikonversi ke pointer dengan tipe lain dan blok memory yang telah dialokasikan akan </a:t>
            </a:r>
            <a:r>
              <a:rPr b="1" lang="en-US" sz="2000"/>
              <a:t>terinisialisasi dengan nilai 0 (nol)</a:t>
            </a:r>
            <a:endParaRPr b="1"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Jika gagal</a:t>
            </a:r>
            <a:r>
              <a:rPr lang="en-US" sz="2000"/>
              <a:t>, fungsi akan return sebuah pointer NULL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ptr = (tipe_data_konversi*) calloc(jumlah_blok, ukuran_masing2_blok)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Contoh: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 *arr = (int *)calloc(5, sizeof(int));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🡪 calloc() </a:t>
            </a:r>
            <a:r>
              <a:rPr lang="en-US"/>
              <a:t>akan mengalokasikan 5 blok integer dan menginisialisasi masing-masing blok dengan nilai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