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</p:cSldViewPr>
  </p:notes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tableStyles" Target="tableStyle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9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FA5AD598-C596-4B28-9C0B-C4ACC352EAF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104879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9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9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9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DE91C981-CF45-473B-A58D-53AB0CC8C492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6"/>
          <p:cNvSpPr/>
          <p:nvPr/>
        </p:nvSpPr>
        <p:spPr>
          <a:xfrm>
            <a:off x="578089" y="4203702"/>
            <a:ext cx="11022051" cy="1748111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ctrTitle"/>
          </p:nvPr>
        </p:nvSpPr>
        <p:spPr>
          <a:xfrm>
            <a:off x="581193" y="1005450"/>
            <a:ext cx="9828356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dirty="0" lang="en-US" smtClean="0"/>
              <a:t>Click to edit Master title style</a:t>
            </a:r>
            <a:endParaRPr dirty="0" lang="en-US"/>
          </a:p>
        </p:txBody>
      </p:sp>
      <p:sp>
        <p:nvSpPr>
          <p:cNvPr id="104858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193" y="2480463"/>
            <a:ext cx="982835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none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dirty="0" lang="en-US" smtClean="0"/>
              <a:t>Click To Edit Master Subtitle Style</a:t>
            </a:r>
            <a:endParaRPr dirty="0" lang="en-US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9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27E359-581F-4FE3-8999-062050602B59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9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  <p:pic>
        <p:nvPicPr>
          <p:cNvPr id="2097152" name="Picture 7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992566" y="1488609"/>
            <a:ext cx="1582175" cy="1582175"/>
          </a:xfrm>
          <a:prstGeom prst="rect"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Rectangle 7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56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5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27E359-581F-4FE3-8999-062050602B59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10487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Rectangle 6"/>
          <p:cNvSpPr>
            <a:spLocks noChangeAspect="1"/>
          </p:cNvSpPr>
          <p:nvPr/>
        </p:nvSpPr>
        <p:spPr>
          <a:xfrm>
            <a:off x="8839202" y="599725"/>
            <a:ext cx="2906817" cy="581695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44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675728"/>
            <a:ext cx="2004164" cy="5183073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4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675728"/>
            <a:ext cx="7896279" cy="5183073"/>
          </a:xfrm>
        </p:spPr>
        <p:txBody>
          <a:bodyPr anchor="t"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46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27E359-581F-4FE3-8999-062050602B59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104874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</p:spPr>
        <p:txBody>
          <a:bodyPr/>
          <a:p>
            <a:endParaRPr lang="en-US"/>
          </a:p>
        </p:txBody>
      </p:sp>
      <p:sp>
        <p:nvSpPr>
          <p:cNvPr id="10487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6" y="5956139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Rectangle 6"/>
          <p:cNvSpPr>
            <a:spLocks noChangeAspect="1"/>
          </p:cNvSpPr>
          <p:nvPr/>
        </p:nvSpPr>
        <p:spPr>
          <a:xfrm>
            <a:off x="440285" y="614409"/>
            <a:ext cx="11309339" cy="896893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94" name="Title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809144"/>
          </a:xfrm>
        </p:spPr>
        <p:txBody>
          <a:bodyPr anchor="ctr"/>
          <a:lstStyle>
            <a:lvl1pPr>
              <a:defRPr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dirty="0" lang="en-US" smtClean="0"/>
              <a:t>Click To Edit Master Title Style</a:t>
            </a:r>
            <a:endParaRPr dirty="0" lang="en-US"/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>
          <a:xfrm>
            <a:off x="581194" y="1803401"/>
            <a:ext cx="11029615" cy="4055399"/>
          </a:xfrm>
        </p:spPr>
        <p:txBody>
          <a:bodyPr anchor="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27E359-581F-4FE3-8999-062050602B59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10485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Rectangle 7"/>
          <p:cNvSpPr>
            <a:spLocks noChangeAspect="1"/>
          </p:cNvSpPr>
          <p:nvPr/>
        </p:nvSpPr>
        <p:spPr>
          <a:xfrm>
            <a:off x="447818" y="5141976"/>
            <a:ext cx="11290860" cy="1258827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62" name="Title 1"/>
          <p:cNvSpPr>
            <a:spLocks noGrp="1"/>
          </p:cNvSpPr>
          <p:nvPr>
            <p:ph type="title"/>
          </p:nvPr>
        </p:nvSpPr>
        <p:spPr>
          <a:xfrm>
            <a:off x="581194" y="3043912"/>
            <a:ext cx="11029615" cy="149750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6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2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27E359-581F-4FE3-8999-062050602B59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10487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7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Rectangle 7"/>
          <p:cNvSpPr>
            <a:spLocks noChangeAspect="1"/>
          </p:cNvSpPr>
          <p:nvPr/>
        </p:nvSpPr>
        <p:spPr>
          <a:xfrm>
            <a:off x="445983" y="606556"/>
            <a:ext cx="11300036" cy="1258827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6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69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0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27E359-581F-4FE3-8999-062050602B59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104877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7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Rectangle 10"/>
          <p:cNvSpPr>
            <a:spLocks noChangeAspect="1"/>
          </p:cNvSpPr>
          <p:nvPr/>
        </p:nvSpPr>
        <p:spPr>
          <a:xfrm>
            <a:off x="445983" y="606556"/>
            <a:ext cx="11300036" cy="1258827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75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76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indent="0" marL="0">
              <a:buNone/>
              <a:defRPr b="0" sz="2200">
                <a:solidFill>
                  <a:schemeClr val="accent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7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indent="0" marL="0">
              <a:buNone/>
              <a:defRPr b="0" sz="2200">
                <a:solidFill>
                  <a:schemeClr val="accent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9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8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27E359-581F-4FE3-8999-062050602B59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104878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8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Rectangle 6"/>
          <p:cNvSpPr>
            <a:spLocks noChangeAspect="1"/>
          </p:cNvSpPr>
          <p:nvPr/>
        </p:nvSpPr>
        <p:spPr>
          <a:xfrm>
            <a:off x="440683" y="606556"/>
            <a:ext cx="11300036" cy="1258827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38" name="Title 1"/>
          <p:cNvSpPr>
            <a:spLocks noGrp="1"/>
          </p:cNvSpPr>
          <p:nvPr>
            <p:ph type="title"/>
          </p:nvPr>
        </p:nvSpPr>
        <p:spPr>
          <a:xfrm>
            <a:off x="575895" y="729658"/>
            <a:ext cx="11029616" cy="988332"/>
          </a:xfrm>
        </p:spPr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3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27E359-581F-4FE3-8999-062050602B59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104874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27E359-581F-4FE3-8999-062050602B59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104878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8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87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b="0" sz="20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88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89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8"/>
            <a:ext cx="5869987" cy="689515"/>
          </a:xfrm>
        </p:spPr>
        <p:txBody>
          <a:bodyPr anchor="ctr">
            <a:normAutofit/>
          </a:bodyPr>
          <a:lstStyle>
            <a:lvl1pPr algn="r" indent="0" marL="0">
              <a:buNone/>
              <a:defRPr sz="1100">
                <a:solidFill>
                  <a:schemeClr val="bg1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27E359-581F-4FE3-8999-062050602B59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10487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7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50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751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5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27E359-581F-4FE3-8999-062050602B59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10487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D27E359-581F-4FE3-8999-062050602B59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cap="all" sz="9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  <p:sp>
        <p:nvSpPr>
          <p:cNvPr id="1048581" name="Rectangle 8"/>
          <p:cNvSpPr/>
          <p:nvPr/>
        </p:nvSpPr>
        <p:spPr>
          <a:xfrm>
            <a:off x="446535" y="457200"/>
            <a:ext cx="3703320" cy="94997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3" name="Rectangle 10"/>
          <p:cNvSpPr/>
          <p:nvPr/>
        </p:nvSpPr>
        <p:spPr>
          <a:xfrm>
            <a:off x="4241831" y="457200"/>
            <a:ext cx="3703320" cy="91440"/>
          </a:xfrm>
          <a:prstGeom prst="rect"/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eaLnBrk="1" hangingPunct="1" latinLnBrk="0" rtl="0">
        <a:spcBef>
          <a:spcPct val="0"/>
        </a:spcBef>
        <a:buNone/>
        <a:defRPr b="0" cap="all" sz="280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48.jpeg"/><Relationship Id="rId2" Type="http://schemas.openxmlformats.org/officeDocument/2006/relationships/image" Target="../media/image49.jpeg"/><Relationship Id="rId3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dirty="0" lang="nn-NO" smtClean="0"/>
              <a:t>STRUKTUR DATA</a:t>
            </a:r>
            <a:endParaRPr dirty="0" lang="en-US"/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p>
            <a:r>
              <a:rPr dirty="0" lang="en-US" err="1" smtClean="0"/>
              <a:t>Pertemuan</a:t>
            </a:r>
            <a:r>
              <a:rPr dirty="0" lang="en-US" smtClean="0"/>
              <a:t> 5</a:t>
            </a:r>
            <a:endParaRPr dirty="0" lang="en-US"/>
          </a:p>
        </p:txBody>
      </p:sp>
      <p:sp>
        <p:nvSpPr>
          <p:cNvPr id="1048592" name="Subtitle 2"/>
          <p:cNvSpPr txBox="1"/>
          <p:nvPr/>
        </p:nvSpPr>
        <p:spPr>
          <a:xfrm>
            <a:off x="581193" y="3570163"/>
            <a:ext cx="9828356" cy="590321"/>
          </a:xfrm>
          <a:prstGeom prst="rect"/>
        </p:spPr>
        <p:txBody>
          <a:bodyPr anchor="t" bIns="45720" lIns="91440" rIns="91440" rtlCol="0" tIns="45720" vert="horz">
            <a:normAutofit/>
          </a:bodyPr>
          <a:lstStyle>
            <a:lvl1pPr algn="l" defTabSz="457200" eaLnBrk="1" hangingPunct="1" indent="0" latinLnBrk="0" marL="0" rtl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cap="none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algn="ctr" defTabSz="457200" eaLnBrk="1" hangingPunct="1" indent="0" latinLnBrk="0" marL="457200" rtl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ctr" defTabSz="457200" eaLnBrk="1" hangingPunct="1" indent="0" latinLnBrk="0" marL="914400" rtl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 defTabSz="457200" eaLnBrk="1" hangingPunct="1" indent="0" latinLnBrk="0" marL="1371600" rtl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ctr" defTabSz="457200" eaLnBrk="1" hangingPunct="1" indent="0" latinLnBrk="0" marL="1828800" rtl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ctr" defTabSz="457200" eaLnBrk="1" hangingPunct="1" indent="0" latinLnBrk="0" marL="2286000" rtl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algn="ctr" defTabSz="457200" eaLnBrk="1" hangingPunct="1" indent="0" latinLnBrk="0" marL="2743200" rtl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algn="ctr" defTabSz="457200" eaLnBrk="1" hangingPunct="1" indent="0" latinLnBrk="0" marL="3200400" rtl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algn="ctr" defTabSz="457200" eaLnBrk="1" hangingPunct="1" indent="0" latinLnBrk="0" marL="3657600" rtl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lang="en-US" smtClean="0"/>
              <a:t>(</a:t>
            </a:r>
            <a:r>
              <a:rPr dirty="0" lang="en-US" err="1" smtClean="0"/>
              <a:t>T</a:t>
            </a:r>
            <a:r>
              <a:rPr dirty="0" lang="en-US" err="1" smtClean="0"/>
              <a:t>i</a:t>
            </a:r>
            <a:r>
              <a:rPr dirty="0" lang="en-US" err="1" smtClean="0"/>
              <a:t>m</a:t>
            </a:r>
            <a:r>
              <a:rPr dirty="0" lang="en-US" err="1" smtClean="0"/>
              <a:t>)</a:t>
            </a:r>
            <a:r>
              <a:rPr dirty="0" lang="en-US" err="1" smtClean="0"/>
              <a:t> </a:t>
            </a:r>
            <a:endParaRPr dirty="0" lang="en-US"/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81192" y="2269508"/>
            <a:ext cx="4850865" cy="3599029"/>
          </a:xfrm>
          <a:prstGeom prst="rect"/>
        </p:spPr>
      </p:pic>
      <p:sp>
        <p:nvSpPr>
          <p:cNvPr id="1048661" name="TextBox 4"/>
          <p:cNvSpPr txBox="1"/>
          <p:nvPr/>
        </p:nvSpPr>
        <p:spPr>
          <a:xfrm>
            <a:off x="278562" y="1721127"/>
            <a:ext cx="4564381" cy="332740"/>
          </a:xfrm>
          <a:prstGeom prst="rect"/>
          <a:solidFill>
            <a:srgbClr val="FFFF00"/>
          </a:solidFill>
        </p:spPr>
        <p:txBody>
          <a:bodyPr rtlCol="0" wrap="none">
            <a:spAutoFit/>
          </a:bodyPr>
          <a:p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Panggil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b="1" dirty="0" sz="1600" i="1" lang="en-US" smtClean="0">
                <a:latin typeface="Arial" panose="020B0604020202020204" pitchFamily="34" charset="0"/>
                <a:cs typeface="Arial" panose="020B0604020202020204" pitchFamily="34" charset="0"/>
              </a:rPr>
              <a:t>main function</a:t>
            </a:r>
            <a:endParaRPr b="1" dirty="0" i="1"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8662" name="Oval Callout 6"/>
          <p:cNvSpPr/>
          <p:nvPr/>
        </p:nvSpPr>
        <p:spPr>
          <a:xfrm>
            <a:off x="5188881" y="2988674"/>
            <a:ext cx="3411940" cy="1412343"/>
          </a:xfrm>
          <a:prstGeom prst="wedgeEllipseCallout">
            <a:avLst>
              <a:gd name="adj1" fmla="val -74727"/>
              <a:gd name="adj2" fmla="val 3708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1400" lang="en-US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dirty="0" sz="1400" lang="en-US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dirty="0" sz="1400" lang="en-US" err="1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Tambahkan</a:t>
            </a:r>
            <a:r>
              <a:rPr dirty="0" sz="1400" lang="en-US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– node </a:t>
            </a:r>
            <a:r>
              <a:rPr dirty="0" sz="1400" lang="en-US" err="1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dirty="0" sz="1400" lang="en-US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 </a:t>
            </a:r>
            <a:r>
              <a:rPr dirty="0" sz="1400" lang="en-US" err="1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dirty="0" sz="1400" lang="en-US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400" lang="en-US" err="1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dirty="0" sz="1400" lang="en-US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400" lang="en-US" err="1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isi</a:t>
            </a:r>
            <a:r>
              <a:rPr dirty="0" sz="1400" lang="en-US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array </a:t>
            </a:r>
            <a:r>
              <a:rPr dirty="0" sz="1400" lang="en-US" err="1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pertama</a:t>
            </a:r>
            <a:r>
              <a:rPr dirty="0" sz="1400" lang="en-US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dirty="0" sz="1400" lang="en-US" err="1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kedua</a:t>
            </a:r>
            <a:r>
              <a:rPr dirty="0" sz="1400" lang="en-US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dirty="0" sz="1400" lang="en-US" err="1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dirty="0" sz="1400" lang="en-US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400" lang="en-US" err="1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dirty="0" sz="1400" lang="en-US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400" lang="en-US" err="1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dirty="0" sz="1400" lang="en-US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[1], </a:t>
            </a:r>
            <a:r>
              <a:rPr dirty="0" sz="1400" lang="en-US" err="1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dirty="0" sz="1400" lang="en-US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[2], </a:t>
            </a:r>
            <a:r>
              <a:rPr dirty="0" sz="1400" lang="en-US" err="1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endParaRPr dirty="0" sz="1400" lang="en-US">
              <a:solidFill>
                <a:sysClr lastClr="000000" val="windowText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63" name="Oval Callout 7"/>
          <p:cNvSpPr/>
          <p:nvPr/>
        </p:nvSpPr>
        <p:spPr>
          <a:xfrm>
            <a:off x="4904096" y="5120183"/>
            <a:ext cx="3411940" cy="925773"/>
          </a:xfrm>
          <a:prstGeom prst="wedgeEllipseCallout">
            <a:avLst>
              <a:gd name="adj1" fmla="val -89127"/>
              <a:gd name="adj2" fmla="val -7647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1400" lang="en-US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dirty="0" sz="1400" lang="en-US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dirty="0" sz="1400" lang="en-US" err="1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Tampilkan</a:t>
            </a:r>
            <a:r>
              <a:rPr dirty="0" sz="1400" lang="en-US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</a:t>
            </a:r>
            <a:endParaRPr dirty="0" sz="1400" lang="en-US">
              <a:solidFill>
                <a:sysClr lastClr="000000" val="windowText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64" name="TextBox 8"/>
          <p:cNvSpPr txBox="1"/>
          <p:nvPr/>
        </p:nvSpPr>
        <p:spPr>
          <a:xfrm>
            <a:off x="9325484" y="2833902"/>
            <a:ext cx="919480" cy="1958341"/>
          </a:xfrm>
          <a:prstGeom prst="rect"/>
          <a:noFill/>
          <a:ln>
            <a:solidFill>
              <a:schemeClr val="accent1"/>
            </a:solidFill>
          </a:ln>
        </p:spPr>
        <p:txBody>
          <a:bodyPr rtlCol="0" wrap="none">
            <a:spAutoFit/>
          </a:bodyPr>
          <a:p>
            <a:r>
              <a:rPr b="1" dirty="0" lang="en-US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b="1" dirty="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b="1" dirty="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b="1" dirty="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b="1" dirty="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b="1" dirty="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b="1" dirty="0" lang="en-US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selesai</a:t>
            </a:r>
            <a:endParaRPr b="1" dirty="0"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Picture 4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17342" y="3971023"/>
            <a:ext cx="3543300" cy="419100"/>
          </a:xfrm>
          <a:prstGeom prst="rect"/>
        </p:spPr>
      </p:pic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lang="en-US" smtClean="0"/>
              <a:t>4. </a:t>
            </a:r>
            <a:r>
              <a:rPr b="1" dirty="0" lang="en-US" err="1"/>
              <a:t>Buat</a:t>
            </a:r>
            <a:r>
              <a:rPr b="1" dirty="0" lang="en-US"/>
              <a:t> </a:t>
            </a:r>
            <a:r>
              <a:rPr b="1" dirty="0" lang="en-US" err="1"/>
              <a:t>fungsi</a:t>
            </a:r>
            <a:r>
              <a:rPr b="1" dirty="0" lang="en-US"/>
              <a:t> </a:t>
            </a:r>
            <a:r>
              <a:rPr b="1" dirty="0" lang="en-US" err="1"/>
              <a:t>untuk</a:t>
            </a:r>
            <a:r>
              <a:rPr b="1" dirty="0" lang="en-US"/>
              <a:t> </a:t>
            </a:r>
            <a:r>
              <a:rPr b="1" dirty="0" lang="en-US" err="1"/>
              <a:t>membalik</a:t>
            </a:r>
            <a:r>
              <a:rPr b="1" dirty="0" lang="en-US"/>
              <a:t> </a:t>
            </a:r>
            <a:r>
              <a:rPr b="1" dirty="0" lang="en-US" err="1"/>
              <a:t>nilai</a:t>
            </a:r>
            <a:r>
              <a:rPr b="1" dirty="0" lang="en-US"/>
              <a:t> </a:t>
            </a:r>
            <a:r>
              <a:rPr b="1" dirty="0" lang="en-US" err="1"/>
              <a:t>dari</a:t>
            </a:r>
            <a:r>
              <a:rPr b="1" dirty="0" lang="en-US"/>
              <a:t> head </a:t>
            </a:r>
            <a:r>
              <a:rPr b="1" dirty="0" lang="en-US" err="1"/>
              <a:t>ke</a:t>
            </a:r>
            <a:r>
              <a:rPr b="1" dirty="0" lang="en-US"/>
              <a:t> tail! </a:t>
            </a:r>
          </a:p>
        </p:txBody>
      </p:sp>
      <p:pic>
        <p:nvPicPr>
          <p:cNvPr id="2097167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504677" y="1954107"/>
            <a:ext cx="4621461" cy="3411817"/>
          </a:xfrm>
          <a:prstGeom prst="rect"/>
          <a:ln>
            <a:solidFill>
              <a:schemeClr val="accent1"/>
            </a:solidFill>
          </a:ln>
        </p:spPr>
      </p:pic>
      <p:pic>
        <p:nvPicPr>
          <p:cNvPr id="2097168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202795" y="2116032"/>
            <a:ext cx="3590925" cy="457200"/>
          </a:xfrm>
          <a:prstGeom prst="rect"/>
        </p:spPr>
      </p:pic>
      <p:pic>
        <p:nvPicPr>
          <p:cNvPr id="2097169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30373" y="2182707"/>
            <a:ext cx="800100" cy="323850"/>
          </a:xfrm>
          <a:prstGeom prst="rect"/>
        </p:spPr>
      </p:pic>
      <p:cxnSp>
        <p:nvCxnSpPr>
          <p:cNvPr id="3145728" name="Straight Arrow Connector 14"/>
          <p:cNvCxnSpPr>
            <a:cxnSpLocks/>
          </p:cNvCxnSpPr>
          <p:nvPr/>
        </p:nvCxnSpPr>
        <p:spPr>
          <a:xfrm flipV="1">
            <a:off x="930423" y="2490953"/>
            <a:ext cx="0" cy="400165"/>
          </a:xfrm>
          <a:prstGeom prst="straightConnector1"/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Arrow Connector 17"/>
          <p:cNvCxnSpPr>
            <a:cxnSpLocks/>
          </p:cNvCxnSpPr>
          <p:nvPr/>
        </p:nvCxnSpPr>
        <p:spPr>
          <a:xfrm flipV="1">
            <a:off x="346345" y="2490953"/>
            <a:ext cx="295835" cy="384561"/>
          </a:xfrm>
          <a:prstGeom prst="straightConnector1"/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Straight Arrow Connector 19"/>
          <p:cNvCxnSpPr>
            <a:cxnSpLocks/>
          </p:cNvCxnSpPr>
          <p:nvPr/>
        </p:nvCxnSpPr>
        <p:spPr>
          <a:xfrm flipV="1">
            <a:off x="2561999" y="2483150"/>
            <a:ext cx="0" cy="400165"/>
          </a:xfrm>
          <a:prstGeom prst="straightConnector1"/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Arrow Connector 20"/>
          <p:cNvCxnSpPr>
            <a:cxnSpLocks/>
          </p:cNvCxnSpPr>
          <p:nvPr/>
        </p:nvCxnSpPr>
        <p:spPr>
          <a:xfrm>
            <a:off x="2561999" y="1784289"/>
            <a:ext cx="6389" cy="330917"/>
          </a:xfrm>
          <a:prstGeom prst="straightConnector1"/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66" name="TextBox 23"/>
          <p:cNvSpPr txBox="1"/>
          <p:nvPr/>
        </p:nvSpPr>
        <p:spPr>
          <a:xfrm>
            <a:off x="-21705" y="2875514"/>
            <a:ext cx="627380" cy="358141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lang="en-US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b="1" dirty="0"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8667" name="TextBox 24"/>
          <p:cNvSpPr txBox="1"/>
          <p:nvPr/>
        </p:nvSpPr>
        <p:spPr>
          <a:xfrm>
            <a:off x="706893" y="2891118"/>
            <a:ext cx="627381" cy="358141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endParaRPr b="1" dirty="0"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8668" name="TextBox 25"/>
          <p:cNvSpPr txBox="1"/>
          <p:nvPr/>
        </p:nvSpPr>
        <p:spPr>
          <a:xfrm>
            <a:off x="2023348" y="2875514"/>
            <a:ext cx="906780" cy="358141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endParaRPr b="1" dirty="0"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8669" name="TextBox 26"/>
          <p:cNvSpPr txBox="1"/>
          <p:nvPr/>
        </p:nvSpPr>
        <p:spPr>
          <a:xfrm>
            <a:off x="2023348" y="1448482"/>
            <a:ext cx="1071880" cy="35814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b="1" dirty="0" lang="en-US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ead_ref</a:t>
            </a:r>
            <a:endParaRPr b="1" dirty="0"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8670" name="TextBox 27"/>
          <p:cNvSpPr txBox="1"/>
          <p:nvPr/>
        </p:nvSpPr>
        <p:spPr>
          <a:xfrm>
            <a:off x="145304" y="3395405"/>
            <a:ext cx="2227580" cy="358141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- while loop </a:t>
            </a:r>
            <a:r>
              <a:rPr b="1" dirty="0" lang="en-US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pertama</a:t>
            </a:r>
            <a:endParaRPr b="1" dirty="0"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45732" name="Straight Arrow Connector 29"/>
          <p:cNvCxnSpPr>
            <a:cxnSpLocks/>
          </p:cNvCxnSpPr>
          <p:nvPr/>
        </p:nvCxnSpPr>
        <p:spPr>
          <a:xfrm flipV="1">
            <a:off x="3413025" y="4297003"/>
            <a:ext cx="0" cy="347856"/>
          </a:xfrm>
          <a:prstGeom prst="straightConnector1"/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71" name="TextBox 30"/>
          <p:cNvSpPr txBox="1"/>
          <p:nvPr/>
        </p:nvSpPr>
        <p:spPr>
          <a:xfrm>
            <a:off x="3072316" y="4591071"/>
            <a:ext cx="627381" cy="35814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endParaRPr b="1" dirty="0"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97170" name="Picture 33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866939" y="4013585"/>
            <a:ext cx="800100" cy="323850"/>
          </a:xfrm>
          <a:prstGeom prst="rect"/>
        </p:spPr>
      </p:pic>
      <p:cxnSp>
        <p:nvCxnSpPr>
          <p:cNvPr id="3145733" name="Straight Arrow Connector 34"/>
          <p:cNvCxnSpPr>
            <a:cxnSpLocks/>
          </p:cNvCxnSpPr>
          <p:nvPr/>
        </p:nvCxnSpPr>
        <p:spPr>
          <a:xfrm flipV="1">
            <a:off x="1220830" y="4297003"/>
            <a:ext cx="0" cy="347856"/>
          </a:xfrm>
          <a:prstGeom prst="straightConnector1"/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72" name="TextBox 35"/>
          <p:cNvSpPr txBox="1"/>
          <p:nvPr/>
        </p:nvSpPr>
        <p:spPr>
          <a:xfrm>
            <a:off x="880121" y="4591071"/>
            <a:ext cx="627381" cy="35814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lang="en-US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b="1" dirty="0"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45734" name="Straight Arrow Connector 36"/>
          <p:cNvCxnSpPr>
            <a:cxnSpLocks/>
            <a:endCxn id="2097170" idx="3"/>
          </p:cNvCxnSpPr>
          <p:nvPr/>
        </p:nvCxnSpPr>
        <p:spPr>
          <a:xfrm flipH="1">
            <a:off x="1667039" y="4175510"/>
            <a:ext cx="599608" cy="0"/>
          </a:xfrm>
          <a:prstGeom prst="straightConnector1"/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Straight Arrow Connector 45"/>
          <p:cNvCxnSpPr>
            <a:cxnSpLocks/>
          </p:cNvCxnSpPr>
          <p:nvPr/>
        </p:nvCxnSpPr>
        <p:spPr>
          <a:xfrm flipV="1">
            <a:off x="2543810" y="4300637"/>
            <a:ext cx="0" cy="347856"/>
          </a:xfrm>
          <a:prstGeom prst="straightConnector1"/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73" name="TextBox 46"/>
          <p:cNvSpPr txBox="1"/>
          <p:nvPr/>
        </p:nvSpPr>
        <p:spPr>
          <a:xfrm>
            <a:off x="1931788" y="4607285"/>
            <a:ext cx="906781" cy="35814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endParaRPr b="1" dirty="0"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97171" name="Picture 4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50420" y="5199438"/>
            <a:ext cx="3543300" cy="419100"/>
          </a:xfrm>
          <a:prstGeom prst="rect"/>
        </p:spPr>
      </p:pic>
      <p:cxnSp>
        <p:nvCxnSpPr>
          <p:cNvPr id="3145736" name="Straight Arrow Connector 49"/>
          <p:cNvCxnSpPr>
            <a:cxnSpLocks/>
          </p:cNvCxnSpPr>
          <p:nvPr/>
        </p:nvCxnSpPr>
        <p:spPr>
          <a:xfrm flipV="1">
            <a:off x="3446103" y="5525418"/>
            <a:ext cx="0" cy="347856"/>
          </a:xfrm>
          <a:prstGeom prst="straightConnector1"/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74" name="TextBox 50"/>
          <p:cNvSpPr txBox="1"/>
          <p:nvPr/>
        </p:nvSpPr>
        <p:spPr>
          <a:xfrm>
            <a:off x="3105394" y="5819486"/>
            <a:ext cx="906780" cy="62484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next,</a:t>
            </a:r>
          </a:p>
          <a:p>
            <a:r>
              <a:rPr b="1" dirty="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endParaRPr b="1" dirty="0"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97172" name="Picture 51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900017" y="5242000"/>
            <a:ext cx="800100" cy="323850"/>
          </a:xfrm>
          <a:prstGeom prst="rect"/>
        </p:spPr>
      </p:pic>
      <p:cxnSp>
        <p:nvCxnSpPr>
          <p:cNvPr id="3145737" name="Straight Arrow Connector 54"/>
          <p:cNvCxnSpPr>
            <a:cxnSpLocks/>
            <a:endCxn id="2097172" idx="3"/>
          </p:cNvCxnSpPr>
          <p:nvPr/>
        </p:nvCxnSpPr>
        <p:spPr>
          <a:xfrm flipH="1">
            <a:off x="1700117" y="5403925"/>
            <a:ext cx="599608" cy="0"/>
          </a:xfrm>
          <a:prstGeom prst="straightConnector1"/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8" name="Straight Arrow Connector 55"/>
          <p:cNvCxnSpPr>
            <a:cxnSpLocks/>
          </p:cNvCxnSpPr>
          <p:nvPr/>
        </p:nvCxnSpPr>
        <p:spPr>
          <a:xfrm flipV="1">
            <a:off x="2576888" y="5529052"/>
            <a:ext cx="0" cy="347856"/>
          </a:xfrm>
          <a:prstGeom prst="straightConnector1"/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75" name="TextBox 56"/>
          <p:cNvSpPr txBox="1"/>
          <p:nvPr/>
        </p:nvSpPr>
        <p:spPr>
          <a:xfrm>
            <a:off x="2217342" y="5852276"/>
            <a:ext cx="627380" cy="358141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lang="en-US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b="1" dirty="0"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8676" name="TextBox 57"/>
          <p:cNvSpPr txBox="1"/>
          <p:nvPr/>
        </p:nvSpPr>
        <p:spPr>
          <a:xfrm>
            <a:off x="163563" y="6388047"/>
            <a:ext cx="2011680" cy="35814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- (</a:t>
            </a:r>
            <a:r>
              <a:rPr b="1" dirty="0" lang="en-US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dan</a:t>
            </a:r>
            <a:r>
              <a:rPr b="1" dirty="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b="1" dirty="0" lang="en-US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seterusnya</a:t>
            </a:r>
            <a:r>
              <a:rPr b="1" dirty="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b="1" dirty="0"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extBox 4"/>
          <p:cNvSpPr txBox="1"/>
          <p:nvPr/>
        </p:nvSpPr>
        <p:spPr>
          <a:xfrm>
            <a:off x="442335" y="1606471"/>
            <a:ext cx="9847580" cy="332740"/>
          </a:xfrm>
          <a:prstGeom prst="rect"/>
          <a:solidFill>
            <a:srgbClr val="FFFF00"/>
          </a:solidFill>
        </p:spPr>
        <p:txBody>
          <a:bodyPr rtlCol="0" wrap="none">
            <a:spAutoFit/>
          </a:bodyPr>
          <a:p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Panggil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b="1" dirty="0" sz="1600" i="1" lang="en-US" smtClean="0">
                <a:latin typeface="Arial" panose="020B0604020202020204" pitchFamily="34" charset="0"/>
                <a:cs typeface="Arial" panose="020B0604020202020204" pitchFamily="34" charset="0"/>
              </a:rPr>
              <a:t>main function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pakai</a:t>
            </a:r>
            <a:r>
              <a:rPr b="1" dirty="0" sz="1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list di</a:t>
            </a:r>
            <a:r>
              <a:rPr b="1" dirty="0" sz="1600" i="1" lang="en-US" smtClean="0">
                <a:latin typeface="Arial" panose="020B0604020202020204" pitchFamily="34" charset="0"/>
                <a:cs typeface="Arial" panose="020B0604020202020204" pitchFamily="34" charset="0"/>
              </a:rPr>
              <a:t> main function </a:t>
            </a:r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pertanyaan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 no 3 </a:t>
            </a:r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sebelumnya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b="1" dirty="0" i="1"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8678" name="TextBox 5"/>
          <p:cNvSpPr txBox="1"/>
          <p:nvPr/>
        </p:nvSpPr>
        <p:spPr>
          <a:xfrm>
            <a:off x="7264671" y="2270848"/>
            <a:ext cx="3448821" cy="4091941"/>
          </a:xfrm>
          <a:prstGeom prst="rect"/>
          <a:noFill/>
          <a:ln>
            <a:solidFill>
              <a:schemeClr val="accent1"/>
            </a:solidFill>
          </a:ln>
        </p:spPr>
        <p:txBody>
          <a:bodyPr rtlCol="0" wrap="square">
            <a:spAutoFit/>
          </a:bodyPr>
          <a:p>
            <a:r>
              <a:rPr b="1" dirty="0" lang="en-US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b="1" dirty="0" lang="fi-FI">
                <a:latin typeface="Courier New" panose="02070309020205020404" pitchFamily="49" charset="0"/>
                <a:cs typeface="Courier New" panose="02070309020205020404" pitchFamily="49" charset="0"/>
              </a:rPr>
              <a:t>List sebelumnya:</a:t>
            </a:r>
          </a:p>
          <a:p>
            <a:r>
              <a:rPr b="1" dirty="0" lang="fi-FI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b="1" dirty="0" lang="fi-FI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b="1" dirty="0" lang="fi-FI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b="1" dirty="0" lang="fi-FI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b="1" dirty="0" lang="fi-FI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b="1" dirty="0" lang="fi-FI">
                <a:latin typeface="Courier New" panose="02070309020205020404" pitchFamily="49" charset="0"/>
                <a:cs typeface="Courier New" panose="02070309020205020404" pitchFamily="49" charset="0"/>
              </a:rPr>
              <a:t>selesai</a:t>
            </a:r>
          </a:p>
          <a:p>
            <a:r>
              <a:rPr b="1" dirty="0" lang="fi-FI">
                <a:latin typeface="Courier New" panose="02070309020205020404" pitchFamily="49" charset="0"/>
                <a:cs typeface="Courier New" panose="02070309020205020404" pitchFamily="49" charset="0"/>
              </a:rPr>
              <a:t>List setelahnya:</a:t>
            </a:r>
          </a:p>
          <a:p>
            <a:r>
              <a:rPr b="1" dirty="0" lang="fi-FI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b="1" dirty="0" lang="fi-FI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b="1" dirty="0" lang="fi-FI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b="1" dirty="0" lang="fi-FI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b="1" dirty="0" lang="fi-FI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b="1" dirty="0" lang="fi-FI">
                <a:latin typeface="Courier New" panose="02070309020205020404" pitchFamily="49" charset="0"/>
                <a:cs typeface="Courier New" panose="02070309020205020404" pitchFamily="49" charset="0"/>
              </a:rPr>
              <a:t>selesai</a:t>
            </a:r>
            <a:endParaRPr b="1" dirty="0"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9717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153378" y="2040196"/>
            <a:ext cx="4564950" cy="4592616"/>
          </a:xfrm>
          <a:prstGeom prst="rect"/>
          <a:ln>
            <a:solidFill>
              <a:schemeClr val="accent1"/>
            </a:solidFill>
          </a:ln>
        </p:spPr>
      </p:pic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581192" y="675262"/>
            <a:ext cx="11029616" cy="809144"/>
          </a:xfrm>
        </p:spPr>
        <p:txBody>
          <a:bodyPr>
            <a:noAutofit/>
          </a:bodyPr>
          <a:p>
            <a:r>
              <a:rPr b="1" dirty="0" sz="2000" lang="en-US" smtClean="0"/>
              <a:t>5. </a:t>
            </a:r>
            <a:r>
              <a:rPr b="1" dirty="0" sz="2000" lang="en-US" err="1"/>
              <a:t>Buat</a:t>
            </a:r>
            <a:r>
              <a:rPr b="1" dirty="0" sz="2000" lang="en-US"/>
              <a:t> </a:t>
            </a:r>
            <a:r>
              <a:rPr b="1" dirty="0" sz="2000" lang="en-US" err="1"/>
              <a:t>sebuah</a:t>
            </a:r>
            <a:r>
              <a:rPr b="1" dirty="0" sz="2000" lang="en-US"/>
              <a:t> </a:t>
            </a:r>
            <a:r>
              <a:rPr b="1" dirty="0" sz="2000" lang="en-US" err="1"/>
              <a:t>fungsi</a:t>
            </a:r>
            <a:r>
              <a:rPr b="1" dirty="0" sz="2000" lang="en-US"/>
              <a:t> </a:t>
            </a:r>
            <a:r>
              <a:rPr b="1" dirty="0" sz="2000" lang="en-US" err="1"/>
              <a:t>untuk</a:t>
            </a:r>
            <a:r>
              <a:rPr b="1" dirty="0" sz="2000" lang="en-US"/>
              <a:t> </a:t>
            </a:r>
            <a:r>
              <a:rPr b="1" dirty="0" sz="2000" lang="en-US" err="1"/>
              <a:t>menghapus</a:t>
            </a:r>
            <a:r>
              <a:rPr b="1" dirty="0" sz="2000" lang="en-US"/>
              <a:t> node </a:t>
            </a:r>
            <a:r>
              <a:rPr b="1" dirty="0" sz="2000" lang="en-US" err="1"/>
              <a:t>secara</a:t>
            </a:r>
            <a:r>
              <a:rPr b="1" dirty="0" sz="2000" lang="en-US"/>
              <a:t> </a:t>
            </a:r>
            <a:r>
              <a:rPr b="1" dirty="0" sz="2000" lang="en-US" err="1"/>
              <a:t>umum</a:t>
            </a:r>
            <a:r>
              <a:rPr b="1" dirty="0" sz="2000" lang="en-US"/>
              <a:t>, </a:t>
            </a:r>
            <a:r>
              <a:rPr b="1" dirty="0" sz="2000" lang="en-US" err="1"/>
              <a:t>tidak</a:t>
            </a:r>
            <a:r>
              <a:rPr b="1" dirty="0" sz="2000" lang="en-US"/>
              <a:t> </a:t>
            </a:r>
            <a:r>
              <a:rPr b="1" dirty="0" sz="2000" lang="en-US" err="1"/>
              <a:t>tahu</a:t>
            </a:r>
            <a:r>
              <a:rPr b="1" dirty="0" sz="2000" lang="en-US"/>
              <a:t> </a:t>
            </a:r>
            <a:r>
              <a:rPr b="1" dirty="0" sz="2000" lang="en-US" err="1"/>
              <a:t>apakah</a:t>
            </a:r>
            <a:r>
              <a:rPr b="1" dirty="0" sz="2000" lang="en-US"/>
              <a:t> </a:t>
            </a:r>
            <a:r>
              <a:rPr b="1" dirty="0" sz="2000" lang="en-US" err="1"/>
              <a:t>itu</a:t>
            </a:r>
            <a:r>
              <a:rPr b="1" dirty="0" sz="2000" lang="en-US"/>
              <a:t> head, tail, </a:t>
            </a:r>
            <a:r>
              <a:rPr b="1" dirty="0" sz="2000" lang="en-US" err="1"/>
              <a:t>atau</a:t>
            </a:r>
            <a:r>
              <a:rPr b="1" dirty="0" sz="2000" lang="en-US"/>
              <a:t> </a:t>
            </a:r>
            <a:r>
              <a:rPr b="1" dirty="0" sz="2000" lang="en-US" err="1"/>
              <a:t>posisinya</a:t>
            </a:r>
            <a:r>
              <a:rPr b="1" dirty="0" sz="2000" lang="en-US"/>
              <a:t> di </a:t>
            </a:r>
            <a:r>
              <a:rPr b="1" dirty="0" sz="2000" lang="en-US" err="1"/>
              <a:t>tengah</a:t>
            </a:r>
            <a:r>
              <a:rPr b="1" dirty="0" sz="2000" lang="en-US"/>
              <a:t> - </a:t>
            </a:r>
            <a:r>
              <a:rPr b="1" dirty="0" sz="2000" lang="en-US" err="1"/>
              <a:t>tengah</a:t>
            </a:r>
            <a:r>
              <a:rPr b="1" dirty="0" sz="2000" lang="en-US"/>
              <a:t>! (</a:t>
            </a:r>
            <a:r>
              <a:rPr b="1" dirty="0" sz="2000" lang="en-US" err="1"/>
              <a:t>Asumsinya</a:t>
            </a:r>
            <a:r>
              <a:rPr b="1" dirty="0" sz="2000" lang="en-US"/>
              <a:t> </a:t>
            </a:r>
            <a:r>
              <a:rPr b="1" dirty="0" sz="2000" lang="en-US" err="1"/>
              <a:t>adalah</a:t>
            </a:r>
            <a:r>
              <a:rPr b="1" dirty="0" sz="2000" lang="en-US"/>
              <a:t> </a:t>
            </a:r>
            <a:r>
              <a:rPr b="1" dirty="0" sz="2000" lang="en-US" err="1"/>
              <a:t>nilai</a:t>
            </a:r>
            <a:r>
              <a:rPr b="1" dirty="0" sz="2000" lang="en-US"/>
              <a:t> di list </a:t>
            </a:r>
            <a:r>
              <a:rPr b="1" dirty="0" sz="2000" lang="en-US" err="1"/>
              <a:t>tidak</a:t>
            </a:r>
            <a:r>
              <a:rPr b="1" dirty="0" sz="2000" lang="en-US"/>
              <a:t> </a:t>
            </a:r>
            <a:r>
              <a:rPr b="1" dirty="0" sz="2000" lang="en-US" err="1"/>
              <a:t>ada</a:t>
            </a:r>
            <a:r>
              <a:rPr b="1" dirty="0" sz="2000" lang="en-US"/>
              <a:t> yang </a:t>
            </a:r>
            <a:r>
              <a:rPr b="1" dirty="0" sz="2000" lang="en-US" err="1"/>
              <a:t>sama</a:t>
            </a:r>
            <a:r>
              <a:rPr b="1" dirty="0" sz="2000" lang="en-US" smtClean="0"/>
              <a:t>)</a:t>
            </a:r>
            <a:endParaRPr b="1" dirty="0" sz="2000" lang="en-US"/>
          </a:p>
        </p:txBody>
      </p:sp>
      <p:sp>
        <p:nvSpPr>
          <p:cNvPr id="1048680" name="TextBox 5"/>
          <p:cNvSpPr txBox="1"/>
          <p:nvPr/>
        </p:nvSpPr>
        <p:spPr>
          <a:xfrm>
            <a:off x="351607" y="2076641"/>
            <a:ext cx="3152632" cy="3291841"/>
          </a:xfrm>
          <a:prstGeom prst="rect"/>
          <a:solidFill>
            <a:srgbClr val="FFFF00"/>
          </a:solidFill>
        </p:spPr>
        <p:txBody>
          <a:bodyPr rtlCol="0" wrap="square">
            <a:spAutoFit/>
          </a:bodyPr>
          <a:p>
            <a:r>
              <a:rPr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Kasus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sebenarnya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diselesaikan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mengembangkan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remove_middle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() yang </a:t>
            </a:r>
            <a:r>
              <a:rPr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sudah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pelajari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remove_middle</a:t>
            </a:r>
            <a:r>
              <a:rPr dirty="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menghapus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manapun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value </a:t>
            </a:r>
            <a:r>
              <a:rPr dirty="0" lang="en-US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i="1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selain</a:t>
            </a:r>
            <a:r>
              <a:rPr b="1" dirty="0" i="1" lang="en-US" smtClean="0">
                <a:latin typeface="Arial" panose="020B0604020202020204" pitchFamily="34" charset="0"/>
                <a:cs typeface="Arial" panose="020B0604020202020204" pitchFamily="34" charset="0"/>
              </a:rPr>
              <a:t> node head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Jadi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tinggal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menambahkan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kemungkinan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di node head.</a:t>
            </a:r>
            <a:endParaRPr dirty="0"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9717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865018" y="1921206"/>
            <a:ext cx="4185320" cy="4460519"/>
          </a:xfrm>
          <a:prstGeom prst="rect"/>
        </p:spPr>
      </p:pic>
      <p:sp>
        <p:nvSpPr>
          <p:cNvPr id="1048681" name="Right Brace 7"/>
          <p:cNvSpPr/>
          <p:nvPr/>
        </p:nvSpPr>
        <p:spPr>
          <a:xfrm>
            <a:off x="8063126" y="3113086"/>
            <a:ext cx="835214" cy="3069351"/>
          </a:xfrm>
          <a:prstGeom prst="rightBrace"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82" name="TextBox 8"/>
          <p:cNvSpPr txBox="1"/>
          <p:nvPr/>
        </p:nvSpPr>
        <p:spPr>
          <a:xfrm>
            <a:off x="9034817" y="4487641"/>
            <a:ext cx="1897380" cy="35814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b="1" dirty="0" lang="en-US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emove_middle</a:t>
            </a:r>
            <a:r>
              <a:rPr b="1" dirty="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b="1" dirty="0"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8683" name="TextBox 9"/>
          <p:cNvSpPr txBox="1"/>
          <p:nvPr/>
        </p:nvSpPr>
        <p:spPr>
          <a:xfrm>
            <a:off x="8612787" y="2085778"/>
            <a:ext cx="2852383" cy="8915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Panggil</a:t>
            </a:r>
            <a:r>
              <a:rPr b="1"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lang="en-US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remove_first</a:t>
            </a:r>
            <a:r>
              <a:rPr b="1" dirty="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b="1"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b="1"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value </a:t>
            </a:r>
            <a:r>
              <a:rPr b="1"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b="1"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head </a:t>
            </a:r>
            <a:r>
              <a:rPr b="1"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b="1"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b="1"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b="1" dirty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84" name="Right Brace 10"/>
          <p:cNvSpPr/>
          <p:nvPr/>
        </p:nvSpPr>
        <p:spPr>
          <a:xfrm>
            <a:off x="7777573" y="2134037"/>
            <a:ext cx="835214" cy="930790"/>
          </a:xfrm>
          <a:prstGeom prst="rightBrace"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lang="en-US" smtClean="0"/>
              <a:t>6. </a:t>
            </a:r>
            <a:r>
              <a:rPr b="1" dirty="0" lang="en-US" err="1"/>
              <a:t>Buat</a:t>
            </a:r>
            <a:r>
              <a:rPr b="1" dirty="0" lang="en-US"/>
              <a:t> program </a:t>
            </a:r>
            <a:r>
              <a:rPr b="1" dirty="0" lang="en-US" err="1"/>
              <a:t>untuk</a:t>
            </a:r>
            <a:r>
              <a:rPr b="1" dirty="0" lang="en-US"/>
              <a:t> </a:t>
            </a:r>
            <a:r>
              <a:rPr b="1" dirty="0" lang="en-US" err="1"/>
              <a:t>menyimpan</a:t>
            </a:r>
            <a:r>
              <a:rPr b="1" dirty="0" lang="en-US"/>
              <a:t> data students </a:t>
            </a:r>
            <a:r>
              <a:rPr b="1" dirty="0" lang="en-US" err="1"/>
              <a:t>berisi</a:t>
            </a:r>
            <a:r>
              <a:rPr b="1" dirty="0" lang="en-US"/>
              <a:t> </a:t>
            </a:r>
            <a:r>
              <a:rPr b="1" dirty="0"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b="1" dirty="0"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b="1" dirty="0"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nim</a:t>
            </a:r>
            <a:r>
              <a:rPr b="1" dirty="0" lang="en-US">
                <a:latin typeface="Courier New" panose="02070309020205020404" pitchFamily="49" charset="0"/>
                <a:cs typeface="Courier New" panose="02070309020205020404" pitchFamily="49" charset="0"/>
              </a:rPr>
              <a:t>, char </a:t>
            </a:r>
            <a:r>
              <a:rPr b="1" dirty="0"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b="1" dirty="0" lang="en-US">
                <a:latin typeface="Courier New" panose="02070309020205020404" pitchFamily="49" charset="0"/>
                <a:cs typeface="Courier New" panose="02070309020205020404" pitchFamily="49" charset="0"/>
              </a:rPr>
              <a:t>[50] </a:t>
            </a:r>
            <a:r>
              <a:rPr b="1" dirty="0" lang="en-US" err="1"/>
              <a:t>secara</a:t>
            </a:r>
            <a:r>
              <a:rPr b="1" dirty="0" lang="en-US"/>
              <a:t> </a:t>
            </a:r>
            <a:r>
              <a:rPr b="1" dirty="0" lang="en-US" err="1"/>
              <a:t>dinamis</a:t>
            </a:r>
            <a:r>
              <a:rPr b="1" dirty="0" lang="en-US" smtClean="0"/>
              <a:t>!</a:t>
            </a:r>
            <a:endParaRPr b="1" dirty="0" lang="en-US"/>
          </a:p>
        </p:txBody>
      </p:sp>
      <p:pic>
        <p:nvPicPr>
          <p:cNvPr id="2097175" name="Picture 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1375"/>
          <a:stretch>
            <a:fillRect/>
          </a:stretch>
        </p:blipFill>
        <p:spPr>
          <a:xfrm>
            <a:off x="442996" y="2599328"/>
            <a:ext cx="4322903" cy="3179605"/>
          </a:xfrm>
          <a:prstGeom prst="rect"/>
          <a:ln>
            <a:solidFill>
              <a:schemeClr val="accent1"/>
            </a:solidFill>
          </a:ln>
        </p:spPr>
      </p:pic>
      <p:sp>
        <p:nvSpPr>
          <p:cNvPr id="1048686" name="TextBox 5"/>
          <p:cNvSpPr txBox="1"/>
          <p:nvPr/>
        </p:nvSpPr>
        <p:spPr>
          <a:xfrm>
            <a:off x="442996" y="1922722"/>
            <a:ext cx="4322903" cy="584775"/>
          </a:xfrm>
          <a:prstGeom prst="rect"/>
          <a:solidFill>
            <a:srgbClr val="FFFF00"/>
          </a:solidFill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biasa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buat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dulu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 structure </a:t>
            </a:r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 node student:</a:t>
            </a:r>
            <a:endParaRPr b="1" dirty="0" i="1"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97176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322213" y="2340345"/>
            <a:ext cx="6597387" cy="4057917"/>
          </a:xfrm>
          <a:prstGeom prst="rect"/>
          <a:ln>
            <a:solidFill>
              <a:schemeClr val="accent1"/>
            </a:solidFill>
          </a:ln>
        </p:spPr>
      </p:pic>
      <p:sp>
        <p:nvSpPr>
          <p:cNvPr id="1048687" name="TextBox 7"/>
          <p:cNvSpPr txBox="1"/>
          <p:nvPr/>
        </p:nvSpPr>
        <p:spPr>
          <a:xfrm>
            <a:off x="5322214" y="1927167"/>
            <a:ext cx="6597387" cy="338554"/>
          </a:xfrm>
          <a:prstGeom prst="rect"/>
          <a:solidFill>
            <a:srgbClr val="FFFF00"/>
          </a:solidFill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Buat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menambah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 node student </a:t>
            </a:r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 list:</a:t>
            </a:r>
            <a:endParaRPr b="1" dirty="0" i="1"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8688" name="Oval Callout 8"/>
          <p:cNvSpPr/>
          <p:nvPr/>
        </p:nvSpPr>
        <p:spPr>
          <a:xfrm>
            <a:off x="9747052" y="3070292"/>
            <a:ext cx="2290273" cy="1299011"/>
          </a:xfrm>
          <a:prstGeom prst="wedgeEllipseCallout">
            <a:avLst>
              <a:gd name="adj1" fmla="val -64779"/>
              <a:gd name="adj2" fmla="val -4111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dirty="0" sz="1400" lang="en-US" err="1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dirty="0" sz="1400" lang="en-US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400" lang="en-US" err="1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dirty="0" sz="1400" lang="en-US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400" lang="en-US" err="1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dirty="0" sz="1400" lang="en-US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400" lang="en-US" err="1" smtClean="0">
                <a:solidFill>
                  <a:sysClr lastClr="000000" val="windowText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createNode</a:t>
            </a:r>
            <a:r>
              <a:rPr dirty="0" sz="1400" lang="en-US" smtClean="0">
                <a:solidFill>
                  <a:sysClr lastClr="000000" val="windowText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dirty="0" sz="1400" lang="en-US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400" lang="en-US" err="1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dirty="0" sz="1400" lang="en-US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slide </a:t>
            </a:r>
            <a:r>
              <a:rPr dirty="0" sz="1400" lang="en-US" err="1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sebelumnya</a:t>
            </a:r>
            <a:endParaRPr dirty="0" sz="1400" lang="en-US">
              <a:solidFill>
                <a:sysClr lastClr="000000" val="windowText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89" name="Oval Callout 9"/>
          <p:cNvSpPr/>
          <p:nvPr/>
        </p:nvSpPr>
        <p:spPr>
          <a:xfrm>
            <a:off x="9765247" y="4734277"/>
            <a:ext cx="2290273" cy="1299011"/>
          </a:xfrm>
          <a:prstGeom prst="wedgeEllipseCallout">
            <a:avLst>
              <a:gd name="adj1" fmla="val -85610"/>
              <a:gd name="adj2" fmla="val -13709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dirty="0" sz="1400" lang="en-US" err="1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dirty="0" sz="1400" lang="en-US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400" lang="en-US" err="1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dirty="0" sz="1400" lang="en-US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400" lang="en-US" err="1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dirty="0" sz="1400" lang="en-US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400" lang="en-US" smtClean="0">
                <a:solidFill>
                  <a:sysClr lastClr="000000" val="windowText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push()</a:t>
            </a:r>
            <a:r>
              <a:rPr dirty="0" sz="1400" lang="en-US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400" lang="en-US" err="1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dirty="0" sz="1400" lang="en-US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400" lang="en-US" err="1" smtClean="0">
                <a:solidFill>
                  <a:sysClr lastClr="000000" val="windowText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insert_tail</a:t>
            </a:r>
            <a:r>
              <a:rPr dirty="0" sz="1400" lang="en-US" smtClean="0">
                <a:solidFill>
                  <a:sysClr lastClr="000000" val="windowText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dirty="0" sz="1400" lang="en-US" err="1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dirty="0" sz="1400" lang="en-US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slide </a:t>
            </a:r>
            <a:r>
              <a:rPr dirty="0" sz="1400" lang="en-US" err="1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sebelumnya</a:t>
            </a:r>
            <a:endParaRPr dirty="0" sz="1400" lang="en-US">
              <a:solidFill>
                <a:sysClr lastClr="000000" val="windowText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extBox 3"/>
          <p:cNvSpPr txBox="1"/>
          <p:nvPr/>
        </p:nvSpPr>
        <p:spPr>
          <a:xfrm>
            <a:off x="429348" y="1649766"/>
            <a:ext cx="4322903" cy="584775"/>
          </a:xfrm>
          <a:prstGeom prst="rect"/>
          <a:solidFill>
            <a:srgbClr val="FFFF00"/>
          </a:solidFill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Buat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membaca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isi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 list:</a:t>
            </a:r>
            <a:endParaRPr b="1" dirty="0" i="1"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97177" name="Picture 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r="2670"/>
          <a:stretch>
            <a:fillRect/>
          </a:stretch>
        </p:blipFill>
        <p:spPr>
          <a:xfrm>
            <a:off x="142745" y="2373006"/>
            <a:ext cx="4664970" cy="2431005"/>
          </a:xfrm>
          <a:prstGeom prst="rect"/>
          <a:ln>
            <a:solidFill>
              <a:schemeClr val="accent1"/>
            </a:solidFill>
          </a:ln>
        </p:spPr>
      </p:pic>
      <p:sp>
        <p:nvSpPr>
          <p:cNvPr id="1048691" name="Oval Callout 5"/>
          <p:cNvSpPr/>
          <p:nvPr/>
        </p:nvSpPr>
        <p:spPr>
          <a:xfrm>
            <a:off x="1544748" y="5294877"/>
            <a:ext cx="2959013" cy="1299011"/>
          </a:xfrm>
          <a:prstGeom prst="wedgeEllipseCallout">
            <a:avLst>
              <a:gd name="adj1" fmla="val -65682"/>
              <a:gd name="adj2" fmla="val -9939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dirty="0" sz="1400" lang="en-US" err="1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dirty="0" sz="1400" lang="en-US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400" lang="en-US" err="1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dirty="0" sz="1400" lang="en-US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400" lang="en-US" err="1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dirty="0" sz="1400" lang="en-US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400" lang="en-US" err="1" smtClean="0">
                <a:solidFill>
                  <a:sysClr lastClr="000000" val="windowText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display_list</a:t>
            </a:r>
            <a:r>
              <a:rPr dirty="0" sz="1400" lang="en-US" smtClean="0">
                <a:solidFill>
                  <a:sysClr lastClr="000000" val="windowText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  <a:r>
              <a:rPr dirty="0" sz="1400" lang="en-US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400" lang="en-US" err="1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dirty="0" sz="1400" lang="en-US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slide </a:t>
            </a:r>
            <a:r>
              <a:rPr dirty="0" sz="1400" lang="en-US" err="1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sebelumnya</a:t>
            </a:r>
            <a:endParaRPr dirty="0" sz="1400" lang="en-US">
              <a:solidFill>
                <a:sysClr lastClr="000000" val="windowText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92" name="TextBox 6"/>
          <p:cNvSpPr txBox="1"/>
          <p:nvPr/>
        </p:nvSpPr>
        <p:spPr>
          <a:xfrm>
            <a:off x="5423768" y="1649766"/>
            <a:ext cx="4843781" cy="332741"/>
          </a:xfrm>
          <a:prstGeom prst="rect"/>
          <a:solidFill>
            <a:srgbClr val="FFFF00"/>
          </a:solidFill>
        </p:spPr>
        <p:txBody>
          <a:bodyPr rtlCol="0" wrap="non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Panggil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b="1" dirty="0" sz="1600" i="1" lang="en-US" smtClean="0">
                <a:latin typeface="Arial" panose="020B0604020202020204" pitchFamily="34" charset="0"/>
                <a:cs typeface="Arial" panose="020B0604020202020204" pitchFamily="34" charset="0"/>
              </a:rPr>
              <a:t>main function</a:t>
            </a:r>
            <a:endParaRPr b="1" dirty="0" i="1"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97178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423768" y="2079322"/>
            <a:ext cx="5412554" cy="4713718"/>
          </a:xfrm>
          <a:prstGeom prst="rect"/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Double Linked List</a:t>
            </a:r>
            <a:endParaRPr dirty="0" lang="en-US"/>
          </a:p>
        </p:txBody>
      </p:sp>
      <p:sp>
        <p:nvSpPr>
          <p:cNvPr id="104869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b="1" dirty="0" sz="2400" lang="en-US"/>
              <a:t>Single Linked List</a:t>
            </a:r>
          </a:p>
          <a:p>
            <a:pPr lvl="1"/>
            <a:r>
              <a:rPr dirty="0" sz="2000" lang="en-US"/>
              <a:t>Pointer </a:t>
            </a:r>
            <a:r>
              <a:rPr b="1" dirty="0" sz="2000" lang="en-US"/>
              <a:t>Next</a:t>
            </a:r>
            <a:r>
              <a:rPr dirty="0" sz="2000" lang="en-US"/>
              <a:t> </a:t>
            </a:r>
            <a:r>
              <a:rPr dirty="0" sz="2000" lang="en-US" err="1"/>
              <a:t>menyimpan</a:t>
            </a:r>
            <a:r>
              <a:rPr dirty="0" sz="2000" lang="en-US"/>
              <a:t> </a:t>
            </a:r>
            <a:r>
              <a:rPr dirty="0" sz="2000" lang="en-US" err="1"/>
              <a:t>alamat</a:t>
            </a:r>
            <a:r>
              <a:rPr dirty="0" sz="2000" lang="en-US"/>
              <a:t> </a:t>
            </a:r>
            <a:r>
              <a:rPr dirty="0" sz="2000" lang="en-US" err="1"/>
              <a:t>dari</a:t>
            </a:r>
            <a:r>
              <a:rPr dirty="0" sz="2000" lang="en-US"/>
              <a:t> node </a:t>
            </a:r>
            <a:r>
              <a:rPr dirty="0" sz="2000" lang="en-US" err="1"/>
              <a:t>berikutnya</a:t>
            </a:r>
            <a:endParaRPr dirty="0" sz="2000" lang="en-US"/>
          </a:p>
          <a:p>
            <a:r>
              <a:rPr b="1" dirty="0" sz="2400" lang="en-US"/>
              <a:t>Double Linked List</a:t>
            </a:r>
          </a:p>
          <a:p>
            <a:pPr lvl="1"/>
            <a:r>
              <a:rPr dirty="0" sz="2000" lang="en-US"/>
              <a:t>Pointer </a:t>
            </a:r>
            <a:r>
              <a:rPr b="1" dirty="0" sz="2000" lang="en-US" err="1" smtClean="0"/>
              <a:t>Prev</a:t>
            </a:r>
            <a:r>
              <a:rPr dirty="0" sz="2000" lang="en-US" smtClean="0"/>
              <a:t> </a:t>
            </a:r>
            <a:r>
              <a:rPr dirty="0" sz="2000" lang="en-US" err="1" smtClean="0"/>
              <a:t>dan</a:t>
            </a:r>
            <a:r>
              <a:rPr dirty="0" sz="2000" lang="en-US" smtClean="0"/>
              <a:t> </a:t>
            </a:r>
            <a:r>
              <a:rPr b="1" dirty="0" sz="2000" lang="en-US" smtClean="0"/>
              <a:t>Next </a:t>
            </a:r>
            <a:r>
              <a:rPr dirty="0" sz="2000" lang="en-US" err="1"/>
              <a:t>menyimpan</a:t>
            </a:r>
            <a:r>
              <a:rPr dirty="0" sz="2000" lang="en-US"/>
              <a:t> </a:t>
            </a:r>
            <a:r>
              <a:rPr dirty="0" sz="2000" lang="en-US" err="1"/>
              <a:t>alamat</a:t>
            </a:r>
            <a:r>
              <a:rPr dirty="0" sz="2000" lang="en-US"/>
              <a:t> </a:t>
            </a:r>
            <a:r>
              <a:rPr dirty="0" sz="2000" lang="en-US" err="1"/>
              <a:t>dari</a:t>
            </a:r>
            <a:r>
              <a:rPr dirty="0" sz="2000" lang="en-US"/>
              <a:t> node </a:t>
            </a:r>
            <a:r>
              <a:rPr dirty="0" sz="2000" lang="en-US" err="1"/>
              <a:t>sebelumnya</a:t>
            </a:r>
            <a:r>
              <a:rPr dirty="0" sz="2000" lang="en-US"/>
              <a:t> </a:t>
            </a:r>
            <a:r>
              <a:rPr dirty="0" sz="2000" lang="en-US" err="1"/>
              <a:t>dan</a:t>
            </a:r>
            <a:r>
              <a:rPr dirty="0" sz="2000" lang="en-US"/>
              <a:t> node </a:t>
            </a:r>
            <a:r>
              <a:rPr dirty="0" sz="2000" lang="en-US" err="1"/>
              <a:t>berikutnya</a:t>
            </a:r>
            <a:endParaRPr b="1" dirty="0" sz="2000" lang="en-US"/>
          </a:p>
          <a:p>
            <a:endParaRPr dirty="0" lang="en-US"/>
          </a:p>
        </p:txBody>
      </p:sp>
      <p:pic>
        <p:nvPicPr>
          <p:cNvPr id="2097179" name="Picture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6916" b="17149"/>
          <a:stretch>
            <a:fillRect/>
          </a:stretch>
        </p:blipFill>
        <p:spPr>
          <a:xfrm>
            <a:off x="1356741" y="3862314"/>
            <a:ext cx="8833849" cy="2872853"/>
          </a:xfrm>
          <a:prstGeom prst="rect"/>
        </p:spPr>
      </p:pic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Double Linked List</a:t>
            </a:r>
            <a:endParaRPr dirty="0" lang="en-US"/>
          </a:p>
        </p:txBody>
      </p:sp>
      <p:sp>
        <p:nvSpPr>
          <p:cNvPr id="1048696" name="Content Placeholder 2"/>
          <p:cNvSpPr>
            <a:spLocks noGrp="1"/>
          </p:cNvSpPr>
          <p:nvPr>
            <p:ph idx="1"/>
          </p:nvPr>
        </p:nvSpPr>
        <p:spPr>
          <a:xfrm>
            <a:off x="581194" y="1803401"/>
            <a:ext cx="6233943" cy="3481853"/>
          </a:xfrm>
        </p:spPr>
        <p:txBody>
          <a:bodyPr>
            <a:normAutofit/>
          </a:bodyPr>
          <a:p>
            <a:r>
              <a:rPr dirty="0" lang="en-US" err="1" smtClean="0"/>
              <a:t>Setiap</a:t>
            </a:r>
            <a:r>
              <a:rPr dirty="0" lang="en-US" smtClean="0"/>
              <a:t> node </a:t>
            </a:r>
            <a:r>
              <a:rPr dirty="0" lang="en-US" err="1" smtClean="0"/>
              <a:t>terdiri</a:t>
            </a:r>
            <a:r>
              <a:rPr dirty="0" lang="en-US" smtClean="0"/>
              <a:t> </a:t>
            </a:r>
            <a:r>
              <a:rPr dirty="0" lang="en-US" err="1" smtClean="0"/>
              <a:t>dari</a:t>
            </a:r>
            <a:r>
              <a:rPr dirty="0" lang="en-US" smtClean="0"/>
              <a:t> 3 </a:t>
            </a:r>
            <a:r>
              <a:rPr dirty="0" lang="en-US" err="1" smtClean="0"/>
              <a:t>bagian</a:t>
            </a:r>
            <a:r>
              <a:rPr dirty="0" lang="en-US" smtClean="0"/>
              <a:t>:</a:t>
            </a:r>
          </a:p>
          <a:p>
            <a:pPr lvl="1"/>
            <a:r>
              <a:rPr b="1" dirty="0" sz="1800" lang="en-US" smtClean="0"/>
              <a:t>Data</a:t>
            </a:r>
            <a:r>
              <a:rPr dirty="0" sz="1800" lang="en-US" smtClean="0"/>
              <a:t> yang </a:t>
            </a:r>
            <a:r>
              <a:rPr dirty="0" sz="1800" lang="en-US" err="1" smtClean="0"/>
              <a:t>berisi</a:t>
            </a:r>
            <a:r>
              <a:rPr dirty="0" sz="1800" lang="en-US" smtClean="0"/>
              <a:t> </a:t>
            </a:r>
            <a:r>
              <a:rPr dirty="0" sz="1800" lang="en-US" err="1" smtClean="0"/>
              <a:t>elemen</a:t>
            </a:r>
            <a:r>
              <a:rPr dirty="0" sz="1800" lang="en-US" smtClean="0"/>
              <a:t> data </a:t>
            </a:r>
            <a:r>
              <a:rPr dirty="0" sz="1800" lang="en-US" err="1" smtClean="0"/>
              <a:t>pada</a:t>
            </a:r>
            <a:r>
              <a:rPr dirty="0" sz="1800" lang="en-US" smtClean="0"/>
              <a:t> node </a:t>
            </a:r>
            <a:r>
              <a:rPr dirty="0" sz="1800" lang="en-US" err="1" smtClean="0"/>
              <a:t>tersebut</a:t>
            </a:r>
            <a:endParaRPr dirty="0" sz="1800" lang="en-US" smtClean="0"/>
          </a:p>
          <a:p>
            <a:pPr lvl="1"/>
            <a:r>
              <a:rPr b="1" dirty="0" sz="1800" lang="en-US" smtClean="0"/>
              <a:t>Pointer Next </a:t>
            </a:r>
            <a:r>
              <a:rPr dirty="0" sz="1800" lang="en-US"/>
              <a:t>yang </a:t>
            </a:r>
            <a:r>
              <a:rPr dirty="0" sz="1800" lang="en-US" err="1"/>
              <a:t>menunjuk</a:t>
            </a:r>
            <a:r>
              <a:rPr dirty="0" sz="1800" lang="en-US"/>
              <a:t> </a:t>
            </a:r>
            <a:r>
              <a:rPr dirty="0" sz="1800" lang="en-US" err="1"/>
              <a:t>ke</a:t>
            </a:r>
            <a:r>
              <a:rPr dirty="0" sz="1800" lang="en-US"/>
              <a:t> </a:t>
            </a:r>
            <a:r>
              <a:rPr dirty="0" sz="1800" lang="en-US" smtClean="0"/>
              <a:t>node </a:t>
            </a:r>
            <a:r>
              <a:rPr dirty="0" sz="1800" lang="en-US" err="1" smtClean="0"/>
              <a:t>berikutnya</a:t>
            </a:r>
            <a:endParaRPr dirty="0" sz="1800" lang="en-US" smtClean="0"/>
          </a:p>
          <a:p>
            <a:pPr lvl="1"/>
            <a:r>
              <a:rPr b="1" dirty="0" sz="1800" lang="en-US"/>
              <a:t>Pointer </a:t>
            </a:r>
            <a:r>
              <a:rPr b="1" dirty="0" sz="1800" lang="en-US" err="1" smtClean="0"/>
              <a:t>Prev</a:t>
            </a:r>
            <a:r>
              <a:rPr b="1" dirty="0" sz="1800" lang="en-US" smtClean="0"/>
              <a:t> </a:t>
            </a:r>
            <a:r>
              <a:rPr dirty="0" sz="1800" lang="en-US"/>
              <a:t>yang </a:t>
            </a:r>
            <a:r>
              <a:rPr dirty="0" sz="1800" lang="en-US" err="1"/>
              <a:t>menunjuk</a:t>
            </a:r>
            <a:r>
              <a:rPr dirty="0" sz="1800" lang="en-US"/>
              <a:t> </a:t>
            </a:r>
            <a:r>
              <a:rPr dirty="0" sz="1800" lang="en-US" err="1"/>
              <a:t>ke</a:t>
            </a:r>
            <a:r>
              <a:rPr dirty="0" sz="1800" lang="en-US"/>
              <a:t> </a:t>
            </a:r>
            <a:r>
              <a:rPr dirty="0" sz="1800" lang="en-US" smtClean="0"/>
              <a:t>node </a:t>
            </a:r>
            <a:r>
              <a:rPr dirty="0" sz="1800" lang="en-US" err="1" smtClean="0"/>
              <a:t>sebelumnya</a:t>
            </a:r>
            <a:endParaRPr dirty="0" sz="1800" lang="en-US" smtClean="0"/>
          </a:p>
          <a:p>
            <a:pPr lvl="1"/>
            <a:endParaRPr dirty="0" sz="1800" lang="en-US" smtClean="0"/>
          </a:p>
          <a:p>
            <a:r>
              <a:rPr dirty="0" lang="en-US" smtClean="0"/>
              <a:t>Pointer </a:t>
            </a:r>
            <a:r>
              <a:rPr b="1" dirty="0" lang="en-US" err="1" smtClean="0"/>
              <a:t>Prev</a:t>
            </a:r>
            <a:r>
              <a:rPr dirty="0" lang="en-US" smtClean="0"/>
              <a:t> </a:t>
            </a:r>
            <a:r>
              <a:rPr dirty="0" lang="en-US" err="1" smtClean="0"/>
              <a:t>dari</a:t>
            </a:r>
            <a:r>
              <a:rPr dirty="0" lang="en-US" smtClean="0"/>
              <a:t> node head (</a:t>
            </a:r>
            <a:r>
              <a:rPr dirty="0" lang="en-US" err="1" smtClean="0"/>
              <a:t>elemen</a:t>
            </a:r>
            <a:r>
              <a:rPr dirty="0" lang="en-US" smtClean="0"/>
              <a:t> </a:t>
            </a:r>
            <a:r>
              <a:rPr dirty="0" lang="en-US" err="1" smtClean="0"/>
              <a:t>pertama</a:t>
            </a:r>
            <a:r>
              <a:rPr dirty="0" lang="en-US" smtClean="0"/>
              <a:t>) </a:t>
            </a:r>
            <a:r>
              <a:rPr dirty="0" lang="en-US" err="1"/>
              <a:t>menunjuk</a:t>
            </a:r>
            <a:r>
              <a:rPr dirty="0" lang="en-US"/>
              <a:t> </a:t>
            </a:r>
            <a:r>
              <a:rPr dirty="0" lang="en-US" smtClean="0"/>
              <a:t>NULL</a:t>
            </a:r>
          </a:p>
          <a:p>
            <a:r>
              <a:rPr dirty="0" lang="en-US" smtClean="0"/>
              <a:t>Pointer </a:t>
            </a:r>
            <a:r>
              <a:rPr b="1" dirty="0" lang="en-US" smtClean="0"/>
              <a:t>Next</a:t>
            </a:r>
            <a:r>
              <a:rPr dirty="0" lang="en-US" smtClean="0"/>
              <a:t> </a:t>
            </a:r>
            <a:r>
              <a:rPr dirty="0" lang="en-US" err="1" smtClean="0"/>
              <a:t>dari</a:t>
            </a:r>
            <a:r>
              <a:rPr dirty="0" lang="en-US" smtClean="0"/>
              <a:t> node </a:t>
            </a:r>
            <a:r>
              <a:rPr dirty="0" lang="en-US"/>
              <a:t>tail (</a:t>
            </a:r>
            <a:r>
              <a:rPr dirty="0" lang="en-US" err="1"/>
              <a:t>elemen</a:t>
            </a:r>
            <a:r>
              <a:rPr dirty="0" lang="en-US"/>
              <a:t> </a:t>
            </a:r>
            <a:r>
              <a:rPr dirty="0" lang="en-US" err="1" smtClean="0"/>
              <a:t>terakhir</a:t>
            </a:r>
            <a:r>
              <a:rPr dirty="0" lang="en-US" smtClean="0"/>
              <a:t>) </a:t>
            </a:r>
            <a:r>
              <a:rPr dirty="0" lang="en-US" err="1" smtClean="0"/>
              <a:t>menunjuk</a:t>
            </a:r>
            <a:r>
              <a:rPr dirty="0" lang="en-US" smtClean="0"/>
              <a:t> </a:t>
            </a:r>
            <a:r>
              <a:rPr dirty="0" lang="en-US"/>
              <a:t>NULL</a:t>
            </a:r>
          </a:p>
        </p:txBody>
      </p:sp>
      <p:pic>
        <p:nvPicPr>
          <p:cNvPr id="2097180" name="Picture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37195" t="36170"/>
          <a:stretch>
            <a:fillRect/>
          </a:stretch>
        </p:blipFill>
        <p:spPr>
          <a:xfrm>
            <a:off x="7548137" y="3681698"/>
            <a:ext cx="2570329" cy="1439409"/>
          </a:xfrm>
          <a:prstGeom prst="rect"/>
        </p:spPr>
      </p:pic>
      <p:pic>
        <p:nvPicPr>
          <p:cNvPr id="2097181" name="Picture 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t="14120" r="9364" b="31208"/>
          <a:stretch>
            <a:fillRect/>
          </a:stretch>
        </p:blipFill>
        <p:spPr>
          <a:xfrm>
            <a:off x="1926455" y="5285255"/>
            <a:ext cx="10165226" cy="1257444"/>
          </a:xfrm>
          <a:prstGeom prst="rect"/>
        </p:spPr>
      </p:pic>
      <p:sp>
        <p:nvSpPr>
          <p:cNvPr id="1048697" name="Oval Callout 5"/>
          <p:cNvSpPr/>
          <p:nvPr/>
        </p:nvSpPr>
        <p:spPr>
          <a:xfrm>
            <a:off x="6922616" y="3370997"/>
            <a:ext cx="3821373" cy="2060812"/>
          </a:xfrm>
          <a:prstGeom prst="wedgeEllipseCallout"/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Deklarasi</a:t>
            </a:r>
            <a:r>
              <a:rPr dirty="0" lang="en-US" smtClean="0"/>
              <a:t> Double Linked List</a:t>
            </a:r>
            <a:endParaRPr dirty="0" lang="en-US"/>
          </a:p>
        </p:txBody>
      </p:sp>
      <p:sp>
        <p:nvSpPr>
          <p:cNvPr id="1048699" name="Content Placeholder 2"/>
          <p:cNvSpPr>
            <a:spLocks noGrp="1"/>
          </p:cNvSpPr>
          <p:nvPr>
            <p:ph idx="1"/>
          </p:nvPr>
        </p:nvSpPr>
        <p:spPr>
          <a:xfrm>
            <a:off x="581194" y="1803401"/>
            <a:ext cx="11029615" cy="1280993"/>
          </a:xfrm>
        </p:spPr>
        <p:txBody>
          <a:bodyPr/>
          <a:p>
            <a:r>
              <a:rPr dirty="0" lang="en-US" err="1" smtClean="0"/>
              <a:t>Sama</a:t>
            </a:r>
            <a:r>
              <a:rPr dirty="0" lang="en-US" smtClean="0"/>
              <a:t> </a:t>
            </a:r>
            <a:r>
              <a:rPr dirty="0" lang="en-US" err="1" smtClean="0"/>
              <a:t>seperti</a:t>
            </a:r>
            <a:r>
              <a:rPr dirty="0" lang="en-US" smtClean="0"/>
              <a:t> single linked list, </a:t>
            </a:r>
            <a:r>
              <a:rPr dirty="0" lang="en-US" err="1" smtClean="0"/>
              <a:t>setiap</a:t>
            </a:r>
            <a:r>
              <a:rPr dirty="0" lang="en-US" smtClean="0"/>
              <a:t> </a:t>
            </a:r>
            <a:r>
              <a:rPr dirty="0" lang="en-US"/>
              <a:t>node </a:t>
            </a:r>
            <a:r>
              <a:rPr dirty="0" lang="en-US" err="1"/>
              <a:t>akan</a:t>
            </a:r>
            <a:r>
              <a:rPr dirty="0" lang="en-US"/>
              <a:t> </a:t>
            </a:r>
            <a:r>
              <a:rPr dirty="0" lang="en-US" err="1"/>
              <a:t>berbentuk</a:t>
            </a:r>
            <a:r>
              <a:rPr dirty="0" lang="en-US"/>
              <a:t> </a:t>
            </a:r>
            <a:r>
              <a:rPr b="1" dirty="0"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memiliki</a:t>
            </a:r>
            <a:r>
              <a:rPr dirty="0" lang="en-US"/>
              <a:t> </a:t>
            </a:r>
            <a:r>
              <a:rPr b="1" dirty="0" lang="en-US" err="1" smtClean="0"/>
              <a:t>dua</a:t>
            </a:r>
            <a:r>
              <a:rPr dirty="0" lang="en-US" smtClean="0"/>
              <a:t> </a:t>
            </a:r>
            <a:r>
              <a:rPr dirty="0" lang="en-US" err="1" smtClean="0"/>
              <a:t>buah</a:t>
            </a:r>
            <a:r>
              <a:rPr dirty="0" lang="en-US" smtClean="0"/>
              <a:t> pointer </a:t>
            </a:r>
            <a:r>
              <a:rPr dirty="0" lang="en-US" err="1" smtClean="0"/>
              <a:t>bertipe</a:t>
            </a:r>
            <a:r>
              <a:rPr dirty="0" lang="en-US" smtClean="0"/>
              <a:t> </a:t>
            </a:r>
            <a:r>
              <a:rPr b="1" dirty="0"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dirty="0" lang="en-US"/>
              <a:t> yang </a:t>
            </a:r>
            <a:r>
              <a:rPr dirty="0" lang="en-US" err="1"/>
              <a:t>sama</a:t>
            </a:r>
            <a:r>
              <a:rPr dirty="0" lang="en-US"/>
              <a:t> yang </a:t>
            </a:r>
            <a:r>
              <a:rPr dirty="0" lang="en-US" err="1"/>
              <a:t>berfungsi</a:t>
            </a:r>
            <a:r>
              <a:rPr dirty="0" lang="en-US"/>
              <a:t> </a:t>
            </a:r>
            <a:r>
              <a:rPr dirty="0" lang="en-US" err="1"/>
              <a:t>sebagai</a:t>
            </a:r>
            <a:r>
              <a:rPr dirty="0" lang="en-US"/>
              <a:t> </a:t>
            </a:r>
            <a:r>
              <a:rPr dirty="0" lang="en-US" smtClean="0"/>
              <a:t>pointer </a:t>
            </a:r>
            <a:r>
              <a:rPr b="1" dirty="0" lang="en-US" err="1" smtClean="0"/>
              <a:t>Prev</a:t>
            </a:r>
            <a:r>
              <a:rPr dirty="0" lang="en-US" smtClean="0"/>
              <a:t> </a:t>
            </a:r>
            <a:r>
              <a:rPr dirty="0" lang="en-US" err="1" smtClean="0"/>
              <a:t>dan</a:t>
            </a:r>
            <a:r>
              <a:rPr dirty="0" lang="en-US" smtClean="0"/>
              <a:t> </a:t>
            </a:r>
            <a:r>
              <a:rPr b="1" dirty="0" lang="en-US" smtClean="0"/>
              <a:t>Next</a:t>
            </a:r>
            <a:endParaRPr b="1" dirty="0" lang="en-US"/>
          </a:p>
          <a:p>
            <a:endParaRPr dirty="0" lang="en-US"/>
          </a:p>
        </p:txBody>
      </p:sp>
      <p:sp>
        <p:nvSpPr>
          <p:cNvPr id="1048700" name="TextBox 3"/>
          <p:cNvSpPr txBox="1"/>
          <p:nvPr/>
        </p:nvSpPr>
        <p:spPr>
          <a:xfrm>
            <a:off x="955964" y="2867892"/>
            <a:ext cx="4653266" cy="2600960"/>
          </a:xfrm>
          <a:prstGeom prst="rect"/>
          <a:noFill/>
          <a:ln>
            <a:solidFill>
              <a:schemeClr val="accent1"/>
            </a:solidFill>
          </a:ln>
        </p:spPr>
        <p:txBody>
          <a:bodyPr rtlCol="0" wrap="square">
            <a:spAutoFit/>
          </a:bodyPr>
          <a:p>
            <a:pPr>
              <a:spcBef>
                <a:spcPct val="50000"/>
              </a:spcBef>
            </a:pPr>
            <a:r>
              <a:rPr altLang="en-US" b="1" dirty="0" sz="2400" lang="en-US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altLang="en-US" b="1" dirty="0" sz="2400"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altLang="en-US" b="1" dirty="0" sz="2400" lang="en-US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altLang="en-US" b="1" dirty="0" sz="2400"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ct val="50000"/>
              </a:spcBef>
            </a:pPr>
            <a:r>
              <a:rPr altLang="en-US" b="1" dirty="0" sz="2400"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altLang="en-US" b="1" dirty="0" sz="2400" lang="en-US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altLang="en-US" b="1" dirty="0" sz="2400"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 </a:t>
            </a:r>
          </a:p>
          <a:p>
            <a:pPr>
              <a:spcBef>
                <a:spcPct val="50000"/>
              </a:spcBef>
            </a:pPr>
            <a:r>
              <a:rPr altLang="en-US" b="1" dirty="0" sz="2400"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altLang="en-US" b="1" dirty="0" sz="2400" lang="en-US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altLang="en-US" b="1" dirty="0" sz="2400"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altLang="en-US" b="1" dirty="0" sz="2400" lang="en-US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altLang="en-US" b="1" dirty="0" sz="2400"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next; </a:t>
            </a:r>
            <a:endParaRPr altLang="en-US" b="1" dirty="0" sz="2400" lang="en-US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altLang="en-US" b="1" dirty="0" sz="2400"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altLang="en-US" b="1" dirty="0" sz="2400" lang="en-US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altLang="en-US" b="1" dirty="0" sz="2400"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altLang="en-US" b="1" dirty="0" sz="2400" lang="en-US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altLang="en-US" b="1" dirty="0" sz="2400"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altLang="en-US" b="1" dirty="0" sz="2400" lang="en-US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altLang="en-US" b="1" dirty="0" sz="2400" lang="en-US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altLang="en-US" b="1" dirty="0" sz="2400" lang="en-US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altLang="en-US" b="1" dirty="0" sz="2400" lang="en-US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8701" name="TextBox 6"/>
          <p:cNvSpPr txBox="1"/>
          <p:nvPr/>
        </p:nvSpPr>
        <p:spPr>
          <a:xfrm>
            <a:off x="5404514" y="4022054"/>
            <a:ext cx="4026090" cy="369332"/>
          </a:xfrm>
          <a:prstGeom prst="rect"/>
          <a:solidFill>
            <a:schemeClr val="bg1"/>
          </a:solidFill>
          <a:ln>
            <a:solidFill>
              <a:srgbClr val="00B050"/>
            </a:solidFill>
          </a:ln>
        </p:spPr>
        <p:txBody>
          <a:bodyPr rtlCol="0" wrap="square">
            <a:spAutoFit/>
          </a:bodyPr>
          <a:p>
            <a:r>
              <a:rPr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Menyimpan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alamat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setelahnya</a:t>
            </a:r>
            <a:endParaRPr dirty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702" name="TextBox 7"/>
          <p:cNvSpPr txBox="1"/>
          <p:nvPr/>
        </p:nvSpPr>
        <p:spPr>
          <a:xfrm>
            <a:off x="5404514" y="4558191"/>
            <a:ext cx="4026090" cy="369332"/>
          </a:xfrm>
          <a:prstGeom prst="rect"/>
          <a:solidFill>
            <a:schemeClr val="bg1"/>
          </a:solidFill>
          <a:ln>
            <a:solidFill>
              <a:srgbClr val="00B050"/>
            </a:solidFill>
          </a:ln>
        </p:spPr>
        <p:txBody>
          <a:bodyPr rtlCol="0" wrap="square">
            <a:spAutoFit/>
          </a:bodyPr>
          <a:p>
            <a:r>
              <a:rPr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Menyimpan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alamat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sebelumnya</a:t>
            </a:r>
            <a:endParaRPr dirty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703" name="TextBox 8"/>
          <p:cNvSpPr txBox="1"/>
          <p:nvPr/>
        </p:nvSpPr>
        <p:spPr>
          <a:xfrm>
            <a:off x="6985062" y="5094328"/>
            <a:ext cx="4564381" cy="624840"/>
          </a:xfrm>
          <a:prstGeom prst="rect"/>
          <a:solidFill>
            <a:srgbClr val="FFFF00"/>
          </a:solidFill>
        </p:spPr>
        <p:txBody>
          <a:bodyPr rtlCol="0" wrap="none">
            <a:spAutoFit/>
          </a:bodyPr>
          <a:p>
            <a:r>
              <a:rPr b="1" dirty="0" i="1" lang="en-US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 </a:t>
            </a:r>
            <a:r>
              <a:rPr b="1" dirty="0" i="1" lang="en-US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b="1" dirty="0" i="1"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i="1" lang="en-US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bertipe</a:t>
            </a:r>
            <a:r>
              <a:rPr b="1" dirty="0" i="1"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i="1" lang="en-US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r>
              <a:rPr b="1" dirty="0" i="1"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i="1" lang="en-US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b="1" dirty="0" i="1"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i="1" lang="en-US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b="1" dirty="0" i="1"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b="1" dirty="0" i="1" lang="en-US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b="1" dirty="0" i="1" lang="en-US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b="1" dirty="0" i="1" lang="en-US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disimpan</a:t>
            </a:r>
            <a:r>
              <a:rPr b="1" dirty="0" i="1"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i="1" lang="en-US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b="1" dirty="0" i="1"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i="1" lang="en-US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alamat</a:t>
            </a:r>
            <a:r>
              <a:rPr b="1" dirty="0" i="1"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b="1" dirty="0" i="1" lang="en-US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ditunjuk</a:t>
            </a:r>
            <a:endParaRPr b="1" dirty="0" i="1" lang="en-US"/>
          </a:p>
        </p:txBody>
      </p:sp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Buat</a:t>
            </a:r>
            <a:r>
              <a:rPr dirty="0" lang="en-US" smtClean="0"/>
              <a:t> Node </a:t>
            </a:r>
            <a:r>
              <a:rPr dirty="0" lang="en-US" err="1" smtClean="0"/>
              <a:t>dengan</a:t>
            </a:r>
            <a:r>
              <a:rPr dirty="0" lang="en-US" smtClean="0"/>
              <a:t> </a:t>
            </a:r>
            <a:r>
              <a:rPr dirty="0" lang="en-US" err="1" smtClean="0"/>
              <a:t>Alokasi</a:t>
            </a:r>
            <a:r>
              <a:rPr dirty="0" lang="en-US" smtClean="0"/>
              <a:t> Memory </a:t>
            </a:r>
            <a:r>
              <a:rPr dirty="0" lang="en-US" err="1" smtClean="0"/>
              <a:t>Dinamis</a:t>
            </a:r>
            <a:endParaRPr dirty="0" lang="en-US"/>
          </a:p>
        </p:txBody>
      </p:sp>
      <p:pic>
        <p:nvPicPr>
          <p:cNvPr id="209718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05560" y="1763828"/>
            <a:ext cx="8631855" cy="4705207"/>
          </a:xfrm>
          <a:prstGeom prst="rect"/>
        </p:spPr>
      </p:pic>
      <p:sp>
        <p:nvSpPr>
          <p:cNvPr id="1048705" name="Speech Bubble: Oval 9"/>
          <p:cNvSpPr/>
          <p:nvPr/>
        </p:nvSpPr>
        <p:spPr>
          <a:xfrm>
            <a:off x="4127863" y="4477891"/>
            <a:ext cx="3566160" cy="1045028"/>
          </a:xfrm>
          <a:prstGeom prst="wedgeEllipseCallout">
            <a:avLst>
              <a:gd name="adj1" fmla="val -74876"/>
              <a:gd name="adj2" fmla="val 6502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sz="1600" lang="en-US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 </a:t>
            </a:r>
            <a:r>
              <a:rPr b="1" dirty="0" sz="1600" lang="en-US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b="1" dirty="0" sz="1600" lang="en-US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600" lang="en-US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dirty="0" sz="1600" lang="en-US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600" lang="en-US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dirty="0" sz="1600" lang="en-US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600" lang="en-US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pertama</a:t>
            </a:r>
            <a:r>
              <a:rPr dirty="0" sz="1600" lang="en-US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600" lang="en-US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menunjuk</a:t>
            </a:r>
            <a:r>
              <a:rPr dirty="0" sz="1600" lang="en-US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600" lang="en-US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dirty="0" sz="1600" lang="en-US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NULL</a:t>
            </a:r>
            <a:endParaRPr dirty="0" sz="1600" lang="en-US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706" name="Speech Bubble: Oval 9"/>
          <p:cNvSpPr/>
          <p:nvPr/>
        </p:nvSpPr>
        <p:spPr>
          <a:xfrm>
            <a:off x="4312920" y="5662844"/>
            <a:ext cx="3566160" cy="1045028"/>
          </a:xfrm>
          <a:prstGeom prst="wedgeEllipseCallout">
            <a:avLst>
              <a:gd name="adj1" fmla="val -78703"/>
              <a:gd name="adj2" fmla="val -19618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sz="1600" lang="en-US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 Next </a:t>
            </a:r>
            <a:r>
              <a:rPr dirty="0" sz="1600" lang="en-US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dirty="0" sz="1600" lang="en-US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600" lang="en-US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dirty="0" sz="1600" lang="en-US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600" lang="en-US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terakhir</a:t>
            </a:r>
            <a:r>
              <a:rPr dirty="0" sz="1600" lang="en-US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600" lang="en-US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menunjuk</a:t>
            </a:r>
            <a:r>
              <a:rPr dirty="0" sz="1600" lang="en-US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600" lang="en-US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dirty="0" sz="1600" lang="en-US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NULL</a:t>
            </a:r>
            <a:endParaRPr dirty="0" sz="1600" lang="en-US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5" grpId="0" animBg="1"/>
      <p:bldP spid="104870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/>
              <a:t>Agenda </a:t>
            </a:r>
            <a:r>
              <a:rPr dirty="0" lang="en-US" smtClean="0"/>
              <a:t>Pertemuan</a:t>
            </a:r>
            <a:endParaRPr dirty="0" lang="en-US"/>
          </a:p>
        </p:txBody>
      </p:sp>
      <p:grpSp>
        <p:nvGrpSpPr>
          <p:cNvPr id="52" name="Group 5"/>
          <p:cNvGrpSpPr/>
          <p:nvPr/>
        </p:nvGrpSpPr>
        <p:grpSpPr>
          <a:xfrm>
            <a:off x="3181576" y="2009621"/>
            <a:ext cx="5256584" cy="720080"/>
            <a:chOff x="3131840" y="1491566"/>
            <a:chExt cx="5256584" cy="576128"/>
          </a:xfrm>
        </p:grpSpPr>
        <p:sp>
          <p:nvSpPr>
            <p:cNvPr id="1048600" name="Rectangle 6"/>
            <p:cNvSpPr/>
            <p:nvPr/>
          </p:nvSpPr>
          <p:spPr>
            <a:xfrm>
              <a:off x="3131840" y="1491630"/>
              <a:ext cx="5256584" cy="576064"/>
            </a:xfrm>
            <a:prstGeom prst="rect"/>
            <a:solidFill>
              <a:schemeClr val="bg1"/>
            </a:solidFill>
            <a:ln>
              <a:noFill/>
            </a:ln>
            <a:effectLst>
              <a:outerShdw algn="ctr" blurRad="63500" rotWithShape="0" sx="102000" sy="10200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/>
              <a:noAutofit/>
            </a:bodyPr>
            <a:p>
              <a:pPr algn="ctr"/>
              <a:endParaRPr altLang="en-US" lang="ko-K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8601" name="Right Triangle 7"/>
            <p:cNvSpPr/>
            <p:nvPr/>
          </p:nvSpPr>
          <p:spPr>
            <a:xfrm rot="5400000">
              <a:off x="3203840" y="1419566"/>
              <a:ext cx="576000" cy="720000"/>
            </a:xfrm>
            <a:prstGeom prst="rtTriangle"/>
            <a:solidFill>
              <a:srgbClr val="F2A40D"/>
            </a:solidFill>
            <a:ln>
              <a:noFill/>
            </a:ln>
            <a:effectLst>
              <a:outerShdw algn="ctr" blurRad="63500" rotWithShape="0" sx="102000" sy="10200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/>
              <a:noAutofit/>
            </a:bodyPr>
            <a:p>
              <a:pPr algn="ctr"/>
              <a:endParaRPr altLang="en-US" dirty="0" lang="ko-K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8"/>
          <p:cNvGrpSpPr/>
          <p:nvPr/>
        </p:nvGrpSpPr>
        <p:grpSpPr>
          <a:xfrm>
            <a:off x="3181576" y="2882086"/>
            <a:ext cx="5256584" cy="720000"/>
            <a:chOff x="3131840" y="1491630"/>
            <a:chExt cx="5256584" cy="576064"/>
          </a:xfrm>
        </p:grpSpPr>
        <p:sp>
          <p:nvSpPr>
            <p:cNvPr id="1048602" name="Rectangle 9"/>
            <p:cNvSpPr/>
            <p:nvPr/>
          </p:nvSpPr>
          <p:spPr>
            <a:xfrm>
              <a:off x="3131840" y="1491630"/>
              <a:ext cx="5256584" cy="576064"/>
            </a:xfrm>
            <a:prstGeom prst="rect"/>
            <a:solidFill>
              <a:schemeClr val="bg1"/>
            </a:solidFill>
            <a:ln>
              <a:noFill/>
            </a:ln>
            <a:effectLst>
              <a:outerShdw algn="ctr" blurRad="63500" rotWithShape="0" sx="102000" sy="10200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/>
              <a:noAutofit/>
            </a:bodyPr>
            <a:p>
              <a:pPr algn="ctr"/>
              <a:endParaRPr altLang="en-US" lang="ko-K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8603" name="Right Triangle 10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/>
            <a:solidFill>
              <a:srgbClr val="F2A40D"/>
            </a:solidFill>
            <a:ln>
              <a:noFill/>
            </a:ln>
            <a:effectLst>
              <a:outerShdw algn="ctr" blurRad="63500" rotWithShape="0" sx="102000" sy="10200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/>
              <a:noAutofit/>
            </a:bodyPr>
            <a:p>
              <a:pPr algn="ctr"/>
              <a:endParaRPr altLang="en-US" lang="ko-K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48604" name="TextBox 11"/>
          <p:cNvSpPr txBox="1"/>
          <p:nvPr/>
        </p:nvSpPr>
        <p:spPr>
          <a:xfrm>
            <a:off x="3170066" y="2882086"/>
            <a:ext cx="533164" cy="400110"/>
          </a:xfrm>
          <a:prstGeom prst="rect"/>
          <a:noFill/>
        </p:spPr>
        <p:txBody>
          <a:bodyPr rtlCol="0" wrap="square">
            <a:spAutoFit/>
          </a:bodyPr>
          <a:p>
            <a:r>
              <a:rPr altLang="ko-KR" b="1" dirty="0" sz="2000"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altLang="en-US" b="1" dirty="0" sz="2000" lang="ko-KR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05" name="TextBox 12"/>
          <p:cNvSpPr txBox="1"/>
          <p:nvPr/>
        </p:nvSpPr>
        <p:spPr>
          <a:xfrm>
            <a:off x="3901578" y="2090345"/>
            <a:ext cx="4392567" cy="2946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ko-KR" b="1" dirty="0" sz="1400" lang="en-US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Pembahasan</a:t>
            </a:r>
            <a:r>
              <a:rPr altLang="ko-KR" b="1" dirty="0" sz="14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 </a:t>
            </a:r>
            <a:r>
              <a:rPr altLang="ko-KR" b="1" dirty="0" sz="1400" lang="en-US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Latihan</a:t>
            </a:r>
            <a:r>
              <a:rPr altLang="ko-KR" b="1" dirty="0" sz="14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Single Linked List (</a:t>
            </a:r>
            <a:r>
              <a:rPr altLang="ko-KR" b="1" dirty="0" sz="1400" lang="en-US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Lanjutan</a:t>
            </a:r>
            <a:r>
              <a:rPr altLang="ko-KR" b="1" dirty="0" sz="14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altLang="en-US" b="1" dirty="0" sz="1400" lang="ko-KR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Group 13"/>
          <p:cNvGrpSpPr/>
          <p:nvPr/>
        </p:nvGrpSpPr>
        <p:grpSpPr>
          <a:xfrm>
            <a:off x="3913086" y="2975140"/>
            <a:ext cx="4392568" cy="546224"/>
            <a:chOff x="3851840" y="1356248"/>
            <a:chExt cx="4392568" cy="546224"/>
          </a:xfrm>
        </p:grpSpPr>
        <p:sp>
          <p:nvSpPr>
            <p:cNvPr id="1048606" name="TextBox 14"/>
            <p:cNvSpPr txBox="1"/>
            <p:nvPr/>
          </p:nvSpPr>
          <p:spPr>
            <a:xfrm>
              <a:off x="3851840" y="1356248"/>
              <a:ext cx="4392567" cy="307777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ko-KR" b="1" dirty="0" sz="1400" lang="en-ID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Double Linked List</a:t>
              </a:r>
              <a:endParaRPr altLang="en-US" b="1" dirty="0" sz="1400" lang="ko-KR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8607" name="TextBox 15"/>
            <p:cNvSpPr txBox="1"/>
            <p:nvPr/>
          </p:nvSpPr>
          <p:spPr>
            <a:xfrm>
              <a:off x="3851840" y="1625473"/>
              <a:ext cx="4392568" cy="276999"/>
            </a:xfrm>
            <a:prstGeom prst="rect"/>
            <a:noFill/>
          </p:spPr>
          <p:txBody>
            <a:bodyPr rtlCol="0" wrap="square">
              <a:spAutoFit/>
            </a:bodyPr>
            <a:p>
              <a:endParaRPr altLang="en-US" dirty="0" sz="1200" lang="ko-KR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48608" name="TextBox 16"/>
          <p:cNvSpPr txBox="1"/>
          <p:nvPr/>
        </p:nvSpPr>
        <p:spPr>
          <a:xfrm>
            <a:off x="3166573" y="2014999"/>
            <a:ext cx="533164" cy="400110"/>
          </a:xfrm>
          <a:prstGeom prst="rect"/>
          <a:noFill/>
        </p:spPr>
        <p:txBody>
          <a:bodyPr rtlCol="0" wrap="square">
            <a:spAutoFit/>
          </a:bodyPr>
          <a:p>
            <a:r>
              <a:rPr altLang="ko-KR" b="1" dirty="0" sz="2000"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altLang="en-US" b="1" dirty="0" sz="2000" lang="ko-KR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53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1012194" y="2009621"/>
            <a:ext cx="1351820" cy="3000261"/>
          </a:xfrm>
          <a:prstGeom prst="rect"/>
          <a:noFill/>
        </p:spPr>
      </p:pic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Create Double Linked List</a:t>
            </a:r>
          </a:p>
        </p:txBody>
      </p:sp>
      <p:sp>
        <p:nvSpPr>
          <p:cNvPr id="1048708" name="Content Placeholder 2"/>
          <p:cNvSpPr>
            <a:spLocks noGrp="1"/>
          </p:cNvSpPr>
          <p:nvPr>
            <p:ph idx="1"/>
          </p:nvPr>
        </p:nvSpPr>
        <p:spPr>
          <a:xfrm>
            <a:off x="6783179" y="2453364"/>
            <a:ext cx="4936812" cy="1941215"/>
          </a:xfrm>
        </p:spPr>
        <p:txBody>
          <a:bodyPr/>
          <a:p>
            <a:r>
              <a:rPr dirty="0" lang="en-US" smtClean="0"/>
              <a:t>Structure node </a:t>
            </a:r>
            <a:r>
              <a:rPr dirty="0" lang="en-US" err="1" smtClean="0"/>
              <a:t>tersebut</a:t>
            </a:r>
            <a:r>
              <a:rPr dirty="0" lang="en-US" smtClean="0"/>
              <a:t> </a:t>
            </a:r>
            <a:r>
              <a:rPr dirty="0" lang="en-US" err="1" smtClean="0"/>
              <a:t>kemudian</a:t>
            </a:r>
            <a:r>
              <a:rPr dirty="0" lang="en-US" smtClean="0"/>
              <a:t> </a:t>
            </a:r>
            <a:r>
              <a:rPr dirty="0" lang="en-US" err="1" smtClean="0"/>
              <a:t>bisa</a:t>
            </a:r>
            <a:r>
              <a:rPr dirty="0" lang="en-US" smtClean="0"/>
              <a:t> </a:t>
            </a:r>
            <a:r>
              <a:rPr dirty="0" lang="en-US" err="1" smtClean="0"/>
              <a:t>didefinisikan</a:t>
            </a:r>
            <a:r>
              <a:rPr dirty="0" lang="en-US" smtClean="0"/>
              <a:t> </a:t>
            </a:r>
            <a:r>
              <a:rPr dirty="0" lang="en-US" err="1" smtClean="0"/>
              <a:t>dengan</a:t>
            </a:r>
            <a:r>
              <a:rPr dirty="0" lang="en-US" smtClean="0"/>
              <a:t> </a:t>
            </a:r>
            <a:r>
              <a:rPr b="1" dirty="0" lang="en-US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endParaRPr b="1" dirty="0"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 lvl="1" marL="324000">
              <a:buNone/>
            </a:pPr>
            <a:r>
              <a:rPr b="1" dirty="0" lang="en-US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b="1" dirty="0" lang="en-US" smtClean="0">
                <a:sym typeface="Wingdings" panose="05000000000000000000" pitchFamily="2" charset="2"/>
              </a:rPr>
              <a:t>OPTIONAL </a:t>
            </a:r>
            <a:r>
              <a:rPr dirty="0" lang="en-US" smtClean="0">
                <a:sym typeface="Wingdings" panose="05000000000000000000" pitchFamily="2" charset="2"/>
              </a:rPr>
              <a:t>(</a:t>
            </a:r>
            <a:r>
              <a:rPr dirty="0" lang="en-US" err="1" smtClean="0">
                <a:sym typeface="Wingdings" panose="05000000000000000000" pitchFamily="2" charset="2"/>
              </a:rPr>
              <a:t>boleh</a:t>
            </a:r>
            <a:r>
              <a:rPr dirty="0" lang="en-US" smtClean="0">
                <a:sym typeface="Wingdings" panose="05000000000000000000" pitchFamily="2" charset="2"/>
              </a:rPr>
              <a:t> </a:t>
            </a:r>
            <a:r>
              <a:rPr dirty="0" lang="en-US" err="1" smtClean="0">
                <a:sym typeface="Wingdings" panose="05000000000000000000" pitchFamily="2" charset="2"/>
              </a:rPr>
              <a:t>pakai</a:t>
            </a:r>
            <a:r>
              <a:rPr dirty="0" lang="en-US" smtClean="0">
                <a:sym typeface="Wingdings" panose="05000000000000000000" pitchFamily="2" charset="2"/>
              </a:rPr>
              <a:t>, </a:t>
            </a:r>
            <a:r>
              <a:rPr dirty="0" lang="en-US" err="1" smtClean="0">
                <a:sym typeface="Wingdings" panose="05000000000000000000" pitchFamily="2" charset="2"/>
              </a:rPr>
              <a:t>boleh</a:t>
            </a:r>
            <a:r>
              <a:rPr dirty="0" lang="en-US" smtClean="0">
                <a:sym typeface="Wingdings" panose="05000000000000000000" pitchFamily="2" charset="2"/>
              </a:rPr>
              <a:t> </a:t>
            </a:r>
            <a:r>
              <a:rPr dirty="0" lang="en-US" err="1" smtClean="0">
                <a:sym typeface="Wingdings" panose="05000000000000000000" pitchFamily="2" charset="2"/>
              </a:rPr>
              <a:t>tidak</a:t>
            </a:r>
            <a:r>
              <a:rPr dirty="0" lang="en-US" smtClean="0">
                <a:sym typeface="Wingdings" panose="05000000000000000000" pitchFamily="2" charset="2"/>
              </a:rPr>
              <a:t>, </a:t>
            </a:r>
            <a:r>
              <a:rPr dirty="0" lang="en-US" err="1" smtClean="0">
                <a:sym typeface="Wingdings" panose="05000000000000000000" pitchFamily="2" charset="2"/>
              </a:rPr>
              <a:t>digunakan</a:t>
            </a:r>
            <a:r>
              <a:rPr dirty="0" lang="en-US" smtClean="0">
                <a:sym typeface="Wingdings" panose="05000000000000000000" pitchFamily="2" charset="2"/>
              </a:rPr>
              <a:t> </a:t>
            </a:r>
            <a:r>
              <a:rPr dirty="0" lang="en-US" err="1" smtClean="0">
                <a:sym typeface="Wingdings" panose="05000000000000000000" pitchFamily="2" charset="2"/>
              </a:rPr>
              <a:t>untuk</a:t>
            </a:r>
            <a:r>
              <a:rPr dirty="0" lang="en-US" smtClean="0">
                <a:sym typeface="Wingdings" panose="05000000000000000000" pitchFamily="2" charset="2"/>
              </a:rPr>
              <a:t> </a:t>
            </a:r>
            <a:r>
              <a:rPr dirty="0" lang="en-US" err="1" smtClean="0">
                <a:sym typeface="Wingdings" panose="05000000000000000000" pitchFamily="2" charset="2"/>
              </a:rPr>
              <a:t>menyederhanakan</a:t>
            </a:r>
            <a:r>
              <a:rPr dirty="0" lang="en-US" smtClean="0">
                <a:sym typeface="Wingdings" panose="05000000000000000000" pitchFamily="2" charset="2"/>
              </a:rPr>
              <a:t>)</a:t>
            </a:r>
            <a:endParaRPr dirty="0" lang="en-US"/>
          </a:p>
        </p:txBody>
      </p:sp>
      <p:pic>
        <p:nvPicPr>
          <p:cNvPr id="209718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81192" y="2453364"/>
            <a:ext cx="5930302" cy="2719032"/>
          </a:xfrm>
          <a:prstGeom prst="rect"/>
        </p:spPr>
      </p:pic>
      <p:sp>
        <p:nvSpPr>
          <p:cNvPr id="1048709" name="TextBox 5"/>
          <p:cNvSpPr txBox="1"/>
          <p:nvPr/>
        </p:nvSpPr>
        <p:spPr>
          <a:xfrm>
            <a:off x="423081" y="1797666"/>
            <a:ext cx="7955281" cy="358141"/>
          </a:xfrm>
          <a:prstGeom prst="rect"/>
          <a:solidFill>
            <a:srgbClr val="FFFF00"/>
          </a:solidFill>
        </p:spPr>
        <p:txBody>
          <a:bodyPr rtlCol="0" wrap="none">
            <a:spAutoFit/>
          </a:bodyPr>
          <a:p>
            <a:r>
              <a:rPr b="1"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b="1"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Deklarasikan</a:t>
            </a:r>
            <a:r>
              <a:rPr b="1"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structure node yang </a:t>
            </a:r>
            <a:r>
              <a:rPr b="1"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berisi</a:t>
            </a:r>
            <a:r>
              <a:rPr b="1"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data, pointer next, </a:t>
            </a:r>
            <a:r>
              <a:rPr b="1"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b="1"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pointer </a:t>
            </a:r>
            <a:r>
              <a:rPr b="1"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endParaRPr b="1" dirty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710" name="TextBox 6"/>
          <p:cNvSpPr txBox="1"/>
          <p:nvPr/>
        </p:nvSpPr>
        <p:spPr>
          <a:xfrm>
            <a:off x="368489" y="5389653"/>
            <a:ext cx="4044325" cy="891541"/>
          </a:xfrm>
          <a:prstGeom prst="rect"/>
          <a:noFill/>
          <a:ln>
            <a:solidFill>
              <a:srgbClr val="C00000"/>
            </a:solidFill>
          </a:ln>
        </p:spPr>
        <p:txBody>
          <a:bodyPr rtlCol="0" wrap="square">
            <a:spAutoFit/>
          </a:bodyPr>
          <a:p>
            <a:r>
              <a:rPr dirty="0" i="1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dirty="0" i="1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i="1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selanjutnya</a:t>
            </a:r>
            <a:r>
              <a:rPr dirty="0" i="1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i="1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dirty="0" i="1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i="1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dipakai</a:t>
            </a:r>
            <a:r>
              <a:rPr dirty="0" i="1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i="1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dirty="0" i="1" lang="en-US" smtClean="0">
                <a:latin typeface="Arial" panose="020B0604020202020204" pitchFamily="34" charset="0"/>
                <a:cs typeface="Arial" panose="020B0604020202020204" pitchFamily="34" charset="0"/>
              </a:rPr>
              <a:t> slide-slide </a:t>
            </a:r>
            <a:r>
              <a:rPr dirty="0" i="1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selanjutnya</a:t>
            </a:r>
            <a:r>
              <a:rPr dirty="0" i="1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i="1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dirty="0" i="1" lang="en-US" smtClean="0">
                <a:latin typeface="Arial" panose="020B0604020202020204" pitchFamily="34" charset="0"/>
                <a:cs typeface="Arial" panose="020B0604020202020204" pitchFamily="34" charset="0"/>
              </a:rPr>
              <a:t> global variable</a:t>
            </a:r>
            <a:endParaRPr dirty="0" i="1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Create Double Linked List</a:t>
            </a:r>
            <a:endParaRPr dirty="0" lang="en-US"/>
          </a:p>
        </p:txBody>
      </p:sp>
      <p:sp>
        <p:nvSpPr>
          <p:cNvPr id="1048712" name="TextBox 3"/>
          <p:cNvSpPr txBox="1"/>
          <p:nvPr/>
        </p:nvSpPr>
        <p:spPr>
          <a:xfrm>
            <a:off x="436727" y="1784019"/>
            <a:ext cx="10050780" cy="358141"/>
          </a:xfrm>
          <a:prstGeom prst="rect"/>
          <a:solidFill>
            <a:srgbClr val="FFFF00"/>
          </a:solidFill>
        </p:spPr>
        <p:txBody>
          <a:bodyPr rtlCol="0" wrap="none">
            <a:spAutoFit/>
          </a:bodyPr>
          <a:p>
            <a:r>
              <a:rPr b="1"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b="1"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Buat</a:t>
            </a:r>
            <a:r>
              <a:rPr b="1"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b="1"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create node </a:t>
            </a:r>
            <a:r>
              <a:rPr b="1"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b="1"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panggil</a:t>
            </a:r>
            <a:r>
              <a:rPr b="1"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b="1"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b="1"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b="1"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membentuk</a:t>
            </a:r>
            <a:r>
              <a:rPr b="1"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b="1"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double linked list</a:t>
            </a:r>
            <a:endParaRPr b="1" dirty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713" name="TextBox 5"/>
          <p:cNvSpPr txBox="1"/>
          <p:nvPr/>
        </p:nvSpPr>
        <p:spPr>
          <a:xfrm>
            <a:off x="2866029" y="5680311"/>
            <a:ext cx="8361680" cy="396240"/>
          </a:xfrm>
          <a:prstGeom prst="rect"/>
          <a:noFill/>
          <a:ln>
            <a:solidFill>
              <a:srgbClr val="FF0000"/>
            </a:solidFill>
          </a:ln>
        </p:spPr>
        <p:txBody>
          <a:bodyPr rtlCol="0" wrap="none">
            <a:spAutoFit/>
          </a:bodyPr>
          <a:p>
            <a:r>
              <a:rPr dirty="0" sz="20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0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0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punya</a:t>
            </a: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0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dirty="0" sz="20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atas</a:t>
            </a: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dirty="0" sz="20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bagaimana</a:t>
            </a: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0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memanggilnya</a:t>
            </a: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dirty="0" sz="20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 main?</a:t>
            </a:r>
            <a:endParaRPr dirty="0" sz="200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84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800" r="1"/>
          <a:stretch>
            <a:fillRect/>
          </a:stretch>
        </p:blipFill>
        <p:spPr>
          <a:xfrm>
            <a:off x="1146412" y="2567343"/>
            <a:ext cx="6501848" cy="2768932"/>
          </a:xfrm>
          <a:prstGeom prst="rect"/>
        </p:spPr>
      </p:pic>
    </p:spTree>
  </p:cSld>
  <p:clrMapOvr>
    <a:masterClrMapping/>
  </p:clrMapOvr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Menelusuri</a:t>
            </a:r>
            <a:r>
              <a:rPr dirty="0" lang="en-US" smtClean="0"/>
              <a:t> Double Linked List (Traversal)</a:t>
            </a:r>
            <a:endParaRPr dirty="0" lang="en-US"/>
          </a:p>
        </p:txBody>
      </p:sp>
      <p:sp>
        <p:nvSpPr>
          <p:cNvPr id="1048715" name="Content Placeholder 2"/>
          <p:cNvSpPr>
            <a:spLocks noGrp="1"/>
          </p:cNvSpPr>
          <p:nvPr>
            <p:ph idx="1"/>
          </p:nvPr>
        </p:nvSpPr>
        <p:spPr>
          <a:xfrm>
            <a:off x="581194" y="1803401"/>
            <a:ext cx="11029615" cy="2086211"/>
          </a:xfrm>
        </p:spPr>
        <p:txBody>
          <a:bodyPr/>
          <a:p>
            <a:r>
              <a:rPr b="1" dirty="0" lang="en-US" smtClean="0"/>
              <a:t>Traversal </a:t>
            </a:r>
            <a:r>
              <a:rPr dirty="0" lang="en-US" smtClean="0"/>
              <a:t>: </a:t>
            </a:r>
            <a:r>
              <a:rPr dirty="0" lang="en-US" err="1" smtClean="0"/>
              <a:t>membaca</a:t>
            </a:r>
            <a:r>
              <a:rPr dirty="0" lang="en-US" smtClean="0"/>
              <a:t> </a:t>
            </a:r>
            <a:r>
              <a:rPr dirty="0" lang="en-US" err="1" smtClean="0"/>
              <a:t>elemen-elemen</a:t>
            </a:r>
            <a:r>
              <a:rPr dirty="0" lang="en-US" smtClean="0"/>
              <a:t> </a:t>
            </a:r>
            <a:r>
              <a:rPr dirty="0" lang="en-US" err="1" smtClean="0"/>
              <a:t>dalam</a:t>
            </a:r>
            <a:r>
              <a:rPr dirty="0" lang="en-US" smtClean="0"/>
              <a:t> double linked list</a:t>
            </a:r>
          </a:p>
          <a:p>
            <a:r>
              <a:rPr b="1" dirty="0" lang="en-US" smtClean="0"/>
              <a:t>Forward Traversal</a:t>
            </a:r>
            <a:endParaRPr dirty="0" lang="en-US"/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dirty="0" lang="en-US" err="1" smtClean="0"/>
              <a:t>Mulai</a:t>
            </a:r>
            <a:r>
              <a:rPr dirty="0" lang="en-US" smtClean="0"/>
              <a:t> </a:t>
            </a:r>
            <a:r>
              <a:rPr dirty="0" lang="en-US" err="1" smtClean="0"/>
              <a:t>dari</a:t>
            </a:r>
            <a:r>
              <a:rPr dirty="0" lang="en-US" smtClean="0"/>
              <a:t> node </a:t>
            </a:r>
            <a:r>
              <a:rPr dirty="0" lang="en-US" err="1" smtClean="0"/>
              <a:t>pertama</a:t>
            </a:r>
            <a:r>
              <a:rPr dirty="0" lang="en-US" smtClean="0"/>
              <a:t> </a:t>
            </a:r>
            <a:r>
              <a:rPr dirty="0" lang="en-US" err="1" smtClean="0"/>
              <a:t>dan</a:t>
            </a:r>
            <a:r>
              <a:rPr dirty="0" lang="en-US"/>
              <a:t> </a:t>
            </a:r>
            <a:r>
              <a:rPr dirty="0" lang="en-US" err="1" smtClean="0"/>
              <a:t>lewati</a:t>
            </a:r>
            <a:r>
              <a:rPr dirty="0" lang="en-US" smtClean="0"/>
              <a:t> </a:t>
            </a:r>
            <a:r>
              <a:rPr dirty="0" lang="en-US" err="1" smtClean="0"/>
              <a:t>semua</a:t>
            </a:r>
            <a:r>
              <a:rPr dirty="0" lang="en-US" smtClean="0"/>
              <a:t> node </a:t>
            </a:r>
            <a:r>
              <a:rPr dirty="0" lang="en-US" err="1" smtClean="0"/>
              <a:t>sampai</a:t>
            </a:r>
            <a:r>
              <a:rPr dirty="0" lang="en-US" smtClean="0"/>
              <a:t> node </a:t>
            </a:r>
            <a:r>
              <a:rPr dirty="0" lang="en-US" err="1" smtClean="0"/>
              <a:t>menunjuk</a:t>
            </a:r>
            <a:r>
              <a:rPr dirty="0" lang="en-US" smtClean="0"/>
              <a:t> NULL</a:t>
            </a:r>
          </a:p>
          <a:p>
            <a:r>
              <a:rPr b="1" dirty="0" lang="en-US" smtClean="0"/>
              <a:t>Backward Traversal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dirty="0" lang="en-US" err="1" smtClean="0"/>
              <a:t>Mulai</a:t>
            </a:r>
            <a:r>
              <a:rPr dirty="0" lang="en-US" smtClean="0"/>
              <a:t> </a:t>
            </a:r>
            <a:r>
              <a:rPr dirty="0" lang="en-US" err="1" smtClean="0"/>
              <a:t>dari</a:t>
            </a:r>
            <a:r>
              <a:rPr dirty="0" lang="en-US" smtClean="0"/>
              <a:t> node </a:t>
            </a:r>
            <a:r>
              <a:rPr dirty="0" lang="en-US" err="1" smtClean="0"/>
              <a:t>terakhir</a:t>
            </a:r>
            <a:r>
              <a:rPr dirty="0" lang="en-US" smtClean="0"/>
              <a:t> </a:t>
            </a:r>
            <a:r>
              <a:rPr dirty="0" lang="en-US" err="1" smtClean="0"/>
              <a:t>dan</a:t>
            </a:r>
            <a:r>
              <a:rPr dirty="0" lang="en-US" smtClean="0"/>
              <a:t> </a:t>
            </a:r>
            <a:r>
              <a:rPr dirty="0" lang="en-US" err="1" smtClean="0"/>
              <a:t>lewati</a:t>
            </a:r>
            <a:r>
              <a:rPr dirty="0" lang="en-US" smtClean="0"/>
              <a:t> </a:t>
            </a:r>
            <a:r>
              <a:rPr dirty="0" lang="en-US" err="1" smtClean="0"/>
              <a:t>semua</a:t>
            </a:r>
            <a:r>
              <a:rPr dirty="0" lang="en-US" smtClean="0"/>
              <a:t> node </a:t>
            </a:r>
            <a:r>
              <a:rPr dirty="0" lang="en-US" err="1" smtClean="0"/>
              <a:t>sampai</a:t>
            </a:r>
            <a:r>
              <a:rPr dirty="0" lang="en-US" smtClean="0"/>
              <a:t> node </a:t>
            </a:r>
            <a:r>
              <a:rPr dirty="0" lang="en-US" err="1" smtClean="0"/>
              <a:t>menunjuk</a:t>
            </a:r>
            <a:r>
              <a:rPr dirty="0" lang="en-US" smtClean="0"/>
              <a:t> NULL</a:t>
            </a:r>
            <a:endParaRPr dirty="0" lang="en-US"/>
          </a:p>
        </p:txBody>
      </p:sp>
      <p:pic>
        <p:nvPicPr>
          <p:cNvPr id="2097185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81192" y="4136551"/>
            <a:ext cx="5038694" cy="2414374"/>
          </a:xfrm>
          <a:prstGeom prst="rect"/>
        </p:spPr>
      </p:pic>
      <p:pic>
        <p:nvPicPr>
          <p:cNvPr id="2097186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335760" y="4114017"/>
            <a:ext cx="5425233" cy="2436908"/>
          </a:xfrm>
          <a:prstGeom prst="rect"/>
        </p:spPr>
      </p:pic>
    </p:spTree>
  </p:cSld>
  <p:clrMapOvr>
    <a:masterClrMapping/>
  </p:clrMapOvr>
  <p:timing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Operasi</a:t>
            </a:r>
            <a:r>
              <a:rPr dirty="0" lang="en-US" smtClean="0"/>
              <a:t> </a:t>
            </a:r>
            <a:r>
              <a:rPr dirty="0" lang="en-US" err="1" smtClean="0"/>
              <a:t>pada</a:t>
            </a:r>
            <a:r>
              <a:rPr dirty="0" lang="en-US" smtClean="0"/>
              <a:t> Double Linked List</a:t>
            </a:r>
            <a:endParaRPr dirty="0" lang="en-US"/>
          </a:p>
        </p:txBody>
      </p:sp>
      <p:sp>
        <p:nvSpPr>
          <p:cNvPr id="1048717" name="Content Placeholder 2"/>
          <p:cNvSpPr>
            <a:spLocks noGrp="1"/>
          </p:cNvSpPr>
          <p:nvPr>
            <p:ph idx="1"/>
          </p:nvPr>
        </p:nvSpPr>
        <p:spPr>
          <a:xfrm>
            <a:off x="581193" y="1748810"/>
            <a:ext cx="11029615" cy="4055399"/>
          </a:xfrm>
        </p:spPr>
        <p:txBody>
          <a:bodyPr>
            <a:normAutofit/>
          </a:bodyPr>
          <a:p>
            <a:pPr indent="-342900" marL="342900">
              <a:buFont typeface="+mj-lt"/>
              <a:buAutoNum type="arabicPeriod"/>
            </a:pPr>
            <a:r>
              <a:rPr b="1" dirty="0" lang="en-US" err="1" smtClean="0"/>
              <a:t>Menambahkan</a:t>
            </a:r>
            <a:r>
              <a:rPr b="1" dirty="0" lang="en-US" smtClean="0"/>
              <a:t> node (insert)</a:t>
            </a:r>
          </a:p>
          <a:p>
            <a:pPr lvl="1"/>
            <a:r>
              <a:rPr dirty="0" sz="1800" lang="en-US"/>
              <a:t>Insert </a:t>
            </a:r>
            <a:r>
              <a:rPr dirty="0" sz="1800" lang="en-US" err="1"/>
              <a:t>sebagai</a:t>
            </a:r>
            <a:r>
              <a:rPr dirty="0" sz="1800" lang="en-US"/>
              <a:t> node </a:t>
            </a:r>
            <a:r>
              <a:rPr dirty="0" sz="1800" lang="en-US" err="1"/>
              <a:t>awal</a:t>
            </a:r>
            <a:r>
              <a:rPr dirty="0" sz="1800" lang="en-US"/>
              <a:t> (head) </a:t>
            </a:r>
            <a:endParaRPr dirty="0" sz="1800" lang="en-US" smtClean="0"/>
          </a:p>
          <a:p>
            <a:pPr lvl="1"/>
            <a:r>
              <a:rPr dirty="0" sz="1800" lang="en-US" smtClean="0"/>
              <a:t>Insert </a:t>
            </a:r>
            <a:r>
              <a:rPr dirty="0" sz="1800" lang="en-US" err="1"/>
              <a:t>sebagai</a:t>
            </a:r>
            <a:r>
              <a:rPr dirty="0" sz="1800" lang="en-US"/>
              <a:t> node </a:t>
            </a:r>
            <a:r>
              <a:rPr dirty="0" sz="1800" lang="en-US" err="1"/>
              <a:t>akhir</a:t>
            </a:r>
            <a:r>
              <a:rPr dirty="0" sz="1800" lang="en-US"/>
              <a:t> (tail</a:t>
            </a:r>
            <a:r>
              <a:rPr dirty="0" sz="1800" lang="en-US" smtClean="0"/>
              <a:t>)</a:t>
            </a:r>
            <a:endParaRPr dirty="0" sz="1800" lang="en-US"/>
          </a:p>
          <a:p>
            <a:pPr lvl="1"/>
            <a:r>
              <a:rPr dirty="0" sz="1800" lang="en-US"/>
              <a:t>Insert </a:t>
            </a:r>
            <a:r>
              <a:rPr dirty="0" sz="1800" lang="en-US" err="1"/>
              <a:t>setelah</a:t>
            </a:r>
            <a:r>
              <a:rPr dirty="0" sz="1800" lang="en-US"/>
              <a:t> node </a:t>
            </a:r>
            <a:r>
              <a:rPr dirty="0" sz="1800" lang="en-US" err="1"/>
              <a:t>tertentu</a:t>
            </a:r>
            <a:endParaRPr dirty="0" sz="1800" lang="en-US"/>
          </a:p>
          <a:p>
            <a:pPr lvl="1"/>
            <a:r>
              <a:rPr dirty="0" sz="1800" lang="en-US"/>
              <a:t>Insert </a:t>
            </a:r>
            <a:r>
              <a:rPr dirty="0" sz="1800" lang="en-US" err="1"/>
              <a:t>sebelum</a:t>
            </a:r>
            <a:r>
              <a:rPr dirty="0" sz="1800" lang="en-US"/>
              <a:t> node </a:t>
            </a:r>
            <a:r>
              <a:rPr dirty="0" sz="1800" lang="en-US" err="1"/>
              <a:t>tertentu</a:t>
            </a:r>
            <a:endParaRPr dirty="0" sz="1800" lang="en-US"/>
          </a:p>
          <a:p>
            <a:pPr indent="-342900" marL="342900">
              <a:buFont typeface="+mj-lt"/>
              <a:buAutoNum type="arabicPeriod"/>
            </a:pPr>
            <a:r>
              <a:rPr b="1" dirty="0" lang="en-US" err="1" smtClean="0"/>
              <a:t>Menghapus</a:t>
            </a:r>
            <a:r>
              <a:rPr b="1" dirty="0" lang="en-US" smtClean="0"/>
              <a:t> node (delete)</a:t>
            </a:r>
          </a:p>
          <a:p>
            <a:pPr lvl="1"/>
            <a:r>
              <a:rPr dirty="0" sz="1800" lang="en-US"/>
              <a:t>Delete node </a:t>
            </a:r>
            <a:r>
              <a:rPr dirty="0" sz="1800" lang="en-US" err="1"/>
              <a:t>pertama</a:t>
            </a:r>
            <a:r>
              <a:rPr dirty="0" sz="1800" lang="en-US"/>
              <a:t> (head</a:t>
            </a:r>
            <a:r>
              <a:rPr dirty="0" sz="1800" lang="en-US" smtClean="0"/>
              <a:t>)</a:t>
            </a:r>
            <a:endParaRPr dirty="0" sz="1800" lang="en-US"/>
          </a:p>
          <a:p>
            <a:pPr lvl="1"/>
            <a:r>
              <a:rPr dirty="0" sz="1800" lang="en-US"/>
              <a:t>Delete node </a:t>
            </a:r>
            <a:r>
              <a:rPr dirty="0" sz="1800" lang="en-US" err="1"/>
              <a:t>terakhir</a:t>
            </a:r>
            <a:r>
              <a:rPr dirty="0" sz="1800" lang="en-US"/>
              <a:t> (tail)</a:t>
            </a:r>
          </a:p>
          <a:p>
            <a:pPr lvl="1"/>
            <a:r>
              <a:rPr dirty="0" sz="1800" lang="en-US"/>
              <a:t>Delete </a:t>
            </a:r>
            <a:r>
              <a:rPr dirty="0" sz="1800" lang="en-US" err="1"/>
              <a:t>pada</a:t>
            </a:r>
            <a:r>
              <a:rPr dirty="0" sz="1800" lang="en-US"/>
              <a:t> node </a:t>
            </a:r>
            <a:r>
              <a:rPr dirty="0" sz="1800" lang="en-US" err="1"/>
              <a:t>tertentu</a:t>
            </a:r>
            <a:endParaRPr dirty="0" sz="1800" lang="en-US"/>
          </a:p>
          <a:p>
            <a:pPr lvl="1"/>
            <a:endParaRPr dirty="0" sz="1800" lang="en-US"/>
          </a:p>
        </p:txBody>
      </p:sp>
    </p:spTree>
  </p:cSld>
  <p:clrMapOvr>
    <a:masterClrMapping/>
  </p:clrMapOvr>
  <p:timing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7" name="Content Placeholder 3"/>
          <p:cNvPicPr>
            <a:picLocks noChangeAspect="1" noGrp="1"/>
          </p:cNvPicPr>
          <p:nvPr>
            <p:ph idx="1"/>
          </p:nvPr>
        </p:nvPicPr>
        <p:blipFill rotWithShape="1">
          <a:blip xmlns:r="http://schemas.openxmlformats.org/officeDocument/2006/relationships" r:embed="rId1"/>
          <a:srcRect l="6083" t="12041" r="12901" b="23564"/>
          <a:stretch>
            <a:fillRect/>
          </a:stretch>
        </p:blipFill>
        <p:spPr>
          <a:xfrm>
            <a:off x="204715" y="1602687"/>
            <a:ext cx="9962863" cy="2456597"/>
          </a:xfrm>
        </p:spPr>
      </p:pic>
      <p:pic>
        <p:nvPicPr>
          <p:cNvPr id="2097188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811252" y="3221426"/>
            <a:ext cx="6356326" cy="2896985"/>
          </a:xfrm>
          <a:prstGeom prst="rect"/>
        </p:spPr>
      </p:pic>
      <p:sp>
        <p:nvSpPr>
          <p:cNvPr id="10487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/>
              <a:t>Insert </a:t>
            </a:r>
            <a:r>
              <a:rPr dirty="0" lang="en-US" err="1"/>
              <a:t>sebagai</a:t>
            </a:r>
            <a:r>
              <a:rPr dirty="0" lang="en-US"/>
              <a:t> node </a:t>
            </a:r>
            <a:r>
              <a:rPr dirty="0" lang="en-US" err="1"/>
              <a:t>awal</a:t>
            </a:r>
            <a:r>
              <a:rPr dirty="0" lang="en-US"/>
              <a:t> (head) </a:t>
            </a:r>
          </a:p>
        </p:txBody>
      </p:sp>
      <p:sp>
        <p:nvSpPr>
          <p:cNvPr id="1048719" name="TextBox 5"/>
          <p:cNvSpPr txBox="1"/>
          <p:nvPr/>
        </p:nvSpPr>
        <p:spPr>
          <a:xfrm>
            <a:off x="8425557" y="4765682"/>
            <a:ext cx="3484042" cy="646331"/>
          </a:xfrm>
          <a:prstGeom prst="rect"/>
          <a:solidFill>
            <a:srgbClr val="FFFF00"/>
          </a:solidFill>
        </p:spPr>
        <p:txBody>
          <a:bodyPr rtlCol="0" wrap="square">
            <a:spAutoFit/>
          </a:bodyPr>
          <a:p>
            <a:r>
              <a:rPr b="1" dirty="0" i="1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b="1" dirty="0" i="1" lang="en-US" smtClean="0">
                <a:latin typeface="Arial" panose="020B0604020202020204" pitchFamily="34" charset="0"/>
                <a:cs typeface="Arial" panose="020B0604020202020204" pitchFamily="34" charset="0"/>
              </a:rPr>
              <a:t> DLL </a:t>
            </a:r>
            <a:r>
              <a:rPr b="1" dirty="0" i="1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b="1" dirty="0" i="1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i="1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kosong</a:t>
            </a:r>
            <a:r>
              <a:rPr b="1" dirty="0" i="1" lang="en-US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b="1" dirty="0" i="1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hubungkan</a:t>
            </a:r>
            <a:r>
              <a:rPr b="1" dirty="0" i="1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i="1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b="1" dirty="0" i="1" lang="en-US" smtClean="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b="1" dirty="0" i="1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endParaRPr b="1" dirty="0" i="1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720" name="TextBox 6"/>
          <p:cNvSpPr txBox="1"/>
          <p:nvPr/>
        </p:nvSpPr>
        <p:spPr>
          <a:xfrm>
            <a:off x="0" y="6347900"/>
            <a:ext cx="10888980" cy="358141"/>
          </a:xfrm>
          <a:prstGeom prst="rect"/>
          <a:solidFill>
            <a:srgbClr val="FFFF00"/>
          </a:solidFill>
        </p:spPr>
        <p:txBody>
          <a:bodyPr rtlCol="0" wrap="none">
            <a:spAutoFit/>
          </a:bodyPr>
          <a:p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Ingat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b="1" dirty="0" lang="en-US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mynode</a:t>
            </a:r>
            <a:r>
              <a:rPr b="1" dirty="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*head </a:t>
            </a:r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saja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lang="en-US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b="1" dirty="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**head 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double pointer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menyimpan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alamat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 memory pointer)</a:t>
            </a:r>
            <a:endParaRPr b="1" dirty="0" sz="160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9" name="Picture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2803" t="9725" r="13740" b="21058"/>
          <a:stretch>
            <a:fillRect/>
          </a:stretch>
        </p:blipFill>
        <p:spPr>
          <a:xfrm>
            <a:off x="1831170" y="1511300"/>
            <a:ext cx="9779638" cy="2073986"/>
          </a:xfrm>
          <a:prstGeom prst="rect"/>
        </p:spPr>
      </p:pic>
      <p:pic>
        <p:nvPicPr>
          <p:cNvPr id="2097190" name="Picture 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l="800"/>
          <a:stretch>
            <a:fillRect/>
          </a:stretch>
        </p:blipFill>
        <p:spPr>
          <a:xfrm>
            <a:off x="376518" y="2761458"/>
            <a:ext cx="4635429" cy="3679683"/>
          </a:xfrm>
          <a:prstGeom prst="rect"/>
        </p:spPr>
      </p:pic>
      <p:sp>
        <p:nvSpPr>
          <p:cNvPr id="104872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/>
              <a:t>Insert </a:t>
            </a:r>
            <a:r>
              <a:rPr dirty="0" lang="en-US" err="1"/>
              <a:t>sebagai</a:t>
            </a:r>
            <a:r>
              <a:rPr dirty="0" lang="en-US"/>
              <a:t> node </a:t>
            </a:r>
            <a:r>
              <a:rPr dirty="0" lang="en-US" err="1"/>
              <a:t>akhir</a:t>
            </a:r>
            <a:r>
              <a:rPr dirty="0" lang="en-US"/>
              <a:t> (tail</a:t>
            </a:r>
            <a:r>
              <a:rPr dirty="0" lang="en-US" smtClean="0"/>
              <a:t>)</a:t>
            </a:r>
            <a:endParaRPr dirty="0" lang="en-US"/>
          </a:p>
        </p:txBody>
      </p:sp>
      <p:sp>
        <p:nvSpPr>
          <p:cNvPr id="1048722" name="TextBox 6"/>
          <p:cNvSpPr txBox="1"/>
          <p:nvPr/>
        </p:nvSpPr>
        <p:spPr>
          <a:xfrm>
            <a:off x="3643901" y="3246732"/>
            <a:ext cx="2570480" cy="332741"/>
          </a:xfrm>
          <a:prstGeom prst="rect"/>
          <a:solidFill>
            <a:srgbClr val="FFFF00"/>
          </a:solidFill>
        </p:spPr>
        <p:txBody>
          <a:bodyPr rtlCol="0" wrap="none">
            <a:spAutoFit/>
          </a:bodyPr>
          <a:p>
            <a:r>
              <a:rPr b="1" dirty="0" sz="1600" i="1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Ingat</a:t>
            </a:r>
            <a:r>
              <a:rPr b="1" dirty="0" sz="1600" i="1" lang="en-US" smtClean="0">
                <a:latin typeface="Arial" panose="020B0604020202020204" pitchFamily="34" charset="0"/>
                <a:cs typeface="Arial" panose="020B0604020202020204" pitchFamily="34" charset="0"/>
              </a:rPr>
              <a:t>: tail </a:t>
            </a:r>
            <a:r>
              <a:rPr b="1" dirty="0" sz="1600" i="1" lang="en-US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b="1" dirty="0" sz="1600" i="1" lang="en-US" smtClean="0">
                <a:latin typeface="Arial" panose="020B0604020202020204" pitchFamily="34" charset="0"/>
                <a:cs typeface="Arial" panose="020B0604020202020204" pitchFamily="34" charset="0"/>
              </a:rPr>
              <a:t> next = NULL</a:t>
            </a:r>
            <a:endParaRPr b="1" dirty="0" sz="1600" i="1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723" name="TextBox 7"/>
          <p:cNvSpPr txBox="1"/>
          <p:nvPr/>
        </p:nvSpPr>
        <p:spPr>
          <a:xfrm>
            <a:off x="3881572" y="5136052"/>
            <a:ext cx="2976880" cy="358140"/>
          </a:xfrm>
          <a:prstGeom prst="rect"/>
          <a:solidFill>
            <a:srgbClr val="FFFF00"/>
          </a:solidFill>
        </p:spPr>
        <p:txBody>
          <a:bodyPr rtlCol="0" wrap="none">
            <a:spAutoFit/>
          </a:bodyPr>
          <a:p>
            <a:r>
              <a:rPr b="1" dirty="0" i="1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Mencari</a:t>
            </a:r>
            <a:r>
              <a:rPr b="1" dirty="0" i="1" lang="en-US" smtClean="0">
                <a:latin typeface="Arial" panose="020B0604020202020204" pitchFamily="34" charset="0"/>
                <a:cs typeface="Arial" panose="020B0604020202020204" pitchFamily="34" charset="0"/>
              </a:rPr>
              <a:t> node tail </a:t>
            </a:r>
            <a:r>
              <a:rPr b="1" dirty="0" i="1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b="1" dirty="0" i="1" lang="en-US" smtClean="0">
                <a:latin typeface="Arial" panose="020B0604020202020204" pitchFamily="34" charset="0"/>
                <a:cs typeface="Arial" panose="020B0604020202020204" pitchFamily="34" charset="0"/>
              </a:rPr>
              <a:t> head</a:t>
            </a:r>
            <a:endParaRPr b="1" dirty="0" i="1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/>
              <a:t>Insert </a:t>
            </a:r>
            <a:r>
              <a:rPr dirty="0" lang="en-US" err="1"/>
              <a:t>setelah</a:t>
            </a:r>
            <a:r>
              <a:rPr dirty="0" lang="en-US"/>
              <a:t> node </a:t>
            </a:r>
            <a:r>
              <a:rPr dirty="0" lang="en-US" err="1" smtClean="0"/>
              <a:t>tertentu</a:t>
            </a:r>
            <a:endParaRPr dirty="0" lang="en-US"/>
          </a:p>
        </p:txBody>
      </p:sp>
      <p:pic>
        <p:nvPicPr>
          <p:cNvPr id="2097191" name="Picture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3705" t="8362" r="20132" b="30055"/>
          <a:stretch>
            <a:fillRect/>
          </a:stretch>
        </p:blipFill>
        <p:spPr>
          <a:xfrm>
            <a:off x="212703" y="1610435"/>
            <a:ext cx="7424383" cy="1801505"/>
          </a:xfrm>
          <a:prstGeom prst="rect"/>
        </p:spPr>
      </p:pic>
      <p:pic>
        <p:nvPicPr>
          <p:cNvPr id="2097192" name="Picture 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l="610"/>
          <a:stretch>
            <a:fillRect/>
          </a:stretch>
        </p:blipFill>
        <p:spPr>
          <a:xfrm>
            <a:off x="5268037" y="2778310"/>
            <a:ext cx="6536141" cy="3984156"/>
          </a:xfrm>
          <a:prstGeom prst="rect"/>
        </p:spPr>
      </p:pic>
    </p:spTree>
  </p:cSld>
  <p:clrMapOvr>
    <a:masterClrMapping/>
  </p:clrMapOvr>
  <p:timing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/>
              <a:t>Insert </a:t>
            </a:r>
            <a:r>
              <a:rPr dirty="0" lang="en-US" err="1"/>
              <a:t>sebelum</a:t>
            </a:r>
            <a:r>
              <a:rPr dirty="0" lang="en-US"/>
              <a:t> node </a:t>
            </a:r>
            <a:r>
              <a:rPr dirty="0" lang="en-US" err="1" smtClean="0"/>
              <a:t>tertentu</a:t>
            </a:r>
            <a:endParaRPr dirty="0" lang="en-US"/>
          </a:p>
        </p:txBody>
      </p:sp>
      <p:pic>
        <p:nvPicPr>
          <p:cNvPr id="2097193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339882" y="1606835"/>
            <a:ext cx="6209837" cy="1796990"/>
          </a:xfrm>
          <a:prstGeom prst="rect"/>
        </p:spPr>
      </p:pic>
      <p:pic>
        <p:nvPicPr>
          <p:cNvPr id="2097194" name="Picture 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l="402"/>
          <a:stretch>
            <a:fillRect/>
          </a:stretch>
        </p:blipFill>
        <p:spPr>
          <a:xfrm>
            <a:off x="464024" y="3203815"/>
            <a:ext cx="6032310" cy="3654185"/>
          </a:xfrm>
          <a:prstGeom prst="rect"/>
        </p:spPr>
      </p:pic>
      <p:sp>
        <p:nvSpPr>
          <p:cNvPr id="1048726" name="TextBox 6"/>
          <p:cNvSpPr txBox="1"/>
          <p:nvPr/>
        </p:nvSpPr>
        <p:spPr>
          <a:xfrm>
            <a:off x="5191863" y="6057137"/>
            <a:ext cx="5339081" cy="358140"/>
          </a:xfrm>
          <a:prstGeom prst="rect"/>
          <a:solidFill>
            <a:srgbClr val="FFFF00"/>
          </a:solidFill>
        </p:spPr>
        <p:txBody>
          <a:bodyPr rtlCol="0" wrap="none">
            <a:spAutoFit/>
          </a:bodyPr>
          <a:p>
            <a:r>
              <a:rPr b="1" dirty="0" i="1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Ubah</a:t>
            </a:r>
            <a:r>
              <a:rPr b="1" dirty="0" i="1" lang="en-US" smtClean="0">
                <a:latin typeface="Arial" panose="020B0604020202020204" pitchFamily="34" charset="0"/>
                <a:cs typeface="Arial" panose="020B0604020202020204" pitchFamily="34" charset="0"/>
              </a:rPr>
              <a:t> pointer Next </a:t>
            </a:r>
            <a:r>
              <a:rPr b="1" dirty="0" i="1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b="1" dirty="0" i="1" lang="en-US" smtClean="0">
                <a:latin typeface="Arial" panose="020B0604020202020204" pitchFamily="34" charset="0"/>
                <a:cs typeface="Arial" panose="020B0604020202020204" pitchFamily="34" charset="0"/>
              </a:rPr>
              <a:t> previous node </a:t>
            </a:r>
            <a:r>
              <a:rPr b="1" dirty="0" i="1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b="1" dirty="0" i="1" lang="en-US" smtClean="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b="1" dirty="0" i="1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endParaRPr b="1" dirty="0" i="1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/>
              <a:t>Delete node </a:t>
            </a:r>
            <a:r>
              <a:rPr dirty="0" lang="en-US" err="1"/>
              <a:t>pertama</a:t>
            </a:r>
            <a:r>
              <a:rPr dirty="0" lang="en-US"/>
              <a:t> (head</a:t>
            </a:r>
            <a:r>
              <a:rPr dirty="0" lang="en-US" smtClean="0"/>
              <a:t>)</a:t>
            </a:r>
            <a:endParaRPr dirty="0" lang="en-US"/>
          </a:p>
        </p:txBody>
      </p:sp>
      <p:pic>
        <p:nvPicPr>
          <p:cNvPr id="2097195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7672" y="1511300"/>
            <a:ext cx="9056294" cy="3456485"/>
          </a:xfrm>
          <a:prstGeom prst="rect"/>
        </p:spPr>
      </p:pic>
      <p:pic>
        <p:nvPicPr>
          <p:cNvPr id="2097196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50793" y="4562194"/>
            <a:ext cx="4683847" cy="2040312"/>
          </a:xfrm>
          <a:prstGeom prst="rect"/>
        </p:spPr>
      </p:pic>
    </p:spTree>
  </p:cSld>
  <p:clrMapOvr>
    <a:masterClrMapping/>
  </p:clrMapOvr>
  <p:timing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Delete node </a:t>
            </a:r>
            <a:r>
              <a:rPr dirty="0" lang="en-US" err="1"/>
              <a:t>terakhir</a:t>
            </a:r>
            <a:r>
              <a:rPr dirty="0" lang="en-US"/>
              <a:t> (tail)</a:t>
            </a:r>
          </a:p>
        </p:txBody>
      </p:sp>
      <p:pic>
        <p:nvPicPr>
          <p:cNvPr id="2097197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81192" y="1620976"/>
            <a:ext cx="7962307" cy="3038948"/>
          </a:xfrm>
          <a:prstGeom prst="rect"/>
        </p:spPr>
      </p:pic>
      <p:pic>
        <p:nvPicPr>
          <p:cNvPr id="2097198" name="Picture 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b="19768"/>
          <a:stretch>
            <a:fillRect/>
          </a:stretch>
        </p:blipFill>
        <p:spPr>
          <a:xfrm>
            <a:off x="7125601" y="3624946"/>
            <a:ext cx="5066399" cy="3233054"/>
          </a:xfrm>
          <a:prstGeom prst="rect"/>
        </p:spPr>
      </p:pic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u="sng" smtClean="0"/>
              <a:t>Refreshing</a:t>
            </a:r>
            <a:r>
              <a:rPr dirty="0" lang="en-US" smtClean="0"/>
              <a:t>: Node </a:t>
            </a:r>
            <a:r>
              <a:rPr dirty="0" lang="en-US" err="1" smtClean="0"/>
              <a:t>dalam</a:t>
            </a:r>
            <a:r>
              <a:rPr dirty="0" lang="en-US" smtClean="0"/>
              <a:t> Linked List</a:t>
            </a:r>
            <a:endParaRPr dirty="0" lang="en-US"/>
          </a:p>
        </p:txBody>
      </p:sp>
      <p:sp>
        <p:nvSpPr>
          <p:cNvPr id="1048610" name="TextBox 3"/>
          <p:cNvSpPr txBox="1"/>
          <p:nvPr/>
        </p:nvSpPr>
        <p:spPr>
          <a:xfrm>
            <a:off x="581192" y="1734671"/>
            <a:ext cx="6583681" cy="396241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20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Apa</a:t>
            </a:r>
            <a:r>
              <a:rPr b="1"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b="1" dirty="0" sz="20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terjadi</a:t>
            </a:r>
            <a:r>
              <a:rPr b="1"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20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b="1"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20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b="1"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20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mendeklarasikan</a:t>
            </a:r>
            <a:r>
              <a:rPr b="1"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20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b="1"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 node?</a:t>
            </a:r>
            <a:endParaRPr b="1" dirty="0" sz="200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54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48285" y="2326621"/>
            <a:ext cx="3541130" cy="1371320"/>
          </a:xfrm>
          <a:prstGeom prst="rect"/>
        </p:spPr>
      </p:pic>
      <p:pic>
        <p:nvPicPr>
          <p:cNvPr id="2097155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48285" y="3826430"/>
            <a:ext cx="9991664" cy="691123"/>
          </a:xfrm>
          <a:prstGeom prst="rect"/>
        </p:spPr>
      </p:pic>
      <p:graphicFrame>
        <p:nvGraphicFramePr>
          <p:cNvPr id="4194304" name="Table 6"/>
          <p:cNvGraphicFramePr>
            <a:graphicFrameLocks noGrp="1"/>
          </p:cNvGraphicFramePr>
          <p:nvPr/>
        </p:nvGraphicFramePr>
        <p:xfrm>
          <a:off x="3868395" y="4753693"/>
          <a:ext cx="8128001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p>
                      <a:endParaRPr dirty="0" lang="en-US"/>
                    </a:p>
                  </a:txBody>
                </a:tc>
                <a:tc>
                  <a:txBody>
                    <a:bodyPr/>
                    <a:p>
                      <a:endParaRPr lang="en-US"/>
                    </a:p>
                  </a:txBody>
                </a:tc>
                <a:tc>
                  <a:txBody>
                    <a:bodyPr/>
                    <a:p>
                      <a:endParaRPr lang="en-US"/>
                    </a:p>
                  </a:txBody>
                </a:tc>
                <a:tc>
                  <a:txBody>
                    <a:bodyPr/>
                    <a:p>
                      <a:endParaRPr dirty="0" lang="en-US"/>
                    </a:p>
                  </a:txBody>
                </a:tc>
                <a:tc>
                  <a:txBody>
                    <a:bodyPr/>
                    <a:p>
                      <a:endParaRPr lang="en-US"/>
                    </a:p>
                  </a:txBody>
                </a:tc>
                <a:tc>
                  <a:txBody>
                    <a:bodyPr/>
                    <a:p>
                      <a:endParaRPr lang="en-US"/>
                    </a:p>
                  </a:txBody>
                </a:tc>
                <a:tc>
                  <a:txBody>
                    <a:bodyPr/>
                    <a:p>
                      <a:endParaRPr dirty="0" lang="en-US"/>
                    </a:p>
                  </a:txBody>
                </a:tc>
              </a:tr>
            </a:tbl>
          </a:graphicData>
        </a:graphic>
      </p:graphicFrame>
      <p:sp>
        <p:nvSpPr>
          <p:cNvPr id="1048611" name="TextBox 7"/>
          <p:cNvSpPr txBox="1"/>
          <p:nvPr/>
        </p:nvSpPr>
        <p:spPr>
          <a:xfrm>
            <a:off x="2171648" y="5112738"/>
            <a:ext cx="186461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Alamat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memory:</a:t>
            </a:r>
            <a:endParaRPr dirty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12" name="TextBox 8"/>
          <p:cNvSpPr txBox="1"/>
          <p:nvPr/>
        </p:nvSpPr>
        <p:spPr>
          <a:xfrm>
            <a:off x="6414248" y="5149113"/>
            <a:ext cx="825867" cy="369332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43263</a:t>
            </a:r>
            <a:endParaRPr b="1" dirty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13" name="TextBox 9"/>
          <p:cNvSpPr txBox="1"/>
          <p:nvPr/>
        </p:nvSpPr>
        <p:spPr>
          <a:xfrm>
            <a:off x="7545541" y="5133277"/>
            <a:ext cx="825867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43267</a:t>
            </a:r>
            <a:endParaRPr dirty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14" name="Rectangle 10"/>
          <p:cNvSpPr/>
          <p:nvPr/>
        </p:nvSpPr>
        <p:spPr>
          <a:xfrm>
            <a:off x="5970809" y="4517553"/>
            <a:ext cx="2662203" cy="1000892"/>
          </a:xfrm>
          <a:prstGeom prst="rect"/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15" name="TextBox 11"/>
          <p:cNvSpPr txBox="1"/>
          <p:nvPr/>
        </p:nvSpPr>
        <p:spPr>
          <a:xfrm>
            <a:off x="6508023" y="4744949"/>
            <a:ext cx="633507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dirty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16" name="TextBox 12"/>
          <p:cNvSpPr txBox="1"/>
          <p:nvPr/>
        </p:nvSpPr>
        <p:spPr>
          <a:xfrm>
            <a:off x="7582637" y="4729113"/>
            <a:ext cx="62068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endParaRPr dirty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17" name="TextBox 13"/>
          <p:cNvSpPr txBox="1"/>
          <p:nvPr/>
        </p:nvSpPr>
        <p:spPr>
          <a:xfrm>
            <a:off x="712999" y="6077255"/>
            <a:ext cx="9098280" cy="396240"/>
          </a:xfrm>
          <a:prstGeom prst="rect"/>
          <a:solidFill>
            <a:srgbClr val="FFFF00"/>
          </a:solidFill>
        </p:spPr>
        <p:txBody>
          <a:bodyPr rtlCol="0" wrap="none">
            <a:spAutoFit/>
          </a:bodyPr>
          <a:p>
            <a:r>
              <a:rPr b="1" dirty="0" sz="200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berisi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alamat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pertama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memory yang </a:t>
            </a:r>
            <a:r>
              <a:rPr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dialokasikan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kotak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merah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200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43263</a:t>
            </a:r>
            <a:endParaRPr b="1" dirty="0"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/>
              <a:t>Delete </a:t>
            </a:r>
            <a:r>
              <a:rPr dirty="0" lang="en-US" err="1"/>
              <a:t>pada</a:t>
            </a:r>
            <a:r>
              <a:rPr dirty="0" lang="en-US"/>
              <a:t> node </a:t>
            </a:r>
            <a:r>
              <a:rPr dirty="0" lang="en-US" err="1" smtClean="0"/>
              <a:t>tertentu</a:t>
            </a:r>
            <a:endParaRPr dirty="0" lang="en-US"/>
          </a:p>
        </p:txBody>
      </p:sp>
      <p:pic>
        <p:nvPicPr>
          <p:cNvPr id="2097199" name="Picture 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r="5411" b="12239"/>
          <a:stretch>
            <a:fillRect/>
          </a:stretch>
        </p:blipFill>
        <p:spPr>
          <a:xfrm>
            <a:off x="103521" y="1787845"/>
            <a:ext cx="6624826" cy="2345955"/>
          </a:xfrm>
          <a:prstGeom prst="rect"/>
        </p:spPr>
      </p:pic>
      <p:pic>
        <p:nvPicPr>
          <p:cNvPr id="2097200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728346" y="1787845"/>
            <a:ext cx="5494423" cy="4804024"/>
          </a:xfrm>
          <a:prstGeom prst="rect"/>
        </p:spPr>
      </p:pic>
    </p:spTree>
  </p:cSld>
  <p:clrMapOvr>
    <a:masterClrMapping/>
  </p:clrMapOvr>
  <p:timing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Aplikasi</a:t>
            </a:r>
            <a:r>
              <a:rPr dirty="0" lang="en-US" smtClean="0"/>
              <a:t> Linked List di </a:t>
            </a:r>
            <a:r>
              <a:rPr dirty="0" lang="en-US" err="1" smtClean="0"/>
              <a:t>Dunia</a:t>
            </a:r>
            <a:r>
              <a:rPr dirty="0" lang="en-US" smtClean="0"/>
              <a:t> </a:t>
            </a:r>
            <a:r>
              <a:rPr dirty="0" lang="en-US" err="1" smtClean="0"/>
              <a:t>Nyata</a:t>
            </a:r>
            <a:endParaRPr dirty="0" lang="en-US"/>
          </a:p>
        </p:txBody>
      </p:sp>
      <p:sp>
        <p:nvSpPr>
          <p:cNvPr id="104873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Image viewer</a:t>
            </a:r>
          </a:p>
          <a:p>
            <a:r>
              <a:rPr dirty="0" lang="en-US" smtClean="0"/>
              <a:t>Previous &amp; </a:t>
            </a:r>
            <a:r>
              <a:rPr dirty="0" lang="en-US"/>
              <a:t>next page </a:t>
            </a:r>
            <a:r>
              <a:rPr dirty="0" lang="en-US" smtClean="0"/>
              <a:t>di </a:t>
            </a:r>
            <a:r>
              <a:rPr dirty="0" lang="en-US"/>
              <a:t>w</a:t>
            </a:r>
            <a:r>
              <a:rPr dirty="0" lang="en-US" smtClean="0"/>
              <a:t>eb browser</a:t>
            </a:r>
            <a:endParaRPr dirty="0" lang="en-US"/>
          </a:p>
          <a:p>
            <a:r>
              <a:rPr dirty="0" lang="en-US" smtClean="0"/>
              <a:t>Playlist di music player</a:t>
            </a:r>
            <a:endParaRPr dirty="0" lang="en-US"/>
          </a:p>
        </p:txBody>
      </p:sp>
    </p:spTree>
  </p:cSld>
  <p:clrMapOvr>
    <a:masterClrMapping/>
  </p:clrMapOvr>
  <p:timing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Latihan</a:t>
            </a:r>
            <a:r>
              <a:rPr dirty="0" lang="en-US" smtClean="0"/>
              <a:t> </a:t>
            </a:r>
            <a:r>
              <a:rPr dirty="0" lang="en-US" smtClean="0"/>
              <a:t>1 (</a:t>
            </a:r>
            <a:r>
              <a:rPr dirty="0" lang="en-US" err="1" smtClean="0"/>
              <a:t>Pemanasan</a:t>
            </a:r>
            <a:r>
              <a:rPr dirty="0" lang="en-US" smtClean="0"/>
              <a:t>!)</a:t>
            </a:r>
            <a:endParaRPr dirty="0" lang="en-US"/>
          </a:p>
        </p:txBody>
      </p:sp>
      <p:sp>
        <p:nvSpPr>
          <p:cNvPr id="1048733" name="Content Placeholder 2"/>
          <p:cNvSpPr>
            <a:spLocks noGrp="1"/>
          </p:cNvSpPr>
          <p:nvPr>
            <p:ph idx="1"/>
          </p:nvPr>
        </p:nvSpPr>
        <p:spPr>
          <a:xfrm>
            <a:off x="581194" y="1803402"/>
            <a:ext cx="11029615" cy="557662"/>
          </a:xfrm>
        </p:spPr>
        <p:txBody>
          <a:bodyPr/>
          <a:p>
            <a:r>
              <a:rPr dirty="0" lang="en-US" err="1" smtClean="0"/>
              <a:t>Buat</a:t>
            </a:r>
            <a:r>
              <a:rPr dirty="0" lang="en-US" smtClean="0"/>
              <a:t> </a:t>
            </a:r>
            <a:r>
              <a:rPr dirty="0" lang="en-US" err="1" smtClean="0"/>
              <a:t>sebuah</a:t>
            </a:r>
            <a:r>
              <a:rPr dirty="0" lang="en-US" smtClean="0"/>
              <a:t> program </a:t>
            </a:r>
            <a:r>
              <a:rPr dirty="0" lang="en-US" err="1" smtClean="0"/>
              <a:t>untuk</a:t>
            </a:r>
            <a:r>
              <a:rPr dirty="0" lang="en-US" smtClean="0"/>
              <a:t> </a:t>
            </a:r>
            <a:r>
              <a:rPr dirty="0" lang="en-US" err="1" smtClean="0"/>
              <a:t>menampilkan</a:t>
            </a:r>
            <a:r>
              <a:rPr dirty="0" lang="en-US" smtClean="0"/>
              <a:t> output di </a:t>
            </a:r>
            <a:r>
              <a:rPr dirty="0" lang="en-US" err="1" smtClean="0"/>
              <a:t>bawah</a:t>
            </a:r>
            <a:r>
              <a:rPr dirty="0" lang="en-US" smtClean="0"/>
              <a:t> </a:t>
            </a:r>
            <a:r>
              <a:rPr dirty="0" lang="en-US" err="1" smtClean="0"/>
              <a:t>ini</a:t>
            </a:r>
            <a:r>
              <a:rPr dirty="0" lang="en-US" smtClean="0"/>
              <a:t> </a:t>
            </a:r>
            <a:r>
              <a:rPr dirty="0" lang="en-US" err="1" smtClean="0"/>
              <a:t>menggunakan</a:t>
            </a:r>
            <a:r>
              <a:rPr lang="en-US" smtClean="0"/>
              <a:t> double linked list!</a:t>
            </a:r>
            <a:endParaRPr dirty="0" lang="en-US"/>
          </a:p>
        </p:txBody>
      </p:sp>
      <p:pic>
        <p:nvPicPr>
          <p:cNvPr id="2097201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481742" y="2213780"/>
            <a:ext cx="4420311" cy="4552655"/>
          </a:xfrm>
          <a:prstGeom prst="rect"/>
        </p:spPr>
      </p:pic>
    </p:spTree>
  </p:cSld>
  <p:clrMapOvr>
    <a:masterClrMapping/>
  </p:clrMapOvr>
  <p:timing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Latihan</a:t>
            </a:r>
            <a:r>
              <a:rPr dirty="0" lang="en-US" smtClean="0"/>
              <a:t> 2: </a:t>
            </a:r>
            <a:r>
              <a:rPr dirty="0" lang="en-US" err="1" smtClean="0"/>
              <a:t>Membalik</a:t>
            </a:r>
            <a:r>
              <a:rPr dirty="0" lang="en-US" smtClean="0"/>
              <a:t> Double </a:t>
            </a:r>
            <a:r>
              <a:rPr dirty="0" lang="en-US"/>
              <a:t>Linked </a:t>
            </a:r>
            <a:r>
              <a:rPr dirty="0" lang="en-US" smtClean="0"/>
              <a:t>List</a:t>
            </a:r>
            <a:endParaRPr dirty="0" lang="en-US"/>
          </a:p>
        </p:txBody>
      </p:sp>
      <p:sp>
        <p:nvSpPr>
          <p:cNvPr id="1048735" name="Content Placeholder 2"/>
          <p:cNvSpPr>
            <a:spLocks noGrp="1"/>
          </p:cNvSpPr>
          <p:nvPr>
            <p:ph idx="1"/>
          </p:nvPr>
        </p:nvSpPr>
        <p:spPr>
          <a:xfrm>
            <a:off x="581194" y="1803401"/>
            <a:ext cx="11029615" cy="1076277"/>
          </a:xfrm>
        </p:spPr>
        <p:txBody>
          <a:bodyPr/>
          <a:p>
            <a:r>
              <a:rPr dirty="0" lang="en-US" err="1" smtClean="0"/>
              <a:t>Bagaimana</a:t>
            </a:r>
            <a:r>
              <a:rPr dirty="0" lang="en-US" smtClean="0"/>
              <a:t> </a:t>
            </a:r>
            <a:r>
              <a:rPr dirty="0" lang="en-US" err="1" smtClean="0"/>
              <a:t>untuk</a:t>
            </a:r>
            <a:r>
              <a:rPr dirty="0" lang="en-US" smtClean="0"/>
              <a:t> </a:t>
            </a:r>
            <a:r>
              <a:rPr dirty="0" lang="en-US" err="1" smtClean="0"/>
              <a:t>membalik</a:t>
            </a:r>
            <a:r>
              <a:rPr dirty="0" lang="en-US" smtClean="0"/>
              <a:t> </a:t>
            </a:r>
            <a:r>
              <a:rPr dirty="0" lang="en-US" err="1" smtClean="0"/>
              <a:t>nilai-nilai</a:t>
            </a:r>
            <a:r>
              <a:rPr dirty="0" lang="en-US" smtClean="0"/>
              <a:t> </a:t>
            </a:r>
            <a:r>
              <a:rPr dirty="0" lang="en-US" err="1" smtClean="0"/>
              <a:t>dalam</a:t>
            </a:r>
            <a:r>
              <a:rPr dirty="0" lang="en-US" smtClean="0"/>
              <a:t> double linked list (tail </a:t>
            </a:r>
            <a:r>
              <a:rPr dirty="0" lang="en-US" err="1" smtClean="0"/>
              <a:t>ke</a:t>
            </a:r>
            <a:r>
              <a:rPr dirty="0" lang="en-US" smtClean="0"/>
              <a:t> head)?</a:t>
            </a:r>
            <a:endParaRPr dirty="0" lang="en-US"/>
          </a:p>
        </p:txBody>
      </p:sp>
      <p:pic>
        <p:nvPicPr>
          <p:cNvPr id="209720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506709" y="2614684"/>
            <a:ext cx="6905625" cy="1295400"/>
          </a:xfrm>
          <a:prstGeom prst="rect"/>
        </p:spPr>
      </p:pic>
      <p:pic>
        <p:nvPicPr>
          <p:cNvPr id="2097203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615464" y="5232020"/>
            <a:ext cx="6915150" cy="1362075"/>
          </a:xfrm>
          <a:prstGeom prst="rect"/>
        </p:spPr>
      </p:pic>
      <p:sp>
        <p:nvSpPr>
          <p:cNvPr id="1048736" name="Down Arrow 5"/>
          <p:cNvSpPr/>
          <p:nvPr/>
        </p:nvSpPr>
        <p:spPr>
          <a:xfrm>
            <a:off x="5431809" y="4026090"/>
            <a:ext cx="1405719" cy="900752"/>
          </a:xfrm>
          <a:prstGeom prst="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  <p:timing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Terima</a:t>
            </a:r>
            <a:r>
              <a:rPr dirty="0" lang="en-US" smtClean="0"/>
              <a:t> </a:t>
            </a:r>
            <a:r>
              <a:rPr dirty="0" lang="en-US" err="1" smtClean="0"/>
              <a:t>Kasih</a:t>
            </a:r>
            <a:endParaRPr dirty="0" lang="en-US"/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91682" y="1708616"/>
            <a:ext cx="2961437" cy="859772"/>
          </a:xfrm>
          <a:prstGeom prst="rect"/>
        </p:spPr>
      </p:pic>
      <p:graphicFrame>
        <p:nvGraphicFramePr>
          <p:cNvPr id="4194305" name="Table 4"/>
          <p:cNvGraphicFramePr>
            <a:graphicFrameLocks noGrp="1"/>
          </p:cNvGraphicFramePr>
          <p:nvPr/>
        </p:nvGraphicFramePr>
        <p:xfrm>
          <a:off x="3478430" y="2602163"/>
          <a:ext cx="8128001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p>
                      <a:endParaRPr dirty="0" lang="en-US"/>
                    </a:p>
                  </a:txBody>
                </a:tc>
                <a:tc>
                  <a:txBody>
                    <a:bodyPr/>
                    <a:p>
                      <a:endParaRPr lang="en-US"/>
                    </a:p>
                  </a:txBody>
                </a:tc>
                <a:tc>
                  <a:txBody>
                    <a:bodyPr/>
                    <a:p>
                      <a:endParaRPr lang="en-US"/>
                    </a:p>
                  </a:txBody>
                </a:tc>
                <a:tc>
                  <a:txBody>
                    <a:bodyPr/>
                    <a:p>
                      <a:endParaRPr dirty="0" lang="en-US"/>
                    </a:p>
                  </a:txBody>
                </a:tc>
                <a:tc>
                  <a:txBody>
                    <a:bodyPr/>
                    <a:p>
                      <a:endParaRPr lang="en-US"/>
                    </a:p>
                  </a:txBody>
                </a:tc>
                <a:tc>
                  <a:txBody>
                    <a:bodyPr/>
                    <a:p>
                      <a:endParaRPr lang="en-US"/>
                    </a:p>
                  </a:txBody>
                </a:tc>
                <a:tc>
                  <a:txBody>
                    <a:bodyPr/>
                    <a:p>
                      <a:endParaRPr dirty="0" lang="en-US"/>
                    </a:p>
                  </a:txBody>
                </a:tc>
              </a:tr>
            </a:tbl>
          </a:graphicData>
        </a:graphic>
      </p:graphicFrame>
      <p:sp>
        <p:nvSpPr>
          <p:cNvPr id="1048618" name="TextBox 5"/>
          <p:cNvSpPr txBox="1"/>
          <p:nvPr/>
        </p:nvSpPr>
        <p:spPr>
          <a:xfrm>
            <a:off x="1781683" y="2961208"/>
            <a:ext cx="186461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Alamat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memory:</a:t>
            </a:r>
            <a:endParaRPr dirty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19" name="TextBox 6"/>
          <p:cNvSpPr txBox="1"/>
          <p:nvPr/>
        </p:nvSpPr>
        <p:spPr>
          <a:xfrm>
            <a:off x="6024283" y="2997583"/>
            <a:ext cx="825867" cy="369332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43263</a:t>
            </a:r>
            <a:endParaRPr b="1" dirty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20" name="TextBox 7"/>
          <p:cNvSpPr txBox="1"/>
          <p:nvPr/>
        </p:nvSpPr>
        <p:spPr>
          <a:xfrm>
            <a:off x="7155576" y="2981747"/>
            <a:ext cx="825867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43267</a:t>
            </a:r>
            <a:endParaRPr dirty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21" name="Rectangle 8"/>
          <p:cNvSpPr/>
          <p:nvPr/>
        </p:nvSpPr>
        <p:spPr>
          <a:xfrm>
            <a:off x="5580844" y="2366023"/>
            <a:ext cx="2662203" cy="1000892"/>
          </a:xfrm>
          <a:prstGeom prst="rect"/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22" name="TextBox 9"/>
          <p:cNvSpPr txBox="1"/>
          <p:nvPr/>
        </p:nvSpPr>
        <p:spPr>
          <a:xfrm>
            <a:off x="6118058" y="2593419"/>
            <a:ext cx="569387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378</a:t>
            </a:r>
            <a:endParaRPr dirty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23" name="TextBox 10"/>
          <p:cNvSpPr txBox="1"/>
          <p:nvPr/>
        </p:nvSpPr>
        <p:spPr>
          <a:xfrm>
            <a:off x="7192672" y="2577583"/>
            <a:ext cx="774571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dirty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57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64778" y="4061451"/>
            <a:ext cx="10596282" cy="619995"/>
          </a:xfrm>
          <a:prstGeom prst="rect"/>
        </p:spPr>
      </p:pic>
      <p:graphicFrame>
        <p:nvGraphicFramePr>
          <p:cNvPr id="4194306" name="Table 12"/>
          <p:cNvGraphicFramePr>
            <a:graphicFrameLocks noGrp="1"/>
          </p:cNvGraphicFramePr>
          <p:nvPr/>
        </p:nvGraphicFramePr>
        <p:xfrm>
          <a:off x="3411195" y="5057739"/>
          <a:ext cx="8128001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p>
                      <a:endParaRPr dirty="0" lang="en-US"/>
                    </a:p>
                  </a:txBody>
                </a:tc>
                <a:tc>
                  <a:txBody>
                    <a:bodyPr/>
                    <a:p>
                      <a:endParaRPr lang="en-US"/>
                    </a:p>
                  </a:txBody>
                </a:tc>
                <a:tc>
                  <a:txBody>
                    <a:bodyPr/>
                    <a:p>
                      <a:endParaRPr lang="en-US"/>
                    </a:p>
                  </a:txBody>
                </a:tc>
                <a:tc>
                  <a:txBody>
                    <a:bodyPr/>
                    <a:p>
                      <a:endParaRPr dirty="0" lang="en-US"/>
                    </a:p>
                  </a:txBody>
                </a:tc>
                <a:tc>
                  <a:txBody>
                    <a:bodyPr/>
                    <a:p>
                      <a:endParaRPr lang="en-US"/>
                    </a:p>
                  </a:txBody>
                </a:tc>
                <a:tc>
                  <a:txBody>
                    <a:bodyPr/>
                    <a:p>
                      <a:endParaRPr lang="en-US"/>
                    </a:p>
                  </a:txBody>
                </a:tc>
                <a:tc>
                  <a:txBody>
                    <a:bodyPr/>
                    <a:p>
                      <a:endParaRPr dirty="0" lang="en-US"/>
                    </a:p>
                  </a:txBody>
                </a:tc>
              </a:tr>
            </a:tbl>
          </a:graphicData>
        </a:graphic>
      </p:graphicFrame>
      <p:sp>
        <p:nvSpPr>
          <p:cNvPr id="1048624" name="TextBox 13"/>
          <p:cNvSpPr txBox="1"/>
          <p:nvPr/>
        </p:nvSpPr>
        <p:spPr>
          <a:xfrm>
            <a:off x="1714448" y="5416784"/>
            <a:ext cx="186461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Alamat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memory:</a:t>
            </a:r>
            <a:endParaRPr dirty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25" name="TextBox 14"/>
          <p:cNvSpPr txBox="1"/>
          <p:nvPr/>
        </p:nvSpPr>
        <p:spPr>
          <a:xfrm>
            <a:off x="5957048" y="5453159"/>
            <a:ext cx="825867" cy="369332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43263</a:t>
            </a:r>
            <a:endParaRPr b="1" dirty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26" name="TextBox 15"/>
          <p:cNvSpPr txBox="1"/>
          <p:nvPr/>
        </p:nvSpPr>
        <p:spPr>
          <a:xfrm>
            <a:off x="7088341" y="5437323"/>
            <a:ext cx="825867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43267</a:t>
            </a:r>
            <a:endParaRPr dirty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27" name="Rectangle 16"/>
          <p:cNvSpPr/>
          <p:nvPr/>
        </p:nvSpPr>
        <p:spPr>
          <a:xfrm>
            <a:off x="5513609" y="4821599"/>
            <a:ext cx="2662203" cy="1000892"/>
          </a:xfrm>
          <a:prstGeom prst="rect"/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28" name="TextBox 17"/>
          <p:cNvSpPr txBox="1"/>
          <p:nvPr/>
        </p:nvSpPr>
        <p:spPr>
          <a:xfrm>
            <a:off x="6050823" y="5048995"/>
            <a:ext cx="569387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378</a:t>
            </a:r>
            <a:endParaRPr dirty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29" name="TextBox 18"/>
          <p:cNvSpPr txBox="1"/>
          <p:nvPr/>
        </p:nvSpPr>
        <p:spPr>
          <a:xfrm>
            <a:off x="7125437" y="5033159"/>
            <a:ext cx="774571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dirty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30" name="Rectangle 19"/>
          <p:cNvSpPr/>
          <p:nvPr/>
        </p:nvSpPr>
        <p:spPr>
          <a:xfrm>
            <a:off x="9014895" y="4822273"/>
            <a:ext cx="2662203" cy="1000892"/>
          </a:xfrm>
          <a:prstGeom prst="rect"/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31" name="TextBox 20"/>
          <p:cNvSpPr txBox="1"/>
          <p:nvPr/>
        </p:nvSpPr>
        <p:spPr>
          <a:xfrm>
            <a:off x="9452359" y="5416784"/>
            <a:ext cx="825867" cy="369332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56489</a:t>
            </a:r>
            <a:endParaRPr b="1" dirty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32" name="TextBox 22"/>
          <p:cNvSpPr txBox="1"/>
          <p:nvPr/>
        </p:nvSpPr>
        <p:spPr>
          <a:xfrm>
            <a:off x="10564728" y="5426796"/>
            <a:ext cx="825867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56493</a:t>
            </a:r>
            <a:endParaRPr dirty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33" name="TextBox 23"/>
          <p:cNvSpPr txBox="1"/>
          <p:nvPr/>
        </p:nvSpPr>
        <p:spPr>
          <a:xfrm>
            <a:off x="6304591" y="5962644"/>
            <a:ext cx="1211580" cy="396241"/>
          </a:xfrm>
          <a:prstGeom prst="rect"/>
          <a:solidFill>
            <a:srgbClr val="FFFF00"/>
          </a:solidFill>
        </p:spPr>
        <p:txBody>
          <a:bodyPr rtlCol="0" wrap="none">
            <a:spAutoFit/>
          </a:bodyPr>
          <a:p>
            <a:r>
              <a:rPr dirty="0" sz="20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Alokasi</a:t>
            </a: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200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b="1" dirty="0"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8634" name="TextBox 24"/>
          <p:cNvSpPr txBox="1"/>
          <p:nvPr/>
        </p:nvSpPr>
        <p:spPr>
          <a:xfrm>
            <a:off x="9294807" y="5945106"/>
            <a:ext cx="2214880" cy="396240"/>
          </a:xfrm>
          <a:prstGeom prst="rect"/>
          <a:solidFill>
            <a:srgbClr val="FFFF00"/>
          </a:solidFill>
        </p:spPr>
        <p:txBody>
          <a:bodyPr rtlCol="0" wrap="none">
            <a:spAutoFit/>
          </a:bodyPr>
          <a:p>
            <a:r>
              <a:rPr dirty="0" sz="20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Alokasi</a:t>
            </a: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2000" lang="en-US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new_node</a:t>
            </a:r>
            <a:endParaRPr b="1" dirty="0"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8635" name="TextBox 25"/>
          <p:cNvSpPr txBox="1"/>
          <p:nvPr/>
        </p:nvSpPr>
        <p:spPr>
          <a:xfrm>
            <a:off x="194973" y="6201258"/>
            <a:ext cx="4119881" cy="396240"/>
          </a:xfrm>
          <a:prstGeom prst="rect"/>
          <a:solidFill>
            <a:srgbClr val="FFFF00"/>
          </a:solidFill>
        </p:spPr>
        <p:txBody>
          <a:bodyPr rtlCol="0" wrap="none">
            <a:spAutoFit/>
          </a:bodyPr>
          <a:p>
            <a:r>
              <a:rPr dirty="0" sz="20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0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200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p, </a:t>
            </a:r>
            <a:r>
              <a:rPr b="1" dirty="0" sz="2000" lang="en-US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new_node</a:t>
            </a:r>
            <a:r>
              <a:rPr b="1" dirty="0" sz="200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= 56489</a:t>
            </a:r>
            <a:endParaRPr b="1" dirty="0"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extBox 4"/>
          <p:cNvSpPr txBox="1"/>
          <p:nvPr/>
        </p:nvSpPr>
        <p:spPr>
          <a:xfrm>
            <a:off x="452997" y="1613648"/>
            <a:ext cx="7917181" cy="39624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20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Apa</a:t>
            </a:r>
            <a:r>
              <a:rPr b="1"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b="1" dirty="0" sz="20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terjadi</a:t>
            </a:r>
            <a:r>
              <a:rPr b="1"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20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b="1"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20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b="1"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20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menghubungkan</a:t>
            </a:r>
            <a:r>
              <a:rPr b="1"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 2 node (</a:t>
            </a:r>
            <a:r>
              <a:rPr b="1" dirty="0" sz="200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b="1"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20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b="1"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2000" lang="en-US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new_node</a:t>
            </a:r>
            <a:r>
              <a:rPr b="1"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)?</a:t>
            </a:r>
            <a:endParaRPr b="1" dirty="0" sz="200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194307" name="Table 5"/>
          <p:cNvGraphicFramePr>
            <a:graphicFrameLocks noGrp="1"/>
          </p:cNvGraphicFramePr>
          <p:nvPr/>
        </p:nvGraphicFramePr>
        <p:xfrm>
          <a:off x="2402665" y="4318151"/>
          <a:ext cx="8128001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p>
                      <a:endParaRPr dirty="0" lang="en-US"/>
                    </a:p>
                  </a:txBody>
                </a:tc>
                <a:tc>
                  <a:txBody>
                    <a:bodyPr/>
                    <a:p>
                      <a:endParaRPr lang="en-US"/>
                    </a:p>
                  </a:txBody>
                </a:tc>
                <a:tc>
                  <a:txBody>
                    <a:bodyPr/>
                    <a:p>
                      <a:endParaRPr lang="en-US"/>
                    </a:p>
                  </a:txBody>
                </a:tc>
                <a:tc>
                  <a:txBody>
                    <a:bodyPr/>
                    <a:p>
                      <a:endParaRPr dirty="0" lang="en-US"/>
                    </a:p>
                  </a:txBody>
                </a:tc>
                <a:tc>
                  <a:txBody>
                    <a:bodyPr/>
                    <a:p>
                      <a:endParaRPr lang="en-US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b="0" dirty="0"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b="0" dirty="0"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b="0" dirty="0"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b="0" dirty="0"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</a:tc>
              </a:tr>
            </a:tbl>
          </a:graphicData>
        </a:graphic>
      </p:graphicFrame>
      <p:sp>
        <p:nvSpPr>
          <p:cNvPr id="1048637" name="TextBox 6"/>
          <p:cNvSpPr txBox="1"/>
          <p:nvPr/>
        </p:nvSpPr>
        <p:spPr>
          <a:xfrm>
            <a:off x="705918" y="4677196"/>
            <a:ext cx="186461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Alamat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memory:</a:t>
            </a:r>
            <a:endParaRPr dirty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38" name="TextBox 7"/>
          <p:cNvSpPr txBox="1"/>
          <p:nvPr/>
        </p:nvSpPr>
        <p:spPr>
          <a:xfrm>
            <a:off x="4948518" y="4713571"/>
            <a:ext cx="825867" cy="369332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43263</a:t>
            </a:r>
            <a:endParaRPr b="1" dirty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39" name="TextBox 8"/>
          <p:cNvSpPr txBox="1"/>
          <p:nvPr/>
        </p:nvSpPr>
        <p:spPr>
          <a:xfrm>
            <a:off x="6079811" y="4697735"/>
            <a:ext cx="825867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43267</a:t>
            </a:r>
            <a:endParaRPr dirty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40" name="Rectangle 9"/>
          <p:cNvSpPr/>
          <p:nvPr/>
        </p:nvSpPr>
        <p:spPr>
          <a:xfrm>
            <a:off x="4505079" y="4082011"/>
            <a:ext cx="2662203" cy="1000892"/>
          </a:xfrm>
          <a:prstGeom prst="rect"/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41" name="TextBox 10"/>
          <p:cNvSpPr txBox="1"/>
          <p:nvPr/>
        </p:nvSpPr>
        <p:spPr>
          <a:xfrm>
            <a:off x="5042293" y="4309407"/>
            <a:ext cx="569387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378</a:t>
            </a:r>
            <a:endParaRPr dirty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42" name="TextBox 11"/>
          <p:cNvSpPr txBox="1"/>
          <p:nvPr/>
        </p:nvSpPr>
        <p:spPr>
          <a:xfrm>
            <a:off x="6116907" y="4293571"/>
            <a:ext cx="825867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>
                <a:latin typeface="Arial" panose="020B0604020202020204" pitchFamily="34" charset="0"/>
                <a:cs typeface="Arial" panose="020B0604020202020204" pitchFamily="34" charset="0"/>
              </a:rPr>
              <a:t>56489</a:t>
            </a:r>
          </a:p>
        </p:txBody>
      </p:sp>
      <p:sp>
        <p:nvSpPr>
          <p:cNvPr id="1048643" name="Rectangle 12"/>
          <p:cNvSpPr/>
          <p:nvPr/>
        </p:nvSpPr>
        <p:spPr>
          <a:xfrm>
            <a:off x="8006365" y="4082685"/>
            <a:ext cx="2662203" cy="1000892"/>
          </a:xfrm>
          <a:prstGeom prst="rect"/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44" name="TextBox 13"/>
          <p:cNvSpPr txBox="1"/>
          <p:nvPr/>
        </p:nvSpPr>
        <p:spPr>
          <a:xfrm>
            <a:off x="8443829" y="4677196"/>
            <a:ext cx="825867" cy="369332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56489</a:t>
            </a:r>
            <a:endParaRPr b="1" dirty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45" name="TextBox 14"/>
          <p:cNvSpPr txBox="1"/>
          <p:nvPr/>
        </p:nvSpPr>
        <p:spPr>
          <a:xfrm>
            <a:off x="9556198" y="4687208"/>
            <a:ext cx="825867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56493</a:t>
            </a:r>
            <a:endParaRPr dirty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46" name="TextBox 15"/>
          <p:cNvSpPr txBox="1"/>
          <p:nvPr/>
        </p:nvSpPr>
        <p:spPr>
          <a:xfrm>
            <a:off x="5296061" y="5223056"/>
            <a:ext cx="1211581" cy="396240"/>
          </a:xfrm>
          <a:prstGeom prst="rect"/>
          <a:solidFill>
            <a:srgbClr val="FFFF00"/>
          </a:solidFill>
        </p:spPr>
        <p:txBody>
          <a:bodyPr rtlCol="0" wrap="none">
            <a:spAutoFit/>
          </a:bodyPr>
          <a:p>
            <a:r>
              <a:rPr dirty="0" sz="20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Alokasi</a:t>
            </a: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200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b="1" dirty="0"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8647" name="TextBox 16"/>
          <p:cNvSpPr txBox="1"/>
          <p:nvPr/>
        </p:nvSpPr>
        <p:spPr>
          <a:xfrm>
            <a:off x="8286277" y="5205518"/>
            <a:ext cx="2214880" cy="396240"/>
          </a:xfrm>
          <a:prstGeom prst="rect"/>
          <a:solidFill>
            <a:srgbClr val="FFFF00"/>
          </a:solidFill>
        </p:spPr>
        <p:txBody>
          <a:bodyPr rtlCol="0" wrap="none">
            <a:spAutoFit/>
          </a:bodyPr>
          <a:p>
            <a:r>
              <a:rPr dirty="0" sz="20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Alokasi</a:t>
            </a: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2000" lang="en-US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new_node</a:t>
            </a:r>
            <a:endParaRPr b="1" dirty="0"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97158" name="Picture 1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19330" y="2256198"/>
            <a:ext cx="3991224" cy="1522426"/>
          </a:xfrm>
          <a:prstGeom prst="rect"/>
        </p:spPr>
      </p:pic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Latihan</a:t>
            </a:r>
            <a:r>
              <a:rPr dirty="0" lang="en-US" smtClean="0"/>
              <a:t> </a:t>
            </a:r>
            <a:r>
              <a:rPr dirty="0" lang="en-US" err="1" smtClean="0"/>
              <a:t>Pertemuan</a:t>
            </a:r>
            <a:r>
              <a:rPr dirty="0" lang="en-US" smtClean="0"/>
              <a:t> 4</a:t>
            </a:r>
            <a:endParaRPr dirty="0" lang="en-US"/>
          </a:p>
        </p:txBody>
      </p:sp>
      <p:sp>
        <p:nvSpPr>
          <p:cNvPr id="1048649" name="Content Placeholder 2"/>
          <p:cNvSpPr txBox="1"/>
          <p:nvPr/>
        </p:nvSpPr>
        <p:spPr>
          <a:xfrm>
            <a:off x="581192" y="1666923"/>
            <a:ext cx="11292360" cy="4679286"/>
          </a:xfrm>
          <a:prstGeom prst="rect"/>
        </p:spPr>
        <p:txBody>
          <a:bodyPr anchor="t" bIns="45720" lIns="91440" rIns="91440" rtlCol="0" tIns="45720" vert="horz">
            <a:normAutofit/>
          </a:bodyPr>
          <a:lstStyle>
            <a:lvl1pPr algn="l" defTabSz="457200" eaLnBrk="1" hangingPunct="1" indent="-306000" latinLnBrk="0" marL="306000" rtl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algn="l" defTabSz="457200" eaLnBrk="1" hangingPunct="1" indent="-306000" latinLnBrk="0" marL="630000" rtl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algn="l" defTabSz="457200" eaLnBrk="1" hangingPunct="1" indent="-270000" latinLnBrk="0" marL="900000" rtl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algn="l" defTabSz="457200" eaLnBrk="1" hangingPunct="1" indent="-234000" latinLnBrk="0" marL="1242000" rtl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algn="l" defTabSz="457200" eaLnBrk="1" hangingPunct="1" indent="-234000" latinLnBrk="0" marL="1602000" rtl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algn="l" defTabSz="457200" eaLnBrk="1" hangingPunct="1" indent="-228600" latinLnBrk="0" marL="1900000" rtl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indent="-228600" latinLnBrk="0" marL="2200000" rtl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indent="-228600" latinLnBrk="0" marL="2500000" rtl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indent="-228600" latinLnBrk="0" marL="2800000" rtl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marL="342900">
              <a:buClrTx/>
              <a:buFont typeface="+mj-lt"/>
              <a:buAutoNum type="arabicPeriod"/>
            </a:pPr>
            <a:r>
              <a:rPr dirty="0" lang="en-US" err="1"/>
              <a:t>Buat</a:t>
            </a:r>
            <a:r>
              <a:rPr dirty="0" lang="en-US"/>
              <a:t> </a:t>
            </a:r>
            <a:r>
              <a:rPr dirty="0" lang="en-US" err="1"/>
              <a:t>fungsi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menampilkan</a:t>
            </a:r>
            <a:r>
              <a:rPr dirty="0" lang="en-US"/>
              <a:t> </a:t>
            </a:r>
            <a:r>
              <a:rPr dirty="0" lang="en-US" err="1"/>
              <a:t>nilai</a:t>
            </a:r>
            <a:r>
              <a:rPr dirty="0" lang="en-US"/>
              <a:t> </a:t>
            </a:r>
            <a:r>
              <a:rPr dirty="0" lang="en-US" err="1"/>
              <a:t>dari</a:t>
            </a:r>
            <a:r>
              <a:rPr dirty="0" lang="en-US"/>
              <a:t> linked list! (</a:t>
            </a:r>
            <a:r>
              <a:rPr dirty="0" lang="en-US" err="1"/>
              <a:t>tadi</a:t>
            </a:r>
            <a:r>
              <a:rPr dirty="0" lang="en-US"/>
              <a:t> </a:t>
            </a:r>
            <a:r>
              <a:rPr dirty="0" lang="en-US" err="1"/>
              <a:t>sudah</a:t>
            </a:r>
            <a:r>
              <a:rPr dirty="0" lang="en-US"/>
              <a:t> </a:t>
            </a:r>
            <a:r>
              <a:rPr dirty="0" lang="en-US" err="1"/>
              <a:t>dicontohkan</a:t>
            </a:r>
            <a:r>
              <a:rPr dirty="0" lang="en-US"/>
              <a:t>)</a:t>
            </a:r>
          </a:p>
          <a:p>
            <a:pPr indent="-342900" marL="342900">
              <a:buClrTx/>
              <a:buFont typeface="+mj-lt"/>
              <a:buAutoNum type="arabicPeriod"/>
            </a:pPr>
            <a:r>
              <a:rPr dirty="0" lang="en-US" err="1"/>
              <a:t>Buat</a:t>
            </a:r>
            <a:r>
              <a:rPr dirty="0" lang="en-US"/>
              <a:t> </a:t>
            </a:r>
            <a:r>
              <a:rPr dirty="0" lang="en-US" err="1"/>
              <a:t>fungsi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menghitung</a:t>
            </a:r>
            <a:r>
              <a:rPr dirty="0" lang="en-US"/>
              <a:t> </a:t>
            </a:r>
            <a:r>
              <a:rPr dirty="0" lang="en-US" err="1"/>
              <a:t>jumlah</a:t>
            </a:r>
            <a:r>
              <a:rPr dirty="0" lang="en-US"/>
              <a:t> node </a:t>
            </a:r>
            <a:r>
              <a:rPr dirty="0" lang="en-US" err="1"/>
              <a:t>dalam</a:t>
            </a:r>
            <a:r>
              <a:rPr dirty="0" lang="en-US"/>
              <a:t> </a:t>
            </a:r>
            <a:r>
              <a:rPr dirty="0" lang="en-US" err="1"/>
              <a:t>sebuah</a:t>
            </a:r>
            <a:r>
              <a:rPr dirty="0" lang="en-US"/>
              <a:t> linked list! (looping </a:t>
            </a:r>
            <a:r>
              <a:rPr dirty="0" lang="en-US" err="1"/>
              <a:t>sama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no. </a:t>
            </a:r>
            <a:r>
              <a:rPr dirty="0" lang="en-US" smtClean="0"/>
              <a:t>1)</a:t>
            </a:r>
          </a:p>
          <a:p>
            <a:pPr indent="-342900" marL="342900">
              <a:buClrTx/>
              <a:buFont typeface="+mj-lt"/>
              <a:buAutoNum type="arabicPeriod"/>
            </a:pPr>
            <a:r>
              <a:rPr dirty="0" lang="en-US" err="1" smtClean="0"/>
              <a:t>Buat</a:t>
            </a:r>
            <a:r>
              <a:rPr dirty="0" lang="en-US" smtClean="0"/>
              <a:t> program </a:t>
            </a:r>
            <a:r>
              <a:rPr dirty="0" lang="en-US" err="1" smtClean="0"/>
              <a:t>untuk</a:t>
            </a:r>
            <a:r>
              <a:rPr dirty="0" lang="en-US" smtClean="0"/>
              <a:t> </a:t>
            </a:r>
            <a:r>
              <a:rPr dirty="0" lang="en-US" err="1" smtClean="0"/>
              <a:t>mengkonversi</a:t>
            </a:r>
            <a:r>
              <a:rPr dirty="0" lang="en-US" smtClean="0"/>
              <a:t> </a:t>
            </a:r>
            <a:r>
              <a:rPr dirty="0" lang="en-US" err="1" smtClean="0"/>
              <a:t>dari</a:t>
            </a:r>
            <a:r>
              <a:rPr dirty="0" lang="en-US" smtClean="0"/>
              <a:t> array 1D </a:t>
            </a:r>
            <a:r>
              <a:rPr dirty="0" lang="en-US" err="1" smtClean="0"/>
              <a:t>ke</a:t>
            </a:r>
            <a:r>
              <a:rPr dirty="0" lang="en-US" smtClean="0"/>
              <a:t> linked list!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dirty="0" lang="en-US">
                <a:solidFill>
                  <a:srgbClr val="C00000"/>
                </a:solidFill>
              </a:rPr>
              <a:t>u</a:t>
            </a:r>
            <a:r>
              <a:rPr dirty="0" lang="en-US" smtClean="0">
                <a:solidFill>
                  <a:srgbClr val="C00000"/>
                </a:solidFill>
              </a:rPr>
              <a:t>ser input </a:t>
            </a:r>
            <a:r>
              <a:rPr dirty="0" lang="en-US" err="1" smtClean="0">
                <a:solidFill>
                  <a:srgbClr val="C00000"/>
                </a:solidFill>
              </a:rPr>
              <a:t>ukuran</a:t>
            </a:r>
            <a:r>
              <a:rPr dirty="0" lang="en-US" smtClean="0">
                <a:solidFill>
                  <a:srgbClr val="C00000"/>
                </a:solidFill>
              </a:rPr>
              <a:t> array </a:t>
            </a:r>
            <a:r>
              <a:rPr dirty="0" lang="en-US" err="1" smtClean="0">
                <a:solidFill>
                  <a:srgbClr val="C00000"/>
                </a:solidFill>
              </a:rPr>
              <a:t>dan</a:t>
            </a:r>
            <a:r>
              <a:rPr dirty="0" lang="en-US" smtClean="0">
                <a:solidFill>
                  <a:srgbClr val="C00000"/>
                </a:solidFill>
              </a:rPr>
              <a:t> </a:t>
            </a:r>
            <a:r>
              <a:rPr dirty="0" lang="en-US" err="1" smtClean="0">
                <a:solidFill>
                  <a:srgbClr val="C00000"/>
                </a:solidFill>
              </a:rPr>
              <a:t>isinya</a:t>
            </a:r>
            <a:r>
              <a:rPr dirty="0" lang="en-US" smtClean="0">
                <a:solidFill>
                  <a:srgbClr val="C00000"/>
                </a:solidFill>
              </a:rPr>
              <a:t>, </a:t>
            </a:r>
            <a:r>
              <a:rPr dirty="0" lang="en-US" err="1" smtClean="0">
                <a:solidFill>
                  <a:srgbClr val="C00000"/>
                </a:solidFill>
              </a:rPr>
              <a:t>buat</a:t>
            </a:r>
            <a:r>
              <a:rPr dirty="0" lang="en-US" smtClean="0">
                <a:solidFill>
                  <a:srgbClr val="C00000"/>
                </a:solidFill>
              </a:rPr>
              <a:t> linked list </a:t>
            </a:r>
            <a:r>
              <a:rPr dirty="0" lang="en-US" err="1" smtClean="0">
                <a:solidFill>
                  <a:srgbClr val="C00000"/>
                </a:solidFill>
              </a:rPr>
              <a:t>dimulai</a:t>
            </a:r>
            <a:r>
              <a:rPr dirty="0" lang="en-US" smtClean="0">
                <a:solidFill>
                  <a:srgbClr val="C00000"/>
                </a:solidFill>
              </a:rPr>
              <a:t> </a:t>
            </a:r>
            <a:r>
              <a:rPr dirty="0" lang="en-US" err="1" smtClean="0">
                <a:solidFill>
                  <a:srgbClr val="C00000"/>
                </a:solidFill>
              </a:rPr>
              <a:t>dengan</a:t>
            </a:r>
            <a:r>
              <a:rPr dirty="0" lang="en-US" smtClean="0">
                <a:solidFill>
                  <a:srgbClr val="C00000"/>
                </a:solidFill>
              </a:rPr>
              <a:t> node head, </a:t>
            </a:r>
            <a:r>
              <a:rPr dirty="0" lang="en-US" err="1" smtClean="0">
                <a:solidFill>
                  <a:srgbClr val="C00000"/>
                </a:solidFill>
              </a:rPr>
              <a:t>kemudian</a:t>
            </a:r>
            <a:r>
              <a:rPr dirty="0" lang="en-US" smtClean="0">
                <a:solidFill>
                  <a:srgbClr val="C00000"/>
                </a:solidFill>
              </a:rPr>
              <a:t> loop </a:t>
            </a:r>
            <a:r>
              <a:rPr dirty="0" lang="en-US" err="1" smtClean="0">
                <a:solidFill>
                  <a:srgbClr val="C00000"/>
                </a:solidFill>
              </a:rPr>
              <a:t>tambahkan</a:t>
            </a:r>
            <a:r>
              <a:rPr dirty="0" lang="en-US" smtClean="0">
                <a:solidFill>
                  <a:srgbClr val="C00000"/>
                </a:solidFill>
              </a:rPr>
              <a:t> node-node </a:t>
            </a:r>
            <a:r>
              <a:rPr dirty="0" lang="en-US" err="1" smtClean="0">
                <a:solidFill>
                  <a:srgbClr val="C00000"/>
                </a:solidFill>
              </a:rPr>
              <a:t>baru</a:t>
            </a:r>
            <a:r>
              <a:rPr dirty="0" lang="en-US" smtClean="0">
                <a:solidFill>
                  <a:srgbClr val="C00000"/>
                </a:solidFill>
              </a:rPr>
              <a:t> </a:t>
            </a:r>
            <a:r>
              <a:rPr dirty="0" lang="en-US" err="1" smtClean="0">
                <a:solidFill>
                  <a:srgbClr val="C00000"/>
                </a:solidFill>
              </a:rPr>
              <a:t>ke</a:t>
            </a:r>
            <a:r>
              <a:rPr dirty="0" lang="en-US" smtClean="0">
                <a:solidFill>
                  <a:srgbClr val="C00000"/>
                </a:solidFill>
              </a:rPr>
              <a:t> node head </a:t>
            </a:r>
            <a:r>
              <a:rPr dirty="0" lang="en-US" err="1" smtClean="0">
                <a:solidFill>
                  <a:srgbClr val="C00000"/>
                </a:solidFill>
              </a:rPr>
              <a:t>tersebut</a:t>
            </a:r>
            <a:endParaRPr dirty="0" lang="en-US" smtClean="0">
              <a:solidFill>
                <a:srgbClr val="C00000"/>
              </a:solidFill>
            </a:endParaRPr>
          </a:p>
          <a:p>
            <a:pPr indent="-342900" marL="342900">
              <a:buClrTx/>
              <a:buFont typeface="+mj-lt"/>
              <a:buAutoNum type="arabicPeriod"/>
            </a:pPr>
            <a:r>
              <a:rPr dirty="0" lang="en-US" err="1" smtClean="0"/>
              <a:t>Buat</a:t>
            </a:r>
            <a:r>
              <a:rPr dirty="0" lang="en-US" smtClean="0"/>
              <a:t> </a:t>
            </a:r>
            <a:r>
              <a:rPr dirty="0" lang="en-US" err="1" smtClean="0"/>
              <a:t>fungsi</a:t>
            </a:r>
            <a:r>
              <a:rPr dirty="0" lang="en-US" smtClean="0"/>
              <a:t> </a:t>
            </a:r>
            <a:r>
              <a:rPr dirty="0" lang="en-US" err="1" smtClean="0"/>
              <a:t>untuk</a:t>
            </a:r>
            <a:r>
              <a:rPr dirty="0" lang="en-US" smtClean="0"/>
              <a:t> </a:t>
            </a:r>
            <a:r>
              <a:rPr dirty="0" lang="en-US" err="1" smtClean="0"/>
              <a:t>membalik</a:t>
            </a:r>
            <a:r>
              <a:rPr dirty="0" lang="en-US" smtClean="0"/>
              <a:t> </a:t>
            </a:r>
            <a:r>
              <a:rPr dirty="0" lang="en-US" err="1" smtClean="0"/>
              <a:t>nilai</a:t>
            </a:r>
            <a:r>
              <a:rPr dirty="0" lang="en-US" smtClean="0"/>
              <a:t> </a:t>
            </a:r>
            <a:r>
              <a:rPr dirty="0" lang="en-US" err="1" smtClean="0"/>
              <a:t>dari</a:t>
            </a:r>
            <a:r>
              <a:rPr dirty="0" lang="en-US" smtClean="0"/>
              <a:t> head </a:t>
            </a:r>
            <a:r>
              <a:rPr dirty="0" lang="en-US" err="1" smtClean="0"/>
              <a:t>ke</a:t>
            </a:r>
            <a:r>
              <a:rPr dirty="0" lang="en-US" smtClean="0"/>
              <a:t> tail! </a:t>
            </a:r>
            <a:r>
              <a:rPr dirty="0" lang="en-US" err="1" smtClean="0"/>
              <a:t>Contoh</a:t>
            </a:r>
            <a:r>
              <a:rPr dirty="0" lang="en-US" smtClean="0"/>
              <a:t>: 5-&gt;4-&gt;3-&gt;2-&gt;1 </a:t>
            </a:r>
            <a:r>
              <a:rPr dirty="0" lang="en-US" err="1" smtClean="0"/>
              <a:t>menjadi</a:t>
            </a:r>
            <a:r>
              <a:rPr dirty="0" lang="en-US" smtClean="0"/>
              <a:t> 1-&gt;2-&gt;3-&gt;4-&gt;5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dirty="0" lang="en-US" err="1" smtClean="0">
                <a:solidFill>
                  <a:srgbClr val="C00000"/>
                </a:solidFill>
              </a:rPr>
              <a:t>hanya</a:t>
            </a:r>
            <a:r>
              <a:rPr dirty="0" lang="en-US" smtClean="0">
                <a:solidFill>
                  <a:srgbClr val="C00000"/>
                </a:solidFill>
              </a:rPr>
              <a:t> </a:t>
            </a:r>
            <a:r>
              <a:rPr dirty="0" lang="en-US" err="1" smtClean="0">
                <a:solidFill>
                  <a:srgbClr val="C00000"/>
                </a:solidFill>
              </a:rPr>
              <a:t>nilai</a:t>
            </a:r>
            <a:r>
              <a:rPr dirty="0" lang="en-US" smtClean="0">
                <a:solidFill>
                  <a:srgbClr val="C00000"/>
                </a:solidFill>
              </a:rPr>
              <a:t> </a:t>
            </a:r>
            <a:r>
              <a:rPr dirty="0" lang="en-US" err="1" smtClean="0">
                <a:solidFill>
                  <a:srgbClr val="C00000"/>
                </a:solidFill>
              </a:rPr>
              <a:t>saja</a:t>
            </a:r>
            <a:r>
              <a:rPr dirty="0" lang="en-US" smtClean="0">
                <a:solidFill>
                  <a:srgbClr val="C00000"/>
                </a:solidFill>
              </a:rPr>
              <a:t>, memory address (pointer node) </a:t>
            </a:r>
            <a:r>
              <a:rPr dirty="0" lang="en-US" err="1" smtClean="0">
                <a:solidFill>
                  <a:srgbClr val="C00000"/>
                </a:solidFill>
              </a:rPr>
              <a:t>tetap</a:t>
            </a:r>
            <a:r>
              <a:rPr dirty="0" lang="en-US" smtClean="0">
                <a:solidFill>
                  <a:srgbClr val="C00000"/>
                </a:solidFill>
              </a:rPr>
              <a:t> </a:t>
            </a:r>
            <a:r>
              <a:rPr dirty="0" lang="en-US" err="1" smtClean="0">
                <a:solidFill>
                  <a:srgbClr val="C00000"/>
                </a:solidFill>
              </a:rPr>
              <a:t>sama</a:t>
            </a:r>
            <a:endParaRPr dirty="0" lang="en-US" smtClean="0">
              <a:solidFill>
                <a:srgbClr val="C00000"/>
              </a:solidFill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dirty="0" lang="en-US" err="1" smtClean="0">
                <a:solidFill>
                  <a:srgbClr val="C00000"/>
                </a:solidFill>
              </a:rPr>
              <a:t>buat</a:t>
            </a:r>
            <a:r>
              <a:rPr dirty="0" lang="en-US" smtClean="0">
                <a:solidFill>
                  <a:srgbClr val="C00000"/>
                </a:solidFill>
              </a:rPr>
              <a:t> temporary pointer node </a:t>
            </a:r>
            <a:r>
              <a:rPr dirty="0" lang="en-US" err="1" smtClean="0">
                <a:solidFill>
                  <a:srgbClr val="C00000"/>
                </a:solidFill>
              </a:rPr>
              <a:t>sebagai</a:t>
            </a:r>
            <a:r>
              <a:rPr dirty="0" lang="en-US" smtClean="0">
                <a:solidFill>
                  <a:srgbClr val="C00000"/>
                </a:solidFill>
              </a:rPr>
              <a:t> </a:t>
            </a:r>
            <a:r>
              <a:rPr dirty="0" lang="en-US" err="1" smtClean="0">
                <a:solidFill>
                  <a:srgbClr val="C00000"/>
                </a:solidFill>
              </a:rPr>
              <a:t>bantuan</a:t>
            </a:r>
            <a:r>
              <a:rPr dirty="0" lang="en-US" smtClean="0">
                <a:solidFill>
                  <a:srgbClr val="C00000"/>
                </a:solidFill>
              </a:rPr>
              <a:t>: </a:t>
            </a:r>
            <a:r>
              <a:rPr dirty="0" lang="en-US" err="1" smtClean="0">
                <a:solidFill>
                  <a:srgbClr val="C00000"/>
                </a:solidFill>
              </a:rPr>
              <a:t>prev</a:t>
            </a:r>
            <a:r>
              <a:rPr dirty="0" lang="en-US" smtClean="0">
                <a:solidFill>
                  <a:srgbClr val="C00000"/>
                </a:solidFill>
              </a:rPr>
              <a:t>, current, next </a:t>
            </a:r>
            <a:r>
              <a:rPr dirty="0" lang="en-US" err="1" smtClean="0">
                <a:solidFill>
                  <a:srgbClr val="C00000"/>
                </a:solidFill>
              </a:rPr>
              <a:t>dan</a:t>
            </a:r>
            <a:r>
              <a:rPr dirty="0" lang="en-US" smtClean="0">
                <a:solidFill>
                  <a:srgbClr val="C00000"/>
                </a:solidFill>
              </a:rPr>
              <a:t> loop </a:t>
            </a:r>
            <a:r>
              <a:rPr dirty="0" lang="en-US" err="1" smtClean="0">
                <a:solidFill>
                  <a:srgbClr val="C00000"/>
                </a:solidFill>
              </a:rPr>
              <a:t>dari</a:t>
            </a:r>
            <a:r>
              <a:rPr dirty="0" lang="en-US" smtClean="0">
                <a:solidFill>
                  <a:srgbClr val="C00000"/>
                </a:solidFill>
              </a:rPr>
              <a:t> head </a:t>
            </a:r>
            <a:r>
              <a:rPr dirty="0" lang="en-US" err="1" smtClean="0">
                <a:solidFill>
                  <a:srgbClr val="C00000"/>
                </a:solidFill>
              </a:rPr>
              <a:t>ke</a:t>
            </a:r>
            <a:r>
              <a:rPr dirty="0" lang="en-US" smtClean="0">
                <a:solidFill>
                  <a:srgbClr val="C00000"/>
                </a:solidFill>
              </a:rPr>
              <a:t> tail</a:t>
            </a:r>
          </a:p>
          <a:p>
            <a:pPr indent="-342900" marL="342900">
              <a:buClrTx/>
              <a:buFont typeface="+mj-lt"/>
              <a:buAutoNum type="arabicPeriod"/>
            </a:pPr>
            <a:r>
              <a:rPr dirty="0" sz="1800" lang="en-US" smtClean="0"/>
              <a:t>Dari 3 </a:t>
            </a:r>
            <a:r>
              <a:rPr dirty="0" sz="1800" lang="en-US" err="1" smtClean="0"/>
              <a:t>fungsi</a:t>
            </a:r>
            <a:r>
              <a:rPr dirty="0" sz="1800" lang="en-US" smtClean="0"/>
              <a:t> delete (</a:t>
            </a:r>
            <a:r>
              <a:rPr dirty="0" sz="1800" lang="en-US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remove_first</a:t>
            </a:r>
            <a:r>
              <a:rPr dirty="0" sz="180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dirty="0" sz="1800" lang="en-US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remove_last</a:t>
            </a:r>
            <a:r>
              <a:rPr dirty="0" sz="180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dirty="0" sz="1800" lang="en-US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remove_middle</a:t>
            </a:r>
            <a:r>
              <a:rPr dirty="0" sz="1800" lang="en-US" smtClean="0"/>
              <a:t>), </a:t>
            </a:r>
            <a:r>
              <a:rPr dirty="0" sz="1800" lang="en-US" err="1" smtClean="0"/>
              <a:t>buat</a:t>
            </a:r>
            <a:r>
              <a:rPr dirty="0" sz="1800" lang="en-US" smtClean="0"/>
              <a:t> </a:t>
            </a:r>
            <a:r>
              <a:rPr dirty="0" sz="1800" lang="en-US" err="1" smtClean="0"/>
              <a:t>sebuah</a:t>
            </a:r>
            <a:r>
              <a:rPr dirty="0" sz="1800" lang="en-US" smtClean="0"/>
              <a:t> </a:t>
            </a:r>
            <a:r>
              <a:rPr dirty="0" sz="1800" lang="en-US" err="1" smtClean="0"/>
              <a:t>fungsi</a:t>
            </a:r>
            <a:r>
              <a:rPr dirty="0" sz="1800" lang="en-US" smtClean="0"/>
              <a:t> </a:t>
            </a:r>
            <a:r>
              <a:rPr dirty="0" sz="1800" lang="en-US" err="1" smtClean="0"/>
              <a:t>untuk</a:t>
            </a:r>
            <a:r>
              <a:rPr dirty="0" sz="1800" lang="en-US" smtClean="0"/>
              <a:t> </a:t>
            </a:r>
            <a:r>
              <a:rPr dirty="0" sz="1800" lang="en-US" err="1" smtClean="0"/>
              <a:t>menghapus</a:t>
            </a:r>
            <a:r>
              <a:rPr dirty="0" sz="1800" lang="en-US" smtClean="0"/>
              <a:t> node </a:t>
            </a:r>
            <a:r>
              <a:rPr dirty="0" sz="1800" lang="en-US" err="1" smtClean="0"/>
              <a:t>secara</a:t>
            </a:r>
            <a:r>
              <a:rPr dirty="0" sz="1800" lang="en-US" smtClean="0"/>
              <a:t> </a:t>
            </a:r>
            <a:r>
              <a:rPr dirty="0" sz="1800" lang="en-US" err="1" smtClean="0"/>
              <a:t>umum</a:t>
            </a:r>
            <a:r>
              <a:rPr dirty="0" sz="1800" lang="en-US" smtClean="0"/>
              <a:t>! (</a:t>
            </a:r>
            <a:r>
              <a:rPr dirty="0" sz="1800" lang="en-US" err="1" smtClean="0"/>
              <a:t>gabungkan</a:t>
            </a:r>
            <a:r>
              <a:rPr dirty="0" sz="1800" lang="en-US" smtClean="0"/>
              <a:t> 3 </a:t>
            </a:r>
            <a:r>
              <a:rPr dirty="0" sz="1800" lang="en-US" err="1" smtClean="0"/>
              <a:t>fungsi</a:t>
            </a:r>
            <a:r>
              <a:rPr dirty="0" sz="1800" lang="en-US" smtClean="0"/>
              <a:t> </a:t>
            </a:r>
            <a:r>
              <a:rPr dirty="0" sz="1800" lang="en-US" err="1" smtClean="0"/>
              <a:t>tersebut</a:t>
            </a:r>
            <a:r>
              <a:rPr dirty="0" sz="1800" lang="en-US" smtClean="0"/>
              <a:t>)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b="1" dirty="0" sz="1600" lang="en-US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b="1" dirty="0" sz="1600" lang="en-US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remove_node</a:t>
            </a:r>
            <a:r>
              <a:rPr b="1" dirty="0" sz="1600" lang="en-US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b="1" dirty="0" sz="1600" lang="en-US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mynode</a:t>
            </a:r>
            <a:r>
              <a:rPr b="1" dirty="0" sz="1600" lang="en-US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head, </a:t>
            </a:r>
            <a:r>
              <a:rPr b="1" dirty="0" sz="1600" lang="en-US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b="1" dirty="0" sz="1600" lang="en-US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b="1" dirty="0" sz="1600" lang="en-US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b="1" dirty="0" sz="1600" lang="en-US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dirty="0" sz="1600" lang="en-US" smtClean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dirty="0" sz="1600" lang="en-US" err="1" smtClean="0">
                <a:solidFill>
                  <a:srgbClr val="C00000"/>
                </a:solidFill>
                <a:sym typeface="Wingdings" panose="05000000000000000000" pitchFamily="2" charset="2"/>
              </a:rPr>
              <a:t>asumsi</a:t>
            </a:r>
            <a:r>
              <a:rPr dirty="0" sz="1600" lang="en-US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dirty="0" sz="1600" lang="en-US" err="1" smtClean="0">
                <a:solidFill>
                  <a:srgbClr val="C00000"/>
                </a:solidFill>
                <a:sym typeface="Wingdings" panose="05000000000000000000" pitchFamily="2" charset="2"/>
              </a:rPr>
              <a:t>nilai</a:t>
            </a:r>
            <a:r>
              <a:rPr dirty="0" sz="1600" lang="en-US" smtClean="0">
                <a:solidFill>
                  <a:srgbClr val="C00000"/>
                </a:solidFill>
                <a:sym typeface="Wingdings" panose="05000000000000000000" pitchFamily="2" charset="2"/>
              </a:rPr>
              <a:t> di </a:t>
            </a:r>
            <a:r>
              <a:rPr dirty="0" sz="1600" lang="en-US" err="1" smtClean="0">
                <a:solidFill>
                  <a:srgbClr val="C00000"/>
                </a:solidFill>
                <a:sym typeface="Wingdings" panose="05000000000000000000" pitchFamily="2" charset="2"/>
              </a:rPr>
              <a:t>dalam</a:t>
            </a:r>
            <a:r>
              <a:rPr dirty="0" sz="1600" lang="en-US" smtClean="0">
                <a:solidFill>
                  <a:srgbClr val="C00000"/>
                </a:solidFill>
                <a:sym typeface="Wingdings" panose="05000000000000000000" pitchFamily="2" charset="2"/>
              </a:rPr>
              <a:t> linked list </a:t>
            </a:r>
            <a:r>
              <a:rPr dirty="0" sz="1600" lang="en-US" err="1" smtClean="0">
                <a:solidFill>
                  <a:srgbClr val="C00000"/>
                </a:solidFill>
                <a:sym typeface="Wingdings" panose="05000000000000000000" pitchFamily="2" charset="2"/>
              </a:rPr>
              <a:t>berbeda</a:t>
            </a:r>
            <a:r>
              <a:rPr dirty="0" sz="1600" lang="en-US" smtClean="0">
                <a:solidFill>
                  <a:srgbClr val="C00000"/>
                </a:solidFill>
                <a:sym typeface="Wingdings" panose="05000000000000000000" pitchFamily="2" charset="2"/>
              </a:rPr>
              <a:t> (</a:t>
            </a:r>
            <a:r>
              <a:rPr dirty="0" sz="1600" lang="en-US" err="1" smtClean="0">
                <a:solidFill>
                  <a:srgbClr val="C00000"/>
                </a:solidFill>
                <a:sym typeface="Wingdings" panose="05000000000000000000" pitchFamily="2" charset="2"/>
              </a:rPr>
              <a:t>tidak</a:t>
            </a:r>
            <a:r>
              <a:rPr dirty="0" sz="1600" lang="en-US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dirty="0" sz="1600" lang="en-US" err="1" smtClean="0">
                <a:solidFill>
                  <a:srgbClr val="C00000"/>
                </a:solidFill>
                <a:sym typeface="Wingdings" panose="05000000000000000000" pitchFamily="2" charset="2"/>
              </a:rPr>
              <a:t>ada</a:t>
            </a:r>
            <a:r>
              <a:rPr dirty="0" sz="1600" lang="en-US" smtClean="0">
                <a:solidFill>
                  <a:srgbClr val="C00000"/>
                </a:solidFill>
                <a:sym typeface="Wingdings" panose="05000000000000000000" pitchFamily="2" charset="2"/>
              </a:rPr>
              <a:t> yang </a:t>
            </a:r>
            <a:r>
              <a:rPr dirty="0" sz="1600" lang="en-US" err="1" smtClean="0">
                <a:solidFill>
                  <a:srgbClr val="C00000"/>
                </a:solidFill>
                <a:sym typeface="Wingdings" panose="05000000000000000000" pitchFamily="2" charset="2"/>
              </a:rPr>
              <a:t>sama</a:t>
            </a:r>
            <a:r>
              <a:rPr dirty="0" sz="1600" lang="en-US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endParaRPr dirty="0" sz="1600" lang="en-US" smtClean="0">
              <a:solidFill>
                <a:srgbClr val="C00000"/>
              </a:solidFill>
            </a:endParaRPr>
          </a:p>
          <a:p>
            <a:pPr indent="-342900" marL="342900">
              <a:buClrTx/>
              <a:buFont typeface="+mj-lt"/>
              <a:buAutoNum type="arabicPeriod"/>
            </a:pPr>
            <a:r>
              <a:rPr dirty="0" lang="en-US" err="1" smtClean="0"/>
              <a:t>Buat</a:t>
            </a:r>
            <a:r>
              <a:rPr dirty="0" lang="en-US" smtClean="0"/>
              <a:t> program </a:t>
            </a:r>
            <a:r>
              <a:rPr dirty="0" lang="en-US" err="1" smtClean="0"/>
              <a:t>untuk</a:t>
            </a:r>
            <a:r>
              <a:rPr dirty="0" lang="en-US" smtClean="0"/>
              <a:t> </a:t>
            </a:r>
            <a:r>
              <a:rPr dirty="0" lang="en-US" err="1" smtClean="0"/>
              <a:t>menyimpan</a:t>
            </a:r>
            <a:r>
              <a:rPr dirty="0" lang="en-US" smtClean="0"/>
              <a:t> data students </a:t>
            </a:r>
            <a:r>
              <a:rPr dirty="0" lang="en-US" err="1" smtClean="0"/>
              <a:t>berisi</a:t>
            </a:r>
            <a:r>
              <a:rPr dirty="0" lang="en-US" smtClean="0"/>
              <a:t> </a:t>
            </a:r>
            <a:r>
              <a:rPr b="1" dirty="0" lang="en-US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b="1" dirty="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b="1" dirty="0" lang="en-US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nim</a:t>
            </a:r>
            <a:r>
              <a:rPr b="1" dirty="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, char </a:t>
            </a:r>
            <a:r>
              <a:rPr b="1" dirty="0" lang="en-US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b="1" dirty="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[50] </a:t>
            </a:r>
            <a:r>
              <a:rPr dirty="0" lang="en-US" err="1" smtClean="0"/>
              <a:t>secara</a:t>
            </a:r>
            <a:r>
              <a:rPr dirty="0" lang="en-US" smtClean="0"/>
              <a:t> </a:t>
            </a:r>
            <a:r>
              <a:rPr dirty="0" lang="en-US" err="1" smtClean="0"/>
              <a:t>dinamis</a:t>
            </a:r>
            <a:r>
              <a:rPr dirty="0" lang="en-US" smtClean="0"/>
              <a:t>!</a:t>
            </a:r>
            <a:endParaRPr dirty="0" sz="1800" lang="en-US"/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217024" y="1668517"/>
            <a:ext cx="4490113" cy="5088795"/>
          </a:xfrm>
          <a:prstGeom prst="rect"/>
          <a:ln>
            <a:solidFill>
              <a:schemeClr val="accent1"/>
            </a:solidFill>
          </a:ln>
        </p:spPr>
      </p:pic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lang="en-US" smtClean="0"/>
              <a:t>1. </a:t>
            </a:r>
            <a:r>
              <a:rPr b="1" dirty="0" lang="en-US" err="1"/>
              <a:t>Buat</a:t>
            </a:r>
            <a:r>
              <a:rPr b="1" dirty="0" lang="en-US"/>
              <a:t> </a:t>
            </a:r>
            <a:r>
              <a:rPr b="1" dirty="0" lang="en-US" err="1"/>
              <a:t>fungsi</a:t>
            </a:r>
            <a:r>
              <a:rPr b="1" dirty="0" lang="en-US"/>
              <a:t> </a:t>
            </a:r>
            <a:r>
              <a:rPr b="1" dirty="0" lang="en-US" err="1"/>
              <a:t>untuk</a:t>
            </a:r>
            <a:r>
              <a:rPr b="1" dirty="0" lang="en-US"/>
              <a:t> </a:t>
            </a:r>
            <a:r>
              <a:rPr b="1" dirty="0" lang="en-US" err="1"/>
              <a:t>menampilkan</a:t>
            </a:r>
            <a:r>
              <a:rPr b="1" dirty="0" lang="en-US"/>
              <a:t> </a:t>
            </a:r>
            <a:r>
              <a:rPr b="1" dirty="0" lang="en-US" err="1"/>
              <a:t>nilai</a:t>
            </a:r>
            <a:r>
              <a:rPr b="1" dirty="0" lang="en-US"/>
              <a:t> </a:t>
            </a:r>
            <a:r>
              <a:rPr b="1" dirty="0" lang="en-US" err="1"/>
              <a:t>dari</a:t>
            </a:r>
            <a:r>
              <a:rPr b="1" dirty="0" lang="en-US"/>
              <a:t> linked list! </a:t>
            </a:r>
          </a:p>
        </p:txBody>
      </p:sp>
      <p:pic>
        <p:nvPicPr>
          <p:cNvPr id="2097160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79158" y="1762646"/>
            <a:ext cx="3824501" cy="4138844"/>
          </a:xfrm>
          <a:prstGeom prst="rect"/>
          <a:ln>
            <a:solidFill>
              <a:schemeClr val="accent1"/>
            </a:solidFill>
          </a:ln>
        </p:spPr>
      </p:pic>
      <p:sp>
        <p:nvSpPr>
          <p:cNvPr id="1048651" name="Oval Callout 4"/>
          <p:cNvSpPr/>
          <p:nvPr/>
        </p:nvSpPr>
        <p:spPr>
          <a:xfrm>
            <a:off x="3452674" y="2548085"/>
            <a:ext cx="3002718" cy="1283983"/>
          </a:xfrm>
          <a:prstGeom prst="wedgeEllipseCallout">
            <a:avLst>
              <a:gd name="adj1" fmla="val -45799"/>
              <a:gd name="adj2" fmla="val 119133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1400" lang="en-US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dirty="0" sz="1400"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400" lang="en-US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dirty="0" sz="1400"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400" lang="en-US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dirty="0" sz="1400"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400" lang="en-US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dirty="0" sz="1400"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head </a:t>
            </a:r>
            <a:r>
              <a:rPr dirty="0" sz="1400" lang="en-US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sampai</a:t>
            </a:r>
            <a:r>
              <a:rPr dirty="0" sz="1400"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dirty="0" sz="1400" lang="en-US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terakhir</a:t>
            </a:r>
            <a:r>
              <a:rPr dirty="0" sz="1400"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400" lang="en-US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dirty="0" sz="1400"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1400" lang="en-US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dirty="0" sz="1400"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 </a:t>
            </a:r>
            <a:r>
              <a:rPr dirty="0" sz="1400" lang="en-US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dirty="0" sz="1400"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400" lang="en-US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dirty="0" sz="1400"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endParaRPr dirty="0" sz="1400"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52" name="TextBox 6"/>
          <p:cNvSpPr txBox="1"/>
          <p:nvPr/>
        </p:nvSpPr>
        <p:spPr>
          <a:xfrm>
            <a:off x="10817178" y="2698415"/>
            <a:ext cx="919480" cy="1691641"/>
          </a:xfrm>
          <a:prstGeom prst="rect"/>
          <a:noFill/>
          <a:ln>
            <a:solidFill>
              <a:schemeClr val="accent1"/>
            </a:solidFill>
          </a:ln>
        </p:spPr>
        <p:txBody>
          <a:bodyPr rtlCol="0" wrap="none">
            <a:spAutoFit/>
          </a:bodyPr>
          <a:p>
            <a:r>
              <a:rPr b="1" dirty="0" lang="en-US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b="1" dirty="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b="1" dirty="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b="1" dirty="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b="1" dirty="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b="1" dirty="0" lang="en-US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selesai</a:t>
            </a:r>
            <a:endParaRPr b="1" dirty="0"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328707" y="1769401"/>
            <a:ext cx="4242430" cy="4786331"/>
          </a:xfrm>
          <a:prstGeom prst="rect"/>
          <a:ln>
            <a:solidFill>
              <a:schemeClr val="accent1"/>
            </a:solidFill>
          </a:ln>
        </p:spPr>
      </p:pic>
      <p:sp>
        <p:nvSpPr>
          <p:cNvPr id="104865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lang="en-US" smtClean="0"/>
              <a:t>2. </a:t>
            </a:r>
            <a:r>
              <a:rPr b="1" dirty="0" lang="en-US" err="1"/>
              <a:t>Buat</a:t>
            </a:r>
            <a:r>
              <a:rPr b="1" dirty="0" lang="en-US"/>
              <a:t> </a:t>
            </a:r>
            <a:r>
              <a:rPr b="1" dirty="0" lang="en-US" err="1"/>
              <a:t>fungsi</a:t>
            </a:r>
            <a:r>
              <a:rPr b="1" dirty="0" lang="en-US"/>
              <a:t> </a:t>
            </a:r>
            <a:r>
              <a:rPr b="1" dirty="0" lang="en-US" err="1"/>
              <a:t>untuk</a:t>
            </a:r>
            <a:r>
              <a:rPr b="1" dirty="0" lang="en-US"/>
              <a:t> </a:t>
            </a:r>
            <a:r>
              <a:rPr b="1" dirty="0" lang="en-US" err="1"/>
              <a:t>menghitung</a:t>
            </a:r>
            <a:r>
              <a:rPr b="1" dirty="0" lang="en-US"/>
              <a:t> </a:t>
            </a:r>
            <a:r>
              <a:rPr b="1" dirty="0" lang="en-US" err="1"/>
              <a:t>jumlah</a:t>
            </a:r>
            <a:r>
              <a:rPr b="1" dirty="0" lang="en-US"/>
              <a:t> node </a:t>
            </a:r>
            <a:r>
              <a:rPr b="1" dirty="0" lang="en-US" err="1"/>
              <a:t>dalam</a:t>
            </a:r>
            <a:r>
              <a:rPr b="1" dirty="0" lang="en-US"/>
              <a:t> </a:t>
            </a:r>
            <a:r>
              <a:rPr b="1" dirty="0" lang="en-US" err="1"/>
              <a:t>sebuah</a:t>
            </a:r>
            <a:r>
              <a:rPr b="1" dirty="0" lang="en-US"/>
              <a:t> linked list! </a:t>
            </a:r>
          </a:p>
        </p:txBody>
      </p:sp>
      <p:pic>
        <p:nvPicPr>
          <p:cNvPr id="209716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93108" y="1875948"/>
            <a:ext cx="4811050" cy="3679840"/>
          </a:xfrm>
          <a:prstGeom prst="rect"/>
          <a:ln>
            <a:solidFill>
              <a:schemeClr val="accent1"/>
            </a:solidFill>
          </a:ln>
        </p:spPr>
      </p:pic>
      <p:sp>
        <p:nvSpPr>
          <p:cNvPr id="1048654" name="Oval Callout 4"/>
          <p:cNvSpPr/>
          <p:nvPr/>
        </p:nvSpPr>
        <p:spPr>
          <a:xfrm>
            <a:off x="3602799" y="2320120"/>
            <a:ext cx="3002718" cy="1842447"/>
          </a:xfrm>
          <a:prstGeom prst="wedgeEllipseCallout">
            <a:avLst>
              <a:gd name="adj1" fmla="val -68009"/>
              <a:gd name="adj2" fmla="val 5857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1400" lang="en-US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dirty="0" sz="1400"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400" lang="en-US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dirty="0" sz="1400"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400" lang="en-US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dirty="0" sz="1400"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400" lang="en-US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dirty="0" sz="1400"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head </a:t>
            </a:r>
            <a:r>
              <a:rPr dirty="0" sz="1400" lang="en-US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sampai</a:t>
            </a:r>
            <a:r>
              <a:rPr dirty="0" sz="1400"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dirty="0" sz="1400" lang="en-US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terakhir</a:t>
            </a:r>
            <a:r>
              <a:rPr dirty="0" sz="1400"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400" lang="en-US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dirty="0" sz="1400"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400" lang="en-US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menambahkan</a:t>
            </a:r>
            <a:r>
              <a:rPr dirty="0" sz="1400"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400" lang="en-US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dirty="0" sz="1400"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dirty="0" sz="1400" lang="en-US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variabel</a:t>
            </a:r>
            <a:r>
              <a:rPr dirty="0" sz="1400"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400" lang="en-US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dirty="0" sz="1400"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dirty="0" sz="1400" lang="en-US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dirty="0" sz="1400"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400" lang="en-US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endParaRPr dirty="0" sz="1400"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55" name="TextBox 5"/>
          <p:cNvSpPr txBox="1"/>
          <p:nvPr/>
        </p:nvSpPr>
        <p:spPr>
          <a:xfrm>
            <a:off x="3219890" y="4387507"/>
            <a:ext cx="3891281" cy="294641"/>
          </a:xfrm>
          <a:prstGeom prst="rect"/>
          <a:solidFill>
            <a:srgbClr val="FFFF00"/>
          </a:solidFill>
        </p:spPr>
        <p:txBody>
          <a:bodyPr rtlCol="0" wrap="none">
            <a:spAutoFit/>
          </a:bodyPr>
          <a:p>
            <a:r>
              <a:rPr dirty="0" sz="1400" lang="en-US" smtClean="0">
                <a:latin typeface="Arial" panose="020B0604020202020204" pitchFamily="34" charset="0"/>
                <a:cs typeface="Arial" panose="020B0604020202020204" pitchFamily="34" charset="0"/>
              </a:rPr>
              <a:t>Statement </a:t>
            </a:r>
            <a:r>
              <a:rPr dirty="0" sz="14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dirty="0" sz="14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4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dirty="0" sz="14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4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juga</a:t>
            </a:r>
            <a:r>
              <a:rPr dirty="0" sz="14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4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ditulis</a:t>
            </a:r>
            <a:r>
              <a:rPr dirty="0" sz="14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4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dirty="0" sz="1400" lang="en-US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dirty="0" sz="140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count++;</a:t>
            </a:r>
            <a:endParaRPr dirty="0" sz="1400"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8656" name="TextBox 7"/>
          <p:cNvSpPr txBox="1"/>
          <p:nvPr/>
        </p:nvSpPr>
        <p:spPr>
          <a:xfrm>
            <a:off x="9365258" y="5853202"/>
            <a:ext cx="2677851" cy="584775"/>
          </a:xfrm>
          <a:prstGeom prst="rect"/>
          <a:solidFill>
            <a:schemeClr val="bg1"/>
          </a:solidFill>
          <a:ln>
            <a:solidFill>
              <a:schemeClr val="accent1"/>
            </a:solidFill>
          </a:ln>
        </p:spPr>
        <p:txBody>
          <a:bodyPr rtlCol="0" wrap="square">
            <a:spAutoFit/>
          </a:bodyPr>
          <a:p>
            <a:r>
              <a:rPr b="1" dirty="0" sz="1600" lang="en-US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b="1" dirty="0" sz="1600" lang="en-US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b="1" dirty="0" sz="160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node </a:t>
            </a:r>
            <a:r>
              <a:rPr b="1" dirty="0" sz="1600" lang="en-US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adalah</a:t>
            </a:r>
            <a:r>
              <a:rPr b="1" dirty="0" sz="160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  <a:endParaRPr b="1" dirty="0" sz="1600"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lang="en-US" smtClean="0"/>
              <a:t>3. </a:t>
            </a:r>
            <a:r>
              <a:rPr b="1" dirty="0" lang="en-US" err="1"/>
              <a:t>Buat</a:t>
            </a:r>
            <a:r>
              <a:rPr b="1" dirty="0" lang="en-US"/>
              <a:t> program </a:t>
            </a:r>
            <a:r>
              <a:rPr b="1" dirty="0" lang="en-US" err="1"/>
              <a:t>untuk</a:t>
            </a:r>
            <a:r>
              <a:rPr b="1" dirty="0" lang="en-US"/>
              <a:t> </a:t>
            </a:r>
            <a:r>
              <a:rPr b="1" dirty="0" lang="en-US" err="1"/>
              <a:t>mengkonversi</a:t>
            </a:r>
            <a:r>
              <a:rPr b="1" dirty="0" lang="en-US"/>
              <a:t> </a:t>
            </a:r>
            <a:r>
              <a:rPr b="1" dirty="0" lang="en-US" err="1"/>
              <a:t>dari</a:t>
            </a:r>
            <a:r>
              <a:rPr b="1" dirty="0" lang="en-US"/>
              <a:t> array 1D </a:t>
            </a:r>
            <a:r>
              <a:rPr b="1" dirty="0" lang="en-US" err="1"/>
              <a:t>ke</a:t>
            </a:r>
            <a:r>
              <a:rPr b="1" dirty="0" lang="en-US"/>
              <a:t> linked list</a:t>
            </a:r>
            <a:r>
              <a:rPr b="1" dirty="0" lang="en-US" smtClean="0"/>
              <a:t>!</a:t>
            </a:r>
            <a:endParaRPr b="1" dirty="0" lang="en-US"/>
          </a:p>
        </p:txBody>
      </p:sp>
      <p:pic>
        <p:nvPicPr>
          <p:cNvPr id="2097163" name="Picture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948"/>
          <a:stretch>
            <a:fillRect/>
          </a:stretch>
        </p:blipFill>
        <p:spPr>
          <a:xfrm>
            <a:off x="581192" y="1627712"/>
            <a:ext cx="5063320" cy="3951265"/>
          </a:xfrm>
          <a:prstGeom prst="rect"/>
          <a:ln>
            <a:solidFill>
              <a:schemeClr val="accent1"/>
            </a:solidFill>
          </a:ln>
        </p:spPr>
      </p:pic>
      <p:sp>
        <p:nvSpPr>
          <p:cNvPr id="1048658" name="TextBox 5"/>
          <p:cNvSpPr txBox="1"/>
          <p:nvPr/>
        </p:nvSpPr>
        <p:spPr>
          <a:xfrm>
            <a:off x="638110" y="6070814"/>
            <a:ext cx="8717281" cy="358140"/>
          </a:xfrm>
          <a:prstGeom prst="rect"/>
          <a:solidFill>
            <a:srgbClr val="FFFF00"/>
          </a:solidFill>
        </p:spPr>
        <p:txBody>
          <a:bodyPr rtlCol="0" wrap="none">
            <a:spAutoFit/>
          </a:bodyPr>
          <a:p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Kita </a:t>
            </a:r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gunakan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dibuat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sebelumnya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b="1" dirty="0" lang="en-US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createNode</a:t>
            </a:r>
            <a:r>
              <a:rPr b="1" dirty="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b="1"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16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b="1" dirty="0" sz="16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lang="en-US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display_list</a:t>
            </a:r>
            <a:r>
              <a:rPr b="1" dirty="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b="1" dirty="0"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97164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096000" y="1610129"/>
            <a:ext cx="3708685" cy="4361856"/>
          </a:xfrm>
          <a:prstGeom prst="rect"/>
          <a:ln>
            <a:solidFill>
              <a:schemeClr val="accent1"/>
            </a:solidFill>
          </a:ln>
        </p:spPr>
      </p:pic>
      <p:sp>
        <p:nvSpPr>
          <p:cNvPr id="1048659" name="Oval Callout 8"/>
          <p:cNvSpPr/>
          <p:nvPr/>
        </p:nvSpPr>
        <p:spPr>
          <a:xfrm>
            <a:off x="9304055" y="2208465"/>
            <a:ext cx="2992855" cy="1860643"/>
          </a:xfrm>
          <a:prstGeom prst="wedgeEllipseCallout">
            <a:avLst>
              <a:gd name="adj1" fmla="val -72237"/>
              <a:gd name="adj2" fmla="val -3657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1400" lang="en-US" err="1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dirty="0" sz="1400" lang="en-US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 </a:t>
            </a:r>
            <a:r>
              <a:rPr dirty="0" sz="1400" lang="en-US" err="1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kosong</a:t>
            </a:r>
            <a:r>
              <a:rPr dirty="0" sz="1400" lang="en-US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(head = null), </a:t>
            </a:r>
            <a:r>
              <a:rPr dirty="0" sz="1400" lang="en-US" err="1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dirty="0" sz="1400" lang="en-US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head </a:t>
            </a:r>
            <a:r>
              <a:rPr dirty="0" sz="1400" lang="en-US" err="1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dirty="0" sz="1400" lang="en-US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400" lang="en-US" err="1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new_node</a:t>
            </a:r>
            <a:endParaRPr dirty="0" sz="1400" lang="en-US" smtClean="0">
              <a:solidFill>
                <a:sysClr lastClr="000000" val="windowText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1400" lang="en-US" err="1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dirty="0" sz="1400" lang="en-US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400" lang="en-US" err="1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dirty="0" sz="1400" lang="en-US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400" lang="en-US" err="1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kosong</a:t>
            </a:r>
            <a:r>
              <a:rPr dirty="0" sz="1400" lang="en-US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dirty="0" sz="1400" lang="en-US" err="1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dirty="0" sz="1400" lang="en-US" smtClean="0">
                <a:solidFill>
                  <a:sysClr lastClr="000000" val="windowText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600" lang="en-US" err="1" smtClean="0">
                <a:solidFill>
                  <a:sysClr lastClr="000000" val="windowText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insert_tail</a:t>
            </a:r>
            <a:r>
              <a:rPr dirty="0" sz="1600" lang="en-US" smtClean="0">
                <a:solidFill>
                  <a:sysClr lastClr="000000" val="windowText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 sz="1600" lang="en-US">
              <a:solidFill>
                <a:sysClr lastClr="000000" val="windowText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8660" name="TextBox 9"/>
          <p:cNvSpPr txBox="1"/>
          <p:nvPr/>
        </p:nvSpPr>
        <p:spPr>
          <a:xfrm>
            <a:off x="9167301" y="4110039"/>
            <a:ext cx="2747195" cy="584775"/>
          </a:xfrm>
          <a:prstGeom prst="rect"/>
          <a:solidFill>
            <a:srgbClr val="FFFF00"/>
          </a:solidFill>
        </p:spPr>
        <p:txBody>
          <a:bodyPr rtlCol="0" wrap="square">
            <a:spAutoFit/>
          </a:bodyPr>
          <a:p>
            <a:r>
              <a:rPr dirty="0" sz="1400" lang="en-US" smtClean="0">
                <a:latin typeface="Arial" panose="020B0604020202020204" pitchFamily="34" charset="0"/>
                <a:cs typeface="Arial" panose="020B0604020202020204" pitchFamily="34" charset="0"/>
              </a:rPr>
              <a:t>Di </a:t>
            </a:r>
            <a:r>
              <a:rPr dirty="0" sz="14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blok</a:t>
            </a:r>
            <a:r>
              <a:rPr dirty="0" sz="14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60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else { ..} </a:t>
            </a:r>
            <a:r>
              <a:rPr dirty="0" sz="14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dirty="0" sz="14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400"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dirty="0" sz="14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600" lang="en-US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insert_tail</a:t>
            </a:r>
            <a:r>
              <a:rPr dirty="0" sz="160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 sz="1600"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Dividend">
  <a:themeElements>
    <a:clrScheme name="Red Orange">
      <a:dk1>
        <a:sysClr lastClr="000000" val="windowText"/>
      </a:dk1>
      <a:lt1>
        <a:sysClr lastClr="FFFFFF" val="window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BPS-Client</dc:creator>
  <cp:lastModifiedBy>Ratih Ngestrini</cp:lastModifiedBy>
  <dcterms:created xsi:type="dcterms:W3CDTF">2019-08-19T02:47:32Z</dcterms:created>
  <dcterms:modified xsi:type="dcterms:W3CDTF">2021-09-19T21:33:11Z</dcterms:modified>
</cp:coreProperties>
</file>