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22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29" r:id="rId9"/>
    <p:sldId id="330" r:id="rId10"/>
    <p:sldId id="331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1" r:id="rId19"/>
    <p:sldId id="343" r:id="rId20"/>
    <p:sldId id="3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16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AD598-C596-4B28-9C0B-C4ACC352EAF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C981-CF45-473B-A58D-53AB0CC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FB79-1062-4239-B567-CC4F00EF1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2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FB79-1062-4239-B567-CC4F00EF1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3" y="2480463"/>
            <a:ext cx="98283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66" y="1488609"/>
            <a:ext cx="1582175" cy="1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0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809144"/>
          </a:xfrm>
        </p:spPr>
        <p:txBody>
          <a:bodyPr anchor="ctr"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055399"/>
          </a:xfrm>
        </p:spPr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7E359-581F-4FE3-8999-062050602B5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1CD78-1988-4BF9-A000-D2D6A7EA3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9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7" y="1668007"/>
            <a:ext cx="6125853" cy="5081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0884" y="4613261"/>
            <a:ext cx="53122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paling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diurutkan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5764298"/>
            <a:ext cx="582022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Menempatkan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terendah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min_idx]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diurutkan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ditampung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b="1" i="1" dirty="0"/>
              <a:t>divide and conquer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memecah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menggabungkannya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 </a:t>
            </a:r>
            <a:endParaRPr lang="en-US" dirty="0" smtClean="0"/>
          </a:p>
          <a:p>
            <a:pPr marL="781200" lvl="1" indent="-457200">
              <a:buClrTx/>
              <a:buFont typeface="+mj-lt"/>
              <a:buAutoNum type="arabicPeriod"/>
            </a:pP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b="1" dirty="0" err="1"/>
              <a:t>dipecah</a:t>
            </a:r>
            <a:r>
              <a:rPr lang="en-US" sz="2000" b="1" dirty="0"/>
              <a:t> </a:t>
            </a:r>
            <a:r>
              <a:rPr lang="en-US" sz="2000" b="1" dirty="0" err="1"/>
              <a:t>menjadi</a:t>
            </a:r>
            <a:r>
              <a:rPr lang="en-US" sz="2000" b="1" dirty="0"/>
              <a:t> 2 </a:t>
            </a:r>
            <a:r>
              <a:rPr lang="en-US" sz="2000" b="1" dirty="0" err="1"/>
              <a:t>bagian</a:t>
            </a:r>
            <a:r>
              <a:rPr lang="en-US" sz="2000" b="1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setengah</a:t>
            </a:r>
            <a:r>
              <a:rPr lang="en-US" sz="2000" dirty="0"/>
              <a:t> (</a:t>
            </a:r>
            <a:r>
              <a:rPr lang="en-US" sz="2000" dirty="0" err="1"/>
              <a:t>jika</a:t>
            </a:r>
            <a:r>
              <a:rPr lang="en-US" sz="2000" dirty="0"/>
              <a:t> data </a:t>
            </a:r>
            <a:r>
              <a:rPr lang="en-US" sz="2000" dirty="0" err="1"/>
              <a:t>genap</a:t>
            </a:r>
            <a:r>
              <a:rPr lang="en-US" sz="2000" dirty="0"/>
              <a:t>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setengah</a:t>
            </a:r>
            <a:r>
              <a:rPr lang="en-US" sz="2000" dirty="0"/>
              <a:t> minus </a:t>
            </a:r>
            <a:r>
              <a:rPr lang="en-US" sz="2000" dirty="0" err="1"/>
              <a:t>satu</a:t>
            </a:r>
            <a:r>
              <a:rPr lang="en-US" sz="2000" dirty="0"/>
              <a:t> (</a:t>
            </a:r>
            <a:r>
              <a:rPr lang="en-US" sz="2000" dirty="0" err="1"/>
              <a:t>jika</a:t>
            </a:r>
            <a:r>
              <a:rPr lang="en-US" sz="2000" dirty="0"/>
              <a:t> data </a:t>
            </a:r>
            <a:r>
              <a:rPr lang="en-US" sz="2000" dirty="0" err="1"/>
              <a:t>ganjil</a:t>
            </a:r>
            <a:r>
              <a:rPr lang="en-US" sz="2000" dirty="0"/>
              <a:t>)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data, </a:t>
            </a:r>
            <a:endParaRPr lang="en-US" sz="2000" dirty="0" smtClean="0"/>
          </a:p>
          <a:p>
            <a:pPr marL="781200" lvl="1" indent="-457200">
              <a:buClrTx/>
              <a:buFont typeface="+mj-lt"/>
              <a:buAutoNum type="arabicPeriod"/>
            </a:pPr>
            <a:r>
              <a:rPr lang="en-US" sz="2000" dirty="0" err="1"/>
              <a:t>K</a:t>
            </a:r>
            <a:r>
              <a:rPr lang="en-US" sz="2000" dirty="0" err="1" smtClean="0"/>
              <a:t>emudian</a:t>
            </a:r>
            <a:r>
              <a:rPr lang="en-US" sz="2000" dirty="0" smtClean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pemecahan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b="1" dirty="0" err="1"/>
              <a:t>sampai</a:t>
            </a:r>
            <a:r>
              <a:rPr lang="en-US" sz="2000" b="1" dirty="0"/>
              <a:t> </a:t>
            </a:r>
            <a:r>
              <a:rPr lang="en-US" sz="2000" b="1" dirty="0" err="1"/>
              <a:t>hanya</a:t>
            </a:r>
            <a:r>
              <a:rPr lang="en-US" sz="2000" b="1" dirty="0"/>
              <a:t> </a:t>
            </a:r>
            <a:r>
              <a:rPr lang="en-US" sz="2000" b="1" dirty="0" err="1"/>
              <a:t>terdiri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satu</a:t>
            </a:r>
            <a:r>
              <a:rPr lang="en-US" sz="2000" b="1" dirty="0"/>
              <a:t> data </a:t>
            </a:r>
            <a:r>
              <a:rPr lang="en-US" sz="2000" b="1" dirty="0" err="1"/>
              <a:t>tiap</a:t>
            </a:r>
            <a:r>
              <a:rPr lang="en-US" sz="2000" b="1" dirty="0"/>
              <a:t> </a:t>
            </a:r>
            <a:r>
              <a:rPr lang="en-US" sz="2000" b="1" dirty="0" err="1"/>
              <a:t>blok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35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18" y="3678428"/>
            <a:ext cx="5086350" cy="3051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940"/>
            <a:ext cx="11029616" cy="1952544"/>
          </a:xfrm>
        </p:spPr>
        <p:txBody>
          <a:bodyPr>
            <a:normAutofit/>
          </a:bodyPr>
          <a:lstStyle/>
          <a:p>
            <a:pPr marL="781200" lvl="1" indent="-457200">
              <a:buClrTx/>
              <a:buFont typeface="+mj-lt"/>
              <a:buAutoNum type="arabicPeriod" startAt="3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digabungkan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membandingkan</a:t>
            </a:r>
            <a:r>
              <a:rPr lang="en-US" sz="2000" b="1" dirty="0"/>
              <a:t> </a:t>
            </a:r>
            <a:r>
              <a:rPr lang="en-US" sz="2000" b="1" dirty="0" smtClean="0"/>
              <a:t>data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blok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/>
              <a:t>besar</a:t>
            </a:r>
            <a:r>
              <a:rPr lang="en-US" sz="2000" b="1" dirty="0"/>
              <a:t> </a:t>
            </a:r>
            <a:r>
              <a:rPr lang="en-US" sz="2000" b="1" dirty="0" err="1"/>
              <a:t>daripada</a:t>
            </a:r>
            <a:r>
              <a:rPr lang="en-US" sz="2000" b="1" dirty="0"/>
              <a:t> data </a:t>
            </a:r>
            <a:r>
              <a:rPr lang="en-US" sz="2000" b="1" dirty="0" smtClean="0"/>
              <a:t>di </a:t>
            </a:r>
            <a:r>
              <a:rPr lang="en-US" sz="2000" b="1" dirty="0" err="1" smtClean="0"/>
              <a:t>blok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setelahnya</a:t>
            </a:r>
            <a:r>
              <a:rPr lang="en-US" sz="2000" b="1" dirty="0" smtClean="0"/>
              <a:t> i+1</a:t>
            </a:r>
            <a:r>
              <a:rPr lang="en-US" sz="2000" dirty="0" smtClean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b="1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data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setelahnya</a:t>
            </a:r>
            <a:r>
              <a:rPr lang="en-US" sz="2000" dirty="0" smtClean="0"/>
              <a:t> </a:t>
            </a:r>
            <a:r>
              <a:rPr lang="en-US" sz="2000" dirty="0" err="1"/>
              <a:t>dipindah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data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di </a:t>
            </a:r>
            <a:r>
              <a:rPr lang="en-US" sz="2000" dirty="0" err="1" smtClean="0"/>
              <a:t>blok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baru</a:t>
            </a:r>
            <a:r>
              <a:rPr lang="en-US" sz="2000" dirty="0" smtClean="0"/>
              <a:t> (</a:t>
            </a:r>
            <a:r>
              <a:rPr lang="en-US" sz="2000" dirty="0" err="1" smtClean="0"/>
              <a:t>digabungkan</a:t>
            </a:r>
            <a:r>
              <a:rPr lang="en-US" sz="2000" dirty="0" smtClean="0"/>
              <a:t>). </a:t>
            </a:r>
            <a:r>
              <a:rPr lang="en-US" sz="2000" dirty="0" err="1" smtClean="0"/>
              <a:t>Demikian</a:t>
            </a:r>
            <a:r>
              <a:rPr lang="en-US" sz="2000" dirty="0" smtClean="0"/>
              <a:t> </a:t>
            </a:r>
            <a:r>
              <a:rPr lang="en-US" sz="2000" dirty="0" err="1"/>
              <a:t>seterusnya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utuh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awalnya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6650" y="642507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*slide show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gif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Merge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34" y="573819"/>
            <a:ext cx="6408320" cy="616982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852484" y="3577390"/>
            <a:ext cx="497305" cy="30849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84042" y="573819"/>
            <a:ext cx="1251284" cy="136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10820404" y="726220"/>
            <a:ext cx="497305" cy="285117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02925" y="1179600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Divide/</a:t>
            </a: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Pecah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80613" y="5866549"/>
            <a:ext cx="1311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Conquer/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abung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910" y="1164211"/>
            <a:ext cx="20056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0" y="2158065"/>
            <a:ext cx="6604383" cy="3604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5663" y="3082672"/>
            <a:ext cx="3922869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dipecah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sub array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0234" y="3668987"/>
            <a:ext cx="5418471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Memecah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rekursif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5284" y="4067991"/>
            <a:ext cx="5739072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Memecah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rekursif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1421" y="4714756"/>
            <a:ext cx="4451860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Menggabungkan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sub array 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terurut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44991"/>
            <a:ext cx="4726214" cy="5582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480" y="744991"/>
            <a:ext cx="3235267" cy="24626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5922" y="1822435"/>
            <a:ext cx="195438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temporary arrays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8893" y="2555407"/>
            <a:ext cx="3488199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Copy data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temporary array 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0469" y="4797864"/>
            <a:ext cx="3563796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Gabungkan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 temporary array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[1…r]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6321" y="1630770"/>
            <a:ext cx="3451329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 smtClean="0"/>
              <a:t>, </a:t>
            </a:r>
            <a:r>
              <a:rPr lang="en-US" dirty="0" err="1"/>
              <a:t>apakah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sesudahnya</a:t>
            </a:r>
            <a:r>
              <a:rPr lang="en-US" dirty="0"/>
              <a:t> 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ditukarkan</a:t>
            </a:r>
            <a:r>
              <a:rPr lang="en-US" dirty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data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.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diprogram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lain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paling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29" y="3796965"/>
            <a:ext cx="4762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6650" y="642507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*slide show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gif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Bubble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t="19415" r="2226" b="24679"/>
          <a:stretch/>
        </p:blipFill>
        <p:spPr>
          <a:xfrm>
            <a:off x="1211562" y="1805882"/>
            <a:ext cx="9288379" cy="4620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430" y="3217589"/>
            <a:ext cx="1957901" cy="320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38769" y="3217587"/>
            <a:ext cx="832662" cy="320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9200" y="3217587"/>
            <a:ext cx="1548825" cy="320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59570" y="3217587"/>
            <a:ext cx="1163053" cy="320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2030" y="2685144"/>
            <a:ext cx="117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025" y="2685144"/>
            <a:ext cx="117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8087" y="2685144"/>
            <a:ext cx="117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14302" y="2734322"/>
            <a:ext cx="1286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Bubble </a:t>
            </a:r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26796"/>
            <a:ext cx="6642554" cy="3131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3954" y="3523509"/>
            <a:ext cx="482215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Membandingkan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sesudahnya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3354" y="2492514"/>
            <a:ext cx="510864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elemen-elemen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array.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Kenapa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size-step-1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size-step-1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urut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940"/>
            <a:ext cx="11029616" cy="4816060"/>
          </a:xfrm>
        </p:spPr>
        <p:txBody>
          <a:bodyPr>
            <a:normAutofit/>
          </a:bodyPr>
          <a:lstStyle/>
          <a:p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terbaik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 smtClean="0"/>
              <a:t>situasi</a:t>
            </a:r>
            <a:r>
              <a:rPr lang="en-US" sz="1800" dirty="0" smtClean="0"/>
              <a:t>, </a:t>
            </a:r>
            <a:r>
              <a:rPr lang="en-US" sz="1800" dirty="0" err="1" smtClean="0"/>
              <a:t>semuanya</a:t>
            </a:r>
            <a:r>
              <a:rPr lang="en-US" sz="1800" dirty="0" smtClean="0"/>
              <a:t> </a:t>
            </a:r>
            <a:r>
              <a:rPr lang="en-US" sz="1800" dirty="0" err="1" smtClean="0"/>
              <a:t>tergantung</a:t>
            </a:r>
            <a:r>
              <a:rPr lang="en-US" sz="1800" dirty="0" smtClean="0"/>
              <a:t> </a:t>
            </a:r>
            <a:r>
              <a:rPr lang="en-US" sz="1800" dirty="0" err="1" smtClean="0"/>
              <a:t>situasi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. </a:t>
            </a:r>
            <a:r>
              <a:rPr lang="en-US" sz="1800" dirty="0" err="1" smtClean="0"/>
              <a:t>Banyak</a:t>
            </a:r>
            <a:r>
              <a:rPr lang="en-US" sz="1800" dirty="0" smtClean="0"/>
              <a:t> </a:t>
            </a:r>
            <a:r>
              <a:rPr lang="en-US" sz="1800" dirty="0" err="1" smtClean="0"/>
              <a:t>penelitian</a:t>
            </a:r>
            <a:r>
              <a:rPr lang="en-US" sz="1800" dirty="0" smtClean="0"/>
              <a:t> </a:t>
            </a:r>
            <a:r>
              <a:rPr lang="en-US" sz="1800" dirty="0" err="1" smtClean="0"/>
              <a:t>membandingkan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algoritma</a:t>
            </a:r>
            <a:r>
              <a:rPr lang="en-US" sz="1800" dirty="0" smtClean="0"/>
              <a:t> sorting, </a:t>
            </a:r>
            <a:r>
              <a:rPr lang="en-US" sz="1800" dirty="0" err="1" smtClean="0"/>
              <a:t>hasilnya</a:t>
            </a:r>
            <a:r>
              <a:rPr lang="en-US" sz="1800" dirty="0" smtClean="0"/>
              <a:t> pun </a:t>
            </a:r>
            <a:r>
              <a:rPr lang="en-US" sz="1800" dirty="0" err="1" smtClean="0"/>
              <a:t>berbeda-beda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Dilihat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algoritmanya</a:t>
            </a:r>
            <a:r>
              <a:rPr lang="en-US" sz="1800" dirty="0" smtClean="0"/>
              <a:t>/</a:t>
            </a:r>
            <a:r>
              <a:rPr lang="en-US" sz="1800" dirty="0" err="1" smtClean="0"/>
              <a:t>langkah-langkahnya</a:t>
            </a:r>
            <a:r>
              <a:rPr lang="en-US" sz="1800" dirty="0" smtClean="0"/>
              <a:t>,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</a:t>
            </a:r>
            <a:r>
              <a:rPr lang="en-US" sz="1800" dirty="0" err="1" smtClean="0"/>
              <a:t>perbandingan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kasus</a:t>
            </a:r>
            <a:r>
              <a:rPr lang="en-US" sz="1800" dirty="0" smtClean="0"/>
              <a:t> </a:t>
            </a:r>
            <a:r>
              <a:rPr lang="en-US" sz="1800" dirty="0" err="1" smtClean="0"/>
              <a:t>terbaik</a:t>
            </a:r>
            <a:r>
              <a:rPr lang="en-US" sz="1800" dirty="0" smtClean="0"/>
              <a:t>, rata-rata,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terburuk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metode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*</a:t>
            </a:r>
            <a:r>
              <a:rPr lang="en-US" sz="1800" dirty="0" smtClean="0"/>
              <a:t>Time complexity </a:t>
            </a:r>
            <a:r>
              <a:rPr lang="en-US" sz="1800" dirty="0" err="1" smtClean="0"/>
              <a:t>artinya</a:t>
            </a:r>
            <a:r>
              <a:rPr lang="en-US" sz="1800" dirty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langkah-langkah</a:t>
            </a:r>
            <a:r>
              <a:rPr lang="en-US" sz="1800" dirty="0" smtClean="0"/>
              <a:t>(lama </a:t>
            </a:r>
            <a:r>
              <a:rPr lang="en-US" sz="1800" dirty="0" err="1" smtClean="0"/>
              <a:t>waktu</a:t>
            </a:r>
            <a:r>
              <a:rPr lang="en-US" sz="1800" dirty="0" smtClean="0"/>
              <a:t>) yang </a:t>
            </a:r>
            <a:r>
              <a:rPr lang="en-US" sz="1800" dirty="0" err="1"/>
              <a:t>dibutuhkan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input </a:t>
            </a:r>
            <a:r>
              <a:rPr lang="en-US" sz="1800" dirty="0" err="1" smtClean="0"/>
              <a:t>sejumlah</a:t>
            </a:r>
            <a:r>
              <a:rPr lang="en-US" sz="1800" dirty="0" smtClean="0"/>
              <a:t> n. </a:t>
            </a:r>
            <a:r>
              <a:rPr lang="en-US" sz="1800" u="sng" dirty="0" smtClean="0"/>
              <a:t>Cara </a:t>
            </a:r>
            <a:r>
              <a:rPr lang="en-US" sz="1800" u="sng" dirty="0" err="1" smtClean="0"/>
              <a:t>membacanya</a:t>
            </a:r>
            <a:r>
              <a:rPr lang="en-US" sz="1800" dirty="0" smtClean="0"/>
              <a:t>: </a:t>
            </a:r>
            <a:r>
              <a:rPr lang="en-US" sz="1800" dirty="0" err="1" smtClean="0"/>
              <a:t>misal</a:t>
            </a:r>
            <a:r>
              <a:rPr lang="en-US" sz="1800" dirty="0" smtClean="0"/>
              <a:t> </a:t>
            </a:r>
            <a:r>
              <a:rPr lang="en-US" sz="1800" dirty="0"/>
              <a:t>O(</a:t>
            </a:r>
            <a:r>
              <a:rPr lang="en-US" sz="1800" i="1" dirty="0"/>
              <a:t>n</a:t>
            </a:r>
            <a:r>
              <a:rPr lang="en-US" sz="1800" baseline="30000" dirty="0"/>
              <a:t>2</a:t>
            </a:r>
            <a:r>
              <a:rPr lang="en-US" sz="1800" dirty="0" smtClean="0"/>
              <a:t>) = </a:t>
            </a:r>
            <a:r>
              <a:rPr lang="en-US" sz="1800" dirty="0" err="1" smtClean="0"/>
              <a:t>misal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elemen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n,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algoritma</a:t>
            </a:r>
            <a:r>
              <a:rPr lang="en-US" sz="1800" dirty="0" smtClean="0"/>
              <a:t> </a:t>
            </a:r>
            <a:r>
              <a:rPr lang="en-US" sz="1800" dirty="0" err="1" smtClean="0"/>
              <a:t>membutuhkan</a:t>
            </a:r>
            <a:r>
              <a:rPr lang="en-US" sz="1800" dirty="0" smtClean="0"/>
              <a:t> </a:t>
            </a:r>
            <a:r>
              <a:rPr lang="en-US" sz="1800" dirty="0" err="1" smtClean="0"/>
              <a:t>sebanyak</a:t>
            </a:r>
            <a:r>
              <a:rPr lang="en-US" sz="1800" dirty="0" smtClean="0"/>
              <a:t>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 </a:t>
            </a:r>
            <a:r>
              <a:rPr lang="en-US" sz="1800" dirty="0" err="1" smtClean="0"/>
              <a:t>langkah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1192" y="3401708"/>
          <a:ext cx="11108740" cy="2211067"/>
        </p:xfrm>
        <a:graphic>
          <a:graphicData uri="http://schemas.openxmlformats.org/drawingml/2006/table">
            <a:tbl>
              <a:tblPr/>
              <a:tblGrid>
                <a:gridCol w="222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910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structure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complexity:Best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complexity:Average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en-US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complexity:Worst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 sort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log(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log(</a:t>
                      </a:r>
                      <a:r>
                        <a:rPr lang="en-US" sz="17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log(</a:t>
                      </a:r>
                      <a:r>
                        <a:rPr lang="en-US" sz="17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Bubble sort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 sort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Selection sort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en-US" sz="17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3911" marR="83911" marT="41955" marB="419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</a:t>
            </a:r>
            <a:r>
              <a:rPr lang="en-US" dirty="0" smtClean="0"/>
              <a:t>Pertemuan</a:t>
            </a:r>
            <a:endParaRPr lang="en-US" dirty="0"/>
          </a:p>
        </p:txBody>
      </p:sp>
      <p:pic>
        <p:nvPicPr>
          <p:cNvPr id="19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4" y="2009621"/>
            <a:ext cx="1351820" cy="30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523943" y="2009621"/>
            <a:ext cx="5256584" cy="720000"/>
            <a:chOff x="3131840" y="1491630"/>
            <a:chExt cx="5256584" cy="576064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23943" y="20533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23943" y="2918124"/>
            <a:ext cx="5256584" cy="720000"/>
            <a:chOff x="3131840" y="1491630"/>
            <a:chExt cx="5256584" cy="576064"/>
          </a:xfrm>
        </p:grpSpPr>
        <p:sp>
          <p:nvSpPr>
            <p:cNvPr id="22" name="Rectangle 2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ight Triangle 2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3943" y="29618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3943" y="387349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3942" y="3054139"/>
            <a:ext cx="439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Sort, </a:t>
            </a:r>
            <a:r>
              <a:rPr lang="fr-F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Sort, </a:t>
            </a:r>
            <a:r>
              <a:rPr lang="fr-F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Sort,Bubble</a:t>
            </a:r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3941" y="2200304"/>
            <a:ext cx="4392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Sorting 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31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Sorting (</a:t>
            </a:r>
            <a:r>
              <a:rPr lang="en-US" dirty="0" err="1" smtClean="0"/>
              <a:t>Pengurutan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940"/>
            <a:ext cx="11029616" cy="4631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/data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(searching),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efisien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Data yang </a:t>
            </a:r>
            <a:r>
              <a:rPr lang="en-US" dirty="0" err="1" smtClean="0"/>
              <a:t>diurutkan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id-ID" dirty="0" smtClean="0"/>
              <a:t>numerik </a:t>
            </a:r>
            <a:r>
              <a:rPr lang="id-ID" dirty="0"/>
              <a:t>ataupun </a:t>
            </a:r>
            <a:r>
              <a:rPr lang="id-ID" dirty="0" smtClean="0"/>
              <a:t>karakter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Ascending (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terkecil</a:t>
            </a:r>
            <a:r>
              <a:rPr lang="en-US" b="1" dirty="0" smtClean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 smtClean="0"/>
              <a:t>terbesar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&gt;&gt; </a:t>
            </a:r>
            <a:r>
              <a:rPr lang="en-US" b="1" dirty="0" err="1" smtClean="0">
                <a:solidFill>
                  <a:srgbClr val="FF0000"/>
                </a:solidFill>
              </a:rPr>
              <a:t>kita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membahas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ini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Descending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/>
              <a:t>array </a:t>
            </a:r>
            <a:r>
              <a:rPr lang="en-US" dirty="0" err="1"/>
              <a:t>sebagai</a:t>
            </a:r>
            <a:r>
              <a:rPr lang="en-US" dirty="0"/>
              <a:t> input,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array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menampilkan</a:t>
            </a:r>
            <a:r>
              <a:rPr lang="en-US" dirty="0"/>
              <a:t> array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diurutkan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Insertion </a:t>
            </a:r>
            <a:r>
              <a:rPr lang="en-US" dirty="0"/>
              <a:t>Sort (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)</a:t>
            </a:r>
          </a:p>
          <a:p>
            <a:r>
              <a:rPr lang="en-US" dirty="0" smtClean="0"/>
              <a:t>Selection </a:t>
            </a:r>
            <a:r>
              <a:rPr lang="en-US" dirty="0"/>
              <a:t>Sort (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 smtClean="0"/>
              <a:t>)</a:t>
            </a:r>
          </a:p>
          <a:p>
            <a:r>
              <a:rPr lang="en-US" dirty="0"/>
              <a:t>Merge Sort (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Bubble Sort(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Gelembung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00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940"/>
            <a:ext cx="11029616" cy="2080881"/>
          </a:xfrm>
        </p:spPr>
        <p:txBody>
          <a:bodyPr/>
          <a:lstStyle/>
          <a:p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seharusnya</a:t>
            </a:r>
            <a:r>
              <a:rPr lang="en-US" dirty="0" smtClean="0"/>
              <a:t>.</a:t>
            </a:r>
          </a:p>
          <a:p>
            <a:r>
              <a:rPr lang="en-US" dirty="0"/>
              <a:t>Data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b="1" dirty="0" err="1"/>
              <a:t>dari</a:t>
            </a:r>
            <a:r>
              <a:rPr lang="en-US" b="1" dirty="0"/>
              <a:t> yang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sampai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yang </a:t>
            </a:r>
            <a:r>
              <a:rPr lang="en-US" b="1" dirty="0" err="1"/>
              <a:t>terakhir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tersebut</a:t>
            </a:r>
            <a:r>
              <a:rPr lang="en-US" b="1" dirty="0" smtClean="0"/>
              <a:t> </a:t>
            </a:r>
            <a:r>
              <a:rPr lang="en-US" b="1" dirty="0" err="1"/>
              <a:t>disisipkan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yang </a:t>
            </a:r>
            <a:r>
              <a:rPr lang="en-US" b="1" dirty="0" err="1"/>
              <a:t>sesuai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44" y="3782928"/>
            <a:ext cx="4781551" cy="2868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6712" y="6282526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*slide show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gif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Insertion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/>
          <a:stretch/>
        </p:blipFill>
        <p:spPr>
          <a:xfrm>
            <a:off x="3160294" y="1812751"/>
            <a:ext cx="5518485" cy="5045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927" y="1780124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diurutkan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8778" y="2245895"/>
            <a:ext cx="351322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ke-2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tempatkan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8779" y="3437233"/>
            <a:ext cx="351322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ke-4,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disisipkan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lain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927" y="648082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urut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" y="2034493"/>
            <a:ext cx="6489188" cy="4308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08" y="401150"/>
            <a:ext cx="11029616" cy="1013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Insertion 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3279" y="2920427"/>
            <a:ext cx="61991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Mengecek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ke-2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0099" y="5327889"/>
            <a:ext cx="436536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Tempatkan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seharusnya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940"/>
            <a:ext cx="7086934" cy="40553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prosesnya</a:t>
            </a:r>
            <a:r>
              <a:rPr lang="en-US" sz="2400" dirty="0" smtClean="0"/>
              <a:t>,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2 sub array yang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/>
              <a:t>Bagian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diurutkan</a:t>
            </a:r>
            <a:endParaRPr lang="en-US" sz="2000" dirty="0"/>
          </a:p>
          <a:p>
            <a:pPr lvl="1"/>
            <a:r>
              <a:rPr lang="en-US" sz="2000" dirty="0" err="1"/>
              <a:t>Bagian</a:t>
            </a:r>
            <a:r>
              <a:rPr lang="en-US" sz="2000" dirty="0"/>
              <a:t> yang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 smtClean="0"/>
              <a:t>diurutkan</a:t>
            </a:r>
            <a:endParaRPr lang="en-US" sz="2000" dirty="0" smtClean="0"/>
          </a:p>
          <a:p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paling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diurutkan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menempatkan</a:t>
            </a:r>
            <a:r>
              <a:rPr lang="en-US" sz="2400" dirty="0"/>
              <a:t> di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diurutkan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63" y="2041940"/>
            <a:ext cx="1174698" cy="4458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6650" y="6489242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*slide show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gif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Selection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28800"/>
            <a:ext cx="4199355" cy="51211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165558" y="2102065"/>
            <a:ext cx="3605799" cy="913852"/>
            <a:chOff x="5422232" y="2695623"/>
            <a:chExt cx="3605799" cy="913852"/>
          </a:xfrm>
        </p:grpSpPr>
        <p:sp>
          <p:nvSpPr>
            <p:cNvPr id="5" name="Rectangle 4"/>
            <p:cNvSpPr/>
            <p:nvPr/>
          </p:nvSpPr>
          <p:spPr>
            <a:xfrm>
              <a:off x="5422232" y="3192380"/>
              <a:ext cx="433136" cy="41709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22232" y="2695623"/>
              <a:ext cx="433136" cy="417095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55368" y="2695623"/>
              <a:ext cx="31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Bagian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sudah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diurutkan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368" y="3216261"/>
              <a:ext cx="31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Bagian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belum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diurutkan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26049" y="3705727"/>
            <a:ext cx="6384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dicari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ditukar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demikian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sekarang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paling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dibanding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yang lain.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ditukar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demikian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seterusnya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keadaan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terurutkan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7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34911</TotalTime>
  <Words>887</Words>
  <Application>Microsoft Office PowerPoint</Application>
  <PresentationFormat>Widescreen</PresentationFormat>
  <Paragraphs>122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Gill Sans MT</vt:lpstr>
      <vt:lpstr>휴먼매직체</vt:lpstr>
      <vt:lpstr>Wingdings 2</vt:lpstr>
      <vt:lpstr>Dividend</vt:lpstr>
      <vt:lpstr>STRUKTUR DATA</vt:lpstr>
      <vt:lpstr>Agenda Pertemuan</vt:lpstr>
      <vt:lpstr>Konsep Sorting (Pengurutan)</vt:lpstr>
      <vt:lpstr>Metode Sorting</vt:lpstr>
      <vt:lpstr>Insertion Sort</vt:lpstr>
      <vt:lpstr>Ilustrasi Insertion Sort</vt:lpstr>
      <vt:lpstr>Contoh Program dengan Prosedur Insertion Sort</vt:lpstr>
      <vt:lpstr>Selection Sort</vt:lpstr>
      <vt:lpstr>Ilustrasi Selection Sort</vt:lpstr>
      <vt:lpstr>Contoh Program dengan Prosedur Selection Sort</vt:lpstr>
      <vt:lpstr>Merge Sort</vt:lpstr>
      <vt:lpstr>Merge Sort</vt:lpstr>
      <vt:lpstr>Ilustrasi Merge Sort</vt:lpstr>
      <vt:lpstr>Contoh Program dengan Prosedur Merge Sort</vt:lpstr>
      <vt:lpstr>PowerPoint Presentation</vt:lpstr>
      <vt:lpstr>Bubble Sort</vt:lpstr>
      <vt:lpstr>Ilustrasi Bubble Sort</vt:lpstr>
      <vt:lpstr>Contoh Program dengan Prosedur Bubble Sort</vt:lpstr>
      <vt:lpstr>Perbandingan Algoritma Sorting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BPS-Client</dc:creator>
  <cp:lastModifiedBy>Firdaus</cp:lastModifiedBy>
  <cp:revision>1076</cp:revision>
  <dcterms:created xsi:type="dcterms:W3CDTF">2019-08-19T16:47:32Z</dcterms:created>
  <dcterms:modified xsi:type="dcterms:W3CDTF">2021-11-21T15:07:40Z</dcterms:modified>
</cp:coreProperties>
</file>