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5" r:id="rId28"/>
    <p:sldId id="281" r:id="rId29"/>
    <p:sldId id="282" r:id="rId30"/>
    <p:sldId id="286" r:id="rId31"/>
    <p:sldId id="288" r:id="rId32"/>
    <p:sldId id="289" r:id="rId33"/>
    <p:sldId id="287" r:id="rId34"/>
    <p:sldId id="283" r:id="rId35"/>
  </p:sldIdLst>
  <p:sldSz cx="12192000" cy="6858000"/>
  <p:notesSz cx="6858000" cy="9144000"/>
  <p:embeddedFontLst>
    <p:embeddedFont>
      <p:font typeface="Gill Sans" panose="020B0604020202020204" charset="0"/>
      <p:regular r:id="rId37"/>
      <p:bold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Cambria Math" panose="02040503050406030204" pitchFamily="18" charset="0"/>
      <p:regular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4" roundtripDataSignature="AMtx7mjlW/gueOb579nyoA9EzC9RW4wo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FB548B-EB54-4DF1-A29D-817365F2C5D5}">
  <a:tblStyle styleId="{32FB548B-EB54-4DF1-A29D-817365F2C5D5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7DB166D-C54D-4451-AB4E-748137C102C3}" styleName="Table_1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BE8E7"/>
          </a:solidFill>
        </a:fill>
      </a:tcStyle>
    </a:wholeTbl>
    <a:band1H>
      <a:tcTxStyle/>
      <a:tcStyle>
        <a:tcBdr/>
        <a:fill>
          <a:solidFill>
            <a:srgbClr val="F6CE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6CE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0"/>
          <p:cNvSpPr/>
          <p:nvPr/>
        </p:nvSpPr>
        <p:spPr>
          <a:xfrm>
            <a:off x="578089" y="4203702"/>
            <a:ext cx="11022051" cy="17481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0"/>
          <p:cNvSpPr txBox="1">
            <a:spLocks noGrp="1"/>
          </p:cNvSpPr>
          <p:nvPr>
            <p:ph type="ctrTitle"/>
          </p:nvPr>
        </p:nvSpPr>
        <p:spPr>
          <a:xfrm>
            <a:off x="581193" y="1005450"/>
            <a:ext cx="9828356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0"/>
          <p:cNvSpPr txBox="1">
            <a:spLocks noGrp="1"/>
          </p:cNvSpPr>
          <p:nvPr>
            <p:ph type="subTitle" idx="1"/>
          </p:nvPr>
        </p:nvSpPr>
        <p:spPr>
          <a:xfrm>
            <a:off x="581193" y="2480463"/>
            <a:ext cx="982835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SzPts val="2208"/>
              <a:buNone/>
              <a:defRPr sz="2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0"/>
          <p:cNvSpPr txBox="1">
            <a:spLocks noGrp="1"/>
          </p:cNvSpPr>
          <p:nvPr>
            <p:ph type="dt" idx="10"/>
          </p:nvPr>
        </p:nvSpPr>
        <p:spPr>
          <a:xfrm>
            <a:off x="7605951" y="595613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E7757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0"/>
          <p:cNvSpPr txBox="1">
            <a:spLocks noGrp="1"/>
          </p:cNvSpPr>
          <p:nvPr>
            <p:ph type="ftr" idx="11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E7757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10558300" y="5956139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" name="Google Shape;25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92566" y="1488609"/>
            <a:ext cx="1582175" cy="158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9"/>
          <p:cNvSpPr/>
          <p:nvPr/>
        </p:nvSpPr>
        <p:spPr>
          <a:xfrm>
            <a:off x="440285" y="614407"/>
            <a:ext cx="11309339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body" idx="1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7" name="Google Shape;87;p39"/>
          <p:cNvSpPr txBox="1">
            <a:spLocks noGrp="1"/>
          </p:cNvSpPr>
          <p:nvPr>
            <p:ph type="dt" idx="10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9"/>
          <p:cNvSpPr txBox="1">
            <a:spLocks noGrp="1"/>
          </p:cNvSpPr>
          <p:nvPr>
            <p:ph type="ftr" idx="11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9"/>
          <p:cNvSpPr txBox="1">
            <a:spLocks noGrp="1"/>
          </p:cNvSpPr>
          <p:nvPr>
            <p:ph type="sldNum" idx="12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0"/>
          <p:cNvSpPr/>
          <p:nvPr/>
        </p:nvSpPr>
        <p:spPr>
          <a:xfrm>
            <a:off x="8839202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title"/>
          </p:nvPr>
        </p:nvSpPr>
        <p:spPr>
          <a:xfrm rot="5400000">
            <a:off x="7249747" y="2265183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body" idx="1"/>
          </p:nvPr>
        </p:nvSpPr>
        <p:spPr>
          <a:xfrm rot="5400000">
            <a:off x="2131528" y="-680875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94" name="Google Shape;94;p40"/>
          <p:cNvSpPr txBox="1">
            <a:spLocks noGrp="1"/>
          </p:cNvSpPr>
          <p:nvPr>
            <p:ph type="dt" idx="10"/>
          </p:nvPr>
        </p:nvSpPr>
        <p:spPr>
          <a:xfrm>
            <a:off x="8993674" y="5956139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E7757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0"/>
          <p:cNvSpPr txBox="1">
            <a:spLocks noGrp="1"/>
          </p:cNvSpPr>
          <p:nvPr>
            <p:ph type="ftr" idx="11"/>
          </p:nvPr>
        </p:nvSpPr>
        <p:spPr>
          <a:xfrm>
            <a:off x="774925" y="5951813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0"/>
          <p:cNvSpPr txBox="1">
            <a:spLocks noGrp="1"/>
          </p:cNvSpPr>
          <p:nvPr>
            <p:ph type="sldNum" idx="12"/>
          </p:nvPr>
        </p:nvSpPr>
        <p:spPr>
          <a:xfrm>
            <a:off x="10446616" y="5956139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"/>
          <p:cNvSpPr/>
          <p:nvPr/>
        </p:nvSpPr>
        <p:spPr>
          <a:xfrm>
            <a:off x="440285" y="614409"/>
            <a:ext cx="11309339" cy="8968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cap="none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1"/>
          <p:cNvSpPr txBox="1">
            <a:spLocks noGrp="1"/>
          </p:cNvSpPr>
          <p:nvPr>
            <p:ph type="body" idx="1"/>
          </p:nvPr>
        </p:nvSpPr>
        <p:spPr>
          <a:xfrm>
            <a:off x="581194" y="1803401"/>
            <a:ext cx="11029615" cy="4055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30" name="Google Shape;30;p31"/>
          <p:cNvSpPr txBox="1">
            <a:spLocks noGrp="1"/>
          </p:cNvSpPr>
          <p:nvPr>
            <p:ph type="dt" idx="10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1"/>
          <p:cNvSpPr txBox="1">
            <a:spLocks noGrp="1"/>
          </p:cNvSpPr>
          <p:nvPr>
            <p:ph type="ftr" idx="11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1"/>
          <p:cNvSpPr txBox="1">
            <a:spLocks noGrp="1"/>
          </p:cNvSpPr>
          <p:nvPr>
            <p:ph type="sldNum" idx="12"/>
          </p:nvPr>
        </p:nvSpPr>
        <p:spPr>
          <a:xfrm>
            <a:off x="10558301" y="5956139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/>
          <p:nvPr/>
        </p:nvSpPr>
        <p:spPr>
          <a:xfrm>
            <a:off x="440683" y="606556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2"/>
          <p:cNvSpPr txBox="1">
            <a:spLocks noGrp="1"/>
          </p:cNvSpPr>
          <p:nvPr>
            <p:ph type="title"/>
          </p:nvPr>
        </p:nvSpPr>
        <p:spPr>
          <a:xfrm>
            <a:off x="575895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2"/>
          <p:cNvSpPr txBox="1">
            <a:spLocks noGrp="1"/>
          </p:cNvSpPr>
          <p:nvPr>
            <p:ph type="dt" idx="10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2"/>
          <p:cNvSpPr txBox="1">
            <a:spLocks noGrp="1"/>
          </p:cNvSpPr>
          <p:nvPr>
            <p:ph type="ftr" idx="11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ldNum" idx="12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3"/>
          <p:cNvSpPr/>
          <p:nvPr/>
        </p:nvSpPr>
        <p:spPr>
          <a:xfrm>
            <a:off x="447818" y="5141976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3"/>
          <p:cNvSpPr txBox="1">
            <a:spLocks noGrp="1"/>
          </p:cNvSpPr>
          <p:nvPr>
            <p:ph type="title"/>
          </p:nvPr>
        </p:nvSpPr>
        <p:spPr>
          <a:xfrm>
            <a:off x="581194" y="3043912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 b="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581194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dt" idx="10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E7757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3"/>
          <p:cNvSpPr txBox="1">
            <a:spLocks noGrp="1"/>
          </p:cNvSpPr>
          <p:nvPr>
            <p:ph type="ftr" idx="11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E7757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sldNum" idx="12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4"/>
          <p:cNvSpPr/>
          <p:nvPr/>
        </p:nvSpPr>
        <p:spPr>
          <a:xfrm>
            <a:off x="445983" y="606556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4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4"/>
          <p:cNvSpPr txBox="1">
            <a:spLocks noGrp="1"/>
          </p:cNvSpPr>
          <p:nvPr>
            <p:ph type="body" idx="1"/>
          </p:nvPr>
        </p:nvSpPr>
        <p:spPr>
          <a:xfrm>
            <a:off x="581194" y="2228004"/>
            <a:ext cx="5422391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0" name="Google Shape;50;p34"/>
          <p:cNvSpPr txBox="1">
            <a:spLocks noGrp="1"/>
          </p:cNvSpPr>
          <p:nvPr>
            <p:ph type="body" idx="2"/>
          </p:nvPr>
        </p:nvSpPr>
        <p:spPr>
          <a:xfrm>
            <a:off x="6188417" y="2228004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dt" idx="10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ftr" idx="11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sldNum" idx="12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/>
          <p:nvPr/>
        </p:nvSpPr>
        <p:spPr>
          <a:xfrm>
            <a:off x="445983" y="606556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581195" y="2926054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body" idx="3"/>
          </p:nvPr>
        </p:nvSpPr>
        <p:spPr>
          <a:xfrm>
            <a:off x="6523737" y="2250894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body" idx="4"/>
          </p:nvPr>
        </p:nvSpPr>
        <p:spPr>
          <a:xfrm>
            <a:off x="6217710" y="2926054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dt" idx="10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5"/>
          <p:cNvSpPr txBox="1">
            <a:spLocks noGrp="1"/>
          </p:cNvSpPr>
          <p:nvPr>
            <p:ph type="ftr" idx="11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5"/>
          <p:cNvSpPr txBox="1">
            <a:spLocks noGrp="1"/>
          </p:cNvSpPr>
          <p:nvPr>
            <p:ph type="sldNum" idx="12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6"/>
          <p:cNvSpPr txBox="1">
            <a:spLocks noGrp="1"/>
          </p:cNvSpPr>
          <p:nvPr>
            <p:ph type="dt" idx="10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ftr" idx="11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sldNum" idx="12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7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7"/>
          <p:cNvSpPr txBox="1"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E7757"/>
              </a:buClr>
              <a:buSzPts val="2000"/>
              <a:buFont typeface="Gill Sans"/>
              <a:buNone/>
              <a:defRPr sz="2000" b="0">
                <a:solidFill>
                  <a:srgbClr val="EE7757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7"/>
          <p:cNvSpPr txBox="1">
            <a:spLocks noGrp="1"/>
          </p:cNvSpPr>
          <p:nvPr>
            <p:ph type="body" idx="1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37"/>
          <p:cNvSpPr txBox="1">
            <a:spLocks noGrp="1"/>
          </p:cNvSpPr>
          <p:nvPr>
            <p:ph type="body" idx="2"/>
          </p:nvPr>
        </p:nvSpPr>
        <p:spPr>
          <a:xfrm>
            <a:off x="5740824" y="5262298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E7757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E7757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sz="2400" b="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>
            <a:spLocks noGrp="1"/>
          </p:cNvSpPr>
          <p:nvPr>
            <p:ph type="pic" idx="2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38"/>
          <p:cNvSpPr txBox="1">
            <a:spLocks noGrp="1"/>
          </p:cNvSpPr>
          <p:nvPr>
            <p:ph type="body" idx="1"/>
          </p:nvPr>
        </p:nvSpPr>
        <p:spPr>
          <a:xfrm>
            <a:off x="581193" y="5260129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38"/>
          <p:cNvSpPr txBox="1">
            <a:spLocks noGrp="1"/>
          </p:cNvSpPr>
          <p:nvPr>
            <p:ph type="dt" idx="10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8"/>
          <p:cNvSpPr txBox="1">
            <a:spLocks noGrp="1"/>
          </p:cNvSpPr>
          <p:nvPr>
            <p:ph type="ftr" idx="11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8"/>
          <p:cNvSpPr txBox="1">
            <a:spLocks noGrp="1"/>
          </p:cNvSpPr>
          <p:nvPr>
            <p:ph type="sldNum" idx="12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sz="2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9"/>
          <p:cNvSpPr txBox="1"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3756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22072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10388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29"/>
          <p:cNvSpPr txBox="1">
            <a:spLocks noGrp="1"/>
          </p:cNvSpPr>
          <p:nvPr>
            <p:ph type="dt" idx="10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" name="Google Shape;13;p29"/>
          <p:cNvSpPr txBox="1">
            <a:spLocks noGrp="1"/>
          </p:cNvSpPr>
          <p:nvPr>
            <p:ph type="ftr" idx="11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" name="Google Shape;14;p29"/>
          <p:cNvSpPr txBox="1">
            <a:spLocks noGrp="1"/>
          </p:cNvSpPr>
          <p:nvPr>
            <p:ph type="sldNum" idx="12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9"/>
          <p:cNvSpPr/>
          <p:nvPr/>
        </p:nvSpPr>
        <p:spPr>
          <a:xfrm>
            <a:off x="446535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9"/>
          <p:cNvSpPr/>
          <p:nvPr/>
        </p:nvSpPr>
        <p:spPr>
          <a:xfrm>
            <a:off x="4241831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>
            <a:spLocks noGrp="1"/>
          </p:cNvSpPr>
          <p:nvPr>
            <p:ph type="ctrTitle"/>
          </p:nvPr>
        </p:nvSpPr>
        <p:spPr>
          <a:xfrm>
            <a:off x="581193" y="1005450"/>
            <a:ext cx="9828356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</a:pPr>
            <a:r>
              <a:rPr lang="en-US"/>
              <a:t>STRUKTUR DATA</a:t>
            </a:r>
            <a:endParaRPr/>
          </a:p>
        </p:txBody>
      </p:sp>
      <p:sp>
        <p:nvSpPr>
          <p:cNvPr id="102" name="Google Shape;102;p1"/>
          <p:cNvSpPr txBox="1">
            <a:spLocks noGrp="1"/>
          </p:cNvSpPr>
          <p:nvPr>
            <p:ph type="subTitle" idx="1"/>
          </p:nvPr>
        </p:nvSpPr>
        <p:spPr>
          <a:xfrm>
            <a:off x="581193" y="2480463"/>
            <a:ext cx="982835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rPr lang="en-US"/>
              <a:t>Pertemuan 11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smtClean="0"/>
              <a:t>Program (Array)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857" y="2410932"/>
            <a:ext cx="7658100" cy="2057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6858000" y="4044525"/>
            <a:ext cx="4625217" cy="132343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600" i="1" dirty="0" err="1" smtClean="0"/>
              <a:t>Memeriksa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elemen</a:t>
            </a:r>
            <a:r>
              <a:rPr lang="en-US" sz="1600" i="1" dirty="0" smtClean="0"/>
              <a:t> array </a:t>
            </a:r>
            <a:r>
              <a:rPr lang="en-US" sz="1600" i="1" dirty="0" err="1" smtClean="0"/>
              <a:t>satu</a:t>
            </a:r>
            <a:r>
              <a:rPr lang="en-US" sz="1600" i="1" dirty="0" smtClean="0"/>
              <a:t> per </a:t>
            </a:r>
            <a:r>
              <a:rPr lang="en-US" sz="1600" i="1" dirty="0" err="1" smtClean="0"/>
              <a:t>satu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hingga</a:t>
            </a:r>
            <a:r>
              <a:rPr lang="en-US" sz="1600" i="1" dirty="0" smtClean="0"/>
              <a:t> data x </a:t>
            </a:r>
            <a:r>
              <a:rPr lang="en-US" sz="1600" i="1" dirty="0" err="1" smtClean="0"/>
              <a:t>ditemukan</a:t>
            </a:r>
            <a:endParaRPr lang="en-US" sz="1600" i="1" dirty="0" smtClean="0"/>
          </a:p>
          <a:p>
            <a:endParaRPr lang="en-US" sz="1600" i="1" dirty="0"/>
          </a:p>
          <a:p>
            <a:r>
              <a:rPr lang="en-US" sz="1600" i="1" dirty="0" err="1" smtClean="0"/>
              <a:t>Jika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ditemukan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maka</a:t>
            </a:r>
            <a:r>
              <a:rPr lang="en-US" sz="1600" i="1" dirty="0" smtClean="0"/>
              <a:t> return index array</a:t>
            </a:r>
          </a:p>
          <a:p>
            <a:r>
              <a:rPr lang="en-US" sz="1600" i="1" dirty="0" err="1" smtClean="0"/>
              <a:t>Jika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tidak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ditemukan</a:t>
            </a:r>
            <a:r>
              <a:rPr lang="en-US" sz="1600" i="1" dirty="0" smtClean="0"/>
              <a:t> return -1</a:t>
            </a:r>
            <a:endParaRPr lang="en-US" sz="16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r>
              <a:rPr lang="en-US" dirty="0"/>
              <a:t> Program </a:t>
            </a:r>
            <a:r>
              <a:rPr lang="en-US" dirty="0" smtClean="0"/>
              <a:t>(Linked List)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916" y="1967466"/>
            <a:ext cx="9439275" cy="4305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flipH="1">
            <a:off x="7304567" y="3002535"/>
            <a:ext cx="4625217" cy="132343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600" i="1" dirty="0" err="1" smtClean="0"/>
              <a:t>Memeriksa</a:t>
            </a:r>
            <a:r>
              <a:rPr lang="en-US" sz="1600" i="1" dirty="0" smtClean="0"/>
              <a:t> node </a:t>
            </a:r>
            <a:r>
              <a:rPr lang="en-US" sz="1600" i="1" dirty="0" err="1" smtClean="0"/>
              <a:t>mulai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dari</a:t>
            </a:r>
            <a:r>
              <a:rPr lang="en-US" sz="1600" i="1" dirty="0" smtClean="0"/>
              <a:t> head </a:t>
            </a:r>
            <a:r>
              <a:rPr lang="en-US" sz="1600" i="1" dirty="0" err="1" smtClean="0"/>
              <a:t>hingga</a:t>
            </a:r>
            <a:r>
              <a:rPr lang="en-US" sz="1600" i="1" dirty="0" smtClean="0"/>
              <a:t> data x </a:t>
            </a:r>
            <a:r>
              <a:rPr lang="en-US" sz="1600" i="1" dirty="0" err="1" smtClean="0"/>
              <a:t>ditemukan</a:t>
            </a:r>
            <a:r>
              <a:rPr lang="en-US" sz="1600" i="1" dirty="0" smtClean="0"/>
              <a:t>.</a:t>
            </a:r>
          </a:p>
          <a:p>
            <a:endParaRPr lang="en-US" sz="1600" i="1" dirty="0"/>
          </a:p>
          <a:p>
            <a:r>
              <a:rPr lang="en-US" sz="1600" i="1" dirty="0" err="1" smtClean="0"/>
              <a:t>Jika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ditemukan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maka</a:t>
            </a:r>
            <a:r>
              <a:rPr lang="en-US" sz="1600" i="1" dirty="0" smtClean="0"/>
              <a:t> return di node </a:t>
            </a:r>
            <a:r>
              <a:rPr lang="en-US" sz="1600" i="1" dirty="0" err="1" smtClean="0"/>
              <a:t>keberapa</a:t>
            </a:r>
            <a:r>
              <a:rPr lang="en-US" sz="1600" i="1" dirty="0" smtClean="0"/>
              <a:t> (j)</a:t>
            </a:r>
          </a:p>
          <a:p>
            <a:r>
              <a:rPr lang="en-US" sz="1600" i="1" dirty="0" err="1" smtClean="0"/>
              <a:t>Jika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tidak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ditemukan</a:t>
            </a:r>
            <a:r>
              <a:rPr lang="en-US" sz="1600" i="1" dirty="0" smtClean="0"/>
              <a:t> return -1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57467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Sequential Search pada Array Terurut</a:t>
            </a:r>
            <a:endParaRPr/>
          </a:p>
        </p:txBody>
      </p:sp>
      <p:sp>
        <p:nvSpPr>
          <p:cNvPr id="193" name="Google Shape;193;p11"/>
          <p:cNvSpPr txBox="1">
            <a:spLocks noGrp="1"/>
          </p:cNvSpPr>
          <p:nvPr>
            <p:ph type="body" idx="1"/>
          </p:nvPr>
        </p:nvSpPr>
        <p:spPr>
          <a:xfrm>
            <a:off x="581194" y="1803401"/>
            <a:ext cx="11029615" cy="4055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840"/>
              <a:buChar char="◼"/>
            </a:pPr>
            <a:r>
              <a:rPr lang="en-US" sz="2000"/>
              <a:t>Apabila array sudah terurut, maka proses pencarian dapat dibuat </a:t>
            </a:r>
            <a:r>
              <a:rPr lang="en-US" sz="2000" b="1"/>
              <a:t>lebih efisien</a:t>
            </a:r>
            <a:r>
              <a:rPr lang="en-US" sz="2000"/>
              <a:t>. </a:t>
            </a:r>
            <a:endParaRPr sz="2000"/>
          </a:p>
          <a:p>
            <a:pPr marL="630000" lvl="1" indent="-306000" algn="l" rtl="0">
              <a:spcBef>
                <a:spcPts val="1000"/>
              </a:spcBef>
              <a:spcAft>
                <a:spcPts val="0"/>
              </a:spcAft>
              <a:buSzPts val="1840"/>
              <a:buFont typeface="Courier New"/>
              <a:buChar char="o"/>
            </a:pPr>
            <a:r>
              <a:rPr lang="en-US" sz="2000"/>
              <a:t>Terurut dari nilai terkecil ke nilai terbesar, yaitu untuk setiap </a:t>
            </a:r>
            <a:endParaRPr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/>
              <a:t>	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 = 0..N, Nilai [i-1] &lt; Nilai [i]</a:t>
            </a:r>
            <a:endParaRPr/>
          </a:p>
          <a:p>
            <a:pPr marL="630000" lvl="1" indent="-306000" algn="l" rtl="0">
              <a:spcBef>
                <a:spcPts val="1000"/>
              </a:spcBef>
              <a:spcAft>
                <a:spcPts val="0"/>
              </a:spcAft>
              <a:buSzPts val="1840"/>
              <a:buFont typeface="Courier New"/>
              <a:buChar char="o"/>
            </a:pPr>
            <a:r>
              <a:rPr lang="en-US" sz="2000"/>
              <a:t>Terurut dari nilai terbesar ke nilai terkecil, yaitu untuk setiap </a:t>
            </a:r>
            <a:endParaRPr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/>
              <a:t>	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 = 0..N, Nilai [i-1] &gt; Nilai[i]</a:t>
            </a:r>
            <a:endParaRPr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/>
          </a:p>
          <a:p>
            <a:pPr marL="306000" lvl="0" indent="-306000" algn="l" rtl="0"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/>
              <a:t>Caranya yaitu dengan menghilangkan langkah pencarian yang tidak perlu yaitu </a:t>
            </a:r>
            <a:r>
              <a:rPr lang="en-US" sz="2000" b="1"/>
              <a:t>jika nilai elemen array yang diperiksa sudah melewati nilai X yang dicari </a:t>
            </a:r>
            <a:r>
              <a:rPr lang="en-US" sz="2000"/>
              <a:t>maka bisa di-stop</a:t>
            </a:r>
            <a:endParaRPr sz="2000"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smtClean="0"/>
              <a:t>Program (Array)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812" y="2137698"/>
            <a:ext cx="8963025" cy="36671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flipH="1">
            <a:off x="6985591" y="3119492"/>
            <a:ext cx="4625217" cy="135421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STOP </a:t>
            </a:r>
            <a:r>
              <a:rPr lang="en-US" sz="1600" i="1" dirty="0" err="1" smtClean="0"/>
              <a:t>ketika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sudah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melewati</a:t>
            </a:r>
            <a:r>
              <a:rPr lang="en-US" sz="1600" i="1" dirty="0" smtClean="0"/>
              <a:t> data yang </a:t>
            </a:r>
            <a:r>
              <a:rPr lang="en-US" sz="1600" i="1" dirty="0" err="1" smtClean="0"/>
              <a:t>dicari</a:t>
            </a:r>
            <a:r>
              <a:rPr lang="en-US" sz="1600" i="1" dirty="0" smtClean="0"/>
              <a:t>.</a:t>
            </a:r>
          </a:p>
          <a:p>
            <a:endParaRPr lang="en-US" sz="1600" i="1" dirty="0"/>
          </a:p>
          <a:p>
            <a:endParaRPr lang="en-US" sz="1600" i="1" dirty="0" smtClean="0"/>
          </a:p>
          <a:p>
            <a:endParaRPr lang="en-US" sz="1600" i="1" dirty="0"/>
          </a:p>
          <a:p>
            <a:r>
              <a:rPr lang="en-US" sz="1800" b="1" i="1" dirty="0" err="1" smtClean="0"/>
              <a:t>Bagaimana</a:t>
            </a:r>
            <a:r>
              <a:rPr lang="en-US" sz="1800" b="1" i="1" dirty="0" smtClean="0"/>
              <a:t> </a:t>
            </a:r>
            <a:r>
              <a:rPr lang="en-US" sz="1800" b="1" i="1" dirty="0" err="1" smtClean="0"/>
              <a:t>untuk</a:t>
            </a:r>
            <a:r>
              <a:rPr lang="en-US" sz="1800" b="1" i="1" dirty="0" smtClean="0"/>
              <a:t> Linked List?</a:t>
            </a:r>
            <a:endParaRPr lang="en-US" sz="1800" b="1" i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Sequential Search Menggunakan Sentinel</a:t>
            </a:r>
            <a:endParaRPr/>
          </a:p>
        </p:txBody>
      </p:sp>
      <p:sp>
        <p:nvSpPr>
          <p:cNvPr id="205" name="Google Shape;205;p13"/>
          <p:cNvSpPr txBox="1">
            <a:spLocks noGrp="1"/>
          </p:cNvSpPr>
          <p:nvPr>
            <p:ph type="body" idx="1"/>
          </p:nvPr>
        </p:nvSpPr>
        <p:spPr>
          <a:xfrm>
            <a:off x="581194" y="1803401"/>
            <a:ext cx="11029615" cy="4055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840"/>
              <a:buChar char="◼"/>
            </a:pP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pengembangan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sequential search </a:t>
            </a:r>
            <a:endParaRPr dirty="0"/>
          </a:p>
          <a:p>
            <a:pPr marL="306000" lvl="0" indent="-306000" algn="l" rtl="0"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dirty="0"/>
              <a:t>Sentinel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</a:t>
            </a:r>
            <a:r>
              <a:rPr lang="en-US" sz="2000" dirty="0" err="1"/>
              <a:t>fiktif</a:t>
            </a:r>
            <a:r>
              <a:rPr lang="en-US" sz="2000" dirty="0"/>
              <a:t> yang </a:t>
            </a:r>
            <a:r>
              <a:rPr lang="en-US" sz="2000" dirty="0" err="1"/>
              <a:t>ditambahkan</a:t>
            </a:r>
            <a:r>
              <a:rPr lang="en-US" sz="2000" dirty="0"/>
              <a:t> </a:t>
            </a:r>
            <a:r>
              <a:rPr lang="en-US" sz="2000" dirty="0" err="1"/>
              <a:t>sesudah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</a:t>
            </a:r>
            <a:r>
              <a:rPr lang="en-US" sz="2000" dirty="0" err="1"/>
              <a:t>terakhir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array</a:t>
            </a:r>
            <a:endParaRPr dirty="0"/>
          </a:p>
          <a:p>
            <a:pPr marL="630000" lvl="1" indent="-306000" algn="l" rtl="0">
              <a:spcBef>
                <a:spcPts val="1000"/>
              </a:spcBef>
              <a:spcAft>
                <a:spcPts val="0"/>
              </a:spcAft>
              <a:buSzPts val="1840"/>
              <a:buFont typeface="Noto Sans Symbols"/>
              <a:buChar char="⮚"/>
            </a:pP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</a:t>
            </a:r>
            <a:r>
              <a:rPr lang="en-US" sz="2000" dirty="0" err="1"/>
              <a:t>terakhir</a:t>
            </a:r>
            <a:r>
              <a:rPr lang="en-US" sz="2000" dirty="0"/>
              <a:t> array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A[N]</a:t>
            </a:r>
            <a:r>
              <a:rPr lang="en-US" sz="2000" dirty="0"/>
              <a:t>, </a:t>
            </a:r>
            <a:r>
              <a:rPr lang="en-US" sz="2000" dirty="0" err="1"/>
              <a:t>maka</a:t>
            </a:r>
            <a:r>
              <a:rPr lang="en-US" sz="2000" dirty="0"/>
              <a:t> sentinel </a:t>
            </a:r>
            <a:r>
              <a:rPr lang="en-US" sz="2000" dirty="0" err="1"/>
              <a:t>dipasang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A[N+1]</a:t>
            </a:r>
            <a:endParaRPr dirty="0"/>
          </a:p>
          <a:p>
            <a:pPr marL="306000" lvl="0" indent="-189160" algn="l" rtl="0"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dirty="0"/>
          </a:p>
          <a:p>
            <a:pPr marL="306000" lvl="0" indent="-306000" algn="l" rtl="0"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dirty="0"/>
              <a:t>Sentinel </a:t>
            </a:r>
            <a:r>
              <a:rPr lang="en-US" sz="2000" b="1" dirty="0" err="1"/>
              <a:t>nilainya</a:t>
            </a:r>
            <a:r>
              <a:rPr lang="en-US" sz="2000" b="1" dirty="0"/>
              <a:t> </a:t>
            </a:r>
            <a:r>
              <a:rPr lang="en-US" sz="2000" b="1" dirty="0" err="1"/>
              <a:t>sama</a:t>
            </a:r>
            <a:r>
              <a:rPr lang="en-US" sz="2000" b="1" dirty="0"/>
              <a:t> </a:t>
            </a:r>
            <a:r>
              <a:rPr lang="en-US" sz="2000" b="1" dirty="0" err="1"/>
              <a:t>dengan</a:t>
            </a:r>
            <a:r>
              <a:rPr lang="en-US" sz="2000" b="1" dirty="0"/>
              <a:t> </a:t>
            </a:r>
            <a:r>
              <a:rPr lang="en-US" sz="2000" b="1" dirty="0" err="1"/>
              <a:t>nilai</a:t>
            </a:r>
            <a:r>
              <a:rPr lang="en-US" sz="2000" b="1" dirty="0"/>
              <a:t> data yang </a:t>
            </a:r>
            <a:r>
              <a:rPr lang="en-US" sz="2000" b="1" dirty="0" err="1"/>
              <a:t>dicari</a:t>
            </a:r>
            <a:endParaRPr sz="2000" b="1" dirty="0"/>
          </a:p>
          <a:p>
            <a:pPr marL="630000" lvl="1" indent="-306000" algn="l" rtl="0"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dirty="0" err="1"/>
              <a:t>Sehingga</a:t>
            </a:r>
            <a:r>
              <a:rPr lang="en-US" sz="2000" dirty="0"/>
              <a:t> proses </a:t>
            </a:r>
            <a:r>
              <a:rPr lang="en-US" sz="2000" dirty="0" err="1"/>
              <a:t>pencarian</a:t>
            </a:r>
            <a:r>
              <a:rPr lang="en-US" sz="2000" dirty="0"/>
              <a:t> </a:t>
            </a:r>
            <a:r>
              <a:rPr lang="en-US" sz="2000" dirty="0" err="1"/>
              <a:t>selalu</a:t>
            </a:r>
            <a:r>
              <a:rPr lang="en-US" sz="2000" dirty="0"/>
              <a:t> </a:t>
            </a:r>
            <a:r>
              <a:rPr lang="en-US" sz="2000" dirty="0" err="1"/>
              <a:t>menemukan</a:t>
            </a:r>
            <a:r>
              <a:rPr lang="en-US" sz="2000" dirty="0"/>
              <a:t> data yang </a:t>
            </a:r>
            <a:r>
              <a:rPr lang="en-US" sz="2000" dirty="0" err="1"/>
              <a:t>dicari</a:t>
            </a:r>
            <a:endParaRPr sz="2000" dirty="0"/>
          </a:p>
          <a:p>
            <a:pPr marL="630000" lvl="1" indent="-306000" algn="l" rtl="0"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dirty="0" err="1"/>
              <a:t>Periksa</a:t>
            </a:r>
            <a:r>
              <a:rPr lang="en-US" sz="2000" dirty="0"/>
              <a:t> </a:t>
            </a:r>
            <a:r>
              <a:rPr lang="en-US" sz="2000" dirty="0" err="1"/>
              <a:t>kembali</a:t>
            </a:r>
            <a:r>
              <a:rPr lang="en-US" sz="2000" dirty="0"/>
              <a:t> </a:t>
            </a:r>
            <a:r>
              <a:rPr lang="en-US" sz="2000" dirty="0" err="1"/>
              <a:t>letak</a:t>
            </a:r>
            <a:r>
              <a:rPr lang="en-US" sz="2000" dirty="0"/>
              <a:t> data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ditemukan</a:t>
            </a:r>
            <a:r>
              <a:rPr lang="en-US" sz="2000" dirty="0"/>
              <a:t>, </a:t>
            </a:r>
            <a:r>
              <a:rPr lang="en-US" sz="2000" dirty="0" err="1"/>
              <a:t>apakah</a:t>
            </a:r>
            <a:r>
              <a:rPr lang="en-US" sz="2000" dirty="0"/>
              <a:t>:</a:t>
            </a:r>
            <a:endParaRPr dirty="0"/>
          </a:p>
          <a:p>
            <a:pPr marL="900000" lvl="2" indent="-270000" algn="l" rtl="0">
              <a:spcBef>
                <a:spcPts val="1000"/>
              </a:spcBef>
              <a:spcAft>
                <a:spcPts val="0"/>
              </a:spcAft>
              <a:buSzPts val="1840"/>
              <a:buFont typeface="Noto Sans Symbols"/>
              <a:buChar char="⮚"/>
            </a:pPr>
            <a:r>
              <a:rPr lang="en-US" sz="2000" dirty="0"/>
              <a:t>Di </a:t>
            </a:r>
            <a:r>
              <a:rPr lang="en-US" sz="2000" dirty="0" err="1"/>
              <a:t>antara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array </a:t>
            </a:r>
            <a:r>
              <a:rPr lang="en-US" sz="2000" dirty="0" err="1"/>
              <a:t>sesungguhnya</a:t>
            </a:r>
            <a:r>
              <a:rPr lang="en-US" sz="2000" dirty="0"/>
              <a:t> (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A[0] </a:t>
            </a:r>
            <a:r>
              <a:rPr lang="en-US" sz="2000" dirty="0" err="1"/>
              <a:t>sampai</a:t>
            </a:r>
            <a:r>
              <a:rPr lang="en-US" sz="2000" dirty="0"/>
              <a:t> 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A[N] </a:t>
            </a:r>
            <a:r>
              <a:rPr lang="en-US" sz="2000" dirty="0"/>
              <a:t>)</a:t>
            </a:r>
            <a:endParaRPr dirty="0"/>
          </a:p>
          <a:p>
            <a:pPr marL="900000" lvl="2" indent="-270000" algn="l" rtl="0">
              <a:spcBef>
                <a:spcPts val="1000"/>
              </a:spcBef>
              <a:spcAft>
                <a:spcPts val="0"/>
              </a:spcAft>
              <a:buSzPts val="1840"/>
              <a:buFont typeface="Noto Sans Symbols"/>
              <a:buChar char="⮚"/>
            </a:pP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</a:t>
            </a:r>
            <a:r>
              <a:rPr lang="en-US" sz="2000" dirty="0" err="1"/>
              <a:t>fiktif</a:t>
            </a:r>
            <a:r>
              <a:rPr lang="en-US" sz="2000" dirty="0"/>
              <a:t> 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A[N+1] </a:t>
            </a:r>
            <a:r>
              <a:rPr lang="en-US" sz="2000" dirty="0"/>
              <a:t>yang </a:t>
            </a:r>
            <a:r>
              <a:rPr lang="en-US" sz="2000" dirty="0" err="1"/>
              <a:t>berarti</a:t>
            </a:r>
            <a:r>
              <a:rPr lang="en-US" sz="2000" dirty="0"/>
              <a:t> </a:t>
            </a:r>
            <a:r>
              <a:rPr lang="en-US" sz="2000" dirty="0" err="1"/>
              <a:t>sesungguhnya</a:t>
            </a:r>
            <a:r>
              <a:rPr lang="en-US" sz="2000" dirty="0"/>
              <a:t> </a:t>
            </a:r>
            <a:r>
              <a:rPr lang="en-US" sz="2000" b="1" dirty="0"/>
              <a:t>X </a:t>
            </a:r>
            <a:r>
              <a:rPr lang="en-US" sz="2000" b="1" dirty="0" err="1"/>
              <a:t>tidak</a:t>
            </a:r>
            <a:r>
              <a:rPr lang="en-US" sz="2000" b="1" dirty="0"/>
              <a:t> </a:t>
            </a:r>
            <a:r>
              <a:rPr lang="en-US" sz="2000" b="1" dirty="0" err="1"/>
              <a:t>ada</a:t>
            </a:r>
            <a:r>
              <a:rPr lang="en-US" sz="2000" b="1" dirty="0"/>
              <a:t> di </a:t>
            </a:r>
            <a:r>
              <a:rPr lang="en-US" sz="2000" b="1" dirty="0" err="1"/>
              <a:t>dalam</a:t>
            </a:r>
            <a:r>
              <a:rPr lang="en-US" sz="2000" b="1" dirty="0"/>
              <a:t> array A</a:t>
            </a:r>
            <a:endParaRPr dirty="0"/>
          </a:p>
          <a:p>
            <a:pPr marL="306000" lvl="0" indent="-189160" algn="l" rtl="0"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Sequential Search Menggunakan Sentinel</a:t>
            </a:r>
            <a:endParaRPr/>
          </a:p>
        </p:txBody>
      </p:sp>
      <p:sp>
        <p:nvSpPr>
          <p:cNvPr id="211" name="Google Shape;211;p14"/>
          <p:cNvSpPr txBox="1">
            <a:spLocks noGrp="1"/>
          </p:cNvSpPr>
          <p:nvPr>
            <p:ph type="body" idx="1"/>
          </p:nvPr>
        </p:nvSpPr>
        <p:spPr>
          <a:xfrm>
            <a:off x="581192" y="4138863"/>
            <a:ext cx="11029616" cy="1958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Data yang dicari = 9</a:t>
            </a:r>
            <a:endParaRPr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Tempatkan data yang dicari pada sentinel</a:t>
            </a:r>
            <a:endParaRPr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Telusuri array seperti sequential search tanpa sentinel, jika data ditemukan pada </a:t>
            </a:r>
            <a:r>
              <a:rPr lang="en-US" b="1"/>
              <a:t>sentinel</a:t>
            </a:r>
            <a:r>
              <a:rPr lang="en-US"/>
              <a:t> maka data yang dicari </a:t>
            </a:r>
            <a:r>
              <a:rPr lang="en-US" b="1"/>
              <a:t>tidak ada/tidak ditemukan</a:t>
            </a:r>
            <a:r>
              <a:rPr lang="en-US"/>
              <a:t>. Tetapi, jika data yang dicari ditemukan </a:t>
            </a:r>
            <a:r>
              <a:rPr lang="en-US" b="1"/>
              <a:t>bukan pada sentinel </a:t>
            </a:r>
            <a:r>
              <a:rPr lang="en-US"/>
              <a:t>maka </a:t>
            </a:r>
            <a:r>
              <a:rPr lang="en-US" b="1"/>
              <a:t>data ditemukan</a:t>
            </a:r>
            <a:r>
              <a:rPr lang="en-US"/>
              <a:t>.</a:t>
            </a:r>
            <a:endParaRPr/>
          </a:p>
        </p:txBody>
      </p:sp>
      <p:pic>
        <p:nvPicPr>
          <p:cNvPr id="212" name="Google Shape;212;p14"/>
          <p:cNvPicPr preferRelativeResize="0"/>
          <p:nvPr/>
        </p:nvPicPr>
        <p:blipFill rotWithShape="1">
          <a:blip r:embed="rId3">
            <a:alphaModFix/>
          </a:blip>
          <a:srcRect t="6120" b="30016"/>
          <a:stretch/>
        </p:blipFill>
        <p:spPr>
          <a:xfrm>
            <a:off x="1684922" y="1948842"/>
            <a:ext cx="6910771" cy="1331388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4"/>
          <p:cNvSpPr/>
          <p:nvPr/>
        </p:nvSpPr>
        <p:spPr>
          <a:xfrm>
            <a:off x="8646695" y="2221927"/>
            <a:ext cx="3545305" cy="230832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Programmer harus hati-hati dengan pendefinisian batas indeks array, tidak boleh menambahkan data melebihi rentang indeks.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Misal untuk array ini kita harus deklarasikan panjangnya lebih dari 5 karena kita harus punya tempat untuk sentinel.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4"/>
          <p:cNvSpPr txBox="1"/>
          <p:nvPr/>
        </p:nvSpPr>
        <p:spPr>
          <a:xfrm>
            <a:off x="1959429" y="3428236"/>
            <a:ext cx="64443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0	        1	          2	             3	4	  5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Ide Penggunaan Sentinel</a:t>
            </a:r>
            <a:endParaRPr/>
          </a:p>
        </p:txBody>
      </p:sp>
      <p:pic>
        <p:nvPicPr>
          <p:cNvPr id="220" name="Google Shape;22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6049" y="1511300"/>
            <a:ext cx="6438900" cy="211455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21" name="Google Shape;221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05283" y="3760561"/>
            <a:ext cx="6105525" cy="284797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Sequential Search Secara Umum</a:t>
            </a:r>
            <a:endParaRPr/>
          </a:p>
        </p:txBody>
      </p:sp>
      <p:sp>
        <p:nvSpPr>
          <p:cNvPr id="227" name="Google Shape;227;p16"/>
          <p:cNvSpPr txBox="1">
            <a:spLocks noGrp="1"/>
          </p:cNvSpPr>
          <p:nvPr>
            <p:ph type="body" idx="1"/>
          </p:nvPr>
        </p:nvSpPr>
        <p:spPr>
          <a:xfrm>
            <a:off x="581194" y="1803401"/>
            <a:ext cx="11029615" cy="4055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Secara umum, Sequential search lambat. Waktu pencarian sebanding dengan jumlah elemen array. Pada kasus X tidak terdapat dalam Array, kita harus memeriksa seluruh elemen array.</a:t>
            </a:r>
            <a:endParaRPr/>
          </a:p>
          <a:p>
            <a:pPr marL="630000" lvl="1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/>
              <a:t>Bayangkan bila array berukuran 100.000 elemen</a:t>
            </a:r>
            <a:endParaRPr/>
          </a:p>
          <a:p>
            <a:pPr marL="630000" lvl="1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/>
              <a:t>Bila satu pemeriksaan elemen array membutuhkan waktu 0,01 detik, maka untuk 100.000 kali pemeriksaan membutuhkan waktu 1000 detik atau 16,7 menit!</a:t>
            </a:r>
            <a:endParaRPr/>
          </a:p>
          <a:p>
            <a:pPr marL="324000" lvl="1" indent="0" algn="l" rtl="0">
              <a:spcBef>
                <a:spcPts val="920"/>
              </a:spcBef>
              <a:spcAft>
                <a:spcPts val="0"/>
              </a:spcAft>
              <a:buSzPts val="1472"/>
              <a:buNone/>
            </a:pPr>
            <a:endParaRPr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Algoritma sequential search tidak praktis untuk data berukuran besar</a:t>
            </a:r>
            <a:endParaRPr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Algoritma yang lebih cepat dari sequential search adalah </a:t>
            </a:r>
            <a:r>
              <a:rPr lang="en-US" b="1"/>
              <a:t>algoritma binary search</a:t>
            </a:r>
            <a:endParaRPr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Binary Search</a:t>
            </a:r>
            <a:endParaRPr/>
          </a:p>
        </p:txBody>
      </p:sp>
      <p:sp>
        <p:nvSpPr>
          <p:cNvPr id="233" name="Google Shape;233;p17"/>
          <p:cNvSpPr txBox="1">
            <a:spLocks noGrp="1"/>
          </p:cNvSpPr>
          <p:nvPr>
            <p:ph type="body" idx="1"/>
          </p:nvPr>
        </p:nvSpPr>
        <p:spPr>
          <a:xfrm>
            <a:off x="581194" y="1803401"/>
            <a:ext cx="11029615" cy="4055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 dirty="0"/>
              <a:t>Binary Search (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)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diterapkan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sekumpulan</a:t>
            </a:r>
            <a:r>
              <a:rPr lang="en-US" dirty="0"/>
              <a:t> </a:t>
            </a:r>
            <a:r>
              <a:rPr lang="en-US" b="1" dirty="0"/>
              <a:t>data yang </a:t>
            </a:r>
            <a:r>
              <a:rPr lang="en-US" b="1" dirty="0" err="1"/>
              <a:t>sudah</a:t>
            </a:r>
            <a:r>
              <a:rPr lang="en-US" b="1" dirty="0"/>
              <a:t> </a:t>
            </a:r>
            <a:r>
              <a:rPr lang="en-US" b="1" dirty="0" err="1"/>
              <a:t>terurut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dirty="0" err="1"/>
              <a:t>terurut</a:t>
            </a:r>
            <a:r>
              <a:rPr lang="en-US" dirty="0"/>
              <a:t> </a:t>
            </a:r>
            <a:r>
              <a:rPr lang="en-US" dirty="0" err="1"/>
              <a:t>menaik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menurun</a:t>
            </a:r>
            <a:r>
              <a:rPr lang="en-US" dirty="0"/>
              <a:t>)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 dirty="0" err="1"/>
              <a:t>Contoh</a:t>
            </a:r>
            <a:r>
              <a:rPr lang="en-US" dirty="0"/>
              <a:t> data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terurut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</a:t>
            </a:r>
            <a:r>
              <a:rPr lang="en-US" dirty="0" err="1"/>
              <a:t>sehari-hari</a:t>
            </a:r>
            <a:r>
              <a:rPr lang="en-US" dirty="0"/>
              <a:t>:</a:t>
            </a:r>
            <a:endParaRPr dirty="0"/>
          </a:p>
          <a:p>
            <a:pPr marL="630000" lvl="1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 dirty="0"/>
              <a:t>Data </a:t>
            </a:r>
            <a:r>
              <a:rPr lang="en-US" dirty="0" err="1"/>
              <a:t>kontak</a:t>
            </a:r>
            <a:r>
              <a:rPr lang="en-US" dirty="0"/>
              <a:t> </a:t>
            </a:r>
            <a:r>
              <a:rPr lang="en-US" dirty="0" err="1"/>
              <a:t>telepon</a:t>
            </a:r>
            <a:r>
              <a:rPr lang="en-US" dirty="0"/>
              <a:t> di HP </a:t>
            </a:r>
            <a:r>
              <a:rPr lang="en-US" dirty="0" err="1"/>
              <a:t>terurut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A </a:t>
            </a:r>
            <a:r>
              <a:rPr lang="en-US" dirty="0" err="1"/>
              <a:t>sampai</a:t>
            </a:r>
            <a:r>
              <a:rPr lang="en-US" dirty="0"/>
              <a:t> Z</a:t>
            </a:r>
            <a:endParaRPr dirty="0"/>
          </a:p>
          <a:p>
            <a:pPr marL="630000" lvl="1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 dirty="0"/>
              <a:t>Data </a:t>
            </a:r>
            <a:r>
              <a:rPr lang="en-US" dirty="0" err="1"/>
              <a:t>pegawai</a:t>
            </a:r>
            <a:r>
              <a:rPr lang="en-US" dirty="0"/>
              <a:t> </a:t>
            </a:r>
            <a:r>
              <a:rPr lang="en-US" dirty="0" err="1"/>
              <a:t>diurut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 </a:t>
            </a:r>
            <a:r>
              <a:rPr lang="en-US" dirty="0" err="1"/>
              <a:t>induk</a:t>
            </a:r>
            <a:r>
              <a:rPr lang="en-US" dirty="0"/>
              <a:t> </a:t>
            </a:r>
            <a:r>
              <a:rPr lang="en-US" dirty="0" err="1"/>
              <a:t>pegawai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besar</a:t>
            </a:r>
            <a:endParaRPr dirty="0"/>
          </a:p>
          <a:p>
            <a:pPr marL="630000" lvl="1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 dirty="0"/>
              <a:t>Data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diurutkan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NIM</a:t>
            </a:r>
            <a:endParaRPr dirty="0"/>
          </a:p>
          <a:p>
            <a:pPr marL="630000" lvl="1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 dirty="0"/>
              <a:t>Kata-kata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kamus</a:t>
            </a:r>
            <a:r>
              <a:rPr lang="en-US" dirty="0"/>
              <a:t> </a:t>
            </a:r>
            <a:r>
              <a:rPr lang="en-US" dirty="0" err="1"/>
              <a:t>diurut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 </a:t>
            </a:r>
            <a:r>
              <a:rPr lang="en-US" dirty="0" err="1"/>
              <a:t>sampai</a:t>
            </a:r>
            <a:r>
              <a:rPr lang="en-US" dirty="0"/>
              <a:t> Z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 dirty="0" err="1"/>
              <a:t>Keuntungan</a:t>
            </a:r>
            <a:r>
              <a:rPr lang="en-US" dirty="0"/>
              <a:t> data yang </a:t>
            </a:r>
            <a:r>
              <a:rPr lang="en-US" dirty="0" err="1"/>
              <a:t>terurut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b="1" dirty="0" err="1"/>
              <a:t>memudahkan</a:t>
            </a:r>
            <a:r>
              <a:rPr lang="en-US" b="1" dirty="0"/>
              <a:t> </a:t>
            </a:r>
            <a:r>
              <a:rPr lang="en-US" b="1" dirty="0" err="1"/>
              <a:t>pencarian</a:t>
            </a:r>
            <a:r>
              <a:rPr lang="en-US" dirty="0"/>
              <a:t>.</a:t>
            </a:r>
            <a:endParaRPr dirty="0"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8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Contoh Binary Search</a:t>
            </a:r>
            <a:endParaRPr/>
          </a:p>
        </p:txBody>
      </p:sp>
      <p:sp>
        <p:nvSpPr>
          <p:cNvPr id="239" name="Google Shape;239;p18"/>
          <p:cNvSpPr txBox="1">
            <a:spLocks noGrp="1"/>
          </p:cNvSpPr>
          <p:nvPr>
            <p:ph type="body" idx="1"/>
          </p:nvPr>
        </p:nvSpPr>
        <p:spPr>
          <a:xfrm>
            <a:off x="581194" y="1803401"/>
            <a:ext cx="11029615" cy="4055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Misal untuk mencari arti kata tertentu dalam kamus Bahasa Inggris, kita tidak perlu membuka kamus itu dari halaman awal sampai akhir satu per satu:</a:t>
            </a:r>
            <a:endParaRPr/>
          </a:p>
          <a:p>
            <a:pPr marL="630000" lvl="1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/>
              <a:t>Pertama Kamus tersebut kita bagi dua di tengah-tengah.</a:t>
            </a:r>
            <a:endParaRPr/>
          </a:p>
          <a:p>
            <a:pPr marL="630000" lvl="1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/>
              <a:t>Jika yang dicari tidak ada di pertengahan, kita cari lagi di belahan kiri atau kanan dengan membagi dua lagi belahan tersebut.</a:t>
            </a:r>
            <a:endParaRPr/>
          </a:p>
          <a:p>
            <a:pPr marL="630000" lvl="1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/>
              <a:t>Begitu seterusnya sampai kata yang dicari ketemu.</a:t>
            </a:r>
            <a:endParaRPr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Agenda Pertemuan</a:t>
            </a:r>
            <a:endParaRPr/>
          </a:p>
        </p:txBody>
      </p:sp>
      <p:pic>
        <p:nvPicPr>
          <p:cNvPr id="108" name="Google Shape;108;p2" descr="E:\002-KIMS BUSINESS\007-02-Fullslidesppt-Contents\20161228\02-edu\bulb-item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2194" y="2009621"/>
            <a:ext cx="1351820" cy="300026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" name="Google Shape;109;p2"/>
          <p:cNvGrpSpPr/>
          <p:nvPr/>
        </p:nvGrpSpPr>
        <p:grpSpPr>
          <a:xfrm>
            <a:off x="3523943" y="2009621"/>
            <a:ext cx="5256584" cy="720000"/>
            <a:chOff x="3131840" y="1491630"/>
            <a:chExt cx="5256584" cy="576064"/>
          </a:xfrm>
        </p:grpSpPr>
        <p:sp>
          <p:nvSpPr>
            <p:cNvPr id="110" name="Google Shape;110;p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rgbClr val="F49C00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2"/>
          <p:cNvSpPr txBox="1"/>
          <p:nvPr/>
        </p:nvSpPr>
        <p:spPr>
          <a:xfrm>
            <a:off x="3523943" y="2053303"/>
            <a:ext cx="53316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2"/>
          <p:cNvGrpSpPr/>
          <p:nvPr/>
        </p:nvGrpSpPr>
        <p:grpSpPr>
          <a:xfrm>
            <a:off x="3523943" y="2918124"/>
            <a:ext cx="5256584" cy="720000"/>
            <a:chOff x="3131840" y="1491630"/>
            <a:chExt cx="5256584" cy="576064"/>
          </a:xfrm>
        </p:grpSpPr>
        <p:sp>
          <p:nvSpPr>
            <p:cNvPr id="114" name="Google Shape;114;p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rgbClr val="F49C00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6" name="Google Shape;116;p2"/>
          <p:cNvSpPr txBox="1"/>
          <p:nvPr/>
        </p:nvSpPr>
        <p:spPr>
          <a:xfrm>
            <a:off x="3523943" y="2961806"/>
            <a:ext cx="53316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"/>
          <p:cNvSpPr txBox="1"/>
          <p:nvPr/>
        </p:nvSpPr>
        <p:spPr>
          <a:xfrm>
            <a:off x="3523943" y="3873491"/>
            <a:ext cx="53316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4243942" y="3054139"/>
            <a:ext cx="439256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Sequential /Linear Search</a:t>
            </a:r>
            <a:endParaRPr/>
          </a:p>
        </p:txBody>
      </p:sp>
      <p:sp>
        <p:nvSpPr>
          <p:cNvPr id="119" name="Google Shape;119;p2"/>
          <p:cNvSpPr txBox="1"/>
          <p:nvPr/>
        </p:nvSpPr>
        <p:spPr>
          <a:xfrm>
            <a:off x="4243941" y="2200304"/>
            <a:ext cx="439256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Konsep Searching (Pencarian)</a:t>
            </a:r>
            <a:endParaRPr sz="16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2"/>
          <p:cNvGrpSpPr/>
          <p:nvPr/>
        </p:nvGrpSpPr>
        <p:grpSpPr>
          <a:xfrm>
            <a:off x="3523943" y="3873491"/>
            <a:ext cx="5256584" cy="720000"/>
            <a:chOff x="3131840" y="1491630"/>
            <a:chExt cx="5256584" cy="576064"/>
          </a:xfrm>
        </p:grpSpPr>
        <p:sp>
          <p:nvSpPr>
            <p:cNvPr id="121" name="Google Shape;121;p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rgbClr val="F49C00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" name="Google Shape;123;p2"/>
          <p:cNvSpPr txBox="1"/>
          <p:nvPr/>
        </p:nvSpPr>
        <p:spPr>
          <a:xfrm>
            <a:off x="3523943" y="3917173"/>
            <a:ext cx="53316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"/>
          <p:cNvSpPr txBox="1"/>
          <p:nvPr/>
        </p:nvSpPr>
        <p:spPr>
          <a:xfrm>
            <a:off x="4243942" y="4009506"/>
            <a:ext cx="439256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Binary Search</a:t>
            </a:r>
            <a:endParaRPr/>
          </a:p>
        </p:txBody>
      </p:sp>
      <p:sp>
        <p:nvSpPr>
          <p:cNvPr id="20" name="Google Shape;117;p2"/>
          <p:cNvSpPr txBox="1"/>
          <p:nvPr/>
        </p:nvSpPr>
        <p:spPr>
          <a:xfrm>
            <a:off x="3523943" y="4828778"/>
            <a:ext cx="53316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120;p2"/>
          <p:cNvGrpSpPr/>
          <p:nvPr/>
        </p:nvGrpSpPr>
        <p:grpSpPr>
          <a:xfrm>
            <a:off x="3523943" y="4828778"/>
            <a:ext cx="5256584" cy="720000"/>
            <a:chOff x="3131840" y="1491630"/>
            <a:chExt cx="5256584" cy="576064"/>
          </a:xfrm>
        </p:grpSpPr>
        <p:sp>
          <p:nvSpPr>
            <p:cNvPr id="22" name="Google Shape;121;p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22;p2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rgbClr val="F49C00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" name="Google Shape;123;p2"/>
          <p:cNvSpPr txBox="1"/>
          <p:nvPr/>
        </p:nvSpPr>
        <p:spPr>
          <a:xfrm>
            <a:off x="3523943" y="4872460"/>
            <a:ext cx="53316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lt1"/>
                </a:solidFill>
              </a:rPr>
              <a:t>4</a:t>
            </a:r>
            <a:endParaRPr sz="20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124;p2"/>
          <p:cNvSpPr txBox="1"/>
          <p:nvPr/>
        </p:nvSpPr>
        <p:spPr>
          <a:xfrm>
            <a:off x="4243942" y="4964793"/>
            <a:ext cx="439256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3F3F3F"/>
                </a:solidFill>
              </a:rPr>
              <a:t>Jump</a:t>
            </a:r>
            <a:r>
              <a:rPr lang="en-US" sz="1600" b="1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Search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9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Ilustrasi Binary Search</a:t>
            </a:r>
            <a:endParaRPr/>
          </a:p>
        </p:txBody>
      </p:sp>
      <p:pic>
        <p:nvPicPr>
          <p:cNvPr id="245" name="Google Shape;24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0884" y="2068418"/>
            <a:ext cx="7876674" cy="4386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0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Algoritma Binary Search</a:t>
            </a:r>
            <a:endParaRPr/>
          </a:p>
        </p:txBody>
      </p:sp>
      <p:sp>
        <p:nvSpPr>
          <p:cNvPr id="251" name="Google Shape;251;p20"/>
          <p:cNvSpPr txBox="1">
            <a:spLocks noGrp="1"/>
          </p:cNvSpPr>
          <p:nvPr>
            <p:ph type="body" idx="1"/>
          </p:nvPr>
        </p:nvSpPr>
        <p:spPr>
          <a:xfrm>
            <a:off x="581192" y="1824226"/>
            <a:ext cx="11029616" cy="4551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Kita memerlukan dua buah indeks pada </a:t>
            </a:r>
            <a:r>
              <a:rPr lang="en-US" b="1"/>
              <a:t>Array A </a:t>
            </a:r>
            <a:r>
              <a:rPr lang="en-US"/>
              <a:t>yaitu indeks terkecil dan indeks terbesar (Misal </a:t>
            </a:r>
            <a:r>
              <a:rPr lang="en-US" b="1"/>
              <a:t>L</a:t>
            </a:r>
            <a:r>
              <a:rPr lang="en-US"/>
              <a:t> dan </a:t>
            </a:r>
            <a:r>
              <a:rPr lang="en-US" b="1"/>
              <a:t>H</a:t>
            </a:r>
            <a:r>
              <a:rPr lang="en-US"/>
              <a:t>). Umumnya L=0 dan H=N</a:t>
            </a:r>
            <a:endParaRPr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Langkah 1: bagi dua elemen array pada elemen tengah. Elemen tengah adalah elemen dengan indeks </a:t>
            </a:r>
            <a:r>
              <a:rPr lang="en-US" b="1"/>
              <a:t>M = (L+H) / 2</a:t>
            </a:r>
            <a:r>
              <a:rPr lang="en-US"/>
              <a:t> </a:t>
            </a:r>
            <a:endParaRPr/>
          </a:p>
          <a:p>
            <a:pPr marL="630000" lvl="1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/>
              <a:t>Elemen tengah array A[M] membagi array membagi dua bagian, yaitu bagian kiri Array A[L..M-1] dan bagian kanan Array A[M+1..H]</a:t>
            </a:r>
            <a:endParaRPr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Langkah 2: periksa apakah A[M] = X. Jika Ya, maka pencarian dihentikan (data ditemukan). </a:t>
            </a:r>
            <a:endParaRPr/>
          </a:p>
          <a:p>
            <a:pPr marL="630000" lvl="1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/>
              <a:t>Jika tidak, jika A[M] &lt; X maka pencarian dilakukan pada array bagian kiri. </a:t>
            </a:r>
            <a:endParaRPr/>
          </a:p>
          <a:p>
            <a:pPr marL="630000" lvl="1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/>
              <a:t>Jika A[M] &gt; X maka pencarian dilakukan pada array bagian kanan.</a:t>
            </a:r>
            <a:endParaRPr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Langkah 3: Ulangi langkah 1-2 sampai X ditemukan atau L &gt; H (ukuran array sudah nol!)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Ilustrasi Algoritma Binary Search 1</a:t>
            </a:r>
            <a:endParaRPr/>
          </a:p>
        </p:txBody>
      </p:sp>
      <p:sp>
        <p:nvSpPr>
          <p:cNvPr id="257" name="Google Shape;257;p21"/>
          <p:cNvSpPr txBox="1">
            <a:spLocks noGrp="1"/>
          </p:cNvSpPr>
          <p:nvPr>
            <p:ph type="body" idx="1"/>
          </p:nvPr>
        </p:nvSpPr>
        <p:spPr>
          <a:xfrm>
            <a:off x="581192" y="2041940"/>
            <a:ext cx="11029616" cy="4615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Misal ada array A dengan 8 elemen yang berurutan menurun. Data yang dicari adalah X=18</a:t>
            </a:r>
            <a:endParaRPr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 b="1"/>
              <a:t>Langkah 1</a:t>
            </a:r>
            <a:r>
              <a:rPr lang="en-US"/>
              <a:t>: L=0 dan H=7, maka indeks elemen tengah  M = (0+7) / 2 = 3</a:t>
            </a:r>
            <a:endParaRPr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 b="1"/>
              <a:t>Langkah 2</a:t>
            </a:r>
            <a:r>
              <a:rPr lang="en-US"/>
              <a:t>: A[3] = 18? Ya! (X ditemukan, pencarian dihentikan)</a:t>
            </a:r>
            <a:endParaRPr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/>
          </a:p>
        </p:txBody>
      </p:sp>
      <p:graphicFrame>
        <p:nvGraphicFramePr>
          <p:cNvPr id="258" name="Google Shape;258;p21"/>
          <p:cNvGraphicFramePr/>
          <p:nvPr/>
        </p:nvGraphicFramePr>
        <p:xfrm>
          <a:off x="2382940" y="2749933"/>
          <a:ext cx="6071200" cy="741700"/>
        </p:xfrm>
        <a:graphic>
          <a:graphicData uri="http://schemas.openxmlformats.org/drawingml/2006/table">
            <a:tbl>
              <a:tblPr firstRow="1" bandRow="1">
                <a:noFill/>
                <a:tableStyleId>{B7DB166D-C54D-4451-AB4E-748137C102C3}</a:tableStyleId>
              </a:tblPr>
              <a:tblGrid>
                <a:gridCol w="7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8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8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81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76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L=0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H=7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9" name="Google Shape;259;p21"/>
          <p:cNvGraphicFramePr/>
          <p:nvPr/>
        </p:nvGraphicFramePr>
        <p:xfrm>
          <a:off x="2393170" y="4631536"/>
          <a:ext cx="6061000" cy="741700"/>
        </p:xfrm>
        <a:graphic>
          <a:graphicData uri="http://schemas.openxmlformats.org/drawingml/2006/table">
            <a:tbl>
              <a:tblPr firstRow="1" bandRow="1">
                <a:noFill/>
                <a:tableStyleId>{B7DB166D-C54D-4451-AB4E-748137C102C3}</a:tableStyleId>
              </a:tblPr>
              <a:tblGrid>
                <a:gridCol w="757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7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7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7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7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7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76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81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76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L=0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H=7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0" name="Google Shape;260;p21"/>
          <p:cNvSpPr/>
          <p:nvPr/>
        </p:nvSpPr>
        <p:spPr>
          <a:xfrm>
            <a:off x="1386914" y="4441346"/>
            <a:ext cx="3249254" cy="1152128"/>
          </a:xfrm>
          <a:prstGeom prst="rect">
            <a:avLst/>
          </a:prstGeom>
          <a:noFill/>
          <a:ln w="22225" cap="rnd" cmpd="sng">
            <a:solidFill>
              <a:srgbClr val="A9371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kiri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1"/>
          <p:cNvSpPr/>
          <p:nvPr/>
        </p:nvSpPr>
        <p:spPr>
          <a:xfrm>
            <a:off x="5441890" y="4441346"/>
            <a:ext cx="4018552" cy="1152128"/>
          </a:xfrm>
          <a:prstGeom prst="rect">
            <a:avLst/>
          </a:prstGeom>
          <a:noFill/>
          <a:ln w="22225" cap="rnd" cmpd="sng">
            <a:solidFill>
              <a:srgbClr val="A9371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kanan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2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Ilustrasi Algoritma Binary Search 2</a:t>
            </a:r>
            <a:endParaRPr/>
          </a:p>
        </p:txBody>
      </p:sp>
      <p:sp>
        <p:nvSpPr>
          <p:cNvPr id="267" name="Google Shape;267;p22"/>
          <p:cNvSpPr txBox="1">
            <a:spLocks noGrp="1"/>
          </p:cNvSpPr>
          <p:nvPr>
            <p:ph type="body" idx="1"/>
          </p:nvPr>
        </p:nvSpPr>
        <p:spPr>
          <a:xfrm>
            <a:off x="581192" y="2041940"/>
            <a:ext cx="11029616" cy="4647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Data yang dicari adalah X=16</a:t>
            </a:r>
            <a:endParaRPr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 b="1"/>
              <a:t>Langkah 1</a:t>
            </a:r>
            <a:r>
              <a:rPr lang="en-US"/>
              <a:t>: L=0 dan H=7, maka indeks elemen tengah M = (0+7) / 2 = 3</a:t>
            </a:r>
            <a:endParaRPr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 b="1"/>
              <a:t>Langkah 2</a:t>
            </a:r>
            <a:r>
              <a:rPr lang="en-US"/>
              <a:t>: A[3] = 16? Tidak! Tentukan pencarian akan dilakukan di bagian kiri atau kanan dengan pemeriksaan:</a:t>
            </a:r>
            <a:endParaRPr/>
          </a:p>
          <a:p>
            <a:pPr marL="630000" lvl="1" indent="-306000" algn="l" rtl="0">
              <a:spcBef>
                <a:spcPts val="1000"/>
              </a:spcBef>
              <a:spcAft>
                <a:spcPts val="0"/>
              </a:spcAft>
              <a:buSzPts val="1840"/>
              <a:buFont typeface="Noto Sans Symbols"/>
              <a:buChar char="⮚"/>
            </a:pPr>
            <a:r>
              <a:rPr lang="en-US" sz="2000"/>
              <a:t>A[3] &gt; 16 ? Ya! Lakukan pencarian di array bagian kanan</a:t>
            </a:r>
            <a:endParaRPr/>
          </a:p>
          <a:p>
            <a:pPr marL="630000" lvl="1" indent="-212528" algn="l" rtl="0">
              <a:spcBef>
                <a:spcPts val="920"/>
              </a:spcBef>
              <a:spcAft>
                <a:spcPts val="0"/>
              </a:spcAft>
              <a:buSzPts val="1472"/>
              <a:buNone/>
            </a:pPr>
            <a:endParaRPr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/>
          </a:p>
        </p:txBody>
      </p:sp>
      <p:graphicFrame>
        <p:nvGraphicFramePr>
          <p:cNvPr id="268" name="Google Shape;268;p22"/>
          <p:cNvGraphicFramePr/>
          <p:nvPr/>
        </p:nvGraphicFramePr>
        <p:xfrm>
          <a:off x="2366898" y="2509302"/>
          <a:ext cx="6071200" cy="741700"/>
        </p:xfrm>
        <a:graphic>
          <a:graphicData uri="http://schemas.openxmlformats.org/drawingml/2006/table">
            <a:tbl>
              <a:tblPr firstRow="1" bandRow="1">
                <a:noFill/>
                <a:tableStyleId>{B7DB166D-C54D-4451-AB4E-748137C102C3}</a:tableStyleId>
              </a:tblPr>
              <a:tblGrid>
                <a:gridCol w="7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8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8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81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76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L=0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H=7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9" name="Google Shape;269;p22"/>
          <p:cNvGraphicFramePr/>
          <p:nvPr/>
        </p:nvGraphicFramePr>
        <p:xfrm>
          <a:off x="2393170" y="4086108"/>
          <a:ext cx="6061000" cy="741700"/>
        </p:xfrm>
        <a:graphic>
          <a:graphicData uri="http://schemas.openxmlformats.org/drawingml/2006/table">
            <a:tbl>
              <a:tblPr firstRow="1" bandRow="1">
                <a:noFill/>
                <a:tableStyleId>{B7DB166D-C54D-4451-AB4E-748137C102C3}</a:tableStyleId>
              </a:tblPr>
              <a:tblGrid>
                <a:gridCol w="757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7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7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7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7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7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76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81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76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L=0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H=7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0" name="Google Shape;270;p22"/>
          <p:cNvSpPr/>
          <p:nvPr/>
        </p:nvSpPr>
        <p:spPr>
          <a:xfrm>
            <a:off x="1386914" y="3895918"/>
            <a:ext cx="3249254" cy="1152128"/>
          </a:xfrm>
          <a:prstGeom prst="rect">
            <a:avLst/>
          </a:prstGeom>
          <a:noFill/>
          <a:ln w="22225" cap="rnd" cmpd="sng">
            <a:solidFill>
              <a:srgbClr val="A9371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kiri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2"/>
          <p:cNvSpPr/>
          <p:nvPr/>
        </p:nvSpPr>
        <p:spPr>
          <a:xfrm>
            <a:off x="5441890" y="3895918"/>
            <a:ext cx="4018552" cy="1152128"/>
          </a:xfrm>
          <a:prstGeom prst="rect">
            <a:avLst/>
          </a:prstGeom>
          <a:noFill/>
          <a:ln w="22225" cap="rnd" cmpd="sng">
            <a:solidFill>
              <a:srgbClr val="A9371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kanan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Ilustrasi Algoritma Binary Search 2 (cont.)</a:t>
            </a:r>
            <a:endParaRPr/>
          </a:p>
        </p:txBody>
      </p:sp>
      <p:sp>
        <p:nvSpPr>
          <p:cNvPr id="278" name="Google Shape;278;p23"/>
          <p:cNvSpPr txBox="1">
            <a:spLocks noGrp="1"/>
          </p:cNvSpPr>
          <p:nvPr>
            <p:ph type="body" idx="1"/>
          </p:nvPr>
        </p:nvSpPr>
        <p:spPr>
          <a:xfrm>
            <a:off x="581192" y="2041940"/>
            <a:ext cx="11029616" cy="4679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L = M+1 = 4 dan H = 7</a:t>
            </a:r>
            <a:endParaRPr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 b="1"/>
              <a:t>Langkah 1</a:t>
            </a:r>
            <a:r>
              <a:rPr lang="en-US"/>
              <a:t>: Indeks elemen tengah M = (4+7) / 2 = 5</a:t>
            </a:r>
            <a:endParaRPr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 b="1"/>
              <a:t>Langkah 2</a:t>
            </a:r>
            <a:r>
              <a:rPr lang="en-US"/>
              <a:t>: A[5] = 16? Tidak! Tentukan pencarian akan dilakukan di bagian kiri atau kanan dengan pemeriksaan:</a:t>
            </a:r>
            <a:endParaRPr/>
          </a:p>
          <a:p>
            <a:pPr marL="630000" lvl="1" indent="-306000" algn="l" rtl="0">
              <a:spcBef>
                <a:spcPts val="1020"/>
              </a:spcBef>
              <a:spcAft>
                <a:spcPts val="0"/>
              </a:spcAft>
              <a:buSzPts val="1932"/>
              <a:buChar char="◼"/>
            </a:pPr>
            <a:r>
              <a:rPr lang="en-US" sz="2100"/>
              <a:t>A[5] &gt; 16 ? Tidak! Lakukan pencarian di array bagian kiri</a:t>
            </a:r>
            <a:endParaRPr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/>
          </a:p>
        </p:txBody>
      </p:sp>
      <p:graphicFrame>
        <p:nvGraphicFramePr>
          <p:cNvPr id="279" name="Google Shape;279;p23"/>
          <p:cNvGraphicFramePr/>
          <p:nvPr/>
        </p:nvGraphicFramePr>
        <p:xfrm>
          <a:off x="2046058" y="2678287"/>
          <a:ext cx="3312000" cy="741700"/>
        </p:xfrm>
        <a:graphic>
          <a:graphicData uri="http://schemas.openxmlformats.org/drawingml/2006/table">
            <a:tbl>
              <a:tblPr firstRow="1" bandRow="1">
                <a:noFill/>
                <a:tableStyleId>{B7DB166D-C54D-4451-AB4E-748137C102C3}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L=4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H=7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0" name="Google Shape;280;p23"/>
          <p:cNvGraphicFramePr/>
          <p:nvPr/>
        </p:nvGraphicFramePr>
        <p:xfrm>
          <a:off x="2046057" y="4425892"/>
          <a:ext cx="3312000" cy="741700"/>
        </p:xfrm>
        <a:graphic>
          <a:graphicData uri="http://schemas.openxmlformats.org/drawingml/2006/table">
            <a:tbl>
              <a:tblPr firstRow="1" bandRow="1">
                <a:noFill/>
                <a:tableStyleId>{B7DB166D-C54D-4451-AB4E-748137C102C3}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L=4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H=7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1" name="Google Shape;281;p23"/>
          <p:cNvSpPr/>
          <p:nvPr/>
        </p:nvSpPr>
        <p:spPr>
          <a:xfrm>
            <a:off x="1251284" y="4220668"/>
            <a:ext cx="1622774" cy="1152128"/>
          </a:xfrm>
          <a:prstGeom prst="rect">
            <a:avLst/>
          </a:prstGeom>
          <a:noFill/>
          <a:ln w="22225" cap="rnd" cmpd="sng">
            <a:solidFill>
              <a:srgbClr val="A9371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kiri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3"/>
          <p:cNvSpPr/>
          <p:nvPr/>
        </p:nvSpPr>
        <p:spPr>
          <a:xfrm>
            <a:off x="3702059" y="4220668"/>
            <a:ext cx="2570404" cy="1152128"/>
          </a:xfrm>
          <a:prstGeom prst="rect">
            <a:avLst/>
          </a:prstGeom>
          <a:noFill/>
          <a:ln w="22225" cap="rnd" cmpd="sng">
            <a:solidFill>
              <a:srgbClr val="A9371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kanan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3"/>
          <p:cNvSpPr txBox="1"/>
          <p:nvPr/>
        </p:nvSpPr>
        <p:spPr>
          <a:xfrm>
            <a:off x="8293769" y="1024390"/>
            <a:ext cx="2544286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Ulangi langkah 1 dan 2</a:t>
            </a:r>
            <a:endParaRPr sz="18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Ilustrasi Algoritma Binary Search 2 (cont.)</a:t>
            </a:r>
            <a:endParaRPr/>
          </a:p>
        </p:txBody>
      </p:sp>
      <p:sp>
        <p:nvSpPr>
          <p:cNvPr id="289" name="Google Shape;289;p24"/>
          <p:cNvSpPr txBox="1">
            <a:spLocks noGrp="1"/>
          </p:cNvSpPr>
          <p:nvPr>
            <p:ph type="body" idx="1"/>
          </p:nvPr>
        </p:nvSpPr>
        <p:spPr>
          <a:xfrm>
            <a:off x="581194" y="1803401"/>
            <a:ext cx="11029615" cy="4055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L = 4 (tetap) dan H = 4</a:t>
            </a:r>
            <a:endParaRPr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 b="1"/>
              <a:t>Langkah 1</a:t>
            </a:r>
            <a:r>
              <a:rPr lang="en-US"/>
              <a:t>: Indeks elemen tengah M = (4+4) / 2 = 4</a:t>
            </a:r>
            <a:endParaRPr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 b="1"/>
              <a:t>Langkah 2</a:t>
            </a:r>
            <a:r>
              <a:rPr lang="en-US"/>
              <a:t>: A[4] = 16? Ya! (X ditemukan, pencarian dihentikan)</a:t>
            </a:r>
            <a:endParaRPr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/>
          </a:p>
        </p:txBody>
      </p:sp>
      <p:graphicFrame>
        <p:nvGraphicFramePr>
          <p:cNvPr id="290" name="Google Shape;290;p24"/>
          <p:cNvGraphicFramePr/>
          <p:nvPr/>
        </p:nvGraphicFramePr>
        <p:xfrm>
          <a:off x="1949805" y="2386680"/>
          <a:ext cx="1290700" cy="731540"/>
        </p:xfrm>
        <a:graphic>
          <a:graphicData uri="http://schemas.openxmlformats.org/drawingml/2006/table">
            <a:tbl>
              <a:tblPr firstRow="1" bandRow="1">
                <a:noFill/>
                <a:tableStyleId>{B7DB166D-C54D-4451-AB4E-748137C102C3}</a:tableStyleId>
              </a:tblPr>
              <a:tblGrid>
                <a:gridCol w="129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 = H = 4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1" name="Google Shape;291;p24"/>
          <p:cNvGraphicFramePr/>
          <p:nvPr/>
        </p:nvGraphicFramePr>
        <p:xfrm>
          <a:off x="1765321" y="4122740"/>
          <a:ext cx="1659675" cy="731540"/>
        </p:xfrm>
        <a:graphic>
          <a:graphicData uri="http://schemas.openxmlformats.org/drawingml/2006/table">
            <a:tbl>
              <a:tblPr firstRow="1" bandRow="1">
                <a:noFill/>
                <a:tableStyleId>{B7DB166D-C54D-4451-AB4E-748137C102C3}</a:tableStyleId>
              </a:tblPr>
              <a:tblGrid>
                <a:gridCol w="1659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M = L = H = 4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2" name="Google Shape;292;p24"/>
          <p:cNvSpPr txBox="1"/>
          <p:nvPr/>
        </p:nvSpPr>
        <p:spPr>
          <a:xfrm>
            <a:off x="8293769" y="1024390"/>
            <a:ext cx="2544286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Ulangi langkah 1 dan 2</a:t>
            </a:r>
            <a:endParaRPr sz="18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75" y="1945757"/>
            <a:ext cx="6627732" cy="4433777"/>
          </a:xfrm>
          <a:prstGeom prst="rect">
            <a:avLst/>
          </a:prstGeom>
        </p:spPr>
      </p:pic>
      <p:sp>
        <p:nvSpPr>
          <p:cNvPr id="297" name="Google Shape;297;p2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smtClean="0"/>
              <a:t>Program (Array)</a:t>
            </a:r>
            <a:endParaRPr dirty="0"/>
          </a:p>
        </p:txBody>
      </p:sp>
      <p:sp>
        <p:nvSpPr>
          <p:cNvPr id="299" name="Google Shape;299;p25"/>
          <p:cNvSpPr txBox="1"/>
          <p:nvPr/>
        </p:nvSpPr>
        <p:spPr>
          <a:xfrm>
            <a:off x="4226425" y="3675275"/>
            <a:ext cx="1019831" cy="3077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Langkah</a:t>
            </a:r>
            <a:r>
              <a:rPr lang="en-US" sz="14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</a:t>
            </a:r>
            <a:endParaRPr sz="1400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5"/>
          <p:cNvSpPr txBox="1"/>
          <p:nvPr/>
        </p:nvSpPr>
        <p:spPr>
          <a:xfrm>
            <a:off x="4736340" y="4072095"/>
            <a:ext cx="1019831" cy="3077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Langkah</a:t>
            </a:r>
            <a:r>
              <a:rPr lang="en-US" sz="14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</a:t>
            </a:r>
            <a:endParaRPr sz="1400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5"/>
          <p:cNvSpPr txBox="1"/>
          <p:nvPr/>
        </p:nvSpPr>
        <p:spPr>
          <a:xfrm>
            <a:off x="4226425" y="3270749"/>
            <a:ext cx="4631396" cy="3077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while: </a:t>
            </a:r>
            <a:r>
              <a:rPr lang="en-US" sz="1400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iterasi</a:t>
            </a:r>
            <a:r>
              <a:rPr lang="en-US" sz="14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langkah</a:t>
            </a:r>
            <a:r>
              <a:rPr lang="en-US" sz="14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 </a:t>
            </a:r>
            <a:r>
              <a:rPr lang="en-US" sz="1400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dan</a:t>
            </a:r>
            <a:r>
              <a:rPr lang="en-US" sz="14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 </a:t>
            </a:r>
            <a:r>
              <a:rPr lang="en-US" sz="1400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sampai</a:t>
            </a:r>
            <a:r>
              <a:rPr lang="en-US" sz="14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habis</a:t>
            </a:r>
            <a:r>
              <a:rPr lang="en-US" sz="14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atau</a:t>
            </a:r>
            <a:r>
              <a:rPr lang="en-US" sz="14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ketemu</a:t>
            </a:r>
            <a:endParaRPr sz="1400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299;p25"/>
          <p:cNvSpPr txBox="1"/>
          <p:nvPr/>
        </p:nvSpPr>
        <p:spPr>
          <a:xfrm>
            <a:off x="6728621" y="4749629"/>
            <a:ext cx="1851854" cy="30773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Cari</a:t>
            </a:r>
            <a:r>
              <a:rPr lang="en-US" sz="1400" i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 </a:t>
            </a:r>
            <a:r>
              <a:rPr lang="en-US" sz="1400" i="1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bagian</a:t>
            </a:r>
            <a:r>
              <a:rPr lang="en-US" sz="1400" i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i="1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kanan</a:t>
            </a:r>
            <a:endParaRPr sz="1400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299;p25"/>
          <p:cNvSpPr txBox="1"/>
          <p:nvPr/>
        </p:nvSpPr>
        <p:spPr>
          <a:xfrm>
            <a:off x="5246255" y="5164730"/>
            <a:ext cx="1851854" cy="30773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Cari</a:t>
            </a:r>
            <a:r>
              <a:rPr lang="en-US" sz="1400" i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 </a:t>
            </a:r>
            <a:r>
              <a:rPr lang="en-US" sz="1400" i="1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bagian</a:t>
            </a:r>
            <a:r>
              <a:rPr lang="en-US" sz="1400" i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i="1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kiri</a:t>
            </a:r>
            <a:endParaRPr sz="1400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r>
              <a:rPr lang="en-US" dirty="0"/>
              <a:t> Program </a:t>
            </a:r>
            <a:r>
              <a:rPr lang="en-US" dirty="0" smtClean="0"/>
              <a:t>(Linked List)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169" y="1765005"/>
            <a:ext cx="7020986" cy="4545862"/>
          </a:xfrm>
          <a:prstGeom prst="rect">
            <a:avLst/>
          </a:prstGeom>
        </p:spPr>
      </p:pic>
      <p:sp>
        <p:nvSpPr>
          <p:cNvPr id="5" name="Google Shape;299;p25"/>
          <p:cNvSpPr txBox="1"/>
          <p:nvPr/>
        </p:nvSpPr>
        <p:spPr>
          <a:xfrm>
            <a:off x="6192140" y="2999692"/>
            <a:ext cx="1019831" cy="3077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Langkah</a:t>
            </a:r>
            <a:r>
              <a:rPr lang="en-US" sz="14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</a:t>
            </a:r>
            <a:endParaRPr sz="1400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300;p25"/>
          <p:cNvSpPr txBox="1"/>
          <p:nvPr/>
        </p:nvSpPr>
        <p:spPr>
          <a:xfrm>
            <a:off x="6332568" y="3884047"/>
            <a:ext cx="1019831" cy="3077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Langkah</a:t>
            </a:r>
            <a:r>
              <a:rPr lang="en-US" sz="14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</a:t>
            </a:r>
            <a:endParaRPr sz="1400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99;p25"/>
          <p:cNvSpPr txBox="1"/>
          <p:nvPr/>
        </p:nvSpPr>
        <p:spPr>
          <a:xfrm>
            <a:off x="7861901" y="4383447"/>
            <a:ext cx="1851854" cy="30773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Cari</a:t>
            </a:r>
            <a:r>
              <a:rPr lang="en-US" sz="1400" i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 </a:t>
            </a:r>
            <a:r>
              <a:rPr lang="en-US" sz="1400" i="1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bagian</a:t>
            </a:r>
            <a:r>
              <a:rPr lang="en-US" sz="1400" i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i="1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kanan</a:t>
            </a:r>
            <a:endParaRPr sz="1400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299;p25"/>
          <p:cNvSpPr txBox="1"/>
          <p:nvPr/>
        </p:nvSpPr>
        <p:spPr>
          <a:xfrm>
            <a:off x="6863750" y="4796769"/>
            <a:ext cx="1851854" cy="30773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Cari</a:t>
            </a:r>
            <a:r>
              <a:rPr lang="en-US" sz="1400" i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 </a:t>
            </a:r>
            <a:r>
              <a:rPr lang="en-US" sz="1400" i="1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bagian</a:t>
            </a:r>
            <a:r>
              <a:rPr lang="en-US" sz="1400" i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i="1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kiri</a:t>
            </a:r>
            <a:endParaRPr sz="1400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94663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6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Binary Search Secara Umum</a:t>
            </a:r>
            <a:endParaRPr/>
          </a:p>
        </p:txBody>
      </p:sp>
      <p:sp>
        <p:nvSpPr>
          <p:cNvPr id="307" name="Google Shape;307;p26"/>
          <p:cNvSpPr txBox="1">
            <a:spLocks noGrp="1"/>
          </p:cNvSpPr>
          <p:nvPr>
            <p:ph type="body" idx="1"/>
          </p:nvPr>
        </p:nvSpPr>
        <p:spPr>
          <a:xfrm>
            <a:off x="581194" y="1803401"/>
            <a:ext cx="11029615" cy="4055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Pada setiap kali pencarian, array dibagi dua menjadi dua bagian yang berukuran sama (atau beda selisih 1 elemen)</a:t>
            </a:r>
            <a:endParaRPr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Pada setiap pembagian, elemen tengah M diperiksa apakah sama dengan X.</a:t>
            </a:r>
            <a:endParaRPr/>
          </a:p>
          <a:p>
            <a:pPr marL="630000" lvl="1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/>
              <a:t>Pada </a:t>
            </a:r>
            <a:r>
              <a:rPr lang="en-US" i="1"/>
              <a:t>worst case scenario</a:t>
            </a:r>
            <a:r>
              <a:rPr lang="en-US"/>
              <a:t>, yaitu pada kasus X tidak terdapat di dalam array, array dibagi sejumlah ²log(N) kali, sehingga jumlah pemeriksaan yang dilakukan juga sebanyak ²log(N) kali.</a:t>
            </a:r>
            <a:endParaRPr/>
          </a:p>
          <a:p>
            <a:pPr marL="630000" lvl="1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/>
              <a:t>Jika jumlah elemen 1000, pembagian array yang dilakukan adalah ²log(1000) =3 kali. Jumlah pemeriksaan elemen array juga 3 kali.</a:t>
            </a:r>
            <a:endParaRPr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Untuk data terurut, algoritma </a:t>
            </a:r>
            <a:r>
              <a:rPr lang="en-US" i="1"/>
              <a:t>binary search</a:t>
            </a:r>
            <a:r>
              <a:rPr lang="en-US"/>
              <a:t> lebih cepat dibandingkan </a:t>
            </a:r>
            <a:r>
              <a:rPr lang="en-US" i="1"/>
              <a:t>sequential search</a:t>
            </a:r>
            <a:endParaRPr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7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Sequential Search VS Binary Search</a:t>
            </a:r>
            <a:endParaRPr/>
          </a:p>
        </p:txBody>
      </p:sp>
      <p:sp>
        <p:nvSpPr>
          <p:cNvPr id="313" name="Google Shape;313;p27"/>
          <p:cNvSpPr txBox="1">
            <a:spLocks noGrp="1"/>
          </p:cNvSpPr>
          <p:nvPr>
            <p:ph type="body" idx="1"/>
          </p:nvPr>
        </p:nvSpPr>
        <p:spPr>
          <a:xfrm>
            <a:off x="581192" y="1708111"/>
            <a:ext cx="11029616" cy="4816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Misal untuk kasus nilai X tidak ditemukan dalam array:</a:t>
            </a:r>
            <a:endParaRPr/>
          </a:p>
          <a:p>
            <a:pPr marL="630000" lvl="1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/>
              <a:t>Untuk array berukuran 256 elemen:</a:t>
            </a:r>
            <a:endParaRPr/>
          </a:p>
          <a:p>
            <a:pPr marL="900000" lvl="2" indent="-270000" algn="l" rtl="0">
              <a:spcBef>
                <a:spcPts val="880"/>
              </a:spcBef>
              <a:spcAft>
                <a:spcPts val="0"/>
              </a:spcAft>
              <a:buSzPts val="1288"/>
              <a:buChar char="◼"/>
            </a:pPr>
            <a:r>
              <a:rPr lang="en-US" i="1"/>
              <a:t>sequential search</a:t>
            </a:r>
            <a:r>
              <a:rPr lang="en-US"/>
              <a:t> melakukan pembandingan elemen array sebanyak 256 kali,</a:t>
            </a:r>
            <a:endParaRPr/>
          </a:p>
          <a:p>
            <a:pPr marL="900000" lvl="2" indent="-270000" algn="l" rtl="0">
              <a:spcBef>
                <a:spcPts val="880"/>
              </a:spcBef>
              <a:spcAft>
                <a:spcPts val="0"/>
              </a:spcAft>
              <a:buSzPts val="1288"/>
              <a:buChar char="◼"/>
            </a:pPr>
            <a:r>
              <a:rPr lang="en-US" i="1"/>
              <a:t>binary search</a:t>
            </a:r>
            <a:r>
              <a:rPr lang="en-US"/>
              <a:t> melakukkan pembandingan elemen array sebanyak ²log(256) = 8 kali.</a:t>
            </a:r>
            <a:endParaRPr/>
          </a:p>
          <a:p>
            <a:pPr marL="630000" lvl="1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/>
              <a:t>Untuk array berukuran 1024 elemen:</a:t>
            </a:r>
            <a:endParaRPr/>
          </a:p>
          <a:p>
            <a:pPr marL="900000" lvl="2" indent="-270000" algn="l" rtl="0">
              <a:spcBef>
                <a:spcPts val="880"/>
              </a:spcBef>
              <a:spcAft>
                <a:spcPts val="0"/>
              </a:spcAft>
              <a:buSzPts val="1288"/>
              <a:buChar char="◼"/>
            </a:pPr>
            <a:r>
              <a:rPr lang="en-US" i="1"/>
              <a:t>sequential search</a:t>
            </a:r>
            <a:r>
              <a:rPr lang="en-US"/>
              <a:t> melakukan pembandingan elemen array sebanyak 1024 kali,</a:t>
            </a:r>
            <a:endParaRPr/>
          </a:p>
          <a:p>
            <a:pPr marL="900000" lvl="2" indent="-270000" algn="l" rtl="0">
              <a:spcBef>
                <a:spcPts val="880"/>
              </a:spcBef>
              <a:spcAft>
                <a:spcPts val="0"/>
              </a:spcAft>
              <a:buSzPts val="1288"/>
              <a:buChar char="◼"/>
            </a:pPr>
            <a:r>
              <a:rPr lang="en-US" i="1"/>
              <a:t>binary search</a:t>
            </a:r>
            <a:r>
              <a:rPr lang="en-US"/>
              <a:t> melakukkan pembandingan elemen array sebanyak ²log(1024) = 10 kali.</a:t>
            </a:r>
            <a:endParaRPr/>
          </a:p>
          <a:p>
            <a:pPr marL="630000" lvl="1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/>
              <a:t>Untuk array berukuran N elemen:</a:t>
            </a:r>
            <a:endParaRPr/>
          </a:p>
          <a:p>
            <a:pPr marL="900000" lvl="2" indent="-270000" algn="l" rtl="0">
              <a:spcBef>
                <a:spcPts val="880"/>
              </a:spcBef>
              <a:spcAft>
                <a:spcPts val="0"/>
              </a:spcAft>
              <a:buSzPts val="1288"/>
              <a:buChar char="◼"/>
            </a:pPr>
            <a:r>
              <a:rPr lang="en-US" i="1"/>
              <a:t>sequential search</a:t>
            </a:r>
            <a:r>
              <a:rPr lang="en-US"/>
              <a:t> melakukan pembandingan elemen array sebanyak N kali,</a:t>
            </a:r>
            <a:endParaRPr/>
          </a:p>
          <a:p>
            <a:pPr marL="900000" lvl="2" indent="-270000" algn="l" rtl="0">
              <a:spcBef>
                <a:spcPts val="880"/>
              </a:spcBef>
              <a:spcAft>
                <a:spcPts val="0"/>
              </a:spcAft>
              <a:buSzPts val="1288"/>
              <a:buChar char="◼"/>
            </a:pPr>
            <a:r>
              <a:rPr lang="en-US" i="1"/>
              <a:t>binary search</a:t>
            </a:r>
            <a:r>
              <a:rPr lang="en-US"/>
              <a:t> melakukan pembandingan elemen array sebanyak ²log(N) kali.</a:t>
            </a:r>
            <a:endParaRPr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Karena ²log(N) &lt; N untuk N yang besar, maka algoritma </a:t>
            </a:r>
            <a:r>
              <a:rPr lang="en-US" i="1"/>
              <a:t>binary search</a:t>
            </a:r>
            <a:r>
              <a:rPr lang="en-US"/>
              <a:t> lebih cepat daripada algoritma </a:t>
            </a:r>
            <a:r>
              <a:rPr lang="en-US" i="1"/>
              <a:t>sequential search</a:t>
            </a:r>
            <a:endParaRPr/>
          </a:p>
          <a:p>
            <a:pPr marL="630000" lvl="1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/>
              <a:t>Sehingga Algoritma </a:t>
            </a:r>
            <a:r>
              <a:rPr lang="en-US" i="1"/>
              <a:t>binary search</a:t>
            </a:r>
            <a:r>
              <a:rPr lang="en-US"/>
              <a:t> lebih disukai untuk mencari data pada array terurut</a:t>
            </a:r>
            <a:endParaRPr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Namun untuk data yang tidak terurut, hanya dapat menggunakan algoritma </a:t>
            </a:r>
            <a:r>
              <a:rPr lang="en-US" i="1"/>
              <a:t>sequential search</a:t>
            </a:r>
            <a:endParaRPr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Konsep </a:t>
            </a:r>
            <a:r>
              <a:rPr lang="en-US" i="1"/>
              <a:t>Searching</a:t>
            </a:r>
            <a:endParaRPr i="1"/>
          </a:p>
        </p:txBody>
      </p:sp>
      <p:sp>
        <p:nvSpPr>
          <p:cNvPr id="131" name="Google Shape;131;p3"/>
          <p:cNvSpPr txBox="1">
            <a:spLocks noGrp="1"/>
          </p:cNvSpPr>
          <p:nvPr>
            <p:ph type="body" idx="1"/>
          </p:nvPr>
        </p:nvSpPr>
        <p:spPr>
          <a:xfrm>
            <a:off x="581192" y="1878040"/>
            <a:ext cx="11029616" cy="1391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 dirty="0"/>
              <a:t>Proses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data </a:t>
            </a:r>
            <a:r>
              <a:rPr lang="en-US" dirty="0" err="1"/>
              <a:t>tertentu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sekumpulan</a:t>
            </a:r>
            <a:r>
              <a:rPr lang="en-US" dirty="0"/>
              <a:t> data yang </a:t>
            </a:r>
            <a:r>
              <a:rPr lang="en-US" b="1" dirty="0" err="1"/>
              <a:t>bertipe</a:t>
            </a:r>
            <a:r>
              <a:rPr lang="en-US" b="1" dirty="0"/>
              <a:t> </a:t>
            </a:r>
            <a:r>
              <a:rPr lang="en-US" b="1" dirty="0" err="1"/>
              <a:t>sama</a:t>
            </a:r>
            <a:endParaRPr b="1"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materi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 smtClean="0"/>
              <a:t>diilustrasikan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/>
              <a:t>data yang </a:t>
            </a:r>
            <a:r>
              <a:rPr lang="en-US" dirty="0" err="1"/>
              <a:t>berstruktur</a:t>
            </a:r>
            <a:r>
              <a:rPr lang="en-US" dirty="0"/>
              <a:t> array</a:t>
            </a:r>
            <a:endParaRPr dirty="0"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/>
          </a:p>
        </p:txBody>
      </p:sp>
      <p:graphicFrame>
        <p:nvGraphicFramePr>
          <p:cNvPr id="132" name="Google Shape;132;p3"/>
          <p:cNvGraphicFramePr/>
          <p:nvPr/>
        </p:nvGraphicFramePr>
        <p:xfrm>
          <a:off x="2537709" y="3517328"/>
          <a:ext cx="8128000" cy="518170"/>
        </p:xfrm>
        <a:graphic>
          <a:graphicData uri="http://schemas.openxmlformats.org/drawingml/2006/table">
            <a:tbl>
              <a:tblPr firstRow="1" bandRow="1">
                <a:noFill/>
                <a:tableStyleId>{32FB548B-EB54-4DF1-A29D-817365F2C5D5}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10</a:t>
                      </a:r>
                      <a:endParaRPr sz="2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50</a:t>
                      </a:r>
                      <a:endParaRPr sz="2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30</a:t>
                      </a:r>
                      <a:endParaRPr sz="2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56</a:t>
                      </a:r>
                      <a:endParaRPr sz="2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20</a:t>
                      </a:r>
                      <a:endParaRPr sz="2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70</a:t>
                      </a:r>
                      <a:endParaRPr sz="2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80</a:t>
                      </a:r>
                      <a:endParaRPr sz="2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65</a:t>
                      </a:r>
                      <a:endParaRPr sz="2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3" name="Google Shape;133;p3"/>
          <p:cNvSpPr txBox="1"/>
          <p:nvPr/>
        </p:nvSpPr>
        <p:spPr>
          <a:xfrm>
            <a:off x="396638" y="3150588"/>
            <a:ext cx="158248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Cari ’20’</a:t>
            </a:r>
            <a:endParaRPr sz="2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"/>
          <p:cNvSpPr/>
          <p:nvPr/>
        </p:nvSpPr>
        <p:spPr>
          <a:xfrm>
            <a:off x="6457330" y="3150588"/>
            <a:ext cx="1331495" cy="1171074"/>
          </a:xfrm>
          <a:prstGeom prst="flowChartConnector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35" name="Google Shape;13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3356" y="4838393"/>
            <a:ext cx="7852353" cy="2019607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"/>
          <p:cNvSpPr txBox="1"/>
          <p:nvPr/>
        </p:nvSpPr>
        <p:spPr>
          <a:xfrm>
            <a:off x="396638" y="4897791"/>
            <a:ext cx="158248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Cari ’54’</a:t>
            </a:r>
            <a:endParaRPr sz="2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 Search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Jump Search </a:t>
            </a:r>
            <a:r>
              <a:rPr lang="en-US" dirty="0" err="1" smtClean="0"/>
              <a:t>merupakan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yang </a:t>
            </a:r>
            <a:r>
              <a:rPr lang="en-US" dirty="0" err="1"/>
              <a:t>relatif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b="1" dirty="0" smtClean="0"/>
              <a:t>data </a:t>
            </a:r>
            <a:r>
              <a:rPr lang="en-US" b="1" dirty="0"/>
              <a:t>yang </a:t>
            </a:r>
            <a:r>
              <a:rPr lang="en-US" b="1" dirty="0" err="1" smtClean="0"/>
              <a:t>terurut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seperti</a:t>
            </a:r>
            <a:r>
              <a:rPr lang="en-US" dirty="0" smtClean="0"/>
              <a:t> Binary Search)</a:t>
            </a:r>
          </a:p>
          <a:p>
            <a:r>
              <a:rPr lang="en-US" dirty="0" smtClean="0"/>
              <a:t>Ide </a:t>
            </a:r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b="1" dirty="0" err="1"/>
              <a:t>mencari</a:t>
            </a:r>
            <a:r>
              <a:rPr lang="en-US" b="1" dirty="0"/>
              <a:t> </a:t>
            </a:r>
            <a:r>
              <a:rPr lang="en-US" b="1" dirty="0" err="1"/>
              <a:t>jumlah</a:t>
            </a:r>
            <a:r>
              <a:rPr lang="en-US" b="1" dirty="0"/>
              <a:t> </a:t>
            </a:r>
            <a:r>
              <a:rPr lang="en-US" b="1" dirty="0" err="1"/>
              <a:t>elemen</a:t>
            </a:r>
            <a:r>
              <a:rPr lang="en-US" b="1" dirty="0"/>
              <a:t> yang </a:t>
            </a:r>
            <a:r>
              <a:rPr lang="en-US" b="1" dirty="0" err="1"/>
              <a:t>lebih</a:t>
            </a:r>
            <a:r>
              <a:rPr lang="en-US" b="1" dirty="0"/>
              <a:t> </a:t>
            </a:r>
            <a:r>
              <a:rPr lang="en-US" b="1" dirty="0" err="1"/>
              <a:t>sedikit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smtClean="0"/>
              <a:t>Linear Search</a:t>
            </a:r>
          </a:p>
          <a:p>
            <a:r>
              <a:rPr lang="en-US" dirty="0" err="1"/>
              <a:t>D</a:t>
            </a:r>
            <a:r>
              <a:rPr lang="en-US" dirty="0" err="1" smtClean="0"/>
              <a:t>ilakukan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melewatkan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array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b="1" dirty="0" err="1"/>
              <a:t>melompat</a:t>
            </a:r>
            <a:r>
              <a:rPr lang="en-US" b="1" dirty="0"/>
              <a:t> </a:t>
            </a:r>
            <a:r>
              <a:rPr lang="en-US" b="1" dirty="0" err="1"/>
              <a:t>ke</a:t>
            </a:r>
            <a:r>
              <a:rPr lang="en-US" b="1" dirty="0"/>
              <a:t> </a:t>
            </a:r>
            <a:r>
              <a:rPr lang="en-US" b="1" dirty="0" err="1"/>
              <a:t>depan</a:t>
            </a:r>
            <a:r>
              <a:rPr lang="en-US" b="1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yang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165;p7"/>
              <p:cNvSpPr txBox="1"/>
              <p:nvPr/>
            </p:nvSpPr>
            <p:spPr>
              <a:xfrm>
                <a:off x="432336" y="4286263"/>
                <a:ext cx="3448547" cy="182116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Misal </a:t>
                </a:r>
                <a:r>
                  <a:rPr lang="en-US" sz="1600" dirty="0" err="1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pada</a:t>
                </a:r>
                <a:r>
                  <a:rPr lang="en-US" sz="1600" dirty="0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array </a:t>
                </a:r>
                <a:r>
                  <a:rPr lang="en-US" sz="1600" dirty="0" err="1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dengan</a:t>
                </a:r>
                <a:r>
                  <a:rPr lang="en-US" sz="1600" dirty="0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600" dirty="0" err="1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panjang</a:t>
                </a:r>
                <a:r>
                  <a:rPr lang="en-US" sz="1600" dirty="0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600" b="1" dirty="0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</a:t>
                </a:r>
                <a:r>
                  <a:rPr lang="en-US" sz="1600" dirty="0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, </a:t>
                </a:r>
                <a:r>
                  <a:rPr lang="en-US" sz="1600" dirty="0" err="1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maka</a:t>
                </a:r>
                <a:r>
                  <a:rPr lang="en-US" sz="1600" dirty="0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600" dirty="0" err="1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lakukan</a:t>
                </a:r>
                <a:r>
                  <a:rPr lang="en-US" sz="1600" dirty="0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600" b="1" i="1" dirty="0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jump</a:t>
                </a:r>
                <a:r>
                  <a:rPr lang="en-US" sz="1600" dirty="0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600" dirty="0" err="1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setiap</a:t>
                </a:r>
                <a:r>
                  <a:rPr lang="en-US" sz="1600" dirty="0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600" dirty="0" err="1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blok</a:t>
                </a:r>
                <a:r>
                  <a:rPr lang="en-US" sz="1600" dirty="0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600" dirty="0" err="1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dimana</a:t>
                </a:r>
                <a:r>
                  <a:rPr lang="en-US" sz="1600" dirty="0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600" dirty="0" err="1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panjang</a:t>
                </a:r>
                <a:r>
                  <a:rPr lang="en-US" sz="1600" dirty="0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600" dirty="0" err="1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bloknya</a:t>
                </a:r>
                <a:r>
                  <a:rPr lang="en-US" sz="1600" dirty="0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600" dirty="0" err="1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adalah</a:t>
                </a:r>
                <a:r>
                  <a:rPr lang="en-US" sz="1600" dirty="0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</m:ctrlPr>
                      </m:radPr>
                      <m:deg/>
                      <m:e>
                        <m:r>
                          <a:rPr lang="en-US" sz="1600" b="1" i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  <m:t>𝐧</m:t>
                        </m:r>
                      </m:e>
                    </m:rad>
                    <m:r>
                      <a:rPr lang="en-US" sz="1600" b="1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.</m:t>
                    </m:r>
                  </m:oMath>
                </a14:m>
                <a:endParaRPr lang="en-US" sz="1600" b="1" dirty="0" smtClean="0">
                  <a:solidFill>
                    <a:schemeClr val="dk1"/>
                  </a:solidFill>
                  <a:latin typeface="Arial"/>
                  <a:ea typeface="Cambria Math" panose="02040503050406030204" pitchFamily="18" charset="0"/>
                  <a:sym typeface="Arial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600" b="1" dirty="0" smtClean="0">
                  <a:solidFill>
                    <a:schemeClr val="dk1"/>
                  </a:solidFill>
                  <a:latin typeface="+mn-lt"/>
                  <a:sym typeface="Arial"/>
                </a:endParaRPr>
              </a:p>
              <a:p>
                <a:pPr lvl="0"/>
                <a:r>
                  <a:rPr lang="en-US" sz="1600" dirty="0" err="1">
                    <a:solidFill>
                      <a:schemeClr val="dk1"/>
                    </a:solidFill>
                    <a:latin typeface="+mn-lt"/>
                  </a:rPr>
                  <a:t>Setelah</a:t>
                </a:r>
                <a:r>
                  <a:rPr lang="en-US" sz="1600" dirty="0">
                    <a:solidFill>
                      <a:schemeClr val="dk1"/>
                    </a:solidFill>
                    <a:latin typeface="+mn-lt"/>
                  </a:rPr>
                  <a:t> </a:t>
                </a:r>
                <a:r>
                  <a:rPr lang="en-US" sz="1600" dirty="0" err="1">
                    <a:solidFill>
                      <a:schemeClr val="dk1"/>
                    </a:solidFill>
                    <a:latin typeface="+mn-lt"/>
                  </a:rPr>
                  <a:t>menemukan</a:t>
                </a:r>
                <a:r>
                  <a:rPr lang="en-US" sz="1600" dirty="0">
                    <a:solidFill>
                      <a:schemeClr val="dk1"/>
                    </a:solidFill>
                    <a:latin typeface="+mn-lt"/>
                  </a:rPr>
                  <a:t> </a:t>
                </a:r>
                <a:r>
                  <a:rPr lang="en-US" sz="1600" dirty="0" err="1">
                    <a:solidFill>
                      <a:schemeClr val="dk1"/>
                    </a:solidFill>
                    <a:latin typeface="+mn-lt"/>
                  </a:rPr>
                  <a:t>blok</a:t>
                </a:r>
                <a:r>
                  <a:rPr lang="en-US" sz="1600" dirty="0">
                    <a:solidFill>
                      <a:schemeClr val="dk1"/>
                    </a:solidFill>
                    <a:latin typeface="+mn-lt"/>
                  </a:rPr>
                  <a:t> yang </a:t>
                </a:r>
                <a:r>
                  <a:rPr lang="en-US" sz="1600" dirty="0" err="1">
                    <a:solidFill>
                      <a:schemeClr val="dk1"/>
                    </a:solidFill>
                    <a:latin typeface="+mn-lt"/>
                  </a:rPr>
                  <a:t>benar</a:t>
                </a:r>
                <a:r>
                  <a:rPr lang="en-US" sz="1600" dirty="0">
                    <a:solidFill>
                      <a:schemeClr val="dk1"/>
                    </a:solidFill>
                    <a:latin typeface="+mn-lt"/>
                  </a:rPr>
                  <a:t>, </a:t>
                </a:r>
                <a:r>
                  <a:rPr lang="en-US" sz="1600" dirty="0" err="1" smtClean="0">
                    <a:solidFill>
                      <a:schemeClr val="dk1"/>
                    </a:solidFill>
                    <a:latin typeface="+mn-lt"/>
                  </a:rPr>
                  <a:t>elemen</a:t>
                </a:r>
                <a:r>
                  <a:rPr lang="en-US" sz="1600" dirty="0" smtClean="0">
                    <a:solidFill>
                      <a:schemeClr val="dk1"/>
                    </a:solidFill>
                    <a:latin typeface="+mn-lt"/>
                  </a:rPr>
                  <a:t> </a:t>
                </a:r>
                <a:r>
                  <a:rPr lang="en-US" sz="1600" dirty="0" err="1" smtClean="0">
                    <a:solidFill>
                      <a:schemeClr val="dk1"/>
                    </a:solidFill>
                    <a:latin typeface="+mn-lt"/>
                  </a:rPr>
                  <a:t>akan</a:t>
                </a:r>
                <a:r>
                  <a:rPr lang="en-US" sz="1600" dirty="0" smtClean="0">
                    <a:solidFill>
                      <a:schemeClr val="dk1"/>
                    </a:solidFill>
                    <a:latin typeface="+mn-lt"/>
                  </a:rPr>
                  <a:t> </a:t>
                </a:r>
                <a:r>
                  <a:rPr lang="en-US" sz="1600" dirty="0" err="1" smtClean="0">
                    <a:solidFill>
                      <a:schemeClr val="dk1"/>
                    </a:solidFill>
                    <a:latin typeface="+mn-lt"/>
                  </a:rPr>
                  <a:t>dicari</a:t>
                </a:r>
                <a:r>
                  <a:rPr lang="en-US" sz="1600" dirty="0" smtClean="0">
                    <a:solidFill>
                      <a:schemeClr val="dk1"/>
                    </a:solidFill>
                    <a:latin typeface="+mn-lt"/>
                  </a:rPr>
                  <a:t> </a:t>
                </a:r>
                <a:r>
                  <a:rPr lang="en-US" sz="1600" dirty="0" err="1" smtClean="0">
                    <a:solidFill>
                      <a:schemeClr val="dk1"/>
                    </a:solidFill>
                    <a:latin typeface="+mn-lt"/>
                  </a:rPr>
                  <a:t>menggunakan</a:t>
                </a:r>
                <a:r>
                  <a:rPr lang="en-US" sz="1600" dirty="0" smtClean="0">
                    <a:solidFill>
                      <a:schemeClr val="dk1"/>
                    </a:solidFill>
                    <a:latin typeface="+mn-lt"/>
                  </a:rPr>
                  <a:t> Linear Search.</a:t>
                </a:r>
                <a:endParaRPr sz="1600" dirty="0">
                  <a:solidFill>
                    <a:schemeClr val="dk1"/>
                  </a:solidFill>
                  <a:latin typeface="+mn-lt"/>
                  <a:sym typeface="Arial"/>
                </a:endParaRPr>
              </a:p>
            </p:txBody>
          </p:sp>
        </mc:Choice>
        <mc:Fallback xmlns="">
          <p:sp>
            <p:nvSpPr>
              <p:cNvPr id="5" name="Google Shape;165;p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36" y="4286263"/>
                <a:ext cx="3448547" cy="1821164"/>
              </a:xfrm>
              <a:prstGeom prst="rect">
                <a:avLst/>
              </a:prstGeom>
              <a:blipFill>
                <a:blip r:embed="rId2"/>
                <a:stretch>
                  <a:fillRect l="-1060" t="-1003" r="-2120" b="-33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565" y="3884021"/>
            <a:ext cx="6056240" cy="265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0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Ilustrasi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Jump Search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81194" y="1803401"/>
                <a:ext cx="11029615" cy="4586765"/>
              </a:xfrm>
            </p:spPr>
            <p:txBody>
              <a:bodyPr/>
              <a:lstStyle/>
              <a:p>
                <a:r>
                  <a:rPr lang="en-US" dirty="0" smtClean="0"/>
                  <a:t>Misal </a:t>
                </a:r>
                <a:r>
                  <a:rPr lang="en-US" dirty="0" err="1" smtClean="0"/>
                  <a:t>dilakukan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pencarian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elemen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55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pada</a:t>
                </a:r>
                <a:r>
                  <a:rPr lang="en-US" dirty="0" smtClean="0"/>
                  <a:t> array </a:t>
                </a:r>
                <a:r>
                  <a:rPr lang="pt-BR" b="1" dirty="0" smtClean="0"/>
                  <a:t>A </a:t>
                </a:r>
                <a:r>
                  <a:rPr lang="pt-BR" dirty="0"/>
                  <a:t>= </a:t>
                </a:r>
                <a:r>
                  <a:rPr lang="pt-BR" dirty="0" smtClean="0"/>
                  <a:t>(</a:t>
                </a:r>
                <a:r>
                  <a:rPr lang="pt-BR" dirty="0"/>
                  <a:t>0, 1, 1, 2, 3, 5, 8, 13, 21, 34, 55, 89, 144, 233, 377, 610</a:t>
                </a:r>
                <a:r>
                  <a:rPr lang="pt-BR" dirty="0" smtClean="0"/>
                  <a:t>) dengan ukuran 16</a:t>
                </a:r>
              </a:p>
              <a:p>
                <a:r>
                  <a:rPr lang="pt-BR" dirty="0" smtClean="0"/>
                  <a:t>Langkah 1: Hitung ukuran block </a:t>
                </a:r>
                <a:r>
                  <a:rPr lang="pt-BR" b="1" dirty="0" smtClean="0"/>
                  <a:t>m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rad>
                    <m:r>
                      <a:rPr lang="en-US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b="1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</m:oMath>
                </a14:m>
                <a:endParaRPr lang="en-US" b="1" i="0" dirty="0" smtClean="0">
                  <a:solidFill>
                    <a:schemeClr val="dk1"/>
                  </a:solidFill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dirty="0" err="1" smtClean="0">
                    <a:ea typeface="Cambria Math" panose="02040503050406030204" pitchFamily="18" charset="0"/>
                  </a:rPr>
                  <a:t>Langkah</a:t>
                </a:r>
                <a:r>
                  <a:rPr lang="en-US" dirty="0" smtClean="0">
                    <a:ea typeface="Cambria Math" panose="02040503050406030204" pitchFamily="18" charset="0"/>
                  </a:rPr>
                  <a:t> 2: </a:t>
                </a:r>
                <a:r>
                  <a:rPr lang="en-US" dirty="0" err="1" smtClean="0">
                    <a:ea typeface="Cambria Math" panose="02040503050406030204" pitchFamily="18" charset="0"/>
                  </a:rPr>
                  <a:t>Bandingkan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:r>
                  <a:rPr lang="en-US" dirty="0" err="1" smtClean="0">
                    <a:ea typeface="Cambria Math" panose="02040503050406030204" pitchFamily="18" charset="0"/>
                  </a:rPr>
                  <a:t>nilai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:r>
                  <a:rPr lang="en-US" dirty="0" err="1" smtClean="0">
                    <a:ea typeface="Cambria Math" panose="02040503050406030204" pitchFamily="18" charset="0"/>
                  </a:rPr>
                  <a:t>ke</a:t>
                </a:r>
                <a:r>
                  <a:rPr lang="en-US" dirty="0" smtClean="0">
                    <a:ea typeface="Cambria Math" panose="02040503050406030204" pitchFamily="18" charset="0"/>
                  </a:rPr>
                  <a:t>-m </a:t>
                </a:r>
                <a:r>
                  <a:rPr lang="en-US" dirty="0" err="1" smtClean="0">
                    <a:ea typeface="Cambria Math" panose="02040503050406030204" pitchFamily="18" charset="0"/>
                  </a:rPr>
                  <a:t>yaitu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:r>
                  <a:rPr lang="en-US" dirty="0" err="1" smtClean="0">
                    <a:ea typeface="Cambria Math" panose="02040503050406030204" pitchFamily="18" charset="0"/>
                  </a:rPr>
                  <a:t>pada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:r>
                  <a:rPr lang="en-US" b="1" dirty="0" smtClean="0">
                    <a:ea typeface="Cambria Math" panose="02040503050406030204" pitchFamily="18" charset="0"/>
                  </a:rPr>
                  <a:t>A[m-1] </a:t>
                </a:r>
                <a:r>
                  <a:rPr lang="en-US" dirty="0" err="1" smtClean="0">
                    <a:ea typeface="Cambria Math" panose="02040503050406030204" pitchFamily="18" charset="0"/>
                  </a:rPr>
                  <a:t>dengan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:r>
                  <a:rPr lang="en-US" dirty="0" err="1" smtClean="0">
                    <a:ea typeface="Cambria Math" panose="02040503050406030204" pitchFamily="18" charset="0"/>
                  </a:rPr>
                  <a:t>elemen</a:t>
                </a:r>
                <a:r>
                  <a:rPr lang="en-US" dirty="0" smtClean="0">
                    <a:ea typeface="Cambria Math" panose="02040503050406030204" pitchFamily="18" charset="0"/>
                  </a:rPr>
                  <a:t> yang </a:t>
                </a:r>
                <a:r>
                  <a:rPr lang="en-US" dirty="0" err="1" smtClean="0">
                    <a:ea typeface="Cambria Math" panose="02040503050406030204" pitchFamily="18" charset="0"/>
                  </a:rPr>
                  <a:t>dicari</a:t>
                </a:r>
                <a:r>
                  <a:rPr lang="en-US" dirty="0" smtClean="0">
                    <a:ea typeface="Cambria Math" panose="02040503050406030204" pitchFamily="18" charset="0"/>
                  </a:rPr>
                  <a:t> 55. </a:t>
                </a:r>
                <a:r>
                  <a:rPr lang="sv-SE" dirty="0">
                    <a:ea typeface="Cambria Math" panose="02040503050406030204" pitchFamily="18" charset="0"/>
                  </a:rPr>
                  <a:t>Karena </a:t>
                </a:r>
                <a:r>
                  <a:rPr lang="sv-SE" b="1" dirty="0" smtClean="0">
                    <a:ea typeface="Cambria Math" panose="02040503050406030204" pitchFamily="18" charset="0"/>
                  </a:rPr>
                  <a:t>A[3] &lt;= </a:t>
                </a:r>
                <a:r>
                  <a:rPr lang="sv-SE" b="1" dirty="0" smtClean="0">
                    <a:ea typeface="Cambria Math" panose="02040503050406030204" pitchFamily="18" charset="0"/>
                  </a:rPr>
                  <a:t>55</a:t>
                </a:r>
                <a:r>
                  <a:rPr lang="sv-SE" dirty="0" smtClean="0">
                    <a:ea typeface="Cambria Math" panose="02040503050406030204" pitchFamily="18" charset="0"/>
                  </a:rPr>
                  <a:t>, </a:t>
                </a:r>
                <a:r>
                  <a:rPr lang="sv-SE" b="1" dirty="0" smtClean="0">
                    <a:ea typeface="Cambria Math" panose="02040503050406030204" pitchFamily="18" charset="0"/>
                  </a:rPr>
                  <a:t>jump</a:t>
                </a:r>
                <a:r>
                  <a:rPr lang="sv-SE" dirty="0" smtClean="0">
                    <a:ea typeface="Cambria Math" panose="02040503050406030204" pitchFamily="18" charset="0"/>
                  </a:rPr>
                  <a:t> </a:t>
                </a:r>
                <a:r>
                  <a:rPr lang="sv-SE" dirty="0">
                    <a:ea typeface="Cambria Math" panose="02040503050406030204" pitchFamily="18" charset="0"/>
                  </a:rPr>
                  <a:t>ke blok </a:t>
                </a:r>
                <a:r>
                  <a:rPr lang="sv-SE" dirty="0" smtClean="0">
                    <a:ea typeface="Cambria Math" panose="02040503050406030204" pitchFamily="18" charset="0"/>
                  </a:rPr>
                  <a:t>berikutnya</a:t>
                </a:r>
              </a:p>
              <a:p>
                <a:r>
                  <a:rPr lang="sv-SE" dirty="0" smtClean="0">
                    <a:ea typeface="Cambria Math" panose="02040503050406030204" pitchFamily="18" charset="0"/>
                  </a:rPr>
                  <a:t>Langkah 3: Hitung m = m +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𝐧</m:t>
                        </m:r>
                      </m:e>
                    </m:rad>
                  </m:oMath>
                </a14:m>
                <a:r>
                  <a:rPr lang="sv-SE" dirty="0" smtClean="0">
                    <a:ea typeface="Cambria Math" panose="02040503050406030204" pitchFamily="18" charset="0"/>
                  </a:rPr>
                  <a:t>  = 8</a:t>
                </a:r>
              </a:p>
              <a:p>
                <a:r>
                  <a:rPr lang="en-US" dirty="0" err="1">
                    <a:ea typeface="Cambria Math" panose="02040503050406030204" pitchFamily="18" charset="0"/>
                  </a:rPr>
                  <a:t>Langkah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 smtClean="0">
                    <a:ea typeface="Cambria Math" panose="02040503050406030204" pitchFamily="18" charset="0"/>
                  </a:rPr>
                  <a:t>4: </a:t>
                </a:r>
                <a:r>
                  <a:rPr lang="en-US" dirty="0" err="1">
                    <a:ea typeface="Cambria Math" panose="02040503050406030204" pitchFamily="18" charset="0"/>
                  </a:rPr>
                  <a:t>Bandingkan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ea typeface="Cambria Math" panose="02040503050406030204" pitchFamily="18" charset="0"/>
                  </a:rPr>
                  <a:t>nilai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 smtClean="0">
                    <a:ea typeface="Cambria Math" panose="02040503050406030204" pitchFamily="18" charset="0"/>
                  </a:rPr>
                  <a:t>A[m-1] </a:t>
                </a:r>
                <a:r>
                  <a:rPr lang="en-US" dirty="0" err="1">
                    <a:ea typeface="Cambria Math" panose="02040503050406030204" pitchFamily="18" charset="0"/>
                  </a:rPr>
                  <a:t>dengan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ea typeface="Cambria Math" panose="02040503050406030204" pitchFamily="18" charset="0"/>
                  </a:rPr>
                  <a:t>elemen</a:t>
                </a:r>
                <a:r>
                  <a:rPr lang="en-US" dirty="0">
                    <a:ea typeface="Cambria Math" panose="02040503050406030204" pitchFamily="18" charset="0"/>
                  </a:rPr>
                  <a:t> yang </a:t>
                </a:r>
                <a:r>
                  <a:rPr lang="en-US" dirty="0" err="1">
                    <a:ea typeface="Cambria Math" panose="02040503050406030204" pitchFamily="18" charset="0"/>
                  </a:rPr>
                  <a:t>dicari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 smtClean="0">
                    <a:ea typeface="Cambria Math" panose="02040503050406030204" pitchFamily="18" charset="0"/>
                  </a:rPr>
                  <a:t>55. </a:t>
                </a:r>
                <a:r>
                  <a:rPr lang="sv-SE" dirty="0">
                    <a:ea typeface="Cambria Math" panose="02040503050406030204" pitchFamily="18" charset="0"/>
                  </a:rPr>
                  <a:t>Karena </a:t>
                </a:r>
                <a:r>
                  <a:rPr lang="sv-SE" b="1" dirty="0" smtClean="0">
                    <a:ea typeface="Cambria Math" panose="02040503050406030204" pitchFamily="18" charset="0"/>
                  </a:rPr>
                  <a:t>A[7] &lt;= 55</a:t>
                </a:r>
                <a:r>
                  <a:rPr lang="sv-SE" dirty="0" smtClean="0">
                    <a:ea typeface="Cambria Math" panose="02040503050406030204" pitchFamily="18" charset="0"/>
                  </a:rPr>
                  <a:t>, </a:t>
                </a:r>
                <a:r>
                  <a:rPr lang="sv-SE" b="1" dirty="0" smtClean="0">
                    <a:ea typeface="Cambria Math" panose="02040503050406030204" pitchFamily="18" charset="0"/>
                  </a:rPr>
                  <a:t>jump</a:t>
                </a:r>
                <a:r>
                  <a:rPr lang="sv-SE" dirty="0" smtClean="0">
                    <a:ea typeface="Cambria Math" panose="02040503050406030204" pitchFamily="18" charset="0"/>
                  </a:rPr>
                  <a:t> </a:t>
                </a:r>
                <a:r>
                  <a:rPr lang="sv-SE" dirty="0">
                    <a:ea typeface="Cambria Math" panose="02040503050406030204" pitchFamily="18" charset="0"/>
                  </a:rPr>
                  <a:t>ke blok </a:t>
                </a:r>
                <a:r>
                  <a:rPr lang="sv-SE" dirty="0" smtClean="0">
                    <a:ea typeface="Cambria Math" panose="02040503050406030204" pitchFamily="18" charset="0"/>
                  </a:rPr>
                  <a:t>berikutnya</a:t>
                </a:r>
              </a:p>
              <a:p>
                <a:r>
                  <a:rPr lang="sv-SE" dirty="0" smtClean="0">
                    <a:ea typeface="Cambria Math" panose="02040503050406030204" pitchFamily="18" charset="0"/>
                  </a:rPr>
                  <a:t>Langkah 5: </a:t>
                </a:r>
                <a:r>
                  <a:rPr lang="sv-SE" dirty="0">
                    <a:ea typeface="Cambria Math" panose="02040503050406030204" pitchFamily="18" charset="0"/>
                  </a:rPr>
                  <a:t>Hitung m = m +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𝐧</m:t>
                        </m:r>
                      </m:e>
                    </m:rad>
                  </m:oMath>
                </a14:m>
                <a:r>
                  <a:rPr lang="sv-SE" dirty="0">
                    <a:ea typeface="Cambria Math" panose="02040503050406030204" pitchFamily="18" charset="0"/>
                  </a:rPr>
                  <a:t>  = </a:t>
                </a:r>
                <a:r>
                  <a:rPr lang="sv-SE" dirty="0" smtClean="0">
                    <a:ea typeface="Cambria Math" panose="02040503050406030204" pitchFamily="18" charset="0"/>
                  </a:rPr>
                  <a:t>12</a:t>
                </a:r>
                <a:endParaRPr lang="sv-SE" dirty="0">
                  <a:ea typeface="Cambria Math" panose="02040503050406030204" pitchFamily="18" charset="0"/>
                </a:endParaRPr>
              </a:p>
              <a:p>
                <a:r>
                  <a:rPr lang="sv-SE" dirty="0" smtClean="0">
                    <a:ea typeface="Cambria Math" panose="02040503050406030204" pitchFamily="18" charset="0"/>
                  </a:rPr>
                  <a:t>Langkah 6: </a:t>
                </a:r>
                <a:r>
                  <a:rPr lang="en-US" dirty="0" err="1">
                    <a:ea typeface="Cambria Math" panose="02040503050406030204" pitchFamily="18" charset="0"/>
                  </a:rPr>
                  <a:t>Bandingkan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ea typeface="Cambria Math" panose="02040503050406030204" pitchFamily="18" charset="0"/>
                  </a:rPr>
                  <a:t>nilai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 smtClean="0">
                    <a:ea typeface="Cambria Math" panose="02040503050406030204" pitchFamily="18" charset="0"/>
                  </a:rPr>
                  <a:t>A[m-1] </a:t>
                </a:r>
                <a:r>
                  <a:rPr lang="en-US" dirty="0" err="1">
                    <a:ea typeface="Cambria Math" panose="02040503050406030204" pitchFamily="18" charset="0"/>
                  </a:rPr>
                  <a:t>dengan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ea typeface="Cambria Math" panose="02040503050406030204" pitchFamily="18" charset="0"/>
                  </a:rPr>
                  <a:t>elemen</a:t>
                </a:r>
                <a:r>
                  <a:rPr lang="en-US" dirty="0">
                    <a:ea typeface="Cambria Math" panose="02040503050406030204" pitchFamily="18" charset="0"/>
                  </a:rPr>
                  <a:t> yang </a:t>
                </a:r>
                <a:r>
                  <a:rPr lang="en-US" dirty="0" err="1">
                    <a:ea typeface="Cambria Math" panose="02040503050406030204" pitchFamily="18" charset="0"/>
                  </a:rPr>
                  <a:t>dicari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 smtClean="0">
                    <a:ea typeface="Cambria Math" panose="02040503050406030204" pitchFamily="18" charset="0"/>
                  </a:rPr>
                  <a:t>55. </a:t>
                </a:r>
                <a:r>
                  <a:rPr lang="sv-SE" dirty="0" smtClean="0">
                    <a:ea typeface="Cambria Math" panose="02040503050406030204" pitchFamily="18" charset="0"/>
                  </a:rPr>
                  <a:t>Karena </a:t>
                </a:r>
                <a:r>
                  <a:rPr lang="sv-SE" b="1" dirty="0" smtClean="0">
                    <a:ea typeface="Cambria Math" panose="02040503050406030204" pitchFamily="18" charset="0"/>
                  </a:rPr>
                  <a:t>A[11] </a:t>
                </a:r>
                <a:r>
                  <a:rPr lang="sv-SE" b="1" dirty="0" smtClean="0">
                    <a:ea typeface="Cambria Math" panose="02040503050406030204" pitchFamily="18" charset="0"/>
                  </a:rPr>
                  <a:t>= </a:t>
                </a:r>
                <a:r>
                  <a:rPr lang="sv-SE" b="1" dirty="0" smtClean="0">
                    <a:ea typeface="Cambria Math" panose="02040503050406030204" pitchFamily="18" charset="0"/>
                  </a:rPr>
                  <a:t>89</a:t>
                </a:r>
                <a:r>
                  <a:rPr lang="sv-SE" dirty="0" smtClean="0">
                    <a:ea typeface="Cambria Math" panose="02040503050406030204" pitchFamily="18" charset="0"/>
                  </a:rPr>
                  <a:t>, </a:t>
                </a:r>
                <a:r>
                  <a:rPr lang="sv-SE" dirty="0" smtClean="0">
                    <a:ea typeface="Cambria Math" panose="02040503050406030204" pitchFamily="18" charset="0"/>
                  </a:rPr>
                  <a:t>jadi </a:t>
                </a:r>
                <a:r>
                  <a:rPr lang="sv-SE" b="1" dirty="0" smtClean="0">
                    <a:ea typeface="Cambria Math" panose="02040503050406030204" pitchFamily="18" charset="0"/>
                  </a:rPr>
                  <a:t>A[11] </a:t>
                </a:r>
                <a:r>
                  <a:rPr lang="sv-SE" b="1" dirty="0">
                    <a:ea typeface="Cambria Math" panose="02040503050406030204" pitchFamily="18" charset="0"/>
                  </a:rPr>
                  <a:t>!= </a:t>
                </a:r>
                <a:r>
                  <a:rPr lang="sv-SE" b="1" dirty="0" smtClean="0">
                    <a:ea typeface="Cambria Math" panose="02040503050406030204" pitchFamily="18" charset="0"/>
                  </a:rPr>
                  <a:t>55 </a:t>
                </a:r>
                <a:r>
                  <a:rPr lang="sv-SE" dirty="0">
                    <a:ea typeface="Cambria Math" panose="02040503050406030204" pitchFamily="18" charset="0"/>
                  </a:rPr>
                  <a:t>dan </a:t>
                </a:r>
                <a:r>
                  <a:rPr lang="sv-SE" b="1" dirty="0" smtClean="0">
                    <a:ea typeface="Cambria Math" panose="02040503050406030204" pitchFamily="18" charset="0"/>
                  </a:rPr>
                  <a:t>A[11] </a:t>
                </a:r>
                <a:r>
                  <a:rPr lang="sv-SE" b="1" dirty="0" smtClean="0">
                    <a:ea typeface="Cambria Math" panose="02040503050406030204" pitchFamily="18" charset="0"/>
                  </a:rPr>
                  <a:t>&gt; 55</a:t>
                </a:r>
                <a:r>
                  <a:rPr lang="sv-SE" dirty="0" smtClean="0">
                    <a:ea typeface="Cambria Math" panose="02040503050406030204" pitchFamily="18" charset="0"/>
                  </a:rPr>
                  <a:t>, </a:t>
                </a:r>
                <a:r>
                  <a:rPr lang="sv-SE" b="1" dirty="0" smtClean="0">
                    <a:ea typeface="Cambria Math" panose="02040503050406030204" pitchFamily="18" charset="0"/>
                  </a:rPr>
                  <a:t>maka lakukan Linear Search dari m sebelumnya </a:t>
                </a:r>
                <a:r>
                  <a:rPr lang="sv-SE" b="1" dirty="0" smtClean="0">
                    <a:ea typeface="Cambria Math" panose="02040503050406030204" pitchFamily="18" charset="0"/>
                  </a:rPr>
                  <a:t>(7) </a:t>
                </a:r>
                <a:r>
                  <a:rPr lang="sv-SE" b="1" dirty="0" smtClean="0">
                    <a:ea typeface="Cambria Math" panose="02040503050406030204" pitchFamily="18" charset="0"/>
                  </a:rPr>
                  <a:t>sampe m sekarang (</a:t>
                </a:r>
                <a:r>
                  <a:rPr lang="sv-SE" b="1" dirty="0" smtClean="0">
                    <a:ea typeface="Cambria Math" panose="02040503050406030204" pitchFamily="18" charset="0"/>
                  </a:rPr>
                  <a:t>11)</a:t>
                </a:r>
                <a:endParaRPr lang="sv-SE" dirty="0">
                  <a:ea typeface="Cambria Math" panose="02040503050406030204" pitchFamily="18" charset="0"/>
                </a:endParaRPr>
              </a:p>
              <a:p>
                <a:endParaRPr lang="sv-SE" dirty="0">
                  <a:ea typeface="Cambria Math" panose="02040503050406030204" pitchFamily="18" charset="0"/>
                </a:endParaRPr>
              </a:p>
              <a:p>
                <a:pPr marL="123444" indent="0">
                  <a:buNone/>
                </a:pPr>
                <a:endParaRPr lang="en-US" dirty="0" smtClean="0">
                  <a:latin typeface="+mn-lt"/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81194" y="1803401"/>
                <a:ext cx="11029615" cy="458676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96524"/>
              </p:ext>
            </p:extLst>
          </p:nvPr>
        </p:nvGraphicFramePr>
        <p:xfrm>
          <a:off x="1532271" y="5876457"/>
          <a:ext cx="8127984" cy="370840"/>
        </p:xfrm>
        <a:graphic>
          <a:graphicData uri="http://schemas.openxmlformats.org/drawingml/2006/table">
            <a:tbl>
              <a:tblPr firstRow="1" bandRow="1">
                <a:tableStyleId>{32FB548B-EB54-4DF1-A29D-817365F2C5D5}</a:tableStyleId>
              </a:tblPr>
              <a:tblGrid>
                <a:gridCol w="507999">
                  <a:extLst>
                    <a:ext uri="{9D8B030D-6E8A-4147-A177-3AD203B41FA5}">
                      <a16:colId xmlns:a16="http://schemas.microsoft.com/office/drawing/2014/main" val="619700908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943711548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425038028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949335712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371052329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074628578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778663981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87997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759427517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78878938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925873769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490061821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11664179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993195600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433139158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600261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13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21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34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55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89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144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233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377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610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614036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532844" y="5751532"/>
            <a:ext cx="659218" cy="64858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88631" y="5746556"/>
            <a:ext cx="659218" cy="6485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53839" y="5751530"/>
            <a:ext cx="659218" cy="6485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299;p25"/>
          <p:cNvSpPr txBox="1"/>
          <p:nvPr/>
        </p:nvSpPr>
        <p:spPr>
          <a:xfrm>
            <a:off x="5754023" y="6525042"/>
            <a:ext cx="2720125" cy="30773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 Search </a:t>
            </a:r>
            <a:r>
              <a:rPr lang="en-US" sz="1400" b="1" i="1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dari</a:t>
            </a:r>
            <a:r>
              <a:rPr lang="en-US" sz="1400" b="1" i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index </a:t>
            </a:r>
            <a:r>
              <a:rPr lang="en-US" sz="1400" b="1" i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1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21235" y="5751531"/>
            <a:ext cx="659218" cy="6485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8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Implementasi</a:t>
            </a:r>
            <a:r>
              <a:rPr lang="en-US" dirty="0" smtClean="0"/>
              <a:t> Program (Array)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13" y="1668790"/>
            <a:ext cx="9133367" cy="501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16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48" y="2724592"/>
            <a:ext cx="11294103" cy="20720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flipH="1">
            <a:off x="2459305" y="1917891"/>
            <a:ext cx="7024936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linear search  &lt;  jump search  &lt;  binary search</a:t>
            </a:r>
          </a:p>
        </p:txBody>
      </p:sp>
    </p:spTree>
    <p:extLst>
      <p:ext uri="{BB962C8B-B14F-4D97-AF65-F5344CB8AC3E}">
        <p14:creationId xmlns:p14="http://schemas.microsoft.com/office/powerpoint/2010/main" val="3785627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8"/>
          <p:cNvSpPr txBox="1">
            <a:spLocks noGrp="1"/>
          </p:cNvSpPr>
          <p:nvPr>
            <p:ph type="title"/>
          </p:nvPr>
        </p:nvSpPr>
        <p:spPr>
          <a:xfrm>
            <a:off x="575895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TERIMA KASIH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Contoh Kasus Pencarian</a:t>
            </a:r>
            <a:endParaRPr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1"/>
          </p:nvPr>
        </p:nvSpPr>
        <p:spPr>
          <a:xfrm>
            <a:off x="479592" y="1776620"/>
            <a:ext cx="11029616" cy="1824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Misal terdapat suatu </a:t>
            </a:r>
            <a:r>
              <a:rPr lang="en-US" b="1"/>
              <a:t>Array A </a:t>
            </a:r>
            <a:r>
              <a:rPr lang="en-US"/>
              <a:t>yang sudah terdefinisi elemen-elemennya. </a:t>
            </a:r>
            <a:r>
              <a:rPr lang="en-US" b="1"/>
              <a:t>X</a:t>
            </a:r>
            <a:r>
              <a:rPr lang="en-US"/>
              <a:t> adalah suatu elemen yang bertipe sama dengan elemen </a:t>
            </a:r>
            <a:r>
              <a:rPr lang="en-US" b="1"/>
              <a:t>Array A</a:t>
            </a:r>
            <a:r>
              <a:rPr lang="en-US"/>
              <a:t>. Tentukan apakah </a:t>
            </a:r>
            <a:r>
              <a:rPr lang="en-US" b="1"/>
              <a:t>X</a:t>
            </a:r>
            <a:r>
              <a:rPr lang="en-US"/>
              <a:t> terdapat di dalam </a:t>
            </a:r>
            <a:r>
              <a:rPr lang="en-US" b="1"/>
              <a:t>Array A</a:t>
            </a:r>
            <a:r>
              <a:rPr lang="en-US"/>
              <a:t>. Jika ditemukan, tulis pesan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“X ditemukan” </a:t>
            </a:r>
            <a:r>
              <a:rPr lang="en-US"/>
              <a:t>atau return index array atau return Boolean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TRUE, </a:t>
            </a:r>
            <a:r>
              <a:rPr lang="en-US"/>
              <a:t>sebaliknya jika tidak ditemukan,tulis pesan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“X tidak ditemukan</a:t>
            </a:r>
            <a:r>
              <a:rPr lang="en-US"/>
              <a:t>” atau return Boolean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-US"/>
              <a:t>.</a:t>
            </a:r>
            <a:endParaRPr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Contoh:</a:t>
            </a:r>
            <a:endParaRPr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/>
          </a:p>
        </p:txBody>
      </p:sp>
      <p:graphicFrame>
        <p:nvGraphicFramePr>
          <p:cNvPr id="143" name="Google Shape;143;p4"/>
          <p:cNvGraphicFramePr/>
          <p:nvPr/>
        </p:nvGraphicFramePr>
        <p:xfrm>
          <a:off x="2591127" y="3866150"/>
          <a:ext cx="6095925" cy="741700"/>
        </p:xfrm>
        <a:graphic>
          <a:graphicData uri="http://schemas.openxmlformats.org/drawingml/2006/table">
            <a:tbl>
              <a:tblPr firstRow="1" bandRow="1">
                <a:noFill/>
                <a:tableStyleId>{B7DB166D-C54D-4451-AB4E-748137C102C3}</a:tableStyleId>
              </a:tblPr>
              <a:tblGrid>
                <a:gridCol w="55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36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36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68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32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36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4" name="Google Shape;144;p4"/>
          <p:cNvSpPr txBox="1"/>
          <p:nvPr/>
        </p:nvSpPr>
        <p:spPr>
          <a:xfrm>
            <a:off x="239796" y="5103680"/>
            <a:ext cx="11509208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Misal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X = 68,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output yang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dihasilkan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adalah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“68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ditemukan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”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atau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“Y = 6”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atau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TRUE</a:t>
            </a:r>
            <a:endParaRPr sz="20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Misal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X = 100,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output yang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dihasilkan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adalah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“100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tidak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ditemukan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”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atau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“Y = -1”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atau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FALSE</a:t>
            </a:r>
            <a:endParaRPr sz="20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Bagaimana jika ada duplikasi elemen?</a:t>
            </a:r>
            <a:endParaRPr/>
          </a:p>
        </p:txBody>
      </p:sp>
      <p:sp>
        <p:nvSpPr>
          <p:cNvPr id="150" name="Google Shape;150;p5"/>
          <p:cNvSpPr txBox="1">
            <a:spLocks noGrp="1"/>
          </p:cNvSpPr>
          <p:nvPr>
            <p:ph type="body" idx="1"/>
          </p:nvPr>
        </p:nvSpPr>
        <p:spPr>
          <a:xfrm>
            <a:off x="581192" y="1904491"/>
            <a:ext cx="11029616" cy="1599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Apabila </a:t>
            </a:r>
            <a:r>
              <a:rPr lang="en-US" b="1"/>
              <a:t>X</a:t>
            </a:r>
            <a:r>
              <a:rPr lang="en-US"/>
              <a:t> yang dicari jumlahnya lebih dari satu di dalam </a:t>
            </a:r>
            <a:r>
              <a:rPr lang="en-US" b="1"/>
              <a:t>Array A</a:t>
            </a:r>
            <a:r>
              <a:rPr lang="en-US"/>
              <a:t>, maka hanya </a:t>
            </a:r>
            <a:r>
              <a:rPr lang="en-US" b="1"/>
              <a:t>X</a:t>
            </a:r>
            <a:r>
              <a:rPr lang="en-US"/>
              <a:t> yang </a:t>
            </a:r>
            <a:r>
              <a:rPr lang="en-US" u="sng"/>
              <a:t>pertama kali ditemukan</a:t>
            </a:r>
            <a:r>
              <a:rPr lang="en-US"/>
              <a:t> yang diambil. Proses pencarian dihentikan setelah X pertama ditemukan atau </a:t>
            </a:r>
            <a:r>
              <a:rPr lang="en-US" b="1"/>
              <a:t>X </a:t>
            </a:r>
            <a:r>
              <a:rPr lang="en-US"/>
              <a:t>yang dicari tidak ada.</a:t>
            </a:r>
            <a:endParaRPr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Contoh:</a:t>
            </a:r>
            <a:endParaRPr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/>
          </a:p>
        </p:txBody>
      </p:sp>
      <p:sp>
        <p:nvSpPr>
          <p:cNvPr id="151" name="Google Shape;151;p5"/>
          <p:cNvSpPr/>
          <p:nvPr/>
        </p:nvSpPr>
        <p:spPr>
          <a:xfrm>
            <a:off x="2277979" y="4689488"/>
            <a:ext cx="6096000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Terdapat tiga buah nilai 36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Bila X = 36, maka:</a:t>
            </a:r>
            <a:endParaRPr/>
          </a:p>
          <a:p>
            <a:pPr marL="12573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Hasilnya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“36 ditemukan”</a:t>
            </a:r>
            <a:endParaRPr/>
          </a:p>
          <a:p>
            <a:pPr marL="12573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Hasilnya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= 2</a:t>
            </a:r>
            <a:endParaRPr/>
          </a:p>
          <a:p>
            <a:pPr marL="12573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Hasilnya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ketemu = true</a:t>
            </a:r>
            <a:endParaRPr/>
          </a:p>
        </p:txBody>
      </p:sp>
      <p:graphicFrame>
        <p:nvGraphicFramePr>
          <p:cNvPr id="152" name="Google Shape;152;p5"/>
          <p:cNvGraphicFramePr/>
          <p:nvPr/>
        </p:nvGraphicFramePr>
        <p:xfrm>
          <a:off x="2431470" y="3478490"/>
          <a:ext cx="6095925" cy="741700"/>
        </p:xfrm>
        <a:graphic>
          <a:graphicData uri="http://schemas.openxmlformats.org/drawingml/2006/table">
            <a:tbl>
              <a:tblPr firstRow="1" bandRow="1">
                <a:noFill/>
                <a:tableStyleId>{B7DB166D-C54D-4451-AB4E-748137C102C3}</a:tableStyleId>
              </a:tblPr>
              <a:tblGrid>
                <a:gridCol w="55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36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36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68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32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36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Sequential/Linear Search</a:t>
            </a:r>
            <a:endParaRPr/>
          </a:p>
        </p:txBody>
      </p:sp>
      <p:sp>
        <p:nvSpPr>
          <p:cNvPr id="158" name="Google Shape;158;p6"/>
          <p:cNvSpPr txBox="1">
            <a:spLocks noGrp="1"/>
          </p:cNvSpPr>
          <p:nvPr>
            <p:ph type="body" idx="1"/>
          </p:nvPr>
        </p:nvSpPr>
        <p:spPr>
          <a:xfrm>
            <a:off x="581192" y="2041941"/>
            <a:ext cx="11029616" cy="1615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Disebut juga Pencarian Beruntun</a:t>
            </a:r>
            <a:endParaRPr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 i="1"/>
              <a:t>Sequential/Linear Search</a:t>
            </a:r>
            <a:r>
              <a:rPr lang="en-US"/>
              <a:t> membandingkan setiap elemen array satu per satu secara beruntun, mulai dari elemen pertama, sampai elemen yang dicari ditemukan atau sampai seluruh elemen sudah diperiksa.</a:t>
            </a:r>
            <a:endParaRPr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/>
          </a:p>
        </p:txBody>
      </p:sp>
      <p:pic>
        <p:nvPicPr>
          <p:cNvPr id="159" name="Google Shape;15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7453" y="3770897"/>
            <a:ext cx="7620000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Ilustrasi Sequential Search</a:t>
            </a:r>
            <a:endParaRPr/>
          </a:p>
        </p:txBody>
      </p:sp>
      <p:sp>
        <p:nvSpPr>
          <p:cNvPr id="165" name="Google Shape;165;p7"/>
          <p:cNvSpPr txBox="1"/>
          <p:nvPr/>
        </p:nvSpPr>
        <p:spPr>
          <a:xfrm>
            <a:off x="581192" y="1960525"/>
            <a:ext cx="2787650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Mencari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“33”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dengan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memeriksa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satu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per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satu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Sehingga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ditemukan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bahwa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“33”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berada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pada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indeks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ke-6.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32955" y="1660157"/>
            <a:ext cx="7677853" cy="3155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Jenis Sequential Search</a:t>
            </a:r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body" idx="1"/>
          </p:nvPr>
        </p:nvSpPr>
        <p:spPr>
          <a:xfrm>
            <a:off x="581194" y="1803401"/>
            <a:ext cx="11029615" cy="4055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 dirty="0"/>
              <a:t>Sequential search </a:t>
            </a:r>
            <a:r>
              <a:rPr lang="en-US" dirty="0" err="1"/>
              <a:t>pada</a:t>
            </a:r>
            <a:r>
              <a:rPr lang="en-US" dirty="0"/>
              <a:t> array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terurut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 dirty="0"/>
              <a:t>Sequential search </a:t>
            </a:r>
            <a:r>
              <a:rPr lang="en-US" dirty="0" err="1"/>
              <a:t>pada</a:t>
            </a:r>
            <a:r>
              <a:rPr lang="en-US" dirty="0"/>
              <a:t> array </a:t>
            </a:r>
            <a:r>
              <a:rPr lang="en-US" dirty="0" err="1"/>
              <a:t>terurut</a:t>
            </a:r>
            <a:endParaRPr dirty="0"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/>
          </a:p>
        </p:txBody>
      </p:sp>
      <p:sp>
        <p:nvSpPr>
          <p:cNvPr id="173" name="Google Shape;173;p8"/>
          <p:cNvSpPr/>
          <p:nvPr/>
        </p:nvSpPr>
        <p:spPr>
          <a:xfrm>
            <a:off x="6240379" y="2871537"/>
            <a:ext cx="3890592" cy="2063320"/>
          </a:xfrm>
          <a:prstGeom prst="wedgeEllipseCallout">
            <a:avLst>
              <a:gd name="adj1" fmla="val -77779"/>
              <a:gd name="adj2" fmla="val -70958"/>
            </a:avLst>
          </a:prstGeom>
          <a:noFill/>
          <a:ln w="28575" cap="flat" cmpd="sng">
            <a:solidFill>
              <a:srgbClr val="A9371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Terurut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elemen-elemen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dalam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array/linked list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berurutan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dari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kecil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besar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besar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kecil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Sequential Search pada Array Tidak Terurut</a:t>
            </a:r>
            <a:endParaRPr/>
          </a:p>
        </p:txBody>
      </p:sp>
      <p:sp>
        <p:nvSpPr>
          <p:cNvPr id="179" name="Google Shape;179;p9"/>
          <p:cNvSpPr txBox="1">
            <a:spLocks noGrp="1"/>
          </p:cNvSpPr>
          <p:nvPr>
            <p:ph type="body" idx="1"/>
          </p:nvPr>
        </p:nvSpPr>
        <p:spPr>
          <a:xfrm>
            <a:off x="581192" y="1845493"/>
            <a:ext cx="11029616" cy="1156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840"/>
              <a:buChar char="◼"/>
            </a:pPr>
            <a:r>
              <a:rPr lang="en-US" sz="2000"/>
              <a:t>Pencarian dilakukan dengan memeriksa setiap elemen Array mulai dari elemen pertama sampai elemen yang dicari ketemu </a:t>
            </a:r>
            <a:r>
              <a:rPr lang="en-US" sz="2000" u="sng"/>
              <a:t>atau</a:t>
            </a:r>
            <a:r>
              <a:rPr lang="en-US" sz="2000"/>
              <a:t> sampai seluruh elemen telah diperiksa.</a:t>
            </a:r>
            <a:endParaRPr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/>
          </a:p>
        </p:txBody>
      </p:sp>
      <p:graphicFrame>
        <p:nvGraphicFramePr>
          <p:cNvPr id="180" name="Google Shape;180;p9"/>
          <p:cNvGraphicFramePr/>
          <p:nvPr/>
        </p:nvGraphicFramePr>
        <p:xfrm>
          <a:off x="3297705" y="3038103"/>
          <a:ext cx="3325050" cy="741700"/>
        </p:xfrm>
        <a:graphic>
          <a:graphicData uri="http://schemas.openxmlformats.org/drawingml/2006/table">
            <a:tbl>
              <a:tblPr firstRow="1" bandRow="1">
                <a:noFill/>
                <a:tableStyleId>{B7DB166D-C54D-4451-AB4E-748137C102C3}</a:tableStyleId>
              </a:tblPr>
              <a:tblGrid>
                <a:gridCol w="55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76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1" name="Google Shape;181;p9"/>
          <p:cNvSpPr/>
          <p:nvPr/>
        </p:nvSpPr>
        <p:spPr>
          <a:xfrm>
            <a:off x="753980" y="4113976"/>
            <a:ext cx="10042358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Misal nilai yang dicari adalah: X = 21. maka elemen yang diperiksa: 13, 16, 14, 21 (</a:t>
            </a: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ditemukan!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 Indeks Array yang dikembalikan: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= 5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Misal nilai yang dicari adalah: X = 13. maka elemen yang diperiksa: 13 (</a:t>
            </a: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ditemukan!).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Indeks Array yang dikembalikan: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= 0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Misal nilai yang dicari adalah: X = 15. maka elemen yang diperiksa: 13, 16, 14, 21, 76, 21 (</a:t>
            </a: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tidak ditemukan!).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Indeks Array yang dikembalikan: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= -1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Red Orange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2241</Words>
  <Application>Microsoft Office PowerPoint</Application>
  <PresentationFormat>Widescreen</PresentationFormat>
  <Paragraphs>394</Paragraphs>
  <Slides>34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Gill Sans</vt:lpstr>
      <vt:lpstr>Calibri</vt:lpstr>
      <vt:lpstr>Arial</vt:lpstr>
      <vt:lpstr>Noto Sans Symbols</vt:lpstr>
      <vt:lpstr>Cambria Math</vt:lpstr>
      <vt:lpstr>Courier New</vt:lpstr>
      <vt:lpstr>Dividend</vt:lpstr>
      <vt:lpstr>STRUKTUR DATA</vt:lpstr>
      <vt:lpstr>Agenda Pertemuan</vt:lpstr>
      <vt:lpstr>Konsep Searching</vt:lpstr>
      <vt:lpstr>Contoh Kasus Pencarian</vt:lpstr>
      <vt:lpstr>Bagaimana jika ada duplikasi elemen?</vt:lpstr>
      <vt:lpstr>Sequential/Linear Search</vt:lpstr>
      <vt:lpstr>Ilustrasi Sequential Search</vt:lpstr>
      <vt:lpstr>Jenis Sequential Search</vt:lpstr>
      <vt:lpstr>Sequential Search pada Array Tidak Terurut</vt:lpstr>
      <vt:lpstr>Implementasi Program (Array)</vt:lpstr>
      <vt:lpstr>Implementasi Program (Linked List)</vt:lpstr>
      <vt:lpstr>Sequential Search pada Array Terurut</vt:lpstr>
      <vt:lpstr>Implementasi Program (Array)</vt:lpstr>
      <vt:lpstr>Sequential Search Menggunakan Sentinel</vt:lpstr>
      <vt:lpstr>Sequential Search Menggunakan Sentinel</vt:lpstr>
      <vt:lpstr>Ide Penggunaan Sentinel</vt:lpstr>
      <vt:lpstr>Sequential Search Secara Umum</vt:lpstr>
      <vt:lpstr>Binary Search</vt:lpstr>
      <vt:lpstr>Contoh Binary Search</vt:lpstr>
      <vt:lpstr>Ilustrasi Binary Search</vt:lpstr>
      <vt:lpstr>Algoritma Binary Search</vt:lpstr>
      <vt:lpstr>Ilustrasi Algoritma Binary Search 1</vt:lpstr>
      <vt:lpstr>Ilustrasi Algoritma Binary Search 2</vt:lpstr>
      <vt:lpstr>Ilustrasi Algoritma Binary Search 2 (cont.)</vt:lpstr>
      <vt:lpstr>Ilustrasi Algoritma Binary Search 2 (cont.)</vt:lpstr>
      <vt:lpstr>Implementasi Program (Array)</vt:lpstr>
      <vt:lpstr>Implementasi Program (Linked List)</vt:lpstr>
      <vt:lpstr>Binary Search Secara Umum</vt:lpstr>
      <vt:lpstr>Sequential Search VS Binary Search</vt:lpstr>
      <vt:lpstr>Jump Search</vt:lpstr>
      <vt:lpstr>Ilustrasi Algoritma Jump Search</vt:lpstr>
      <vt:lpstr>Implementasi Program (Array)</vt:lpstr>
      <vt:lpstr>Time Complexity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STRUKTUR DATA</dc:title>
  <dc:creator>BPS-Client</dc:creator>
  <cp:lastModifiedBy>user</cp:lastModifiedBy>
  <cp:revision>39</cp:revision>
  <dcterms:created xsi:type="dcterms:W3CDTF">2019-08-19T16:47:32Z</dcterms:created>
  <dcterms:modified xsi:type="dcterms:W3CDTF">2023-11-14T04:30:26Z</dcterms:modified>
</cp:coreProperties>
</file>