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8" r:id="rId1"/>
  </p:sldMasterIdLst>
  <p:notesMasterIdLst>
    <p:notesMasterId r:id="rId5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0664" autoAdjust="0"/>
  </p:normalViewPr>
  <p:slideViewPr>
    <p:cSldViewPr snapToGrid="0">
      <p:cViewPr varScale="1">
        <p:scale>
          <a:sx n="66" d="100"/>
          <a:sy n="66" d="100"/>
        </p:scale>
        <p:origin x="9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08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AD598-C596-4B28-9C0B-C4ACC352EAF0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1C981-CF45-473B-A58D-53AB0CC8C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74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Jika</a:t>
            </a:r>
            <a:r>
              <a:rPr lang="en-US" dirty="0" smtClean="0"/>
              <a:t> cycle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kita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tidak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dapat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menentukan</a:t>
            </a:r>
            <a:r>
              <a:rPr lang="en-US" dirty="0" smtClean="0">
                <a:sym typeface="Wingdings" panose="05000000000000000000" pitchFamily="2" charset="2"/>
              </a:rPr>
              <a:t> yang </a:t>
            </a:r>
            <a:r>
              <a:rPr lang="en-US" dirty="0" err="1" smtClean="0">
                <a:sym typeface="Wingdings" panose="05000000000000000000" pitchFamily="2" charset="2"/>
              </a:rPr>
              <a:t>terlebih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dahulu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dapat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kita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kerjakan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1C981-CF45-473B-A58D-53AB0CC8C492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063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78089" y="4203702"/>
            <a:ext cx="11022051" cy="174811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3" y="1005450"/>
            <a:ext cx="9828356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1193" y="2480463"/>
            <a:ext cx="982835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2400" cap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9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27E359-581F-4FE3-8999-062050602B5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3"/>
            <a:ext cx="691721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9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D51CD78-1988-4BF9-A000-D2D6A7EA39D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566" y="1488609"/>
            <a:ext cx="1582175" cy="158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6002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5" y="614407"/>
            <a:ext cx="11309339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E359-581F-4FE3-8999-062050602B5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1CD78-1988-4BF9-A000-D2D6A7EA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61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2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2" y="675728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5" y="675728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4" y="5956139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27E359-581F-4FE3-8999-062050602B5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5" y="5951813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6" y="5956139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D51CD78-1988-4BF9-A000-D2D6A7EA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61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5" y="614409"/>
            <a:ext cx="11309339" cy="89689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809144"/>
          </a:xfrm>
        </p:spPr>
        <p:txBody>
          <a:bodyPr anchor="ctr"/>
          <a:lstStyle>
            <a:lvl1pPr>
              <a:defRPr cap="none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1803401"/>
            <a:ext cx="11029615" cy="4055399"/>
          </a:xfrm>
        </p:spPr>
        <p:txBody>
          <a:bodyPr anchor="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27E359-581F-4FE3-8999-062050602B5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1052508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D51CD78-1988-4BF9-A000-D2D6A7EA39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2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8" y="5141976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4" y="3043912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4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27E359-581F-4FE3-8999-062050602B5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D51CD78-1988-4BF9-A000-D2D6A7EA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84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3" y="606556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E359-581F-4FE3-8999-062050602B5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1CD78-1988-4BF9-A000-D2D6A7EA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50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3" y="606556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E359-581F-4FE3-8999-062050602B5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1CD78-1988-4BF9-A000-D2D6A7EA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9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6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5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E359-581F-4FE3-8999-062050602B5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1CD78-1988-4BF9-A000-D2D6A7EA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89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E359-581F-4FE3-8999-062050602B5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1CD78-1988-4BF9-A000-D2D6A7EA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592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4" y="5262298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27E359-581F-4FE3-8999-062050602B5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D51CD78-1988-4BF9-A000-D2D6A7EA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549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5260129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E359-581F-4FE3-8999-062050602B5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1CD78-1988-4BF9-A000-D2D6A7EA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49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D27E359-581F-4FE3-8999-062050602B5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D51CD78-1988-4BF9-A000-D2D6A7EA39D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5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1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90752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  <p:sldLayoutId id="2147484046" r:id="rId8"/>
    <p:sldLayoutId id="2147484047" r:id="rId9"/>
    <p:sldLayoutId id="2147484048" r:id="rId10"/>
    <p:sldLayoutId id="214748404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jpeg"/><Relationship Id="rId5" Type="http://schemas.openxmlformats.org/officeDocument/2006/relationships/image" Target="../media/image33.jpeg"/><Relationship Id="rId4" Type="http://schemas.openxmlformats.org/officeDocument/2006/relationships/image" Target="../media/image40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n-NO" dirty="0" smtClean="0"/>
              <a:t>STRUKTUR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Pertemuan</a:t>
            </a:r>
            <a:r>
              <a:rPr lang="en-US" dirty="0" smtClean="0"/>
              <a:t> 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10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571" y="3133165"/>
            <a:ext cx="3103509" cy="20394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Istilah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1803401"/>
            <a:ext cx="11029615" cy="4739067"/>
          </a:xfrm>
        </p:spPr>
        <p:txBody>
          <a:bodyPr>
            <a:normAutofit/>
          </a:bodyPr>
          <a:lstStyle/>
          <a:p>
            <a:r>
              <a:rPr lang="en-US" altLang="en-US" b="1" dirty="0" smtClean="0"/>
              <a:t>Incident</a:t>
            </a:r>
            <a:r>
              <a:rPr lang="en-US" altLang="en-US" dirty="0" smtClean="0"/>
              <a:t>: </a:t>
            </a:r>
            <a:r>
              <a:rPr lang="en-US" altLang="en-US" dirty="0" err="1"/>
              <a:t>Jika</a:t>
            </a:r>
            <a:r>
              <a:rPr lang="en-US" altLang="en-US" dirty="0"/>
              <a:t> e </a:t>
            </a:r>
            <a:r>
              <a:rPr lang="en-US" altLang="en-US" dirty="0" err="1"/>
              <a:t>merupakan</a:t>
            </a:r>
            <a:r>
              <a:rPr lang="en-US" altLang="en-US" dirty="0"/>
              <a:t> </a:t>
            </a:r>
            <a:r>
              <a:rPr lang="en-US" altLang="en-US" dirty="0" smtClean="0"/>
              <a:t>edge </a:t>
            </a:r>
            <a:r>
              <a:rPr lang="en-US" altLang="en-US" dirty="0" err="1" smtClean="0"/>
              <a:t>dengan</a:t>
            </a:r>
            <a:r>
              <a:rPr lang="en-US" altLang="en-US" dirty="0" smtClean="0"/>
              <a:t> node-</a:t>
            </a:r>
            <a:r>
              <a:rPr lang="en-US" altLang="en-US" dirty="0" err="1" smtClean="0"/>
              <a:t>nodenya</a:t>
            </a:r>
            <a:r>
              <a:rPr lang="en-US" altLang="en-US" dirty="0" smtClean="0"/>
              <a:t> </a:t>
            </a:r>
            <a:r>
              <a:rPr lang="en-US" altLang="en-US" dirty="0" err="1"/>
              <a:t>adalah</a:t>
            </a:r>
            <a:r>
              <a:rPr lang="en-US" altLang="en-US" dirty="0"/>
              <a:t> v </a:t>
            </a:r>
            <a:r>
              <a:rPr lang="en-US" altLang="en-US" dirty="0" err="1"/>
              <a:t>dan</a:t>
            </a:r>
            <a:r>
              <a:rPr lang="en-US" altLang="en-US" dirty="0"/>
              <a:t> w yang </a:t>
            </a:r>
            <a:r>
              <a:rPr lang="en-US" altLang="en-US" dirty="0" err="1"/>
              <a:t>ditulis</a:t>
            </a:r>
            <a:r>
              <a:rPr lang="en-US" altLang="en-US" dirty="0"/>
              <a:t> e=(</a:t>
            </a:r>
            <a:r>
              <a:rPr lang="en-US" altLang="en-US" dirty="0" err="1"/>
              <a:t>v,w</a:t>
            </a:r>
            <a:r>
              <a:rPr lang="en-US" altLang="en-US" dirty="0"/>
              <a:t>), </a:t>
            </a:r>
            <a:r>
              <a:rPr lang="en-US" altLang="en-US" dirty="0" err="1"/>
              <a:t>maka</a:t>
            </a:r>
            <a:r>
              <a:rPr lang="en-US" altLang="en-US" dirty="0"/>
              <a:t> v </a:t>
            </a:r>
            <a:r>
              <a:rPr lang="en-US" altLang="en-US" dirty="0" err="1"/>
              <a:t>dan</a:t>
            </a:r>
            <a:r>
              <a:rPr lang="en-US" altLang="en-US" dirty="0"/>
              <a:t> w </a:t>
            </a:r>
            <a:r>
              <a:rPr lang="en-US" altLang="en-US" dirty="0" err="1"/>
              <a:t>disebut</a:t>
            </a:r>
            <a:r>
              <a:rPr lang="en-US" altLang="en-US" dirty="0"/>
              <a:t> “</a:t>
            </a:r>
            <a:r>
              <a:rPr lang="en-US" altLang="en-US" dirty="0" err="1"/>
              <a:t>terletak</a:t>
            </a:r>
            <a:r>
              <a:rPr lang="en-US" altLang="en-US" dirty="0"/>
              <a:t>” </a:t>
            </a:r>
            <a:r>
              <a:rPr lang="en-US" altLang="en-US" dirty="0" err="1"/>
              <a:t>pada</a:t>
            </a:r>
            <a:r>
              <a:rPr lang="en-US" altLang="en-US" dirty="0"/>
              <a:t> e, </a:t>
            </a:r>
            <a:r>
              <a:rPr lang="en-US" altLang="en-US" dirty="0" err="1"/>
              <a:t>dan</a:t>
            </a:r>
            <a:r>
              <a:rPr lang="en-US" altLang="en-US" dirty="0"/>
              <a:t> e </a:t>
            </a:r>
            <a:r>
              <a:rPr lang="en-US" altLang="en-US" dirty="0" err="1"/>
              <a:t>disebut</a:t>
            </a:r>
            <a:r>
              <a:rPr lang="en-US" altLang="en-US" dirty="0"/>
              <a:t> incident </a:t>
            </a:r>
            <a:r>
              <a:rPr lang="en-US" altLang="en-US" dirty="0" err="1"/>
              <a:t>dengan</a:t>
            </a:r>
            <a:r>
              <a:rPr lang="en-US" altLang="en-US" dirty="0"/>
              <a:t> v </a:t>
            </a:r>
            <a:r>
              <a:rPr lang="en-US" altLang="en-US" dirty="0" err="1"/>
              <a:t>dan</a:t>
            </a:r>
            <a:r>
              <a:rPr lang="en-US" altLang="en-US" dirty="0"/>
              <a:t> w</a:t>
            </a:r>
            <a:endParaRPr lang="en-US" dirty="0" smtClean="0"/>
          </a:p>
          <a:p>
            <a:r>
              <a:rPr lang="en-US" b="1" dirty="0"/>
              <a:t>Adjacent</a:t>
            </a:r>
            <a:r>
              <a:rPr lang="en-US" dirty="0"/>
              <a:t>: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smtClean="0"/>
              <a:t>node </a:t>
            </a:r>
            <a:r>
              <a:rPr lang="en-US" dirty="0" err="1" smtClean="0"/>
              <a:t>dikatakan</a:t>
            </a:r>
            <a:r>
              <a:rPr lang="en-US" dirty="0" smtClean="0"/>
              <a:t> </a:t>
            </a:r>
            <a:r>
              <a:rPr lang="en-US" dirty="0" err="1"/>
              <a:t>berdekatan</a:t>
            </a:r>
            <a:r>
              <a:rPr lang="en-US" dirty="0"/>
              <a:t> (adjacent)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smtClean="0"/>
              <a:t>node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/>
              <a:t>terhubung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smtClean="0"/>
              <a:t>edge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Weight / </a:t>
            </a:r>
            <a:r>
              <a:rPr lang="en-US" b="1" dirty="0" err="1" smtClean="0"/>
              <a:t>Bobot</a:t>
            </a:r>
            <a:r>
              <a:rPr lang="en-US" dirty="0" smtClean="0"/>
              <a:t>: </a:t>
            </a:r>
            <a:r>
              <a:rPr lang="en-US" dirty="0" err="1"/>
              <a:t>Sebuah</a:t>
            </a:r>
            <a:r>
              <a:rPr lang="en-US" dirty="0"/>
              <a:t> graph </a:t>
            </a:r>
            <a:r>
              <a:rPr lang="en-US" b="1" dirty="0"/>
              <a:t>G = (V, E)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graph </a:t>
            </a:r>
            <a:r>
              <a:rPr lang="en-US" dirty="0" err="1"/>
              <a:t>berbobot</a:t>
            </a:r>
            <a:r>
              <a:rPr lang="en-US" dirty="0"/>
              <a:t> (</a:t>
            </a:r>
            <a:r>
              <a:rPr lang="en-US" dirty="0" smtClean="0"/>
              <a:t>weighted </a:t>
            </a:r>
            <a:r>
              <a:rPr lang="en-US" dirty="0"/>
              <a:t>graph),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bobot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real </a:t>
            </a:r>
            <a:r>
              <a:rPr lang="en-US" b="1" dirty="0"/>
              <a:t>W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b="1" dirty="0"/>
              <a:t>E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41702" y="3977351"/>
            <a:ext cx="6787166" cy="1077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 </a:t>
            </a:r>
            <a:r>
              <a:rPr lang="en-US" sz="1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e3 </a:t>
            </a: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v2v3 </a:t>
            </a:r>
            <a:r>
              <a:rPr lang="en-US" sz="1600" b="1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incident</a:t>
            </a: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 </a:t>
            </a:r>
            <a:r>
              <a:rPr lang="en-US" sz="1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v2</a:t>
            </a: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node </a:t>
            </a:r>
            <a:r>
              <a:rPr lang="en-US" sz="1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v3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tetapi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 </a:t>
            </a:r>
            <a:r>
              <a:rPr lang="en-US" sz="1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e3 </a:t>
            </a: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v2v3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incident</a:t>
            </a: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 </a:t>
            </a:r>
            <a:r>
              <a:rPr lang="en-US" sz="1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v1</a:t>
            </a: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 </a:t>
            </a:r>
            <a:r>
              <a:rPr lang="en-US" sz="1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v4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 </a:t>
            </a:r>
            <a:r>
              <a:rPr lang="en-US" sz="1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v1</a:t>
            </a: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adjacent</a:t>
            </a: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 </a:t>
            </a:r>
            <a:r>
              <a:rPr lang="en-US" sz="1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v2</a:t>
            </a: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 </a:t>
            </a:r>
            <a:r>
              <a:rPr lang="en-US" sz="1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v3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tetapi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 </a:t>
            </a:r>
            <a:r>
              <a:rPr lang="en-US" sz="1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v1</a:t>
            </a: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adjacent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 </a:t>
            </a:r>
            <a:r>
              <a:rPr lang="en-US" sz="1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v4</a:t>
            </a:r>
            <a:endParaRPr lang="en-US" sz="16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58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Istilah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Path / </a:t>
            </a:r>
            <a:r>
              <a:rPr lang="en-US" b="1" dirty="0" err="1" smtClean="0"/>
              <a:t>Jalur</a:t>
            </a:r>
            <a:r>
              <a:rPr lang="en-US" dirty="0" smtClean="0"/>
              <a:t>: </a:t>
            </a:r>
            <a:r>
              <a:rPr lang="en-US" dirty="0" err="1"/>
              <a:t>S</a:t>
            </a:r>
            <a:r>
              <a:rPr lang="en-US" altLang="en-US" dirty="0" err="1"/>
              <a:t>erangkaian</a:t>
            </a:r>
            <a:r>
              <a:rPr lang="en-US" altLang="en-US" dirty="0"/>
              <a:t> </a:t>
            </a:r>
            <a:r>
              <a:rPr lang="en-US" altLang="en-US" dirty="0" smtClean="0"/>
              <a:t>node-node yang </a:t>
            </a:r>
            <a:r>
              <a:rPr lang="en-US" altLang="en-US" dirty="0" err="1"/>
              <a:t>berbeda</a:t>
            </a:r>
            <a:r>
              <a:rPr lang="en-US" altLang="en-US" dirty="0"/>
              <a:t>, yang adjacent </a:t>
            </a:r>
            <a:r>
              <a:rPr lang="en-US" altLang="en-US" dirty="0" err="1"/>
              <a:t>secara</a:t>
            </a:r>
            <a:r>
              <a:rPr lang="en-US" altLang="en-US" dirty="0"/>
              <a:t> </a:t>
            </a:r>
            <a:r>
              <a:rPr lang="en-US" altLang="en-US" dirty="0" err="1"/>
              <a:t>berturut-turut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smtClean="0"/>
              <a:t>node </a:t>
            </a:r>
            <a:r>
              <a:rPr lang="en-US" altLang="en-US" dirty="0" err="1" smtClean="0"/>
              <a:t>satu</a:t>
            </a:r>
            <a:r>
              <a:rPr lang="en-US" altLang="en-US" dirty="0" smtClean="0"/>
              <a:t> </a:t>
            </a:r>
            <a:r>
              <a:rPr lang="en-US" altLang="en-US" dirty="0" err="1"/>
              <a:t>ke</a:t>
            </a:r>
            <a:r>
              <a:rPr lang="en-US" altLang="en-US" dirty="0"/>
              <a:t> </a:t>
            </a:r>
            <a:r>
              <a:rPr lang="en-US" altLang="en-US" dirty="0" smtClean="0"/>
              <a:t>node </a:t>
            </a:r>
            <a:r>
              <a:rPr lang="en-US" altLang="en-US" dirty="0" err="1" smtClean="0"/>
              <a:t>berikutnya</a:t>
            </a:r>
            <a:endParaRPr lang="en-US" alt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altLang="en-US" b="1" dirty="0" smtClean="0"/>
              <a:t>Degree</a:t>
            </a:r>
            <a:r>
              <a:rPr lang="en-US" altLang="en-US" dirty="0" smtClean="0"/>
              <a:t> </a:t>
            </a:r>
            <a:r>
              <a:rPr lang="en-US" altLang="en-US" dirty="0" err="1"/>
              <a:t>sebuah</a:t>
            </a:r>
            <a:r>
              <a:rPr lang="en-US" altLang="en-US" dirty="0"/>
              <a:t> </a:t>
            </a:r>
            <a:r>
              <a:rPr lang="en-US" altLang="en-US" dirty="0" smtClean="0"/>
              <a:t>node: </a:t>
            </a:r>
            <a:r>
              <a:rPr lang="en-US" altLang="en-US" dirty="0" err="1" smtClean="0"/>
              <a:t>Jumlah</a:t>
            </a:r>
            <a:r>
              <a:rPr lang="en-US" altLang="en-US" dirty="0" smtClean="0"/>
              <a:t> edge yang </a:t>
            </a:r>
            <a:r>
              <a:rPr lang="en-US" altLang="en-US" dirty="0"/>
              <a:t>incident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smtClean="0"/>
              <a:t>node </a:t>
            </a:r>
            <a:r>
              <a:rPr lang="en-US" altLang="en-US" dirty="0" err="1" smtClean="0"/>
              <a:t>tersebut</a:t>
            </a:r>
            <a:endParaRPr lang="en-US" altLang="en-US" dirty="0" smtClean="0"/>
          </a:p>
          <a:p>
            <a:r>
              <a:rPr lang="en-US" altLang="en-US" b="1" dirty="0" err="1" smtClean="0"/>
              <a:t>Indegree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sebuah</a:t>
            </a:r>
            <a:r>
              <a:rPr lang="en-US" altLang="en-US" dirty="0" smtClean="0"/>
              <a:t> node </a:t>
            </a:r>
            <a:r>
              <a:rPr lang="en-US" altLang="en-US" dirty="0" err="1" smtClean="0"/>
              <a:t>pada</a:t>
            </a:r>
            <a:r>
              <a:rPr lang="en-US" altLang="en-US" dirty="0" smtClean="0"/>
              <a:t> graph </a:t>
            </a:r>
            <a:r>
              <a:rPr lang="en-US" altLang="en-US" dirty="0" err="1" smtClean="0"/>
              <a:t>berarah</a:t>
            </a:r>
            <a:r>
              <a:rPr lang="en-US" altLang="en-US" dirty="0" smtClean="0"/>
              <a:t>: </a:t>
            </a:r>
            <a:r>
              <a:rPr lang="en-US" altLang="en-US" dirty="0" err="1"/>
              <a:t>jumlah</a:t>
            </a:r>
            <a:r>
              <a:rPr lang="en-US" altLang="en-US" dirty="0"/>
              <a:t> </a:t>
            </a:r>
            <a:r>
              <a:rPr lang="en-US" altLang="en-US" dirty="0" smtClean="0"/>
              <a:t>edge yang </a:t>
            </a:r>
            <a:r>
              <a:rPr lang="en-US" altLang="en-US" dirty="0"/>
              <a:t>“</a:t>
            </a:r>
            <a:r>
              <a:rPr lang="en-US" altLang="en-US" dirty="0" err="1"/>
              <a:t>masuk</a:t>
            </a:r>
            <a:r>
              <a:rPr lang="en-US" altLang="en-US" dirty="0"/>
              <a:t>”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err="1"/>
              <a:t>menuju</a:t>
            </a:r>
            <a:r>
              <a:rPr lang="en-US" altLang="en-US" dirty="0"/>
              <a:t> </a:t>
            </a:r>
            <a:r>
              <a:rPr lang="en-US" altLang="en-US" dirty="0" smtClean="0"/>
              <a:t>node </a:t>
            </a:r>
            <a:r>
              <a:rPr lang="en-US" altLang="en-US" dirty="0" err="1" smtClean="0"/>
              <a:t>tersebut</a:t>
            </a:r>
            <a:endParaRPr lang="en-US" altLang="en-US" dirty="0" smtClean="0"/>
          </a:p>
          <a:p>
            <a:r>
              <a:rPr lang="en-US" altLang="en-US" b="1" dirty="0" err="1" smtClean="0"/>
              <a:t>Outdegree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sebuah</a:t>
            </a:r>
            <a:r>
              <a:rPr lang="en-US" altLang="en-US" dirty="0" smtClean="0"/>
              <a:t> node </a:t>
            </a:r>
            <a:r>
              <a:rPr lang="en-US" altLang="en-US" dirty="0" err="1" smtClean="0"/>
              <a:t>pada</a:t>
            </a:r>
            <a:r>
              <a:rPr lang="en-US" altLang="en-US" dirty="0" smtClean="0"/>
              <a:t> graph </a:t>
            </a:r>
            <a:r>
              <a:rPr lang="en-US" altLang="en-US" dirty="0" err="1" smtClean="0"/>
              <a:t>berarah</a:t>
            </a:r>
            <a:r>
              <a:rPr lang="en-US" altLang="en-US" dirty="0" smtClean="0"/>
              <a:t>: </a:t>
            </a:r>
            <a:r>
              <a:rPr lang="en-US" altLang="en-US" dirty="0" err="1"/>
              <a:t>jumlah</a:t>
            </a:r>
            <a:r>
              <a:rPr lang="en-US" altLang="en-US" dirty="0"/>
              <a:t> </a:t>
            </a:r>
            <a:r>
              <a:rPr lang="en-US" altLang="en-US" dirty="0" err="1"/>
              <a:t>busur</a:t>
            </a:r>
            <a:r>
              <a:rPr lang="en-US" altLang="en-US" dirty="0"/>
              <a:t> yang “</a:t>
            </a:r>
            <a:r>
              <a:rPr lang="en-US" altLang="en-US" dirty="0" err="1"/>
              <a:t>keluar</a:t>
            </a:r>
            <a:r>
              <a:rPr lang="en-US" altLang="en-US" dirty="0"/>
              <a:t>”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err="1"/>
              <a:t>berasal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smtClean="0"/>
              <a:t>node </a:t>
            </a:r>
            <a:r>
              <a:rPr lang="en-US" altLang="en-US" dirty="0" err="1" smtClean="0"/>
              <a:t>tersebut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1747234" y="2861256"/>
            <a:ext cx="304800" cy="2286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747234" y="3394656"/>
            <a:ext cx="304800" cy="2286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2661634" y="3394656"/>
            <a:ext cx="304800" cy="2286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661634" y="2861256"/>
            <a:ext cx="304800" cy="2286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442434" y="2708856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890234" y="3318456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442434" y="3394656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890234" y="2785056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2052034" y="3013656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H="1">
            <a:off x="1975834" y="3013656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2052034" y="3470856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3499834" y="2861256"/>
            <a:ext cx="304800" cy="2286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3499834" y="3394656"/>
            <a:ext cx="304800" cy="2286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4414234" y="3394656"/>
            <a:ext cx="304800" cy="2286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4414234" y="2861256"/>
            <a:ext cx="304800" cy="2286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4642834" y="3318456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4642834" y="2785056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5481034" y="2861256"/>
            <a:ext cx="304800" cy="2286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5481034" y="3394656"/>
            <a:ext cx="304800" cy="2286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6395434" y="3394656"/>
            <a:ext cx="304800" cy="2286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6395434" y="2861256"/>
            <a:ext cx="304800" cy="2286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6624034" y="3318456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6624034" y="2785056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5785834" y="3013656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H="1">
            <a:off x="5709634" y="3013656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5785834" y="3470856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7538434" y="2861256"/>
            <a:ext cx="304800" cy="2286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7538434" y="3394656"/>
            <a:ext cx="304800" cy="2286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8452834" y="3394656"/>
            <a:ext cx="304800" cy="2286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8452834" y="2861256"/>
            <a:ext cx="304800" cy="2286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8681434" y="3318456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8681434" y="2785056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3271234" y="2785056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3271234" y="3470856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5252434" y="2708856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5252434" y="3394656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7309834" y="2708856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7309834" y="3394656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42" name="Line 41"/>
          <p:cNvSpPr>
            <a:spLocks noChangeShapeType="1"/>
          </p:cNvSpPr>
          <p:nvPr/>
        </p:nvSpPr>
        <p:spPr bwMode="auto">
          <a:xfrm flipH="1" flipV="1">
            <a:off x="5709634" y="3013656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3" name="Line 42"/>
          <p:cNvSpPr>
            <a:spLocks noChangeShapeType="1"/>
          </p:cNvSpPr>
          <p:nvPr/>
        </p:nvSpPr>
        <p:spPr bwMode="auto">
          <a:xfrm>
            <a:off x="3804634" y="2937456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4" name="Line 43"/>
          <p:cNvSpPr>
            <a:spLocks noChangeShapeType="1"/>
          </p:cNvSpPr>
          <p:nvPr/>
        </p:nvSpPr>
        <p:spPr bwMode="auto">
          <a:xfrm flipH="1">
            <a:off x="3728434" y="3013656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5" name="Line 44"/>
          <p:cNvSpPr>
            <a:spLocks noChangeShapeType="1"/>
          </p:cNvSpPr>
          <p:nvPr/>
        </p:nvSpPr>
        <p:spPr bwMode="auto">
          <a:xfrm>
            <a:off x="3804634" y="3470856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6" name="Line 45"/>
          <p:cNvSpPr>
            <a:spLocks noChangeShapeType="1"/>
          </p:cNvSpPr>
          <p:nvPr/>
        </p:nvSpPr>
        <p:spPr bwMode="auto">
          <a:xfrm>
            <a:off x="7843234" y="2937456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" name="Line 46"/>
          <p:cNvSpPr>
            <a:spLocks noChangeShapeType="1"/>
          </p:cNvSpPr>
          <p:nvPr/>
        </p:nvSpPr>
        <p:spPr bwMode="auto">
          <a:xfrm flipH="1">
            <a:off x="7767034" y="3013656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8" name="Line 47"/>
          <p:cNvSpPr>
            <a:spLocks noChangeShapeType="1"/>
          </p:cNvSpPr>
          <p:nvPr/>
        </p:nvSpPr>
        <p:spPr bwMode="auto">
          <a:xfrm>
            <a:off x="7843234" y="3470856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9" name="Line 48"/>
          <p:cNvSpPr>
            <a:spLocks noChangeShapeType="1"/>
          </p:cNvSpPr>
          <p:nvPr/>
        </p:nvSpPr>
        <p:spPr bwMode="auto">
          <a:xfrm flipH="1" flipV="1">
            <a:off x="7843234" y="3013656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4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1696239"/>
            <a:ext cx="6213465" cy="4704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Placeholder 4"/>
          <p:cNvSpPr>
            <a:spLocks noGrp="1"/>
          </p:cNvSpPr>
          <p:nvPr/>
        </p:nvSpPr>
        <p:spPr bwMode="auto">
          <a:xfrm>
            <a:off x="7006105" y="3010694"/>
            <a:ext cx="5009883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 algn="l">
              <a:buFontTx/>
              <a:buAutoNum type="alphaLcParenBoth"/>
            </a:pPr>
            <a:r>
              <a:rPr lang="en-US" alt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 </a:t>
            </a:r>
            <a:r>
              <a:rPr lang="en-US" altLang="en-US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Berbobot</a:t>
            </a: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(Weighted Graph</a:t>
            </a:r>
            <a:r>
              <a:rPr lang="en-US" alt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indent="-457200" algn="l">
              <a:buFontTx/>
              <a:buAutoNum type="alphaLcParenBoth"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 </a:t>
            </a:r>
            <a:r>
              <a:rPr lang="en-US" altLang="en-US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Berarah</a:t>
            </a: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(Directed Graph) </a:t>
            </a:r>
            <a:endParaRPr lang="en-US" altLang="en-US" sz="20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Tx/>
              <a:buAutoNum type="alphaLcParenBoth"/>
            </a:pPr>
            <a:endParaRPr lang="en-US" alt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en-US" sz="20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91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Representasi</a:t>
            </a:r>
            <a:r>
              <a:rPr lang="en-US" altLang="en-US" dirty="0"/>
              <a:t> </a:t>
            </a:r>
            <a:r>
              <a:rPr lang="en-US" altLang="en-US" dirty="0" smtClean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1803401"/>
            <a:ext cx="11029615" cy="3464057"/>
          </a:xfrm>
        </p:spPr>
        <p:txBody>
          <a:bodyPr>
            <a:normAutofit/>
          </a:bodyPr>
          <a:lstStyle/>
          <a:p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/>
              <a:t>pemrograman</a:t>
            </a:r>
            <a:r>
              <a:rPr lang="en-US" dirty="0"/>
              <a:t>, agar data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graph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diolah</a:t>
            </a:r>
            <a:r>
              <a:rPr lang="en-US" dirty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graph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dinyatakan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mewakili</a:t>
            </a:r>
            <a:r>
              <a:rPr lang="en-US" dirty="0"/>
              <a:t> graph </a:t>
            </a:r>
            <a:r>
              <a:rPr lang="en-US" dirty="0" err="1" smtClean="0"/>
              <a:t>tersebut</a:t>
            </a:r>
            <a:endParaRPr lang="en-US" dirty="0" smtClean="0"/>
          </a:p>
          <a:p>
            <a:r>
              <a:rPr lang="en-US" dirty="0" smtClean="0"/>
              <a:t>Graph </a:t>
            </a:r>
            <a:r>
              <a:rPr lang="en-US" dirty="0" err="1" smtClean="0">
                <a:sym typeface="Wingdings" panose="05000000000000000000" pitchFamily="2" charset="2"/>
              </a:rPr>
              <a:t>dapat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direpresentasikan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dalam</a:t>
            </a:r>
            <a:r>
              <a:rPr lang="en-US" dirty="0" smtClean="0">
                <a:sym typeface="Wingdings" panose="05000000000000000000" pitchFamily="2" charset="2"/>
              </a:rPr>
              <a:t>:</a:t>
            </a:r>
          </a:p>
          <a:p>
            <a:pPr marL="666900" lvl="1" indent="-342900">
              <a:buClrTx/>
              <a:buFont typeface="+mj-lt"/>
              <a:buAutoNum type="arabicPeriod"/>
            </a:pPr>
            <a:r>
              <a:rPr lang="en-US" sz="1800" b="1" dirty="0" smtClean="0"/>
              <a:t>Adjacency Matrix</a:t>
            </a:r>
          </a:p>
          <a:p>
            <a:pPr marL="324000" lvl="1" indent="0">
              <a:buClrTx/>
              <a:buNone/>
            </a:pPr>
            <a:r>
              <a:rPr lang="en-US" sz="1800" b="1" dirty="0"/>
              <a:t>	</a:t>
            </a:r>
            <a:r>
              <a:rPr lang="en-US" sz="1800" b="1" dirty="0" smtClean="0">
                <a:sym typeface="Wingdings" panose="05000000000000000000" pitchFamily="2" charset="2"/>
              </a:rPr>
              <a:t> </a:t>
            </a:r>
            <a:r>
              <a:rPr lang="en-US" sz="1800" dirty="0" err="1" smtClean="0"/>
              <a:t>dapat</a:t>
            </a:r>
            <a:r>
              <a:rPr lang="en-US" sz="1800" dirty="0" smtClean="0"/>
              <a:t> </a:t>
            </a:r>
            <a:r>
              <a:rPr lang="en-US" sz="1800" dirty="0" err="1"/>
              <a:t>direpresentasikan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matriks</a:t>
            </a:r>
            <a:r>
              <a:rPr lang="en-US" sz="1800" dirty="0"/>
              <a:t> </a:t>
            </a:r>
            <a:r>
              <a:rPr lang="en-US" sz="1800" dirty="0" smtClean="0"/>
              <a:t>(array </a:t>
            </a:r>
            <a:r>
              <a:rPr lang="en-US" sz="1800" dirty="0"/>
              <a:t>2 </a:t>
            </a:r>
            <a:r>
              <a:rPr lang="en-US" sz="1800" dirty="0" err="1"/>
              <a:t>d</a:t>
            </a:r>
            <a:r>
              <a:rPr lang="en-US" sz="1800" dirty="0" err="1" smtClean="0"/>
              <a:t>imensi</a:t>
            </a:r>
            <a:r>
              <a:rPr lang="en-US" sz="1800" dirty="0"/>
              <a:t>)</a:t>
            </a:r>
            <a:endParaRPr lang="en-US" sz="1800" b="1" dirty="0" smtClean="0"/>
          </a:p>
          <a:p>
            <a:pPr marL="666900" lvl="1" indent="-342900">
              <a:buClrTx/>
              <a:buFont typeface="+mj-lt"/>
              <a:buAutoNum type="arabicPeriod" startAt="2"/>
            </a:pPr>
            <a:r>
              <a:rPr lang="en-US" sz="1800" b="1" dirty="0"/>
              <a:t>Adjacency </a:t>
            </a:r>
            <a:r>
              <a:rPr lang="en-US" sz="1800" b="1" dirty="0" smtClean="0"/>
              <a:t>List</a:t>
            </a:r>
          </a:p>
          <a:p>
            <a:pPr marL="324000" lvl="1" indent="0">
              <a:buClrTx/>
              <a:buNone/>
            </a:pPr>
            <a:r>
              <a:rPr lang="en-US" sz="1800" b="1" dirty="0" smtClean="0">
                <a:sym typeface="Wingdings" panose="05000000000000000000" pitchFamily="2" charset="2"/>
              </a:rPr>
              <a:t>	 </a:t>
            </a:r>
            <a:r>
              <a:rPr lang="en-US" sz="1800" dirty="0" err="1" smtClean="0"/>
              <a:t>dapat</a:t>
            </a:r>
            <a:r>
              <a:rPr lang="en-US" sz="1800" dirty="0" smtClean="0"/>
              <a:t> </a:t>
            </a:r>
            <a:r>
              <a:rPr lang="en-US" sz="1800" dirty="0" err="1"/>
              <a:t>direpresentasikan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array </a:t>
            </a:r>
            <a:r>
              <a:rPr lang="en-US" sz="1800" dirty="0" err="1" smtClean="0"/>
              <a:t>dari</a:t>
            </a:r>
            <a:r>
              <a:rPr lang="en-US" sz="1800" dirty="0" smtClean="0"/>
              <a:t> linked list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7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Adjacency Matrix </a:t>
            </a:r>
            <a:r>
              <a:rPr lang="en-US" altLang="en-US" dirty="0" err="1" smtClean="0"/>
              <a:t>untuk</a:t>
            </a:r>
            <a:r>
              <a:rPr lang="en-US" altLang="en-US" dirty="0" smtClean="0"/>
              <a:t> Graph </a:t>
            </a:r>
            <a:r>
              <a:rPr lang="en-US" altLang="en-US" dirty="0" err="1"/>
              <a:t>B</a:t>
            </a:r>
            <a:r>
              <a:rPr lang="en-US" altLang="en-US" dirty="0" err="1" smtClean="0"/>
              <a:t>erarah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40158" y="57404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>
                <a:solidFill>
                  <a:prstClr val="black"/>
                </a:solidFill>
              </a:rPr>
              <a:t>Graph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ph sz="half" idx="4294967295"/>
            <p:extLst/>
          </p:nvPr>
        </p:nvGraphicFramePr>
        <p:xfrm>
          <a:off x="5177196" y="3267075"/>
          <a:ext cx="3032125" cy="2909889"/>
        </p:xfrm>
        <a:graphic>
          <a:graphicData uri="http://schemas.openxmlformats.org/drawingml/2006/table">
            <a:tbl>
              <a:tblPr/>
              <a:tblGrid>
                <a:gridCol w="60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2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 Box 45"/>
          <p:cNvSpPr txBox="1">
            <a:spLocks noChangeArrowheads="1"/>
          </p:cNvSpPr>
          <p:nvPr/>
        </p:nvSpPr>
        <p:spPr bwMode="auto">
          <a:xfrm>
            <a:off x="4369158" y="3386006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prstClr val="black"/>
                </a:solidFill>
              </a:rPr>
              <a:t>A</a:t>
            </a:r>
          </a:p>
        </p:txBody>
      </p:sp>
      <p:sp>
        <p:nvSpPr>
          <p:cNvPr id="7" name="Text Box 46"/>
          <p:cNvSpPr txBox="1">
            <a:spLocks noChangeArrowheads="1"/>
          </p:cNvSpPr>
          <p:nvPr/>
        </p:nvSpPr>
        <p:spPr bwMode="auto">
          <a:xfrm>
            <a:off x="5207358" y="2761044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8" name="Text Box 47"/>
          <p:cNvSpPr txBox="1">
            <a:spLocks noChangeArrowheads="1"/>
          </p:cNvSpPr>
          <p:nvPr/>
        </p:nvSpPr>
        <p:spPr bwMode="auto">
          <a:xfrm>
            <a:off x="4369158" y="3997754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prstClr val="black"/>
                </a:solidFill>
              </a:rPr>
              <a:t>B</a:t>
            </a:r>
          </a:p>
        </p:txBody>
      </p:sp>
      <p:sp>
        <p:nvSpPr>
          <p:cNvPr id="9" name="Text Box 48"/>
          <p:cNvSpPr txBox="1">
            <a:spLocks noChangeArrowheads="1"/>
          </p:cNvSpPr>
          <p:nvPr/>
        </p:nvSpPr>
        <p:spPr bwMode="auto">
          <a:xfrm>
            <a:off x="4369158" y="4517201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prstClr val="black"/>
                </a:solidFill>
              </a:rPr>
              <a:t>C</a:t>
            </a:r>
          </a:p>
        </p:txBody>
      </p:sp>
      <p:sp>
        <p:nvSpPr>
          <p:cNvPr id="10" name="Text Box 49"/>
          <p:cNvSpPr txBox="1">
            <a:spLocks noChangeArrowheads="1"/>
          </p:cNvSpPr>
          <p:nvPr/>
        </p:nvSpPr>
        <p:spPr bwMode="auto">
          <a:xfrm>
            <a:off x="5841642" y="2761044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11" name="Text Box 50"/>
          <p:cNvSpPr txBox="1">
            <a:spLocks noChangeArrowheads="1"/>
          </p:cNvSpPr>
          <p:nvPr/>
        </p:nvSpPr>
        <p:spPr bwMode="auto">
          <a:xfrm>
            <a:off x="6426558" y="2761044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12" name="Text Box 51"/>
          <p:cNvSpPr txBox="1">
            <a:spLocks noChangeArrowheads="1"/>
          </p:cNvSpPr>
          <p:nvPr/>
        </p:nvSpPr>
        <p:spPr bwMode="auto">
          <a:xfrm>
            <a:off x="7657563" y="2761044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13" name="Text Box 52"/>
          <p:cNvSpPr txBox="1">
            <a:spLocks noChangeArrowheads="1"/>
          </p:cNvSpPr>
          <p:nvPr/>
        </p:nvSpPr>
        <p:spPr bwMode="auto">
          <a:xfrm>
            <a:off x="7024353" y="2761044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14" name="Text Box 56"/>
          <p:cNvSpPr txBox="1">
            <a:spLocks noChangeArrowheads="1"/>
          </p:cNvSpPr>
          <p:nvPr/>
        </p:nvSpPr>
        <p:spPr bwMode="auto">
          <a:xfrm>
            <a:off x="4369158" y="5154707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prstClr val="black"/>
                </a:solidFill>
              </a:rPr>
              <a:t>D</a:t>
            </a:r>
          </a:p>
        </p:txBody>
      </p:sp>
      <p:sp>
        <p:nvSpPr>
          <p:cNvPr id="15" name="Text Box 57"/>
          <p:cNvSpPr txBox="1">
            <a:spLocks noChangeArrowheads="1"/>
          </p:cNvSpPr>
          <p:nvPr/>
        </p:nvSpPr>
        <p:spPr bwMode="auto">
          <a:xfrm>
            <a:off x="4369158" y="5726744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prstClr val="black"/>
                </a:solidFill>
              </a:rPr>
              <a:t>E</a:t>
            </a:r>
          </a:p>
        </p:txBody>
      </p:sp>
      <p:sp>
        <p:nvSpPr>
          <p:cNvPr id="16" name="Text Box 58"/>
          <p:cNvSpPr txBox="1">
            <a:spLocks noChangeArrowheads="1"/>
          </p:cNvSpPr>
          <p:nvPr/>
        </p:nvSpPr>
        <p:spPr bwMode="auto">
          <a:xfrm>
            <a:off x="4750158" y="3371718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17" name="Text Box 59"/>
          <p:cNvSpPr txBox="1">
            <a:spLocks noChangeArrowheads="1"/>
          </p:cNvSpPr>
          <p:nvPr/>
        </p:nvSpPr>
        <p:spPr bwMode="auto">
          <a:xfrm>
            <a:off x="4750158" y="3983466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18" name="Text Box 60"/>
          <p:cNvSpPr txBox="1">
            <a:spLocks noChangeArrowheads="1"/>
          </p:cNvSpPr>
          <p:nvPr/>
        </p:nvSpPr>
        <p:spPr bwMode="auto">
          <a:xfrm>
            <a:off x="4750158" y="452867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19" name="Text Box 61"/>
          <p:cNvSpPr txBox="1">
            <a:spLocks noChangeArrowheads="1"/>
          </p:cNvSpPr>
          <p:nvPr/>
        </p:nvSpPr>
        <p:spPr bwMode="auto">
          <a:xfrm>
            <a:off x="4750158" y="5712456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20" name="Text Box 62"/>
          <p:cNvSpPr txBox="1">
            <a:spLocks noChangeArrowheads="1"/>
          </p:cNvSpPr>
          <p:nvPr/>
        </p:nvSpPr>
        <p:spPr bwMode="auto">
          <a:xfrm>
            <a:off x="4750158" y="5140419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21" name="Oval 63"/>
          <p:cNvSpPr>
            <a:spLocks noChangeArrowheads="1"/>
          </p:cNvSpPr>
          <p:nvPr/>
        </p:nvSpPr>
        <p:spPr bwMode="auto">
          <a:xfrm>
            <a:off x="1778358" y="2692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2000">
                <a:solidFill>
                  <a:prstClr val="black"/>
                </a:solidFill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22" name="Oval 64"/>
          <p:cNvSpPr>
            <a:spLocks noChangeArrowheads="1"/>
          </p:cNvSpPr>
          <p:nvPr/>
        </p:nvSpPr>
        <p:spPr bwMode="auto">
          <a:xfrm>
            <a:off x="711558" y="36830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2000">
                <a:solidFill>
                  <a:prstClr val="black"/>
                </a:solidFill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23" name="Oval 65"/>
          <p:cNvSpPr>
            <a:spLocks noChangeArrowheads="1"/>
          </p:cNvSpPr>
          <p:nvPr/>
        </p:nvSpPr>
        <p:spPr bwMode="auto">
          <a:xfrm>
            <a:off x="2845158" y="36830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2000">
                <a:solidFill>
                  <a:prstClr val="black"/>
                </a:solidFill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24" name="Oval 66"/>
          <p:cNvSpPr>
            <a:spLocks noChangeArrowheads="1"/>
          </p:cNvSpPr>
          <p:nvPr/>
        </p:nvSpPr>
        <p:spPr bwMode="auto">
          <a:xfrm>
            <a:off x="1092558" y="4978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2000">
                <a:solidFill>
                  <a:prstClr val="black"/>
                </a:solidFill>
                <a:latin typeface="Tahoma" panose="020B0604030504040204" pitchFamily="34" charset="0"/>
              </a:rPr>
              <a:t>D</a:t>
            </a:r>
          </a:p>
        </p:txBody>
      </p:sp>
      <p:sp>
        <p:nvSpPr>
          <p:cNvPr id="25" name="Oval 67"/>
          <p:cNvSpPr>
            <a:spLocks noChangeArrowheads="1"/>
          </p:cNvSpPr>
          <p:nvPr/>
        </p:nvSpPr>
        <p:spPr bwMode="auto">
          <a:xfrm>
            <a:off x="2616558" y="4978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2000">
                <a:solidFill>
                  <a:prstClr val="black"/>
                </a:solidFill>
                <a:latin typeface="Tahoma" panose="020B0604030504040204" pitchFamily="34" charset="0"/>
              </a:rPr>
              <a:t>E</a:t>
            </a:r>
          </a:p>
        </p:txBody>
      </p:sp>
      <p:cxnSp>
        <p:nvCxnSpPr>
          <p:cNvPr id="26" name="AutoShape 68"/>
          <p:cNvCxnSpPr>
            <a:cxnSpLocks noChangeShapeType="1"/>
          </p:cNvCxnSpPr>
          <p:nvPr/>
        </p:nvCxnSpPr>
        <p:spPr bwMode="auto">
          <a:xfrm>
            <a:off x="863958" y="4149725"/>
            <a:ext cx="381000" cy="819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69"/>
          <p:cNvCxnSpPr>
            <a:cxnSpLocks noChangeShapeType="1"/>
            <a:stCxn id="24" idx="7"/>
            <a:endCxn id="23" idx="3"/>
          </p:cNvCxnSpPr>
          <p:nvPr/>
        </p:nvCxnSpPr>
        <p:spPr bwMode="auto">
          <a:xfrm flipV="1">
            <a:off x="1483083" y="4083050"/>
            <a:ext cx="1428750" cy="952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70"/>
          <p:cNvCxnSpPr>
            <a:cxnSpLocks noChangeShapeType="1"/>
            <a:stCxn id="24" idx="6"/>
            <a:endCxn id="25" idx="2"/>
          </p:cNvCxnSpPr>
          <p:nvPr/>
        </p:nvCxnSpPr>
        <p:spPr bwMode="auto">
          <a:xfrm>
            <a:off x="1559283" y="5207000"/>
            <a:ext cx="10477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AutoShape 71"/>
          <p:cNvCxnSpPr>
            <a:cxnSpLocks noChangeShapeType="1"/>
            <a:stCxn id="23" idx="4"/>
            <a:endCxn id="25" idx="0"/>
          </p:cNvCxnSpPr>
          <p:nvPr/>
        </p:nvCxnSpPr>
        <p:spPr bwMode="auto">
          <a:xfrm flipH="1">
            <a:off x="2845158" y="4149725"/>
            <a:ext cx="228600" cy="819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72"/>
          <p:cNvCxnSpPr>
            <a:cxnSpLocks noChangeShapeType="1"/>
            <a:endCxn id="23" idx="1"/>
          </p:cNvCxnSpPr>
          <p:nvPr/>
        </p:nvCxnSpPr>
        <p:spPr bwMode="auto">
          <a:xfrm>
            <a:off x="2159358" y="3149600"/>
            <a:ext cx="752475" cy="590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Line 73"/>
          <p:cNvSpPr>
            <a:spLocks noChangeShapeType="1"/>
          </p:cNvSpPr>
          <p:nvPr/>
        </p:nvSpPr>
        <p:spPr bwMode="auto">
          <a:xfrm flipV="1">
            <a:off x="1092558" y="30734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2" name="Line 74"/>
          <p:cNvSpPr>
            <a:spLocks noChangeShapeType="1"/>
          </p:cNvSpPr>
          <p:nvPr/>
        </p:nvSpPr>
        <p:spPr bwMode="auto">
          <a:xfrm>
            <a:off x="2083158" y="3149600"/>
            <a:ext cx="6096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33" name="AutoShape 75"/>
          <p:cNvCxnSpPr>
            <a:cxnSpLocks noChangeShapeType="1"/>
          </p:cNvCxnSpPr>
          <p:nvPr/>
        </p:nvCxnSpPr>
        <p:spPr bwMode="auto">
          <a:xfrm rot="5400000" flipH="1">
            <a:off x="2326046" y="2830512"/>
            <a:ext cx="742950" cy="92392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AutoShape 76"/>
          <p:cNvCxnSpPr>
            <a:cxnSpLocks noChangeShapeType="1"/>
            <a:stCxn id="21" idx="2"/>
            <a:endCxn id="22" idx="1"/>
          </p:cNvCxnSpPr>
          <p:nvPr/>
        </p:nvCxnSpPr>
        <p:spPr bwMode="auto">
          <a:xfrm rot="10800000" flipV="1">
            <a:off x="778233" y="2921000"/>
            <a:ext cx="990600" cy="81915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AutoShape 77"/>
          <p:cNvCxnSpPr>
            <a:cxnSpLocks noChangeShapeType="1"/>
          </p:cNvCxnSpPr>
          <p:nvPr/>
        </p:nvCxnSpPr>
        <p:spPr bwMode="auto">
          <a:xfrm rot="10800000" flipV="1">
            <a:off x="1321158" y="3911600"/>
            <a:ext cx="1514475" cy="10572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Line 78"/>
          <p:cNvSpPr>
            <a:spLocks noChangeShapeType="1"/>
          </p:cNvSpPr>
          <p:nvPr/>
        </p:nvSpPr>
        <p:spPr bwMode="auto">
          <a:xfrm>
            <a:off x="4216758" y="2540000"/>
            <a:ext cx="914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7" name="Text Box 79"/>
          <p:cNvSpPr txBox="1">
            <a:spLocks noChangeArrowheads="1"/>
          </p:cNvSpPr>
          <p:nvPr/>
        </p:nvSpPr>
        <p:spPr bwMode="auto">
          <a:xfrm>
            <a:off x="3607158" y="24018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FF3300"/>
                </a:solidFill>
              </a:rPr>
              <a:t>ke</a:t>
            </a:r>
          </a:p>
        </p:txBody>
      </p:sp>
      <p:sp>
        <p:nvSpPr>
          <p:cNvPr id="38" name="Line 80"/>
          <p:cNvSpPr>
            <a:spLocks noChangeShapeType="1"/>
          </p:cNvSpPr>
          <p:nvPr/>
        </p:nvSpPr>
        <p:spPr bwMode="auto">
          <a:xfrm>
            <a:off x="4597758" y="2692400"/>
            <a:ext cx="0" cy="533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9" name="Text Box 81"/>
          <p:cNvSpPr txBox="1">
            <a:spLocks noChangeArrowheads="1"/>
          </p:cNvSpPr>
          <p:nvPr/>
        </p:nvSpPr>
        <p:spPr bwMode="auto">
          <a:xfrm>
            <a:off x="3988158" y="26924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dirty="0" err="1">
                <a:solidFill>
                  <a:srgbClr val="0033CC"/>
                </a:solidFill>
              </a:rPr>
              <a:t>dari</a:t>
            </a:r>
            <a:endParaRPr lang="en-US" altLang="en-US" dirty="0">
              <a:solidFill>
                <a:srgbClr val="0033CC"/>
              </a:solidFill>
            </a:endParaRPr>
          </a:p>
        </p:txBody>
      </p:sp>
      <p:sp>
        <p:nvSpPr>
          <p:cNvPr id="44" name="Text Box 43"/>
          <p:cNvSpPr txBox="1">
            <a:spLocks noChangeArrowheads="1"/>
          </p:cNvSpPr>
          <p:nvPr/>
        </p:nvSpPr>
        <p:spPr bwMode="auto">
          <a:xfrm>
            <a:off x="5181600" y="2414855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prstClr val="black"/>
                </a:solidFill>
              </a:rPr>
              <a:t>A</a:t>
            </a:r>
          </a:p>
        </p:txBody>
      </p:sp>
      <p:sp>
        <p:nvSpPr>
          <p:cNvPr id="45" name="Text Box 44"/>
          <p:cNvSpPr txBox="1">
            <a:spLocks noChangeArrowheads="1"/>
          </p:cNvSpPr>
          <p:nvPr/>
        </p:nvSpPr>
        <p:spPr bwMode="auto">
          <a:xfrm>
            <a:off x="5867400" y="2400567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prstClr val="black"/>
                </a:solidFill>
              </a:rPr>
              <a:t>B</a:t>
            </a:r>
          </a:p>
        </p:txBody>
      </p:sp>
      <p:sp>
        <p:nvSpPr>
          <p:cNvPr id="46" name="Text Box 53"/>
          <p:cNvSpPr txBox="1">
            <a:spLocks noChangeArrowheads="1"/>
          </p:cNvSpPr>
          <p:nvPr/>
        </p:nvSpPr>
        <p:spPr bwMode="auto">
          <a:xfrm>
            <a:off x="6400800" y="2400567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prstClr val="black"/>
                </a:solidFill>
              </a:rPr>
              <a:t>C</a:t>
            </a:r>
          </a:p>
        </p:txBody>
      </p:sp>
      <p:sp>
        <p:nvSpPr>
          <p:cNvPr id="47" name="Text Box 54"/>
          <p:cNvSpPr txBox="1">
            <a:spLocks noChangeArrowheads="1"/>
          </p:cNvSpPr>
          <p:nvPr/>
        </p:nvSpPr>
        <p:spPr bwMode="auto">
          <a:xfrm>
            <a:off x="7011474" y="2400567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prstClr val="black"/>
                </a:solidFill>
              </a:rPr>
              <a:t>D</a:t>
            </a:r>
          </a:p>
        </p:txBody>
      </p:sp>
      <p:sp>
        <p:nvSpPr>
          <p:cNvPr id="48" name="Text Box 55"/>
          <p:cNvSpPr txBox="1">
            <a:spLocks noChangeArrowheads="1"/>
          </p:cNvSpPr>
          <p:nvPr/>
        </p:nvSpPr>
        <p:spPr bwMode="auto">
          <a:xfrm>
            <a:off x="7657563" y="2400567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prstClr val="black"/>
                </a:solidFill>
              </a:rPr>
              <a:t>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08079" y="1801255"/>
            <a:ext cx="1094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Matriks</a:t>
            </a:r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ordo n x n, </a:t>
            </a:r>
            <a:r>
              <a:rPr lang="en-US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dimana</a:t>
            </a:r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 </a:t>
            </a:r>
            <a:r>
              <a:rPr lang="en-US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jumlah</a:t>
            </a:r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node. </a:t>
            </a:r>
            <a:r>
              <a:rPr lang="en-US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Baris</a:t>
            </a:r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berisi</a:t>
            </a:r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node </a:t>
            </a:r>
            <a:r>
              <a:rPr lang="en-US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asal</a:t>
            </a:r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Kolom</a:t>
            </a:r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berisi</a:t>
            </a:r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node </a:t>
            </a:r>
            <a:r>
              <a:rPr lang="en-US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tujuan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587249" y="3258881"/>
            <a:ext cx="3279568" cy="18158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Nilai matriks diisi dengan 1 atau 0. Nilai 1 jika ada edge, dan 0 jika tidak ada edge antar node</a:t>
            </a:r>
            <a:r>
              <a:rPr lang="sv-SE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sv-SE" sz="16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Jika</a:t>
            </a: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graph </a:t>
            </a:r>
            <a:r>
              <a:rPr lang="en-US" sz="16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berbobot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maka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matriks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diisi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bobot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edge.</a:t>
            </a:r>
            <a:endParaRPr 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78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Adjacency Matrix </a:t>
            </a:r>
            <a:r>
              <a:rPr lang="en-US" altLang="en-US" dirty="0" err="1" smtClean="0"/>
              <a:t>untuk</a:t>
            </a:r>
            <a:r>
              <a:rPr lang="en-US" altLang="en-US" dirty="0" smtClean="0"/>
              <a:t> Graph </a:t>
            </a:r>
            <a:r>
              <a:rPr lang="en-US" altLang="en-US" dirty="0" err="1" smtClean="0"/>
              <a:t>Tak</a:t>
            </a:r>
            <a:r>
              <a:rPr lang="en-US" altLang="en-US" dirty="0" smtClean="0"/>
              <a:t> </a:t>
            </a:r>
            <a:r>
              <a:rPr lang="en-US" altLang="en-US" dirty="0" err="1"/>
              <a:t>B</a:t>
            </a:r>
            <a:r>
              <a:rPr lang="en-US" altLang="en-US" dirty="0" err="1" smtClean="0"/>
              <a:t>erarah</a:t>
            </a:r>
            <a:endParaRPr lang="en-US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210745" y="241405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2000">
                <a:solidFill>
                  <a:prstClr val="black"/>
                </a:solidFill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1143945" y="340465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2000">
                <a:solidFill>
                  <a:prstClr val="black"/>
                </a:solidFill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277545" y="340465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2000">
                <a:solidFill>
                  <a:prstClr val="black"/>
                </a:solidFill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1677345" y="470005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2000">
                <a:solidFill>
                  <a:prstClr val="black"/>
                </a:solidFill>
                <a:latin typeface="Tahoma" panose="020B0604030504040204" pitchFamily="34" charset="0"/>
              </a:rPr>
              <a:t>D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2972745" y="470005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2000">
                <a:solidFill>
                  <a:prstClr val="black"/>
                </a:solidFill>
                <a:latin typeface="Tahoma" panose="020B0604030504040204" pitchFamily="34" charset="0"/>
              </a:rPr>
              <a:t>E</a:t>
            </a:r>
          </a:p>
        </p:txBody>
      </p:sp>
      <p:cxnSp>
        <p:nvCxnSpPr>
          <p:cNvPr id="9" name="AutoShape 9"/>
          <p:cNvCxnSpPr>
            <a:cxnSpLocks noChangeShapeType="1"/>
            <a:stCxn id="4" idx="3"/>
            <a:endCxn id="5" idx="0"/>
          </p:cNvCxnSpPr>
          <p:nvPr/>
        </p:nvCxnSpPr>
        <p:spPr bwMode="auto">
          <a:xfrm flipH="1">
            <a:off x="1372545" y="2814106"/>
            <a:ext cx="904875" cy="581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AutoShape 10"/>
          <p:cNvCxnSpPr>
            <a:cxnSpLocks noChangeShapeType="1"/>
            <a:stCxn id="5" idx="4"/>
            <a:endCxn id="7" idx="0"/>
          </p:cNvCxnSpPr>
          <p:nvPr/>
        </p:nvCxnSpPr>
        <p:spPr bwMode="auto">
          <a:xfrm>
            <a:off x="1372545" y="3871381"/>
            <a:ext cx="533400" cy="819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11"/>
          <p:cNvCxnSpPr>
            <a:cxnSpLocks noChangeShapeType="1"/>
            <a:stCxn id="7" idx="7"/>
            <a:endCxn id="6" idx="3"/>
          </p:cNvCxnSpPr>
          <p:nvPr/>
        </p:nvCxnSpPr>
        <p:spPr bwMode="auto">
          <a:xfrm flipV="1">
            <a:off x="2067870" y="3804706"/>
            <a:ext cx="1276350" cy="952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AutoShape 12"/>
          <p:cNvCxnSpPr>
            <a:cxnSpLocks noChangeShapeType="1"/>
            <a:stCxn id="7" idx="6"/>
            <a:endCxn id="8" idx="2"/>
          </p:cNvCxnSpPr>
          <p:nvPr/>
        </p:nvCxnSpPr>
        <p:spPr bwMode="auto">
          <a:xfrm>
            <a:off x="2144070" y="4928656"/>
            <a:ext cx="8191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AutoShape 13"/>
          <p:cNvCxnSpPr>
            <a:cxnSpLocks noChangeShapeType="1"/>
            <a:stCxn id="6" idx="4"/>
            <a:endCxn id="8" idx="0"/>
          </p:cNvCxnSpPr>
          <p:nvPr/>
        </p:nvCxnSpPr>
        <p:spPr bwMode="auto">
          <a:xfrm flipH="1">
            <a:off x="3201345" y="3871381"/>
            <a:ext cx="304800" cy="819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14"/>
          <p:cNvCxnSpPr>
            <a:cxnSpLocks noChangeShapeType="1"/>
            <a:stCxn id="4" idx="5"/>
          </p:cNvCxnSpPr>
          <p:nvPr/>
        </p:nvCxnSpPr>
        <p:spPr bwMode="auto">
          <a:xfrm>
            <a:off x="2601270" y="2814106"/>
            <a:ext cx="83820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Line 15"/>
          <p:cNvSpPr>
            <a:spLocks noChangeShapeType="1"/>
          </p:cNvSpPr>
          <p:nvPr/>
        </p:nvSpPr>
        <p:spPr bwMode="auto">
          <a:xfrm flipH="1" flipV="1">
            <a:off x="2439345" y="2871256"/>
            <a:ext cx="6858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1220145" y="5447768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>
                <a:solidFill>
                  <a:prstClr val="black"/>
                </a:solidFill>
              </a:rPr>
              <a:t>Graph</a:t>
            </a:r>
          </a:p>
        </p:txBody>
      </p:sp>
      <p:graphicFrame>
        <p:nvGraphicFramePr>
          <p:cNvPr id="17" name="Group 17"/>
          <p:cNvGraphicFramePr>
            <a:graphicFrameLocks noGrp="1"/>
          </p:cNvGraphicFramePr>
          <p:nvPr>
            <p:ph sz="half" idx="4294967295"/>
            <p:extLst/>
          </p:nvPr>
        </p:nvGraphicFramePr>
        <p:xfrm>
          <a:off x="5457183" y="2832774"/>
          <a:ext cx="3032125" cy="2909889"/>
        </p:xfrm>
        <a:graphic>
          <a:graphicData uri="http://schemas.openxmlformats.org/drawingml/2006/table">
            <a:tbl>
              <a:tblPr/>
              <a:tblGrid>
                <a:gridCol w="60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2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Text Box 55"/>
          <p:cNvSpPr txBox="1">
            <a:spLocks noChangeArrowheads="1"/>
          </p:cNvSpPr>
          <p:nvPr/>
        </p:nvSpPr>
        <p:spPr bwMode="auto">
          <a:xfrm>
            <a:off x="5487345" y="2033056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prstClr val="black"/>
                </a:solidFill>
              </a:rPr>
              <a:t>A</a:t>
            </a:r>
          </a:p>
        </p:txBody>
      </p:sp>
      <p:sp>
        <p:nvSpPr>
          <p:cNvPr id="19" name="Text Box 56"/>
          <p:cNvSpPr txBox="1">
            <a:spLocks noChangeArrowheads="1"/>
          </p:cNvSpPr>
          <p:nvPr/>
        </p:nvSpPr>
        <p:spPr bwMode="auto">
          <a:xfrm>
            <a:off x="6121629" y="2018768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prstClr val="black"/>
                </a:solidFill>
              </a:rPr>
              <a:t>B</a:t>
            </a:r>
          </a:p>
        </p:txBody>
      </p:sp>
      <p:sp>
        <p:nvSpPr>
          <p:cNvPr id="20" name="Text Box 57"/>
          <p:cNvSpPr txBox="1">
            <a:spLocks noChangeArrowheads="1"/>
          </p:cNvSpPr>
          <p:nvPr/>
        </p:nvSpPr>
        <p:spPr bwMode="auto">
          <a:xfrm>
            <a:off x="4649145" y="2874431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prstClr val="black"/>
                </a:solidFill>
              </a:rPr>
              <a:t>A</a:t>
            </a:r>
          </a:p>
        </p:txBody>
      </p:sp>
      <p:sp>
        <p:nvSpPr>
          <p:cNvPr id="21" name="Text Box 58"/>
          <p:cNvSpPr txBox="1">
            <a:spLocks noChangeArrowheads="1"/>
          </p:cNvSpPr>
          <p:nvPr/>
        </p:nvSpPr>
        <p:spPr bwMode="auto">
          <a:xfrm>
            <a:off x="5487345" y="2326743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22" name="Text Box 59"/>
          <p:cNvSpPr txBox="1">
            <a:spLocks noChangeArrowheads="1"/>
          </p:cNvSpPr>
          <p:nvPr/>
        </p:nvSpPr>
        <p:spPr bwMode="auto">
          <a:xfrm>
            <a:off x="4649145" y="3524816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prstClr val="black"/>
                </a:solidFill>
              </a:rPr>
              <a:t>B</a:t>
            </a:r>
          </a:p>
        </p:txBody>
      </p:sp>
      <p:sp>
        <p:nvSpPr>
          <p:cNvPr id="23" name="Text Box 60"/>
          <p:cNvSpPr txBox="1">
            <a:spLocks noChangeArrowheads="1"/>
          </p:cNvSpPr>
          <p:nvPr/>
        </p:nvSpPr>
        <p:spPr bwMode="auto">
          <a:xfrm>
            <a:off x="4649145" y="4070021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prstClr val="black"/>
                </a:solidFill>
              </a:rPr>
              <a:t>C</a:t>
            </a:r>
          </a:p>
        </p:txBody>
      </p:sp>
      <p:sp>
        <p:nvSpPr>
          <p:cNvPr id="24" name="Text Box 61"/>
          <p:cNvSpPr txBox="1">
            <a:spLocks noChangeArrowheads="1"/>
          </p:cNvSpPr>
          <p:nvPr/>
        </p:nvSpPr>
        <p:spPr bwMode="auto">
          <a:xfrm>
            <a:off x="6121629" y="2326743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25" name="Text Box 62"/>
          <p:cNvSpPr txBox="1">
            <a:spLocks noChangeArrowheads="1"/>
          </p:cNvSpPr>
          <p:nvPr/>
        </p:nvSpPr>
        <p:spPr bwMode="auto">
          <a:xfrm>
            <a:off x="6745182" y="2326743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26" name="Text Box 63"/>
          <p:cNvSpPr txBox="1">
            <a:spLocks noChangeArrowheads="1"/>
          </p:cNvSpPr>
          <p:nvPr/>
        </p:nvSpPr>
        <p:spPr bwMode="auto">
          <a:xfrm>
            <a:off x="8001945" y="2326743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27" name="Text Box 64"/>
          <p:cNvSpPr txBox="1">
            <a:spLocks noChangeArrowheads="1"/>
          </p:cNvSpPr>
          <p:nvPr/>
        </p:nvSpPr>
        <p:spPr bwMode="auto">
          <a:xfrm>
            <a:off x="7368735" y="2326743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28" name="Text Box 65"/>
          <p:cNvSpPr txBox="1">
            <a:spLocks noChangeArrowheads="1"/>
          </p:cNvSpPr>
          <p:nvPr/>
        </p:nvSpPr>
        <p:spPr bwMode="auto">
          <a:xfrm>
            <a:off x="6745182" y="2018768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prstClr val="black"/>
                </a:solidFill>
              </a:rPr>
              <a:t>C</a:t>
            </a:r>
          </a:p>
        </p:txBody>
      </p:sp>
      <p:sp>
        <p:nvSpPr>
          <p:cNvPr id="29" name="Text Box 66"/>
          <p:cNvSpPr txBox="1">
            <a:spLocks noChangeArrowheads="1"/>
          </p:cNvSpPr>
          <p:nvPr/>
        </p:nvSpPr>
        <p:spPr bwMode="auto">
          <a:xfrm>
            <a:off x="7368735" y="2018768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prstClr val="black"/>
                </a:solidFill>
              </a:rPr>
              <a:t>D</a:t>
            </a:r>
          </a:p>
        </p:txBody>
      </p:sp>
      <p:sp>
        <p:nvSpPr>
          <p:cNvPr id="30" name="Text Box 67"/>
          <p:cNvSpPr txBox="1">
            <a:spLocks noChangeArrowheads="1"/>
          </p:cNvSpPr>
          <p:nvPr/>
        </p:nvSpPr>
        <p:spPr bwMode="auto">
          <a:xfrm>
            <a:off x="8001945" y="2018768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prstClr val="black"/>
                </a:solidFill>
              </a:rPr>
              <a:t>E</a:t>
            </a:r>
          </a:p>
        </p:txBody>
      </p:sp>
      <p:sp>
        <p:nvSpPr>
          <p:cNvPr id="31" name="Text Box 68"/>
          <p:cNvSpPr txBox="1">
            <a:spLocks noChangeArrowheads="1"/>
          </p:cNvSpPr>
          <p:nvPr/>
        </p:nvSpPr>
        <p:spPr bwMode="auto">
          <a:xfrm>
            <a:off x="4649145" y="4668890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prstClr val="black"/>
                </a:solidFill>
              </a:rPr>
              <a:t>D</a:t>
            </a:r>
          </a:p>
        </p:txBody>
      </p:sp>
      <p:sp>
        <p:nvSpPr>
          <p:cNvPr id="32" name="Text Box 69"/>
          <p:cNvSpPr txBox="1">
            <a:spLocks noChangeArrowheads="1"/>
          </p:cNvSpPr>
          <p:nvPr/>
        </p:nvSpPr>
        <p:spPr bwMode="auto">
          <a:xfrm>
            <a:off x="4649145" y="5266685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prstClr val="black"/>
                </a:solidFill>
              </a:rPr>
              <a:t>E</a:t>
            </a:r>
          </a:p>
        </p:txBody>
      </p:sp>
      <p:sp>
        <p:nvSpPr>
          <p:cNvPr id="33" name="Text Box 70"/>
          <p:cNvSpPr txBox="1">
            <a:spLocks noChangeArrowheads="1"/>
          </p:cNvSpPr>
          <p:nvPr/>
        </p:nvSpPr>
        <p:spPr bwMode="auto">
          <a:xfrm>
            <a:off x="5030145" y="2860143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34" name="Text Box 71"/>
          <p:cNvSpPr txBox="1">
            <a:spLocks noChangeArrowheads="1"/>
          </p:cNvSpPr>
          <p:nvPr/>
        </p:nvSpPr>
        <p:spPr bwMode="auto">
          <a:xfrm>
            <a:off x="5030145" y="3536286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35" name="Text Box 72"/>
          <p:cNvSpPr txBox="1">
            <a:spLocks noChangeArrowheads="1"/>
          </p:cNvSpPr>
          <p:nvPr/>
        </p:nvSpPr>
        <p:spPr bwMode="auto">
          <a:xfrm>
            <a:off x="5030145" y="408149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36" name="Text Box 73"/>
          <p:cNvSpPr txBox="1">
            <a:spLocks noChangeArrowheads="1"/>
          </p:cNvSpPr>
          <p:nvPr/>
        </p:nvSpPr>
        <p:spPr bwMode="auto">
          <a:xfrm>
            <a:off x="5030145" y="5278155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37" name="Text Box 74"/>
          <p:cNvSpPr txBox="1">
            <a:spLocks noChangeArrowheads="1"/>
          </p:cNvSpPr>
          <p:nvPr/>
        </p:nvSpPr>
        <p:spPr bwMode="auto">
          <a:xfrm>
            <a:off x="5030145" y="468036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38" name="Line 75"/>
          <p:cNvSpPr>
            <a:spLocks noChangeShapeType="1"/>
          </p:cNvSpPr>
          <p:nvPr/>
        </p:nvSpPr>
        <p:spPr bwMode="auto">
          <a:xfrm>
            <a:off x="4801545" y="2171168"/>
            <a:ext cx="6096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9" name="Line 76"/>
          <p:cNvSpPr>
            <a:spLocks noChangeShapeType="1"/>
          </p:cNvSpPr>
          <p:nvPr/>
        </p:nvSpPr>
        <p:spPr bwMode="auto">
          <a:xfrm>
            <a:off x="4801545" y="2323568"/>
            <a:ext cx="0" cy="5334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0" name="Text Box 77"/>
          <p:cNvSpPr txBox="1">
            <a:spLocks noChangeArrowheads="1"/>
          </p:cNvSpPr>
          <p:nvPr/>
        </p:nvSpPr>
        <p:spPr bwMode="auto">
          <a:xfrm>
            <a:off x="3048945" y="2094968"/>
            <a:ext cx="167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>
                <a:solidFill>
                  <a:srgbClr val="FF3300"/>
                </a:solidFill>
              </a:rPr>
              <a:t>Urut abjad</a:t>
            </a:r>
          </a:p>
        </p:txBody>
      </p:sp>
      <p:cxnSp>
        <p:nvCxnSpPr>
          <p:cNvPr id="41" name="AutoShape 78"/>
          <p:cNvCxnSpPr>
            <a:cxnSpLocks noChangeShapeType="1"/>
          </p:cNvCxnSpPr>
          <p:nvPr/>
        </p:nvCxnSpPr>
        <p:spPr bwMode="auto">
          <a:xfrm>
            <a:off x="8581383" y="4877341"/>
            <a:ext cx="228600" cy="647700"/>
          </a:xfrm>
          <a:prstGeom prst="bentConnector2">
            <a:avLst/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Text Box 79"/>
          <p:cNvSpPr txBox="1">
            <a:spLocks noChangeArrowheads="1"/>
          </p:cNvSpPr>
          <p:nvPr/>
        </p:nvSpPr>
        <p:spPr bwMode="auto">
          <a:xfrm>
            <a:off x="8285282" y="5525041"/>
            <a:ext cx="2667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rgbClr val="FF3300"/>
                </a:solidFill>
              </a:rPr>
              <a:t>Degree </a:t>
            </a:r>
            <a:r>
              <a:rPr lang="en-US" altLang="en-US" dirty="0" err="1">
                <a:solidFill>
                  <a:srgbClr val="FF3300"/>
                </a:solidFill>
              </a:rPr>
              <a:t>simpul</a:t>
            </a:r>
            <a:r>
              <a:rPr lang="en-US" altLang="en-US" dirty="0">
                <a:solidFill>
                  <a:srgbClr val="FF3300"/>
                </a:solidFill>
              </a:rPr>
              <a:t> </a:t>
            </a:r>
            <a:r>
              <a:rPr lang="en-US" altLang="en-US" dirty="0" smtClean="0">
                <a:solidFill>
                  <a:srgbClr val="FF3300"/>
                </a:solidFill>
              </a:rPr>
              <a:t>D: </a:t>
            </a:r>
            <a:r>
              <a:rPr lang="en-US" altLang="en-US" dirty="0">
                <a:solidFill>
                  <a:srgbClr val="FF33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2636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Adjacency</a:t>
            </a:r>
            <a:r>
              <a:rPr lang="en-US" altLang="en-US" dirty="0" smtClean="0"/>
              <a:t> </a:t>
            </a:r>
            <a:r>
              <a:rPr lang="en-US" altLang="en-US" dirty="0"/>
              <a:t>List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smtClean="0"/>
              <a:t>Graph </a:t>
            </a:r>
            <a:r>
              <a:rPr lang="en-US" altLang="en-US" dirty="0" err="1" smtClean="0"/>
              <a:t>Tak</a:t>
            </a:r>
            <a:r>
              <a:rPr lang="en-US" altLang="en-US" dirty="0" smtClean="0"/>
              <a:t> </a:t>
            </a:r>
            <a:r>
              <a:rPr lang="en-US" altLang="en-US" dirty="0" err="1"/>
              <a:t>Berarah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38" y="1922418"/>
            <a:ext cx="9647996" cy="3460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43199" y="5658178"/>
            <a:ext cx="54585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Direpresentasikan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array 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linked </a:t>
            </a: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23729" y="5255879"/>
            <a:ext cx="3417259" cy="1477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</a:t>
            </a:r>
          </a:p>
          <a:p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vertex;</a:t>
            </a:r>
          </a:p>
          <a:p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node* next;</a:t>
            </a:r>
          </a:p>
          <a:p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410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Adjacency</a:t>
            </a:r>
            <a:r>
              <a:rPr lang="en-US" altLang="en-US" dirty="0" smtClean="0"/>
              <a:t> </a:t>
            </a:r>
            <a:r>
              <a:rPr lang="en-US" altLang="en-US" dirty="0"/>
              <a:t>List </a:t>
            </a:r>
            <a:r>
              <a:rPr lang="en-US" altLang="en-US" dirty="0" err="1"/>
              <a:t>untuk</a:t>
            </a:r>
            <a:r>
              <a:rPr lang="en-US" altLang="en-US" dirty="0"/>
              <a:t> Graph </a:t>
            </a:r>
            <a:r>
              <a:rPr lang="en-US" altLang="en-US" dirty="0" err="1"/>
              <a:t>Tak</a:t>
            </a:r>
            <a:r>
              <a:rPr lang="en-US" altLang="en-US" dirty="0"/>
              <a:t> </a:t>
            </a:r>
            <a:r>
              <a:rPr lang="en-US" altLang="en-US" dirty="0" err="1"/>
              <a:t>Berarah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64" y="2761504"/>
            <a:ext cx="3487359" cy="20768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032" y="2525532"/>
            <a:ext cx="6803776" cy="28619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1192" y="1818361"/>
            <a:ext cx="1638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Contoh</a:t>
            </a: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Lain: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10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Adjacency</a:t>
            </a:r>
            <a:r>
              <a:rPr lang="en-US" altLang="en-US" dirty="0" smtClean="0"/>
              <a:t> </a:t>
            </a:r>
            <a:r>
              <a:rPr lang="en-US" altLang="en-US" dirty="0"/>
              <a:t>List </a:t>
            </a:r>
            <a:r>
              <a:rPr lang="en-US" altLang="en-US" dirty="0" err="1"/>
              <a:t>untuk</a:t>
            </a:r>
            <a:r>
              <a:rPr lang="en-US" altLang="en-US" dirty="0"/>
              <a:t> Graph </a:t>
            </a:r>
            <a:r>
              <a:rPr lang="en-US" altLang="en-US" dirty="0" err="1" smtClean="0"/>
              <a:t>Berarah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44" y="1511300"/>
            <a:ext cx="7134403" cy="5152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418444" y="5993678"/>
            <a:ext cx="825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Direpresentasikan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array 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linked </a:t>
            </a: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(node-node yang </a:t>
            </a:r>
            <a:r>
              <a:rPr lang="en-US" sz="20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keluar</a:t>
            </a: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74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Adjacency</a:t>
            </a:r>
            <a:r>
              <a:rPr lang="en-US" altLang="en-US" dirty="0" smtClean="0"/>
              <a:t> </a:t>
            </a:r>
            <a:r>
              <a:rPr lang="en-US" altLang="en-US" dirty="0"/>
              <a:t>List </a:t>
            </a:r>
            <a:r>
              <a:rPr lang="en-US" altLang="en-US" dirty="0" err="1"/>
              <a:t>untuk</a:t>
            </a:r>
            <a:r>
              <a:rPr lang="en-US" altLang="en-US" dirty="0"/>
              <a:t> Graph </a:t>
            </a:r>
            <a:r>
              <a:rPr lang="en-US" altLang="en-US" dirty="0" err="1"/>
              <a:t>Berarah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1192" y="1818361"/>
            <a:ext cx="1638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Contoh</a:t>
            </a: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Lain: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23"/>
          <a:stretch/>
        </p:blipFill>
        <p:spPr>
          <a:xfrm>
            <a:off x="1602193" y="2407023"/>
            <a:ext cx="9753600" cy="349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06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 </a:t>
            </a:r>
            <a:r>
              <a:rPr lang="en-US" dirty="0" smtClean="0"/>
              <a:t>Pertemuan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181576" y="2009621"/>
            <a:ext cx="5256584" cy="720080"/>
            <a:chOff x="3131840" y="1491566"/>
            <a:chExt cx="5256584" cy="576128"/>
          </a:xfrm>
        </p:grpSpPr>
        <p:sp>
          <p:nvSpPr>
            <p:cNvPr id="7" name="Rectangle 6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ight Triangle 7"/>
            <p:cNvSpPr/>
            <p:nvPr/>
          </p:nvSpPr>
          <p:spPr>
            <a:xfrm rot="5400000">
              <a:off x="3203840" y="1419566"/>
              <a:ext cx="576000" cy="720000"/>
            </a:xfrm>
            <a:prstGeom prst="rtTriangle">
              <a:avLst/>
            </a:prstGeom>
            <a:solidFill>
              <a:srgbClr val="F2A40D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901578" y="2090345"/>
            <a:ext cx="4392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  <a:endParaRPr lang="ko-KR" alt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66573" y="2014999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20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194" y="2009621"/>
            <a:ext cx="1351820" cy="3000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67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Graph </a:t>
            </a:r>
            <a:r>
              <a:rPr lang="en-US" altLang="en-US" dirty="0" smtClean="0"/>
              <a:t>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1803401"/>
            <a:ext cx="11029615" cy="137010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Mengunjungi</a:t>
            </a:r>
            <a:r>
              <a:rPr lang="en-US" dirty="0" smtClean="0"/>
              <a:t> </a:t>
            </a:r>
            <a:r>
              <a:rPr lang="en-US" dirty="0" err="1" smtClean="0"/>
              <a:t>tiap</a:t>
            </a:r>
            <a:r>
              <a:rPr lang="en-US" dirty="0" smtClean="0"/>
              <a:t> node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graph:</a:t>
            </a:r>
            <a:endParaRPr lang="en-US" b="1" dirty="0" smtClean="0"/>
          </a:p>
          <a:p>
            <a:r>
              <a:rPr lang="en-US" b="1" dirty="0" smtClean="0"/>
              <a:t>DFS </a:t>
            </a:r>
            <a:r>
              <a:rPr lang="en-US" b="1" dirty="0"/>
              <a:t>(Depth First Search</a:t>
            </a:r>
            <a:r>
              <a:rPr lang="en-US" b="1" dirty="0" smtClean="0"/>
              <a:t>)</a:t>
            </a:r>
            <a:r>
              <a:rPr lang="en-US" dirty="0" smtClean="0"/>
              <a:t>: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m</a:t>
            </a:r>
            <a:r>
              <a:rPr lang="en-US" dirty="0" err="1" smtClean="0"/>
              <a:t>endalam</a:t>
            </a:r>
            <a:r>
              <a:rPr lang="en-US" dirty="0" smtClean="0"/>
              <a:t>, </a:t>
            </a:r>
            <a:r>
              <a:rPr lang="en-US" dirty="0" err="1"/>
              <a:t>a</a:t>
            </a:r>
            <a:r>
              <a:rPr lang="en-US" dirty="0" err="1" smtClean="0"/>
              <a:t>lgoritma</a:t>
            </a:r>
            <a:r>
              <a:rPr lang="en-US" dirty="0" smtClean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memanfaatkan</a:t>
            </a:r>
            <a:r>
              <a:rPr lang="en-US" dirty="0"/>
              <a:t> </a:t>
            </a:r>
            <a:r>
              <a:rPr lang="en-US" b="1" dirty="0"/>
              <a:t>stack</a:t>
            </a:r>
            <a:endParaRPr lang="en-US" b="1" dirty="0" smtClean="0"/>
          </a:p>
          <a:p>
            <a:r>
              <a:rPr lang="en-US" b="1" dirty="0" smtClean="0"/>
              <a:t>BFS </a:t>
            </a:r>
            <a:r>
              <a:rPr lang="en-US" b="1" dirty="0"/>
              <a:t>(Breadth First Search</a:t>
            </a:r>
            <a:r>
              <a:rPr lang="en-US" b="1" dirty="0" smtClean="0"/>
              <a:t>)</a:t>
            </a:r>
            <a:r>
              <a:rPr lang="en-US" dirty="0" smtClean="0"/>
              <a:t>: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m</a:t>
            </a:r>
            <a:r>
              <a:rPr lang="en-US" dirty="0" err="1" smtClean="0"/>
              <a:t>elebar</a:t>
            </a:r>
            <a:r>
              <a:rPr lang="en-US" dirty="0" smtClean="0"/>
              <a:t>, </a:t>
            </a:r>
            <a:r>
              <a:rPr lang="en-US" dirty="0" err="1"/>
              <a:t>a</a:t>
            </a:r>
            <a:r>
              <a:rPr lang="en-US" dirty="0" err="1" smtClean="0"/>
              <a:t>lgoritma</a:t>
            </a:r>
            <a:r>
              <a:rPr lang="en-US" dirty="0" smtClean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memanfaatkan</a:t>
            </a:r>
            <a:r>
              <a:rPr lang="en-US" dirty="0"/>
              <a:t> </a:t>
            </a:r>
            <a:r>
              <a:rPr lang="en-US" b="1" dirty="0"/>
              <a:t>queue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634" y="3124176"/>
            <a:ext cx="7232884" cy="3559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13775" y="35866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DFS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42647" y="35964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FS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8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(Depth First Search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4352" y="1830296"/>
            <a:ext cx="6468036" cy="2580340"/>
          </a:xfrm>
        </p:spPr>
        <p:txBody>
          <a:bodyPr>
            <a:normAutofit fontScale="92500"/>
          </a:bodyPr>
          <a:lstStyle/>
          <a:p>
            <a:pPr marL="342900" indent="-342900">
              <a:buClrTx/>
              <a:buFont typeface="+mj-lt"/>
              <a:buAutoNum type="arabicPeriod"/>
            </a:pPr>
            <a:r>
              <a:rPr lang="en-US" sz="2000" dirty="0" err="1" smtClean="0"/>
              <a:t>Kunjungi</a:t>
            </a:r>
            <a:r>
              <a:rPr lang="en-US" sz="2000" dirty="0" smtClean="0"/>
              <a:t> adjacent node yang </a:t>
            </a:r>
            <a:r>
              <a:rPr lang="en-US" sz="2000" dirty="0" err="1" smtClean="0"/>
              <a:t>belum</a:t>
            </a:r>
            <a:r>
              <a:rPr lang="en-US" sz="2000" dirty="0" smtClean="0"/>
              <a:t> </a:t>
            </a:r>
            <a:r>
              <a:rPr lang="en-US" sz="2000" dirty="0" err="1" smtClean="0"/>
              <a:t>dikunjungi</a:t>
            </a:r>
            <a:r>
              <a:rPr lang="en-US" sz="2000" dirty="0" smtClean="0"/>
              <a:t>. </a:t>
            </a:r>
            <a:r>
              <a:rPr lang="en-US" sz="2000" dirty="0" err="1" smtClean="0"/>
              <a:t>Tandai</a:t>
            </a:r>
            <a:r>
              <a:rPr lang="en-US" sz="2000" dirty="0" smtClean="0"/>
              <a:t> node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“</a:t>
            </a:r>
            <a:r>
              <a:rPr lang="en-US" sz="2000" b="1" dirty="0" err="1" smtClean="0"/>
              <a:t>sudah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dikunjungi</a:t>
            </a:r>
            <a:r>
              <a:rPr lang="en-US" sz="2000" dirty="0" smtClean="0"/>
              <a:t>”. </a:t>
            </a:r>
            <a:r>
              <a:rPr lang="en-US" sz="2000" dirty="0" err="1" smtClean="0"/>
              <a:t>Tampilkan</a:t>
            </a:r>
            <a:r>
              <a:rPr lang="en-US" sz="2000" dirty="0" smtClean="0"/>
              <a:t> (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lakukan</a:t>
            </a:r>
            <a:r>
              <a:rPr lang="en-US" sz="2000" dirty="0" smtClean="0"/>
              <a:t> </a:t>
            </a:r>
            <a:r>
              <a:rPr lang="en-US" sz="2000" dirty="0" err="1" smtClean="0"/>
              <a:t>hal</a:t>
            </a:r>
            <a:r>
              <a:rPr lang="en-US" sz="2000" dirty="0" smtClean="0"/>
              <a:t> lain </a:t>
            </a:r>
            <a:r>
              <a:rPr lang="en-US" sz="2000" dirty="0" err="1" smtClean="0"/>
              <a:t>tergantung</a:t>
            </a:r>
            <a:r>
              <a:rPr lang="en-US" sz="2000" dirty="0" smtClean="0"/>
              <a:t> </a:t>
            </a:r>
            <a:r>
              <a:rPr lang="en-US" sz="2000" dirty="0" err="1" smtClean="0"/>
              <a:t>tujuan</a:t>
            </a:r>
            <a:r>
              <a:rPr lang="en-US" sz="2000" dirty="0" smtClean="0"/>
              <a:t> traversal). </a:t>
            </a:r>
            <a:r>
              <a:rPr lang="en-US" sz="2000" i="1" dirty="0" smtClean="0"/>
              <a:t>Push</a:t>
            </a:r>
            <a:r>
              <a:rPr lang="en-US" sz="2000" dirty="0" smtClean="0"/>
              <a:t> node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r>
              <a:rPr lang="en-US" sz="2000" dirty="0" smtClean="0"/>
              <a:t> stack.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sz="2000" dirty="0" err="1" smtClean="0"/>
              <a:t>Jika</a:t>
            </a:r>
            <a:r>
              <a:rPr lang="en-US" sz="2000" dirty="0" smtClean="0"/>
              <a:t> adjacent node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ditemukan</a:t>
            </a:r>
            <a:r>
              <a:rPr lang="en-US" sz="2000" dirty="0" smtClean="0"/>
              <a:t>, </a:t>
            </a:r>
            <a:r>
              <a:rPr lang="en-US" sz="2000" i="1" dirty="0" smtClean="0"/>
              <a:t>pop</a:t>
            </a:r>
            <a:r>
              <a:rPr lang="en-US" sz="2000" dirty="0" smtClean="0"/>
              <a:t>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node </a:t>
            </a:r>
            <a:r>
              <a:rPr lang="en-US" sz="2000" dirty="0" err="1" smtClean="0"/>
              <a:t>dari</a:t>
            </a:r>
            <a:r>
              <a:rPr lang="en-US" sz="2000" dirty="0" smtClean="0"/>
              <a:t> stack. </a:t>
            </a:r>
            <a:r>
              <a:rPr lang="en-US" sz="2000" dirty="0" err="1" smtClean="0"/>
              <a:t>Kunjungi</a:t>
            </a:r>
            <a:r>
              <a:rPr lang="en-US" sz="2000" dirty="0" smtClean="0"/>
              <a:t> adjacent node </a:t>
            </a:r>
            <a:r>
              <a:rPr lang="en-US" sz="2000" dirty="0" err="1" smtClean="0"/>
              <a:t>dari</a:t>
            </a:r>
            <a:r>
              <a:rPr lang="en-US" sz="2000" dirty="0" smtClean="0"/>
              <a:t> TOP stack.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sz="2000" dirty="0" err="1" smtClean="0"/>
              <a:t>Ulangi</a:t>
            </a:r>
            <a:r>
              <a:rPr lang="en-US" sz="2000" dirty="0" smtClean="0"/>
              <a:t> </a:t>
            </a:r>
            <a:r>
              <a:rPr lang="en-US" sz="2000" dirty="0" err="1" smtClean="0"/>
              <a:t>langkah</a:t>
            </a:r>
            <a:r>
              <a:rPr lang="en-US" sz="2000" dirty="0" smtClean="0"/>
              <a:t> 1 </a:t>
            </a:r>
            <a:r>
              <a:rPr lang="en-US" sz="2000" dirty="0" err="1" smtClean="0"/>
              <a:t>dan</a:t>
            </a:r>
            <a:r>
              <a:rPr lang="en-US" sz="2000" dirty="0" smtClean="0"/>
              <a:t> 2 </a:t>
            </a:r>
            <a:r>
              <a:rPr lang="en-US" sz="2000" dirty="0" err="1" smtClean="0"/>
              <a:t>sampai</a:t>
            </a:r>
            <a:r>
              <a:rPr lang="en-US" sz="2000" dirty="0" smtClean="0"/>
              <a:t> stack </a:t>
            </a:r>
            <a:r>
              <a:rPr lang="en-US" sz="2000" dirty="0" err="1" smtClean="0"/>
              <a:t>habis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62" y="1641653"/>
            <a:ext cx="4051207" cy="471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5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(Depth First Search)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054" y="1814512"/>
            <a:ext cx="3217404" cy="20044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47" y="4122177"/>
            <a:ext cx="3417111" cy="21575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5965" y="1781176"/>
            <a:ext cx="3206673" cy="20377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3930" y="4142627"/>
            <a:ext cx="3258708" cy="20564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2003612"/>
            <a:ext cx="3129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0894" y="4280647"/>
            <a:ext cx="3129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81024" y="2003612"/>
            <a:ext cx="3129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81024" y="4280647"/>
            <a:ext cx="3129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73706" y="5069541"/>
            <a:ext cx="97975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         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546977" y="2711307"/>
            <a:ext cx="119340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A          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546977" y="5087843"/>
            <a:ext cx="123187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A D       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85382" y="2488409"/>
            <a:ext cx="1229829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Inisialisasi</a:t>
            </a:r>
            <a:endParaRPr lang="en-US" sz="16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88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(Depth First Search)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55" y="1719543"/>
            <a:ext cx="3608123" cy="22607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90" y="4484406"/>
            <a:ext cx="3608123" cy="22151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4794" y="1716274"/>
            <a:ext cx="3569582" cy="22673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2003612"/>
            <a:ext cx="3129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4133" y="4583809"/>
            <a:ext cx="3129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39547" y="2003612"/>
            <a:ext cx="3129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35810" y="2665270"/>
            <a:ext cx="133446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A D B     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35810" y="5407297"/>
            <a:ext cx="133446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A D B     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76340" y="2545827"/>
            <a:ext cx="143706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A D B C   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79459" y="4287975"/>
            <a:ext cx="3711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 </a:t>
            </a:r>
            <a:r>
              <a:rPr lang="en-US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Lanjutkan</a:t>
            </a:r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sampai</a:t>
            </a:r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stack </a:t>
            </a:r>
            <a:r>
              <a:rPr lang="en-US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habis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35810" y="6024853"/>
            <a:ext cx="6362178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Setelah</a:t>
            </a: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ambil</a:t>
            </a: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adjacent node yang </a:t>
            </a:r>
            <a:r>
              <a:rPr lang="en-US" sz="16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belum</a:t>
            </a: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dikunjungi</a:t>
            </a: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6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Jadi</a:t>
            </a: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pop </a:t>
            </a:r>
            <a:r>
              <a:rPr lang="en-US" sz="1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cari</a:t>
            </a: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adjacent node </a:t>
            </a:r>
            <a:r>
              <a:rPr lang="en-US" sz="16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TOP stack (</a:t>
            </a:r>
            <a:r>
              <a:rPr lang="en-US" sz="1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6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yaitu</a:t>
            </a: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16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54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(Breadth First Search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3671" y="1951319"/>
            <a:ext cx="6589057" cy="4758763"/>
          </a:xfrm>
        </p:spPr>
        <p:txBody>
          <a:bodyPr>
            <a:normAutofit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sz="2000" dirty="0" err="1" smtClean="0"/>
              <a:t>Kunjungi</a:t>
            </a:r>
            <a:r>
              <a:rPr lang="en-US" sz="2000" dirty="0" smtClean="0"/>
              <a:t> adjacent node yang </a:t>
            </a:r>
            <a:r>
              <a:rPr lang="en-US" sz="2000" dirty="0" err="1" smtClean="0"/>
              <a:t>belum</a:t>
            </a:r>
            <a:r>
              <a:rPr lang="en-US" sz="2000" dirty="0" smtClean="0"/>
              <a:t> </a:t>
            </a:r>
            <a:r>
              <a:rPr lang="en-US" sz="2000" dirty="0" err="1" smtClean="0"/>
              <a:t>dikunjungi</a:t>
            </a:r>
            <a:r>
              <a:rPr lang="en-US" sz="2000" dirty="0" smtClean="0"/>
              <a:t>. </a:t>
            </a:r>
            <a:r>
              <a:rPr lang="en-US" sz="2000" dirty="0" err="1"/>
              <a:t>Tandai</a:t>
            </a:r>
            <a:r>
              <a:rPr lang="en-US" sz="2000" dirty="0"/>
              <a:t> node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“</a:t>
            </a:r>
            <a:r>
              <a:rPr lang="en-US" sz="2000" b="1" dirty="0" err="1"/>
              <a:t>sudah</a:t>
            </a:r>
            <a:r>
              <a:rPr lang="en-US" sz="2000" b="1" dirty="0"/>
              <a:t> </a:t>
            </a:r>
            <a:r>
              <a:rPr lang="en-US" sz="2000" b="1" dirty="0" err="1"/>
              <a:t>dikunjungi</a:t>
            </a:r>
            <a:r>
              <a:rPr lang="en-US" sz="2000" dirty="0"/>
              <a:t>”. </a:t>
            </a:r>
            <a:r>
              <a:rPr lang="en-US" sz="2000" dirty="0" err="1"/>
              <a:t>Tampilkan</a:t>
            </a:r>
            <a:r>
              <a:rPr lang="en-US" sz="2000" dirty="0"/>
              <a:t> (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lakukan</a:t>
            </a:r>
            <a:r>
              <a:rPr lang="en-US" sz="2000" dirty="0"/>
              <a:t> </a:t>
            </a:r>
            <a:r>
              <a:rPr lang="en-US" sz="2000" dirty="0" err="1"/>
              <a:t>hal</a:t>
            </a:r>
            <a:r>
              <a:rPr lang="en-US" sz="2000" dirty="0"/>
              <a:t> lain </a:t>
            </a:r>
            <a:r>
              <a:rPr lang="en-US" sz="2000" dirty="0" err="1"/>
              <a:t>tergantung</a:t>
            </a:r>
            <a:r>
              <a:rPr lang="en-US" sz="2000" dirty="0"/>
              <a:t> </a:t>
            </a:r>
            <a:r>
              <a:rPr lang="en-US" sz="2000" dirty="0" err="1"/>
              <a:t>tujuan</a:t>
            </a:r>
            <a:r>
              <a:rPr lang="en-US" sz="2000" dirty="0"/>
              <a:t> traversal). </a:t>
            </a:r>
            <a:r>
              <a:rPr lang="en-US" sz="2000" dirty="0" err="1" smtClean="0"/>
              <a:t>Enqueue</a:t>
            </a:r>
            <a:r>
              <a:rPr lang="en-US" sz="2000" dirty="0" smtClean="0"/>
              <a:t> node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r>
              <a:rPr lang="en-US" sz="2000" dirty="0" smtClean="0"/>
              <a:t> queue.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2000" dirty="0" err="1" smtClean="0"/>
              <a:t>Selama</a:t>
            </a:r>
            <a:r>
              <a:rPr lang="en-US" sz="2000" dirty="0" smtClean="0"/>
              <a:t> queue </a:t>
            </a:r>
            <a:r>
              <a:rPr lang="en-US" sz="2000" dirty="0" err="1" smtClean="0"/>
              <a:t>masih</a:t>
            </a:r>
            <a:r>
              <a:rPr lang="en-US" sz="2000" dirty="0" smtClean="0"/>
              <a:t> </a:t>
            </a:r>
            <a:r>
              <a:rPr lang="en-US" sz="2000" dirty="0" err="1" smtClean="0"/>
              <a:t>ada</a:t>
            </a:r>
            <a:r>
              <a:rPr lang="en-US" sz="2000" dirty="0" smtClean="0"/>
              <a:t> </a:t>
            </a:r>
            <a:r>
              <a:rPr lang="en-US" sz="2000" dirty="0" err="1" smtClean="0"/>
              <a:t>isinya</a:t>
            </a:r>
            <a:r>
              <a:rPr lang="en-US" sz="2000" dirty="0" smtClean="0"/>
              <a:t>:</a:t>
            </a:r>
          </a:p>
          <a:p>
            <a:pPr marL="1087200" lvl="2" indent="-457200">
              <a:buClrTx/>
              <a:buFont typeface="+mj-lt"/>
              <a:buAutoNum type="alphaLcPeriod"/>
            </a:pPr>
            <a:r>
              <a:rPr lang="en-US" sz="2000" dirty="0" err="1" smtClean="0"/>
              <a:t>Dequeue</a:t>
            </a:r>
            <a:r>
              <a:rPr lang="en-US" sz="2000" dirty="0" smtClean="0"/>
              <a:t> node </a:t>
            </a:r>
            <a:r>
              <a:rPr lang="en-US" sz="2000" dirty="0" err="1" smtClean="0"/>
              <a:t>dari</a:t>
            </a:r>
            <a:r>
              <a:rPr lang="en-US" sz="2000" dirty="0" smtClean="0"/>
              <a:t> queue (</a:t>
            </a:r>
            <a:r>
              <a:rPr lang="en-US" sz="2000" dirty="0" err="1" smtClean="0"/>
              <a:t>misal</a:t>
            </a:r>
            <a:r>
              <a:rPr lang="en-US" sz="2000" dirty="0" smtClean="0"/>
              <a:t> node front </a:t>
            </a:r>
            <a:r>
              <a:rPr lang="en-US" sz="2000" b="1" i="1" dirty="0" smtClean="0"/>
              <a:t>w</a:t>
            </a:r>
            <a:r>
              <a:rPr lang="en-US" sz="2000" dirty="0" smtClean="0"/>
              <a:t>)</a:t>
            </a:r>
          </a:p>
          <a:p>
            <a:pPr marL="1087200" lvl="2" indent="-457200">
              <a:buClrTx/>
              <a:buFont typeface="+mj-lt"/>
              <a:buAutoNum type="alphaLcPeriod"/>
            </a:pPr>
            <a:r>
              <a:rPr lang="en-US" sz="2000" dirty="0" smtClean="0"/>
              <a:t>(</a:t>
            </a:r>
            <a:r>
              <a:rPr lang="en-US" sz="2000" i="1" dirty="0" err="1" smtClean="0"/>
              <a:t>foreach</a:t>
            </a:r>
            <a:r>
              <a:rPr lang="en-US" sz="2000" dirty="0" smtClean="0"/>
              <a:t>) </a:t>
            </a:r>
            <a:r>
              <a:rPr lang="en-US" sz="2000" dirty="0" err="1" smtClean="0"/>
              <a:t>Kunjungi</a:t>
            </a:r>
            <a:r>
              <a:rPr lang="en-US" sz="2000" dirty="0" smtClean="0"/>
              <a:t> </a:t>
            </a:r>
            <a:r>
              <a:rPr lang="en-US" sz="2000" dirty="0" err="1" smtClean="0"/>
              <a:t>setiap</a:t>
            </a:r>
            <a:r>
              <a:rPr lang="en-US" sz="2000" dirty="0" smtClean="0"/>
              <a:t> adjacent node </a:t>
            </a:r>
            <a:r>
              <a:rPr lang="en-US" sz="2000" dirty="0" err="1" smtClean="0"/>
              <a:t>dari</a:t>
            </a:r>
            <a:r>
              <a:rPr lang="en-US" sz="2000" dirty="0" smtClean="0"/>
              <a:t> node </a:t>
            </a:r>
            <a:r>
              <a:rPr lang="en-US" sz="2000" b="1" i="1" dirty="0" smtClean="0"/>
              <a:t>w</a:t>
            </a:r>
            <a:r>
              <a:rPr lang="en-US" sz="2000" dirty="0" smtClean="0"/>
              <a:t>. </a:t>
            </a:r>
            <a:r>
              <a:rPr lang="en-US" sz="2000" dirty="0" err="1"/>
              <a:t>Tandai</a:t>
            </a:r>
            <a:r>
              <a:rPr lang="en-US" sz="2000" dirty="0"/>
              <a:t> node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“</a:t>
            </a:r>
            <a:r>
              <a:rPr lang="en-US" sz="2000" b="1" dirty="0" err="1"/>
              <a:t>sudah</a:t>
            </a:r>
            <a:r>
              <a:rPr lang="en-US" sz="2000" b="1" dirty="0"/>
              <a:t> </a:t>
            </a:r>
            <a:r>
              <a:rPr lang="en-US" sz="2000" b="1" dirty="0" err="1"/>
              <a:t>dikunjungi</a:t>
            </a:r>
            <a:r>
              <a:rPr lang="en-US" sz="2000" dirty="0"/>
              <a:t>”. </a:t>
            </a:r>
            <a:r>
              <a:rPr lang="en-US" sz="2000" dirty="0" err="1"/>
              <a:t>Tampilkan</a:t>
            </a:r>
            <a:r>
              <a:rPr lang="en-US" sz="2000" dirty="0"/>
              <a:t> (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lakukan</a:t>
            </a:r>
            <a:r>
              <a:rPr lang="en-US" sz="2000" dirty="0"/>
              <a:t> </a:t>
            </a:r>
            <a:r>
              <a:rPr lang="en-US" sz="2000" dirty="0" err="1"/>
              <a:t>hal</a:t>
            </a:r>
            <a:r>
              <a:rPr lang="en-US" sz="2000" dirty="0"/>
              <a:t> lain </a:t>
            </a:r>
            <a:r>
              <a:rPr lang="en-US" sz="2000" dirty="0" err="1"/>
              <a:t>tergantung</a:t>
            </a:r>
            <a:r>
              <a:rPr lang="en-US" sz="2000" dirty="0"/>
              <a:t> </a:t>
            </a:r>
            <a:r>
              <a:rPr lang="en-US" sz="2000" dirty="0" err="1"/>
              <a:t>tujuan</a:t>
            </a:r>
            <a:r>
              <a:rPr lang="en-US" sz="2000" dirty="0"/>
              <a:t> traversal). </a:t>
            </a:r>
            <a:r>
              <a:rPr lang="en-US" sz="2000" dirty="0" err="1"/>
              <a:t>Enqueue</a:t>
            </a:r>
            <a:r>
              <a:rPr lang="en-US" sz="2000" dirty="0"/>
              <a:t> node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smtClean="0"/>
              <a:t>queue.</a:t>
            </a:r>
            <a:endParaRPr lang="en-US" sz="2000" b="1" i="1" dirty="0" smtClean="0"/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2000" dirty="0" err="1" smtClean="0"/>
              <a:t>Ulangi</a:t>
            </a:r>
            <a:r>
              <a:rPr lang="en-US" sz="2000" dirty="0" smtClean="0"/>
              <a:t> </a:t>
            </a:r>
            <a:r>
              <a:rPr lang="en-US" sz="2000" dirty="0" err="1" smtClean="0"/>
              <a:t>langkah</a:t>
            </a:r>
            <a:r>
              <a:rPr lang="en-US" sz="2000" dirty="0" smtClean="0"/>
              <a:t> 2 </a:t>
            </a:r>
            <a:r>
              <a:rPr lang="en-US" sz="2000" dirty="0" err="1" smtClean="0"/>
              <a:t>sampai</a:t>
            </a:r>
            <a:r>
              <a:rPr lang="en-US" sz="2000" dirty="0" smtClean="0"/>
              <a:t> queue </a:t>
            </a:r>
            <a:r>
              <a:rPr lang="en-US" sz="2000" dirty="0" err="1" smtClean="0"/>
              <a:t>habis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51" y="1803401"/>
            <a:ext cx="3831557" cy="462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42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(Breadth First Search)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85" y="1743588"/>
            <a:ext cx="3998906" cy="22501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85" y="4292133"/>
            <a:ext cx="3998906" cy="23606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6440" y="1743588"/>
            <a:ext cx="3972095" cy="23832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9535" y="4292133"/>
            <a:ext cx="4198327" cy="24047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2003612"/>
            <a:ext cx="3129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6276" y="4314773"/>
            <a:ext cx="3129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13082" y="4314773"/>
            <a:ext cx="3129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13082" y="2005763"/>
            <a:ext cx="3129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18762" y="2188278"/>
            <a:ext cx="1229829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Inisialisasi</a:t>
            </a:r>
            <a:endParaRPr lang="en-US" sz="16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25927" y="4477073"/>
            <a:ext cx="2176921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Lakukan</a:t>
            </a:r>
            <a:r>
              <a:rPr lang="en-US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langkah</a:t>
            </a:r>
            <a:r>
              <a:rPr lang="en-US" sz="1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tandai</a:t>
            </a:r>
            <a:r>
              <a:rPr lang="en-US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ampilkan</a:t>
            </a:r>
            <a:r>
              <a:rPr lang="en-US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nqueue</a:t>
            </a:r>
            <a:r>
              <a:rPr lang="en-US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Lakukan</a:t>
            </a:r>
            <a:r>
              <a:rPr lang="en-US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langkah</a:t>
            </a:r>
            <a:r>
              <a:rPr lang="en-US" sz="1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2a</a:t>
            </a:r>
            <a:r>
              <a:rPr lang="en-US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dequeue</a:t>
            </a:r>
            <a:r>
              <a:rPr lang="en-US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S).</a:t>
            </a:r>
            <a:endParaRPr lang="en-US" sz="1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19185" y="5729811"/>
            <a:ext cx="97975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         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752248" y="2347718"/>
            <a:ext cx="112928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A         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752248" y="5142249"/>
            <a:ext cx="116775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A B      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489159" y="1851875"/>
            <a:ext cx="1392374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Langkah</a:t>
            </a: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2b</a:t>
            </a:r>
            <a:endParaRPr lang="en-US" sz="16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40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(Breadth First Search)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22" y="1667809"/>
            <a:ext cx="3914496" cy="22802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340" y="4104607"/>
            <a:ext cx="4163223" cy="25247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4224" y="1667809"/>
            <a:ext cx="3846262" cy="22661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2003612"/>
            <a:ext cx="3129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4401671"/>
            <a:ext cx="3129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61318" y="2067255"/>
            <a:ext cx="3129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53894" y="4411525"/>
            <a:ext cx="38010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en-US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Lanjutkan</a:t>
            </a:r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sampai</a:t>
            </a:r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queue </a:t>
            </a:r>
            <a:r>
              <a:rPr lang="en-US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habis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38895" y="2251921"/>
            <a:ext cx="127034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A B C    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14277" y="4224065"/>
            <a:ext cx="1385520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Langkah</a:t>
            </a: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2a (</a:t>
            </a:r>
            <a:r>
              <a:rPr lang="en-US" sz="16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dequeue</a:t>
            </a: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6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38895" y="4927512"/>
            <a:ext cx="127034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A B C    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078487" y="1788169"/>
            <a:ext cx="1275748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Langkah</a:t>
            </a: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2b</a:t>
            </a:r>
            <a:endParaRPr lang="en-US" sz="16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243372" y="2230232"/>
            <a:ext cx="130882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A B C D 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20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800" y="1803401"/>
            <a:ext cx="6353009" cy="4055399"/>
          </a:xfrm>
        </p:spPr>
        <p:txBody>
          <a:bodyPr/>
          <a:lstStyle/>
          <a:p>
            <a:r>
              <a:rPr lang="en-US" dirty="0" err="1" smtClean="0"/>
              <a:t>Bagaimana</a:t>
            </a:r>
            <a:r>
              <a:rPr lang="en-US" dirty="0" smtClean="0"/>
              <a:t> traversal graph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dimulai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node 0/A </a:t>
            </a:r>
            <a:r>
              <a:rPr lang="en-US" dirty="0" err="1" smtClean="0"/>
              <a:t>dan</a:t>
            </a:r>
            <a:r>
              <a:rPr lang="en-US" dirty="0" smtClean="0"/>
              <a:t> node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 </a:t>
            </a:r>
            <a:r>
              <a:rPr lang="en-US" dirty="0" err="1" smtClean="0"/>
              <a:t>didahulukan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 smtClean="0"/>
              <a:t>(a) DFS : 0 1 2 4 3</a:t>
            </a:r>
          </a:p>
          <a:p>
            <a:pPr marL="0" indent="0">
              <a:buNone/>
            </a:pPr>
            <a:r>
              <a:rPr lang="en-US" sz="2400" b="1" dirty="0" smtClean="0"/>
              <a:t>	BFS : 0 1 2 3 4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 smtClean="0"/>
              <a:t>(b) DFS : A B C E D F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BFS : A B C D E F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203" y="1661271"/>
            <a:ext cx="2607610" cy="23263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732" y="4264399"/>
            <a:ext cx="4141395" cy="25936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2003612"/>
            <a:ext cx="497252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lang="en-US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8951" y="4264399"/>
            <a:ext cx="511679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en-US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09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Topological Order/Sort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5" y="1655485"/>
            <a:ext cx="5106912" cy="1558364"/>
          </a:xfrm>
        </p:spPr>
        <p:txBody>
          <a:bodyPr/>
          <a:lstStyle/>
          <a:p>
            <a:r>
              <a:rPr lang="en-US" dirty="0" err="1"/>
              <a:t>U</a:t>
            </a:r>
            <a:r>
              <a:rPr lang="en-US" dirty="0" err="1" smtClean="0"/>
              <a:t>ntuk</a:t>
            </a:r>
            <a:r>
              <a:rPr lang="en-US" dirty="0" smtClean="0"/>
              <a:t> </a:t>
            </a:r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lulus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r>
              <a:rPr lang="en-US" dirty="0" smtClean="0"/>
              <a:t> –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r>
              <a:rPr lang="en-US" dirty="0" smtClean="0"/>
              <a:t> lain.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seharusnya</a:t>
            </a:r>
            <a:r>
              <a:rPr lang="en-US" dirty="0" smtClean="0"/>
              <a:t> </a:t>
            </a:r>
            <a:r>
              <a:rPr lang="en-US" dirty="0" err="1" smtClean="0"/>
              <a:t>urutan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r>
              <a:rPr lang="en-US" dirty="0" smtClean="0"/>
              <a:t> </a:t>
            </a:r>
            <a:r>
              <a:rPr lang="en-US" dirty="0" err="1" smtClean="0"/>
              <a:t>diambil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Picture 8" descr="tpl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809" y="2997573"/>
            <a:ext cx="2916698" cy="3040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503896" y="1655484"/>
            <a:ext cx="5106912" cy="2539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BD47"/>
              </a:buClr>
              <a:buFont typeface="Wingdings 2" panose="05020102010507070707" pitchFamily="18" charset="2"/>
              <a:buNone/>
            </a:pPr>
            <a:r>
              <a:rPr lang="en-US" dirty="0" err="1" smtClean="0">
                <a:solidFill>
                  <a:srgbClr val="505046"/>
                </a:solidFill>
              </a:rPr>
              <a:t>Bagaimana</a:t>
            </a:r>
            <a:r>
              <a:rPr lang="en-US" dirty="0" smtClean="0">
                <a:solidFill>
                  <a:srgbClr val="505046"/>
                </a:solidFill>
              </a:rPr>
              <a:t> </a:t>
            </a:r>
            <a:r>
              <a:rPr lang="en-US" dirty="0" err="1" smtClean="0">
                <a:solidFill>
                  <a:srgbClr val="505046"/>
                </a:solidFill>
              </a:rPr>
              <a:t>pengurutan</a:t>
            </a:r>
            <a:r>
              <a:rPr lang="en-US" dirty="0" smtClean="0">
                <a:solidFill>
                  <a:srgbClr val="505046"/>
                </a:solidFill>
              </a:rPr>
              <a:t> </a:t>
            </a:r>
            <a:r>
              <a:rPr lang="en-US" dirty="0" err="1" smtClean="0">
                <a:solidFill>
                  <a:srgbClr val="505046"/>
                </a:solidFill>
              </a:rPr>
              <a:t>pengerjaan</a:t>
            </a:r>
            <a:r>
              <a:rPr lang="en-US" dirty="0" smtClean="0">
                <a:solidFill>
                  <a:srgbClr val="505046"/>
                </a:solidFill>
              </a:rPr>
              <a:t> </a:t>
            </a:r>
            <a:r>
              <a:rPr lang="en-US" dirty="0" err="1" smtClean="0">
                <a:solidFill>
                  <a:srgbClr val="505046"/>
                </a:solidFill>
              </a:rPr>
              <a:t>jika</a:t>
            </a:r>
            <a:r>
              <a:rPr lang="en-US" dirty="0" smtClean="0">
                <a:solidFill>
                  <a:srgbClr val="505046"/>
                </a:solidFill>
              </a:rPr>
              <a:t>:</a:t>
            </a:r>
          </a:p>
          <a:p>
            <a:pPr>
              <a:buClr>
                <a:srgbClr val="FFBD47"/>
              </a:buClr>
            </a:pPr>
            <a:r>
              <a:rPr lang="en-US" dirty="0" smtClean="0">
                <a:solidFill>
                  <a:srgbClr val="505046"/>
                </a:solidFill>
              </a:rPr>
              <a:t>A </a:t>
            </a:r>
            <a:r>
              <a:rPr lang="en-US" dirty="0" err="1">
                <a:solidFill>
                  <a:srgbClr val="505046"/>
                </a:solidFill>
              </a:rPr>
              <a:t>harus</a:t>
            </a:r>
            <a:r>
              <a:rPr lang="en-US" dirty="0">
                <a:solidFill>
                  <a:srgbClr val="505046"/>
                </a:solidFill>
              </a:rPr>
              <a:t> </a:t>
            </a:r>
            <a:r>
              <a:rPr lang="en-US" dirty="0" err="1">
                <a:solidFill>
                  <a:srgbClr val="505046"/>
                </a:solidFill>
              </a:rPr>
              <a:t>dikerjakan</a:t>
            </a:r>
            <a:r>
              <a:rPr lang="en-US" dirty="0">
                <a:solidFill>
                  <a:srgbClr val="505046"/>
                </a:solidFill>
              </a:rPr>
              <a:t> </a:t>
            </a:r>
            <a:r>
              <a:rPr lang="en-US" dirty="0" err="1">
                <a:solidFill>
                  <a:srgbClr val="505046"/>
                </a:solidFill>
              </a:rPr>
              <a:t>setelah</a:t>
            </a:r>
            <a:r>
              <a:rPr lang="en-US" dirty="0">
                <a:solidFill>
                  <a:srgbClr val="505046"/>
                </a:solidFill>
              </a:rPr>
              <a:t> D </a:t>
            </a:r>
            <a:r>
              <a:rPr lang="en-US" dirty="0" err="1">
                <a:solidFill>
                  <a:srgbClr val="505046"/>
                </a:solidFill>
              </a:rPr>
              <a:t>dikerjakan</a:t>
            </a:r>
            <a:endParaRPr lang="en-US" dirty="0">
              <a:solidFill>
                <a:srgbClr val="505046"/>
              </a:solidFill>
            </a:endParaRPr>
          </a:p>
          <a:p>
            <a:pPr>
              <a:buClr>
                <a:srgbClr val="FFBD47"/>
              </a:buClr>
            </a:pPr>
            <a:r>
              <a:rPr lang="en-US" dirty="0" smtClean="0">
                <a:solidFill>
                  <a:srgbClr val="505046"/>
                </a:solidFill>
              </a:rPr>
              <a:t>C </a:t>
            </a:r>
            <a:r>
              <a:rPr lang="en-US" dirty="0" err="1">
                <a:solidFill>
                  <a:srgbClr val="505046"/>
                </a:solidFill>
              </a:rPr>
              <a:t>baru</a:t>
            </a:r>
            <a:r>
              <a:rPr lang="en-US" dirty="0">
                <a:solidFill>
                  <a:srgbClr val="505046"/>
                </a:solidFill>
              </a:rPr>
              <a:t> </a:t>
            </a:r>
            <a:r>
              <a:rPr lang="en-US" dirty="0" err="1">
                <a:solidFill>
                  <a:srgbClr val="505046"/>
                </a:solidFill>
              </a:rPr>
              <a:t>dapat</a:t>
            </a:r>
            <a:r>
              <a:rPr lang="en-US" dirty="0">
                <a:solidFill>
                  <a:srgbClr val="505046"/>
                </a:solidFill>
              </a:rPr>
              <a:t> </a:t>
            </a:r>
            <a:r>
              <a:rPr lang="en-US" dirty="0" err="1">
                <a:solidFill>
                  <a:srgbClr val="505046"/>
                </a:solidFill>
              </a:rPr>
              <a:t>dikerjakan</a:t>
            </a:r>
            <a:r>
              <a:rPr lang="en-US" dirty="0">
                <a:solidFill>
                  <a:srgbClr val="505046"/>
                </a:solidFill>
              </a:rPr>
              <a:t> </a:t>
            </a:r>
            <a:r>
              <a:rPr lang="en-US" dirty="0" err="1">
                <a:solidFill>
                  <a:srgbClr val="505046"/>
                </a:solidFill>
              </a:rPr>
              <a:t>jika</a:t>
            </a:r>
            <a:r>
              <a:rPr lang="en-US" dirty="0">
                <a:solidFill>
                  <a:srgbClr val="505046"/>
                </a:solidFill>
              </a:rPr>
              <a:t> A </a:t>
            </a:r>
            <a:r>
              <a:rPr lang="en-US" dirty="0" err="1" smtClean="0">
                <a:solidFill>
                  <a:srgbClr val="505046"/>
                </a:solidFill>
              </a:rPr>
              <a:t>dikerjakan</a:t>
            </a:r>
            <a:endParaRPr lang="en-US" dirty="0">
              <a:solidFill>
                <a:srgbClr val="505046"/>
              </a:solidFill>
            </a:endParaRPr>
          </a:p>
          <a:p>
            <a:pPr>
              <a:buClr>
                <a:srgbClr val="FFBD47"/>
              </a:buClr>
            </a:pPr>
            <a:r>
              <a:rPr lang="en-US" dirty="0" smtClean="0">
                <a:solidFill>
                  <a:srgbClr val="505046"/>
                </a:solidFill>
              </a:rPr>
              <a:t>B </a:t>
            </a:r>
            <a:r>
              <a:rPr lang="en-US" dirty="0" err="1">
                <a:solidFill>
                  <a:srgbClr val="505046"/>
                </a:solidFill>
              </a:rPr>
              <a:t>dikerjakan</a:t>
            </a:r>
            <a:r>
              <a:rPr lang="en-US" dirty="0">
                <a:solidFill>
                  <a:srgbClr val="505046"/>
                </a:solidFill>
              </a:rPr>
              <a:t> </a:t>
            </a:r>
            <a:r>
              <a:rPr lang="en-US" dirty="0" err="1">
                <a:solidFill>
                  <a:srgbClr val="505046"/>
                </a:solidFill>
              </a:rPr>
              <a:t>jika</a:t>
            </a:r>
            <a:r>
              <a:rPr lang="en-US" dirty="0">
                <a:solidFill>
                  <a:srgbClr val="505046"/>
                </a:solidFill>
              </a:rPr>
              <a:t> A </a:t>
            </a:r>
            <a:r>
              <a:rPr lang="en-US" dirty="0" err="1">
                <a:solidFill>
                  <a:srgbClr val="505046"/>
                </a:solidFill>
              </a:rPr>
              <a:t>dikerjakan</a:t>
            </a:r>
            <a:endParaRPr lang="en-US" dirty="0">
              <a:solidFill>
                <a:srgbClr val="505046"/>
              </a:solidFill>
            </a:endParaRPr>
          </a:p>
          <a:p>
            <a:pPr>
              <a:buClr>
                <a:srgbClr val="FFBD47"/>
              </a:buClr>
            </a:pPr>
            <a:r>
              <a:rPr lang="en-US" dirty="0" smtClean="0">
                <a:solidFill>
                  <a:srgbClr val="505046"/>
                </a:solidFill>
              </a:rPr>
              <a:t>E </a:t>
            </a:r>
            <a:r>
              <a:rPr lang="en-US" dirty="0" err="1">
                <a:solidFill>
                  <a:srgbClr val="505046"/>
                </a:solidFill>
              </a:rPr>
              <a:t>dikerjakan</a:t>
            </a:r>
            <a:r>
              <a:rPr lang="en-US" dirty="0">
                <a:solidFill>
                  <a:srgbClr val="505046"/>
                </a:solidFill>
              </a:rPr>
              <a:t> </a:t>
            </a:r>
            <a:r>
              <a:rPr lang="en-US" dirty="0" err="1">
                <a:solidFill>
                  <a:srgbClr val="505046"/>
                </a:solidFill>
              </a:rPr>
              <a:t>jika</a:t>
            </a:r>
            <a:r>
              <a:rPr lang="en-US" dirty="0">
                <a:solidFill>
                  <a:srgbClr val="505046"/>
                </a:solidFill>
              </a:rPr>
              <a:t> D </a:t>
            </a:r>
            <a:r>
              <a:rPr lang="en-US" dirty="0" err="1">
                <a:solidFill>
                  <a:srgbClr val="505046"/>
                </a:solidFill>
              </a:rPr>
              <a:t>dan</a:t>
            </a:r>
            <a:r>
              <a:rPr lang="en-US" dirty="0">
                <a:solidFill>
                  <a:srgbClr val="505046"/>
                </a:solidFill>
              </a:rPr>
              <a:t> B </a:t>
            </a:r>
            <a:r>
              <a:rPr lang="en-US" dirty="0" err="1">
                <a:solidFill>
                  <a:srgbClr val="505046"/>
                </a:solidFill>
              </a:rPr>
              <a:t>selesai</a:t>
            </a:r>
            <a:r>
              <a:rPr lang="en-US" dirty="0">
                <a:solidFill>
                  <a:srgbClr val="505046"/>
                </a:solidFill>
              </a:rPr>
              <a:t> </a:t>
            </a:r>
            <a:r>
              <a:rPr lang="en-US" dirty="0" err="1" smtClean="0">
                <a:solidFill>
                  <a:srgbClr val="505046"/>
                </a:solidFill>
              </a:rPr>
              <a:t>dikerjakan</a:t>
            </a:r>
            <a:endParaRPr lang="en-US" dirty="0" smtClean="0">
              <a:solidFill>
                <a:srgbClr val="505046"/>
              </a:solidFill>
            </a:endParaRPr>
          </a:p>
          <a:p>
            <a:pPr>
              <a:buClr>
                <a:srgbClr val="FFBD47"/>
              </a:buClr>
            </a:pPr>
            <a:r>
              <a:rPr lang="en-US" dirty="0" smtClean="0">
                <a:solidFill>
                  <a:srgbClr val="505046"/>
                </a:solidFill>
              </a:rPr>
              <a:t>F </a:t>
            </a:r>
            <a:r>
              <a:rPr lang="en-US" dirty="0" err="1">
                <a:solidFill>
                  <a:srgbClr val="505046"/>
                </a:solidFill>
              </a:rPr>
              <a:t>dikerjakan</a:t>
            </a:r>
            <a:r>
              <a:rPr lang="en-US" dirty="0">
                <a:solidFill>
                  <a:srgbClr val="505046"/>
                </a:solidFill>
              </a:rPr>
              <a:t> </a:t>
            </a:r>
            <a:r>
              <a:rPr lang="en-US" dirty="0" err="1">
                <a:solidFill>
                  <a:srgbClr val="505046"/>
                </a:solidFill>
              </a:rPr>
              <a:t>jika</a:t>
            </a:r>
            <a:r>
              <a:rPr lang="en-US" dirty="0">
                <a:solidFill>
                  <a:srgbClr val="505046"/>
                </a:solidFill>
              </a:rPr>
              <a:t> A </a:t>
            </a:r>
            <a:r>
              <a:rPr lang="en-US" dirty="0" err="1">
                <a:solidFill>
                  <a:srgbClr val="505046"/>
                </a:solidFill>
              </a:rPr>
              <a:t>dan</a:t>
            </a:r>
            <a:r>
              <a:rPr lang="en-US" dirty="0">
                <a:solidFill>
                  <a:srgbClr val="505046"/>
                </a:solidFill>
              </a:rPr>
              <a:t> C </a:t>
            </a:r>
            <a:r>
              <a:rPr lang="en-US" dirty="0" err="1">
                <a:solidFill>
                  <a:srgbClr val="505046"/>
                </a:solidFill>
              </a:rPr>
              <a:t>selesai</a:t>
            </a:r>
            <a:r>
              <a:rPr lang="en-US" dirty="0">
                <a:solidFill>
                  <a:srgbClr val="505046"/>
                </a:solidFill>
              </a:rPr>
              <a:t> </a:t>
            </a:r>
            <a:r>
              <a:rPr lang="en-US" dirty="0" err="1">
                <a:solidFill>
                  <a:srgbClr val="505046"/>
                </a:solidFill>
              </a:rPr>
              <a:t>dikerjakan</a:t>
            </a:r>
            <a:endParaRPr lang="en-US" dirty="0">
              <a:solidFill>
                <a:srgbClr val="505046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7543" y="4195481"/>
            <a:ext cx="3003175" cy="2109373"/>
          </a:xfrm>
          <a:prstGeom prst="rect">
            <a:avLst/>
          </a:prstGeom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136387" y="5030550"/>
            <a:ext cx="3543214" cy="46166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en-US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Yes! - Topological sort.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18365" y="5539352"/>
            <a:ext cx="3179258" cy="1200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Harus</a:t>
            </a: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DAG </a:t>
            </a:r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(Directed Acyclic Graf</a:t>
            </a:r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graph </a:t>
            </a:r>
            <a:r>
              <a:rPr lang="en-US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berarah</a:t>
            </a: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sirkuler</a:t>
            </a: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(cycle)</a:t>
            </a:r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7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Order/Sort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1803401"/>
            <a:ext cx="11029615" cy="1054099"/>
          </a:xfrm>
        </p:spPr>
        <p:txBody>
          <a:bodyPr/>
          <a:lstStyle/>
          <a:p>
            <a:r>
              <a:rPr lang="en-US" dirty="0" err="1" smtClean="0"/>
              <a:t>Untuk</a:t>
            </a:r>
            <a:r>
              <a:rPr lang="en-US" dirty="0" smtClean="0"/>
              <a:t> graph </a:t>
            </a:r>
            <a:r>
              <a:rPr lang="en-US" dirty="0" err="1" smtClean="0"/>
              <a:t>berarah</a:t>
            </a:r>
            <a:r>
              <a:rPr lang="en-US" dirty="0" smtClean="0"/>
              <a:t> </a:t>
            </a:r>
            <a:r>
              <a:rPr lang="en-US" b="1" dirty="0" smtClean="0"/>
              <a:t>G = (V, E), </a:t>
            </a:r>
            <a:r>
              <a:rPr lang="en-US" dirty="0" smtClean="0"/>
              <a:t>topological order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pengurutan</a:t>
            </a:r>
            <a:r>
              <a:rPr lang="en-US" dirty="0" smtClean="0"/>
              <a:t> linear node-</a:t>
            </a:r>
            <a:r>
              <a:rPr lang="en-US" dirty="0" err="1" smtClean="0"/>
              <a:t>nodenya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: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edge </a:t>
            </a:r>
            <a:r>
              <a:rPr lang="en-US" b="1" dirty="0" smtClean="0"/>
              <a:t>(v, w) </a:t>
            </a:r>
            <a:r>
              <a:rPr lang="en-US" dirty="0" smtClean="0"/>
              <a:t>di </a:t>
            </a:r>
            <a:r>
              <a:rPr lang="en-US" b="1" dirty="0" smtClean="0"/>
              <a:t>E</a:t>
            </a:r>
            <a:r>
              <a:rPr lang="en-US" dirty="0" smtClean="0"/>
              <a:t>, </a:t>
            </a:r>
            <a:r>
              <a:rPr lang="en-US" b="1" dirty="0" smtClean="0"/>
              <a:t>v</a:t>
            </a:r>
            <a:r>
              <a:rPr lang="en-US" dirty="0" smtClean="0"/>
              <a:t> </a:t>
            </a:r>
            <a:r>
              <a:rPr lang="en-US" dirty="0" err="1" smtClean="0"/>
              <a:t>mendahului</a:t>
            </a:r>
            <a:r>
              <a:rPr lang="en-US" dirty="0" smtClean="0"/>
              <a:t> </a:t>
            </a:r>
            <a:r>
              <a:rPr lang="en-US" b="1" dirty="0" smtClean="0"/>
              <a:t>w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urutan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955" y="3416243"/>
            <a:ext cx="3633621" cy="21320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516" y="2530484"/>
            <a:ext cx="4303581" cy="17038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516" y="4559329"/>
            <a:ext cx="4486276" cy="21645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79544" y="4112926"/>
            <a:ext cx="3424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Tanda</a:t>
            </a:r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panah</a:t>
            </a:r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arah</a:t>
            </a:r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kanan</a:t>
            </a:r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72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Graph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node (</a:t>
            </a:r>
            <a:r>
              <a:rPr lang="en-US" dirty="0" err="1"/>
              <a:t>simpul</a:t>
            </a:r>
            <a:r>
              <a:rPr lang="en-US" dirty="0"/>
              <a:t>)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dimensi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dihubungkan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sekumpulan</a:t>
            </a:r>
            <a:r>
              <a:rPr lang="en-US" dirty="0"/>
              <a:t> </a:t>
            </a:r>
            <a:r>
              <a:rPr lang="en-US" dirty="0" smtClean="0"/>
              <a:t>edge (</a:t>
            </a:r>
            <a:r>
              <a:rPr lang="en-US" dirty="0" err="1" smtClean="0"/>
              <a:t>garis</a:t>
            </a:r>
            <a:r>
              <a:rPr lang="en-US" dirty="0" smtClean="0"/>
              <a:t>)</a:t>
            </a:r>
          </a:p>
          <a:p>
            <a:r>
              <a:rPr lang="en-US" dirty="0"/>
              <a:t>Graph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merepresentasikan</a:t>
            </a:r>
            <a:r>
              <a:rPr lang="en-US" dirty="0" smtClean="0"/>
              <a:t> </a:t>
            </a:r>
            <a:r>
              <a:rPr lang="en-US" dirty="0" err="1"/>
              <a:t>objek-objek</a:t>
            </a:r>
            <a:r>
              <a:rPr lang="en-US" dirty="0"/>
              <a:t> </a:t>
            </a:r>
            <a:r>
              <a:rPr lang="en-US" dirty="0" err="1" smtClean="0"/>
              <a:t>diskrit</a:t>
            </a:r>
            <a:r>
              <a:rPr lang="en-US" dirty="0" smtClean="0"/>
              <a:t> (</a:t>
            </a:r>
            <a:r>
              <a:rPr lang="en-US" dirty="0" err="1" smtClean="0"/>
              <a:t>direpresentasikan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node)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objek-objek</a:t>
            </a:r>
            <a:r>
              <a:rPr lang="en-US" dirty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direpresentasikan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smtClean="0"/>
              <a:t>edge) </a:t>
            </a:r>
          </a:p>
          <a:p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/>
              <a:t>matematis</a:t>
            </a:r>
            <a:r>
              <a:rPr lang="en-US" dirty="0"/>
              <a:t> </a:t>
            </a:r>
            <a:r>
              <a:rPr lang="en-US" dirty="0" err="1"/>
              <a:t>dinyatakan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dirty="0" smtClean="0"/>
              <a:t>								</a:t>
            </a:r>
            <a:r>
              <a:rPr lang="en-US" sz="2400" b="1" dirty="0" smtClean="0"/>
              <a:t>G </a:t>
            </a:r>
            <a:r>
              <a:rPr lang="en-US" sz="2400" b="1" dirty="0"/>
              <a:t>= (V, E</a:t>
            </a:r>
            <a:r>
              <a:rPr lang="en-US" sz="2400" b="1" dirty="0" smtClean="0"/>
              <a:t>)</a:t>
            </a:r>
          </a:p>
          <a:p>
            <a:pPr>
              <a:buFontTx/>
              <a:buNone/>
            </a:pPr>
            <a:r>
              <a:rPr lang="en-US" altLang="en-US" dirty="0" err="1"/>
              <a:t>Dimana</a:t>
            </a:r>
            <a:r>
              <a:rPr lang="en-US" altLang="en-US" dirty="0"/>
              <a:t>  	</a:t>
            </a:r>
          </a:p>
          <a:p>
            <a:pPr>
              <a:buFontTx/>
              <a:buNone/>
            </a:pPr>
            <a:r>
              <a:rPr lang="en-US" altLang="en-US" dirty="0"/>
              <a:t>		</a:t>
            </a:r>
            <a:r>
              <a:rPr lang="en-US" altLang="en-US" b="1" dirty="0"/>
              <a:t>G</a:t>
            </a:r>
            <a:r>
              <a:rPr lang="en-US" altLang="en-US" dirty="0"/>
              <a:t> = </a:t>
            </a:r>
            <a:r>
              <a:rPr lang="en-US" altLang="en-US" dirty="0" smtClean="0"/>
              <a:t>Graph</a:t>
            </a:r>
          </a:p>
          <a:p>
            <a:pPr>
              <a:buFontTx/>
              <a:buNone/>
            </a:pPr>
            <a:r>
              <a:rPr lang="en-US" altLang="en-US" dirty="0" smtClean="0"/>
              <a:t>		</a:t>
            </a:r>
            <a:r>
              <a:rPr lang="en-US" altLang="en-US" b="1" dirty="0" smtClean="0"/>
              <a:t>V</a:t>
            </a:r>
            <a:r>
              <a:rPr lang="en-US" altLang="en-US" dirty="0" smtClean="0"/>
              <a:t> = Vertex, </a:t>
            </a:r>
            <a:r>
              <a:rPr lang="en-US" altLang="en-US" dirty="0" err="1" smtClean="0"/>
              <a:t>atau</a:t>
            </a:r>
            <a:r>
              <a:rPr lang="en-US" altLang="en-US" dirty="0" smtClean="0"/>
              <a:t> Node, </a:t>
            </a:r>
            <a:r>
              <a:rPr lang="en-US" altLang="en-US" dirty="0" err="1" smtClean="0"/>
              <a:t>atau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Simpul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atau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Titik</a:t>
            </a:r>
            <a:r>
              <a:rPr lang="en-US" altLang="en-US" dirty="0" smtClean="0"/>
              <a:t> </a:t>
            </a:r>
          </a:p>
          <a:p>
            <a:pPr>
              <a:buFontTx/>
              <a:buNone/>
            </a:pPr>
            <a:r>
              <a:rPr lang="en-US" altLang="en-US" dirty="0"/>
              <a:t>		</a:t>
            </a:r>
            <a:r>
              <a:rPr lang="en-US" altLang="en-US" b="1" dirty="0"/>
              <a:t>E</a:t>
            </a:r>
            <a:r>
              <a:rPr lang="en-US" altLang="en-US" dirty="0"/>
              <a:t> = </a:t>
            </a:r>
            <a:r>
              <a:rPr lang="en-US" altLang="en-US" dirty="0" smtClean="0"/>
              <a:t>Edge,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err="1" smtClean="0"/>
              <a:t>Busur</a:t>
            </a:r>
            <a:r>
              <a:rPr lang="en-US" altLang="en-US" dirty="0" smtClean="0"/>
              <a:t>,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err="1" smtClean="0"/>
              <a:t>Garis</a:t>
            </a:r>
            <a:endParaRPr lang="en-US" alt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94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Order/Sort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1803401"/>
            <a:ext cx="11029615" cy="368299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Lain:</a:t>
            </a:r>
            <a:endParaRPr lang="en-US" dirty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50" y="2713038"/>
            <a:ext cx="31178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50" y="5297488"/>
            <a:ext cx="3455988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2"/>
          <p:cNvSpPr>
            <a:spLocks noChangeShapeType="1"/>
          </p:cNvSpPr>
          <p:nvPr/>
        </p:nvSpPr>
        <p:spPr bwMode="auto">
          <a:xfrm>
            <a:off x="4122738" y="5945188"/>
            <a:ext cx="1008062" cy="0"/>
          </a:xfrm>
          <a:prstGeom prst="line">
            <a:avLst/>
          </a:prstGeom>
          <a:noFill/>
          <a:ln w="57150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238" y="5370513"/>
            <a:ext cx="4105275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tpl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425" y="1814121"/>
            <a:ext cx="2584450" cy="269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tpl02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225" y="1814121"/>
            <a:ext cx="4803775" cy="314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7254875" y="3511550"/>
            <a:ext cx="1008062" cy="0"/>
          </a:xfrm>
          <a:prstGeom prst="line">
            <a:avLst/>
          </a:prstGeom>
          <a:noFill/>
          <a:ln w="57150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05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</a:t>
            </a:r>
            <a:r>
              <a:rPr lang="en-US" dirty="0" smtClean="0"/>
              <a:t>Order/Sort = </a:t>
            </a:r>
            <a:r>
              <a:rPr lang="en-US" b="1" dirty="0" err="1" smtClean="0"/>
              <a:t>Tidak</a:t>
            </a:r>
            <a:r>
              <a:rPr lang="en-US" b="1" dirty="0" smtClean="0"/>
              <a:t> Unique</a:t>
            </a:r>
            <a:endParaRPr lang="en-US" b="1" dirty="0"/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5841999" y="2470151"/>
            <a:ext cx="454501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s1 = {a, b, c, d, e, f, g, h, </a:t>
            </a:r>
            <a:r>
              <a:rPr lang="en-US" altLang="en-US" sz="24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algn="ctr"/>
            <a:endParaRPr lang="en-US" alt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en-US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s2 = {a, c, b, f, e, d, h, g, </a:t>
            </a:r>
            <a:r>
              <a:rPr lang="en-US" altLang="en-US" sz="24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algn="ctr"/>
            <a:endParaRPr lang="en-US" alt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en-US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s3 = {a, b, d, c, e, g, f, h, </a:t>
            </a:r>
            <a:r>
              <a:rPr lang="en-US" altLang="en-US" sz="24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algn="ctr"/>
            <a:endParaRPr lang="en-US" alt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en-US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s4 = {a, c, f, b, e, h, d, g, </a:t>
            </a:r>
            <a:r>
              <a:rPr lang="en-US" altLang="en-US" sz="24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algn="ctr"/>
            <a:endParaRPr lang="en-US" altLang="en-US" sz="2400" b="1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en-US" sz="24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altLang="en-US" sz="2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seterusnya</a:t>
            </a:r>
            <a:r>
              <a:rPr lang="en-US" altLang="en-US" sz="2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184401"/>
            <a:ext cx="4843461" cy="3365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014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</a:t>
            </a:r>
            <a:r>
              <a:rPr lang="en-US" dirty="0" smtClean="0"/>
              <a:t>Order/Sort: </a:t>
            </a:r>
            <a:r>
              <a:rPr lang="en-US" dirty="0" err="1" smtClean="0"/>
              <a:t>Algoritma</a:t>
            </a:r>
            <a:r>
              <a:rPr lang="en-US" dirty="0" smtClean="0"/>
              <a:t> Topo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760539"/>
            <a:ext cx="11029615" cy="4055399"/>
          </a:xfrm>
        </p:spPr>
        <p:txBody>
          <a:bodyPr>
            <a:normAutofit/>
          </a:bodyPr>
          <a:lstStyle/>
          <a:p>
            <a:r>
              <a:rPr lang="en-US" b="1" u="sng" dirty="0" err="1" smtClean="0"/>
              <a:t>Langkah</a:t>
            </a:r>
            <a:r>
              <a:rPr lang="en-US" b="1" u="sng" dirty="0" smtClean="0"/>
              <a:t> 1</a:t>
            </a:r>
            <a:r>
              <a:rPr lang="en-US" dirty="0" smtClean="0"/>
              <a:t>: </a:t>
            </a:r>
            <a:r>
              <a:rPr lang="en-US" dirty="0" err="1" smtClean="0"/>
              <a:t>identifikasi</a:t>
            </a:r>
            <a:r>
              <a:rPr lang="en-US" dirty="0" smtClean="0"/>
              <a:t> node-node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edge yang </a:t>
            </a: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b="1" dirty="0" err="1" smtClean="0"/>
              <a:t>indegree</a:t>
            </a:r>
            <a:r>
              <a:rPr lang="en-US" b="1" dirty="0" smtClean="0"/>
              <a:t>(node) = 0</a:t>
            </a:r>
            <a:endParaRPr lang="en-US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 err="1" smtClean="0"/>
              <a:t>Pilih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salah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satu</a:t>
            </a:r>
            <a:r>
              <a:rPr lang="en-US" sz="1800" b="1" dirty="0" smtClean="0"/>
              <a:t> node: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4" y="2136569"/>
            <a:ext cx="3563468" cy="19097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081" y="2717292"/>
            <a:ext cx="3181350" cy="1524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03986" y="2379946"/>
            <a:ext cx="4784771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Jika</a:t>
            </a: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node </a:t>
            </a:r>
            <a:r>
              <a:rPr lang="en-US" sz="16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berarti</a:t>
            </a: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cycle </a:t>
            </a: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STOP</a:t>
            </a:r>
            <a:endParaRPr 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3477" y="4758662"/>
            <a:ext cx="3279165" cy="187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7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Order/Sort: </a:t>
            </a:r>
            <a:r>
              <a:rPr lang="en-US" dirty="0" err="1"/>
              <a:t>Algoritma</a:t>
            </a:r>
            <a:r>
              <a:rPr lang="en-US" dirty="0"/>
              <a:t> Topo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err="1" smtClean="0"/>
              <a:t>Langkah</a:t>
            </a:r>
            <a:r>
              <a:rPr lang="en-US" b="1" u="sng" dirty="0" smtClean="0"/>
              <a:t> 2</a:t>
            </a:r>
            <a:r>
              <a:rPr lang="en-US" dirty="0" smtClean="0"/>
              <a:t>: </a:t>
            </a:r>
            <a:r>
              <a:rPr lang="en-US" dirty="0" err="1" smtClean="0"/>
              <a:t>hapus</a:t>
            </a:r>
            <a:r>
              <a:rPr lang="en-US" dirty="0" smtClean="0"/>
              <a:t> node </a:t>
            </a:r>
            <a:r>
              <a:rPr lang="en-US" dirty="0" err="1" smtClean="0"/>
              <a:t>tersebut</a:t>
            </a:r>
            <a:r>
              <a:rPr lang="en-US" dirty="0" smtClean="0"/>
              <a:t> (node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indegree</a:t>
            </a:r>
            <a:r>
              <a:rPr lang="en-US" dirty="0" smtClean="0"/>
              <a:t> 0)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edge yang </a:t>
            </a:r>
            <a:r>
              <a:rPr lang="en-US" dirty="0" err="1" smtClean="0"/>
              <a:t>keluar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node </a:t>
            </a:r>
            <a:r>
              <a:rPr lang="en-US" dirty="0" err="1" smtClean="0"/>
              <a:t>tersebut</a:t>
            </a:r>
            <a:r>
              <a:rPr lang="en-US" dirty="0" smtClean="0"/>
              <a:t>. </a:t>
            </a:r>
            <a:r>
              <a:rPr lang="en-US" dirty="0" err="1" smtClean="0"/>
              <a:t>Tempatkan</a:t>
            </a:r>
            <a:r>
              <a:rPr lang="en-US" dirty="0" smtClean="0"/>
              <a:t> node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output.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Ulangi</a:t>
            </a:r>
            <a:r>
              <a:rPr lang="en-US" dirty="0" smtClean="0"/>
              <a:t> </a:t>
            </a:r>
            <a:r>
              <a:rPr lang="en-US" b="1" u="sng" dirty="0" err="1" smtClean="0"/>
              <a:t>langkah</a:t>
            </a:r>
            <a:r>
              <a:rPr lang="en-US" b="1" u="sng" dirty="0" smtClean="0"/>
              <a:t> 1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b="1" u="sng" dirty="0" err="1" smtClean="0"/>
              <a:t>langkah</a:t>
            </a:r>
            <a:r>
              <a:rPr lang="en-US" b="1" u="sng" dirty="0" smtClean="0"/>
              <a:t> 2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graph </a:t>
            </a:r>
            <a:r>
              <a:rPr lang="en-US" dirty="0" err="1" smtClean="0"/>
              <a:t>kosong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3" y="2614612"/>
            <a:ext cx="5420551" cy="19002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956" y="4443497"/>
            <a:ext cx="3416113" cy="224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46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Order/Sort: </a:t>
            </a:r>
            <a:r>
              <a:rPr lang="en-US" dirty="0" err="1"/>
              <a:t>Algoritma</a:t>
            </a:r>
            <a:r>
              <a:rPr lang="en-US" dirty="0"/>
              <a:t> Topo Sort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899" y="1655575"/>
            <a:ext cx="3600450" cy="1733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652" y="3556186"/>
            <a:ext cx="3781425" cy="1419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899" y="5374527"/>
            <a:ext cx="4124325" cy="1019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3346" y="1874650"/>
            <a:ext cx="3829050" cy="1295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6408" y="3928688"/>
            <a:ext cx="4724400" cy="23050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80503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5" y="1803402"/>
            <a:ext cx="8526306" cy="4368798"/>
          </a:xfrm>
        </p:spPr>
        <p:txBody>
          <a:bodyPr>
            <a:normAutofit/>
          </a:bodyPr>
          <a:lstStyle/>
          <a:p>
            <a:pPr marL="342900" indent="-342900">
              <a:buClrTx/>
              <a:buFont typeface="+mj-lt"/>
              <a:buAutoNum type="arabicPeriod"/>
            </a:pPr>
            <a:r>
              <a:rPr lang="en-US" dirty="0" err="1" smtClean="0"/>
              <a:t>Simpan</a:t>
            </a:r>
            <a:r>
              <a:rPr lang="en-US" dirty="0" smtClean="0"/>
              <a:t> </a:t>
            </a:r>
            <a:r>
              <a:rPr lang="en-US" b="1" dirty="0" err="1" smtClean="0"/>
              <a:t>indegree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node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b="1" dirty="0" smtClean="0"/>
              <a:t>array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dirty="0" err="1" smtClean="0"/>
              <a:t>Inisialisasi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b="1" dirty="0" smtClean="0"/>
              <a:t>array/queue/stack</a:t>
            </a:r>
            <a:r>
              <a:rPr lang="en-US" dirty="0" smtClean="0"/>
              <a:t> (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data lain) </a:t>
            </a:r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 err="1" smtClean="0"/>
              <a:t>berisi</a:t>
            </a:r>
            <a:r>
              <a:rPr lang="en-US" dirty="0" smtClean="0"/>
              <a:t> node-node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b="1" dirty="0" err="1" smtClean="0"/>
              <a:t>indegree</a:t>
            </a:r>
            <a:r>
              <a:rPr lang="en-US" b="1" dirty="0" smtClean="0"/>
              <a:t> = 0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dirty="0" err="1" smtClean="0"/>
              <a:t>Selama</a:t>
            </a:r>
            <a:r>
              <a:rPr lang="en-US" dirty="0" smtClean="0"/>
              <a:t> </a:t>
            </a:r>
            <a:r>
              <a:rPr lang="en-US" b="1" dirty="0"/>
              <a:t>array/queue/stack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isinya</a:t>
            </a:r>
            <a:r>
              <a:rPr lang="en-US" dirty="0" smtClean="0"/>
              <a:t>:</a:t>
            </a:r>
          </a:p>
          <a:p>
            <a:pPr marL="666900" lvl="1" indent="-342900">
              <a:buClrTx/>
              <a:buFont typeface="+mj-lt"/>
              <a:buAutoNum type="alphaLcPeriod"/>
            </a:pPr>
            <a:r>
              <a:rPr lang="en-US" b="1" dirty="0" err="1" smtClean="0"/>
              <a:t>Dequeue</a:t>
            </a:r>
            <a:r>
              <a:rPr lang="en-US" b="1" dirty="0" smtClean="0"/>
              <a:t>/push</a:t>
            </a:r>
            <a:r>
              <a:rPr lang="en-US" dirty="0" smtClean="0"/>
              <a:t> </a:t>
            </a:r>
            <a:r>
              <a:rPr lang="en-US" dirty="0"/>
              <a:t>node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node </a:t>
            </a:r>
            <a:r>
              <a:rPr lang="en-US" dirty="0" err="1"/>
              <a:t>sebagai</a:t>
            </a:r>
            <a:r>
              <a:rPr lang="en-US" dirty="0"/>
              <a:t> output (</a:t>
            </a:r>
            <a:r>
              <a:rPr lang="en-US" dirty="0" err="1" smtClean="0"/>
              <a:t>misal</a:t>
            </a:r>
            <a:r>
              <a:rPr lang="en-US" dirty="0" smtClean="0"/>
              <a:t> </a:t>
            </a:r>
            <a:r>
              <a:rPr lang="en-US" dirty="0"/>
              <a:t>node </a:t>
            </a:r>
            <a:r>
              <a:rPr lang="en-US" b="1" dirty="0"/>
              <a:t>w</a:t>
            </a:r>
            <a:r>
              <a:rPr lang="en-US" dirty="0"/>
              <a:t>)</a:t>
            </a:r>
          </a:p>
          <a:p>
            <a:pPr marL="666900" lvl="1" indent="-342900">
              <a:buClrTx/>
              <a:buFont typeface="+mj-lt"/>
              <a:buAutoNum type="alphaLcPeriod"/>
            </a:pPr>
            <a:r>
              <a:rPr lang="en-US" b="1" dirty="0" smtClean="0"/>
              <a:t>Update array </a:t>
            </a:r>
            <a:r>
              <a:rPr lang="en-US" b="1" dirty="0" err="1" smtClean="0"/>
              <a:t>indegree</a:t>
            </a:r>
            <a:r>
              <a:rPr lang="en-US" b="1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/>
              <a:t>node-node yang adjacent </a:t>
            </a:r>
            <a:r>
              <a:rPr lang="en-US" dirty="0" err="1"/>
              <a:t>dengan</a:t>
            </a:r>
            <a:r>
              <a:rPr lang="en-US" dirty="0"/>
              <a:t> node </a:t>
            </a:r>
            <a:r>
              <a:rPr lang="en-US" b="1" dirty="0"/>
              <a:t>w</a:t>
            </a:r>
            <a:r>
              <a:rPr lang="en-US" dirty="0"/>
              <a:t> (</a:t>
            </a:r>
            <a:r>
              <a:rPr lang="en-US" b="1" dirty="0" err="1"/>
              <a:t>kurangi</a:t>
            </a:r>
            <a:r>
              <a:rPr lang="en-US" b="1" dirty="0"/>
              <a:t> 1</a:t>
            </a:r>
            <a:r>
              <a:rPr lang="en-US" dirty="0"/>
              <a:t>)</a:t>
            </a:r>
          </a:p>
          <a:p>
            <a:pPr marL="666900" lvl="1" indent="-342900">
              <a:buClrTx/>
              <a:buFont typeface="+mj-lt"/>
              <a:buAutoNum type="alphaLcPeriod"/>
            </a:pPr>
            <a:r>
              <a:rPr lang="en-US" b="1" dirty="0" err="1" smtClean="0"/>
              <a:t>Enqueue</a:t>
            </a:r>
            <a:r>
              <a:rPr lang="en-US" b="1" dirty="0" smtClean="0"/>
              <a:t>/pop</a:t>
            </a:r>
            <a:r>
              <a:rPr lang="en-US" dirty="0" smtClean="0"/>
              <a:t> </a:t>
            </a:r>
            <a:r>
              <a:rPr lang="en-US" dirty="0"/>
              <a:t>node-node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indegree</a:t>
            </a:r>
            <a:r>
              <a:rPr lang="en-US" dirty="0"/>
              <a:t> yang </a:t>
            </a:r>
            <a:r>
              <a:rPr lang="en-US" dirty="0" err="1" smtClean="0"/>
              <a:t>berubaha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0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node </a:t>
            </a:r>
            <a:r>
              <a:rPr lang="en-US" dirty="0" err="1" smtClean="0"/>
              <a:t>sudah</a:t>
            </a:r>
            <a:r>
              <a:rPr lang="en-US" dirty="0" smtClean="0"/>
              <a:t> di output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b="1" dirty="0" err="1" smtClean="0">
                <a:sym typeface="Wingdings" panose="05000000000000000000" pitchFamily="2" charset="2"/>
              </a:rPr>
              <a:t>selesai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jika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tidak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semua</a:t>
            </a:r>
            <a:r>
              <a:rPr lang="en-US" dirty="0" smtClean="0">
                <a:sym typeface="Wingdings" panose="05000000000000000000" pitchFamily="2" charset="2"/>
              </a:rPr>
              <a:t> node di output cycle</a:t>
            </a:r>
            <a:endParaRPr lang="en-US" dirty="0" smtClean="0"/>
          </a:p>
          <a:p>
            <a:pPr marL="666900" lvl="1" indent="-342900">
              <a:buClrTx/>
              <a:buFont typeface="+mj-lt"/>
              <a:buAutoNum type="alphaLcPeriod"/>
            </a:pPr>
            <a:endParaRPr lang="en-US" dirty="0" smtClean="0"/>
          </a:p>
          <a:p>
            <a:pPr marL="342900" indent="-342900">
              <a:buClrTx/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07501" y="3782146"/>
            <a:ext cx="3084499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Cek</a:t>
            </a:r>
            <a:r>
              <a:rPr lang="en-US" sz="1400" b="1" u="sng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file: </a:t>
            </a:r>
            <a:r>
              <a:rPr lang="en-US" sz="1400" b="1" u="sng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topo_sort.c</a:t>
            </a:r>
            <a:endParaRPr lang="en-US" sz="1400" b="1" u="sng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the no of vertices:</a:t>
            </a:r>
          </a:p>
          <a:p>
            <a:r>
              <a:rPr lang="en-US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the adjacency matrix:</a:t>
            </a:r>
          </a:p>
          <a:p>
            <a:r>
              <a:rPr lang="en-US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row 1</a:t>
            </a:r>
          </a:p>
          <a:p>
            <a:r>
              <a:rPr lang="en-US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0 1 1 0</a:t>
            </a:r>
          </a:p>
          <a:p>
            <a:r>
              <a:rPr lang="en-US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row 2</a:t>
            </a:r>
          </a:p>
          <a:p>
            <a:r>
              <a:rPr lang="en-US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0 0 0 1</a:t>
            </a:r>
          </a:p>
          <a:p>
            <a:r>
              <a:rPr lang="en-US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row 3</a:t>
            </a:r>
          </a:p>
          <a:p>
            <a:r>
              <a:rPr lang="en-US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0 0 0 1</a:t>
            </a:r>
          </a:p>
          <a:p>
            <a:r>
              <a:rPr lang="en-US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row 4</a:t>
            </a:r>
          </a:p>
          <a:p>
            <a:r>
              <a:rPr lang="en-US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0 0 0 </a:t>
            </a:r>
            <a:r>
              <a:rPr lang="en-US" sz="14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8625" y="2150597"/>
            <a:ext cx="276225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26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1803402"/>
            <a:ext cx="11029615" cy="696912"/>
          </a:xfrm>
        </p:spPr>
        <p:txBody>
          <a:bodyPr/>
          <a:lstStyle/>
          <a:p>
            <a:r>
              <a:rPr lang="en-US" dirty="0" err="1" smtClean="0"/>
              <a:t>Bagaimana</a:t>
            </a:r>
            <a:r>
              <a:rPr lang="en-US" dirty="0" smtClean="0"/>
              <a:t> topological order </a:t>
            </a:r>
            <a:r>
              <a:rPr lang="en-US" dirty="0" err="1" smtClean="0"/>
              <a:t>untuk</a:t>
            </a:r>
            <a:r>
              <a:rPr lang="en-US" dirty="0" smtClean="0"/>
              <a:t> graph di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4" y="2643189"/>
            <a:ext cx="4640581" cy="29003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57420" y="3083998"/>
            <a:ext cx="641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bisa</a:t>
            </a:r>
            <a:r>
              <a:rPr 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karena</a:t>
            </a:r>
            <a:r>
              <a:rPr 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membentuk</a:t>
            </a:r>
            <a:r>
              <a:rPr 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cycle </a:t>
            </a:r>
            <a:r>
              <a:rPr 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20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bukan</a:t>
            </a:r>
            <a:r>
              <a:rPr 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DAG</a:t>
            </a:r>
            <a:endParaRPr lang="en-US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94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VS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1803401"/>
            <a:ext cx="11029615" cy="284587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 err="1"/>
              <a:t>Sebuah</a:t>
            </a:r>
            <a:r>
              <a:rPr lang="en-US" altLang="en-US" sz="2000" dirty="0"/>
              <a:t> Graph </a:t>
            </a:r>
            <a:r>
              <a:rPr lang="en-US" altLang="en-US" sz="2000" dirty="0" err="1"/>
              <a:t>memiliki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ciri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berbeda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dengan</a:t>
            </a:r>
            <a:r>
              <a:rPr lang="en-US" altLang="en-US" sz="2000" dirty="0"/>
              <a:t> Tree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 err="1"/>
              <a:t>Dalam</a:t>
            </a:r>
            <a:r>
              <a:rPr lang="en-US" altLang="en-US" sz="2000" dirty="0"/>
              <a:t> Graph, edge </a:t>
            </a:r>
            <a:r>
              <a:rPr lang="en-US" altLang="en-US" sz="2000" dirty="0" err="1"/>
              <a:t>bebas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menghubungkan</a:t>
            </a:r>
            <a:r>
              <a:rPr lang="en-US" altLang="en-US" sz="2000" dirty="0"/>
              <a:t> node-node mana pun.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 err="1"/>
              <a:t>Dalam</a:t>
            </a:r>
            <a:r>
              <a:rPr lang="en-US" altLang="en-US" sz="2000" dirty="0"/>
              <a:t> Tree, </a:t>
            </a:r>
            <a:r>
              <a:rPr lang="en-US" altLang="en-US" sz="2000" dirty="0" err="1"/>
              <a:t>satu</a:t>
            </a:r>
            <a:r>
              <a:rPr lang="en-US" altLang="en-US" sz="2000" dirty="0"/>
              <a:t> node </a:t>
            </a:r>
            <a:r>
              <a:rPr lang="en-US" altLang="en-US" sz="2000" dirty="0" err="1"/>
              <a:t>hanya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boleh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terhubung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satu</a:t>
            </a:r>
            <a:r>
              <a:rPr lang="en-US" altLang="en-US" sz="2000" dirty="0"/>
              <a:t> parent </a:t>
            </a:r>
            <a:r>
              <a:rPr lang="en-US" altLang="en-US" sz="2000" dirty="0" err="1"/>
              <a:t>dan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beberapa</a:t>
            </a:r>
            <a:r>
              <a:rPr lang="en-US" altLang="en-US" sz="2000" dirty="0"/>
              <a:t> child, </a:t>
            </a:r>
            <a:r>
              <a:rPr lang="en-US" altLang="en-US" sz="2000" dirty="0" err="1"/>
              <a:t>tidak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boleh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beberapa</a:t>
            </a:r>
            <a:r>
              <a:rPr lang="en-US" altLang="en-US" sz="2000" dirty="0"/>
              <a:t> parent</a:t>
            </a:r>
            <a:r>
              <a:rPr lang="en-US" altLang="en-US" sz="2000" dirty="0" smtClean="0"/>
              <a:t>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altLang="en-US" sz="2000" dirty="0"/>
          </a:p>
          <a:p>
            <a:r>
              <a:rPr lang="en-US" altLang="en-US" sz="2000" dirty="0" err="1"/>
              <a:t>Dalam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sebuah</a:t>
            </a:r>
            <a:r>
              <a:rPr lang="en-US" altLang="en-US" sz="2000" dirty="0"/>
              <a:t> Graph </a:t>
            </a:r>
            <a:r>
              <a:rPr lang="en-US" altLang="en-US" sz="2000" dirty="0" err="1"/>
              <a:t>bisa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dirunut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jalur</a:t>
            </a:r>
            <a:r>
              <a:rPr lang="en-US" altLang="en-US" sz="2000" dirty="0"/>
              <a:t> edge yang </a:t>
            </a:r>
            <a:r>
              <a:rPr lang="en-US" altLang="en-US" sz="2000" dirty="0" err="1"/>
              <a:t>membentuk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jalur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putaran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dari</a:t>
            </a:r>
            <a:r>
              <a:rPr lang="en-US" altLang="en-US" sz="2000" dirty="0"/>
              <a:t> 1 node </a:t>
            </a:r>
            <a:r>
              <a:rPr lang="en-US" altLang="en-US" sz="2000" dirty="0" err="1"/>
              <a:t>kembali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ke</a:t>
            </a:r>
            <a:r>
              <a:rPr lang="en-US" altLang="en-US" sz="2000" dirty="0"/>
              <a:t> node </a:t>
            </a:r>
            <a:r>
              <a:rPr lang="en-US" altLang="en-US" sz="2000" dirty="0" err="1"/>
              <a:t>semula</a:t>
            </a:r>
            <a:r>
              <a:rPr lang="en-US" altLang="en-US" sz="2000" dirty="0"/>
              <a:t>;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ini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tidak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boleh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terjadi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dalam</a:t>
            </a:r>
            <a:r>
              <a:rPr lang="en-US" altLang="en-US" sz="2000" b="1" dirty="0"/>
              <a:t> Tree</a:t>
            </a:r>
          </a:p>
          <a:p>
            <a:endParaRPr lang="en-US" sz="2000" dirty="0"/>
          </a:p>
        </p:txBody>
      </p:sp>
      <p:pic>
        <p:nvPicPr>
          <p:cNvPr id="4" name="Picture 8" descr="ilustrasi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683" y="4649272"/>
            <a:ext cx="2102837" cy="210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544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1803401"/>
            <a:ext cx="11029615" cy="1029951"/>
          </a:xfrm>
        </p:spPr>
        <p:txBody>
          <a:bodyPr/>
          <a:lstStyle/>
          <a:p>
            <a:r>
              <a:rPr lang="en-US" altLang="en-US" b="1" dirty="0"/>
              <a:t>Spanning Tree </a:t>
            </a:r>
            <a:r>
              <a:rPr lang="en-US" altLang="en-US" dirty="0" err="1"/>
              <a:t>adalah</a:t>
            </a:r>
            <a:r>
              <a:rPr lang="en-US" altLang="en-US" dirty="0"/>
              <a:t> </a:t>
            </a:r>
            <a:r>
              <a:rPr lang="en-US" altLang="en-US" dirty="0" err="1"/>
              <a:t>sebuah</a:t>
            </a:r>
            <a:r>
              <a:rPr lang="en-US" altLang="en-US" dirty="0"/>
              <a:t> Tree yang </a:t>
            </a:r>
            <a:r>
              <a:rPr lang="en-US" altLang="en-US" dirty="0" err="1"/>
              <a:t>dibuat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sebuah</a:t>
            </a:r>
            <a:r>
              <a:rPr lang="en-US" altLang="en-US" dirty="0"/>
              <a:t> Graph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menghilangkan</a:t>
            </a:r>
            <a:r>
              <a:rPr lang="en-US" altLang="en-US" dirty="0"/>
              <a:t> </a:t>
            </a:r>
            <a:r>
              <a:rPr lang="en-US" altLang="en-US" dirty="0" err="1"/>
              <a:t>beberapa</a:t>
            </a:r>
            <a:r>
              <a:rPr lang="en-US" altLang="en-US" dirty="0"/>
              <a:t> edge-</a:t>
            </a:r>
            <a:r>
              <a:rPr lang="en-US" altLang="en-US" dirty="0" err="1"/>
              <a:t>nya</a:t>
            </a:r>
            <a:r>
              <a:rPr lang="en-US" altLang="en-US" dirty="0"/>
              <a:t>. Tree </a:t>
            </a:r>
            <a:r>
              <a:rPr lang="en-US" altLang="en-US" dirty="0" err="1"/>
              <a:t>ini</a:t>
            </a:r>
            <a:r>
              <a:rPr lang="en-US" altLang="en-US" dirty="0"/>
              <a:t> </a:t>
            </a:r>
            <a:r>
              <a:rPr lang="en-US" altLang="en-US" dirty="0" err="1"/>
              <a:t>harus</a:t>
            </a:r>
            <a:r>
              <a:rPr lang="en-US" altLang="en-US" dirty="0"/>
              <a:t> </a:t>
            </a:r>
            <a:r>
              <a:rPr lang="en-US" altLang="en-US" dirty="0" err="1"/>
              <a:t>mengandung</a:t>
            </a:r>
            <a:r>
              <a:rPr lang="en-US" altLang="en-US" dirty="0"/>
              <a:t> </a:t>
            </a:r>
            <a:r>
              <a:rPr lang="en-US" altLang="en-US" dirty="0" err="1"/>
              <a:t>semua</a:t>
            </a:r>
            <a:r>
              <a:rPr lang="en-US" altLang="en-US" dirty="0"/>
              <a:t> node yang </a:t>
            </a:r>
            <a:r>
              <a:rPr lang="en-US" altLang="en-US" dirty="0" err="1"/>
              <a:t>dimiliki</a:t>
            </a:r>
            <a:r>
              <a:rPr lang="en-US" altLang="en-US" dirty="0"/>
              <a:t> Graph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4" y="2728534"/>
            <a:ext cx="5734050" cy="39908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44816" y="2728534"/>
            <a:ext cx="3384315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Menghilangkan</a:t>
            </a:r>
            <a:r>
              <a:rPr lang="en-US" alt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jalur</a:t>
            </a:r>
            <a:r>
              <a:rPr lang="en-US" alt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 yang </a:t>
            </a:r>
            <a:r>
              <a:rPr lang="en-US" altLang="en-US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membentuk</a:t>
            </a:r>
            <a:r>
              <a:rPr lang="en-US" alt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jalur</a:t>
            </a:r>
            <a:r>
              <a:rPr lang="en-US" alt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putaran</a:t>
            </a:r>
            <a:r>
              <a:rPr lang="en-US" alt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alt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node </a:t>
            </a:r>
            <a:r>
              <a:rPr lang="en-US" altLang="en-US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kembali</a:t>
            </a:r>
            <a:r>
              <a:rPr lang="en-US" alt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US" alt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node </a:t>
            </a:r>
            <a:r>
              <a:rPr lang="en-US" altLang="en-US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semula</a:t>
            </a:r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7" descr="ilustrasi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405" y="2611809"/>
            <a:ext cx="18002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8" descr="ilustrasi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888" y="4752373"/>
            <a:ext cx="18002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9" descr="ilustrasi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4397" y="4768721"/>
            <a:ext cx="18002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928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1803402"/>
            <a:ext cx="11029615" cy="3682998"/>
          </a:xfrm>
        </p:spPr>
        <p:txBody>
          <a:bodyPr>
            <a:noAutofit/>
          </a:bodyPr>
          <a:lstStyle/>
          <a:p>
            <a:r>
              <a:rPr lang="sv-SE" altLang="en-US" sz="2000" dirty="0"/>
              <a:t>Jika Weighted Graph diubah menjadi Spanning Tree, tiap kombinasi Tree yang dapat dibuat memiliki total weight yang </a:t>
            </a:r>
            <a:r>
              <a:rPr lang="sv-SE" altLang="en-US" sz="2000" dirty="0" smtClean="0"/>
              <a:t>berbeda-beda</a:t>
            </a:r>
            <a:endParaRPr lang="sv-SE" altLang="en-US" sz="2000" dirty="0"/>
          </a:p>
          <a:p>
            <a:r>
              <a:rPr lang="sv-SE" altLang="en-US" sz="2000" b="1" dirty="0"/>
              <a:t>Problem Minimum Spanning Tree (MST) </a:t>
            </a:r>
            <a:r>
              <a:rPr lang="sv-SE" altLang="en-US" sz="2000" dirty="0"/>
              <a:t>berusaha mencari Tree seperti apa yang bisa dibuat dari sebuah Weighted Graph dengan </a:t>
            </a:r>
            <a:r>
              <a:rPr lang="sv-SE" altLang="en-US" sz="2000" b="1" dirty="0"/>
              <a:t>total weight seminimal </a:t>
            </a:r>
            <a:r>
              <a:rPr lang="sv-SE" altLang="en-US" sz="2000" b="1" dirty="0" smtClean="0"/>
              <a:t>mungkin</a:t>
            </a:r>
          </a:p>
          <a:p>
            <a:endParaRPr lang="sv-SE" sz="2000" b="1" dirty="0"/>
          </a:p>
          <a:p>
            <a:pPr marL="0" indent="0">
              <a:buNone/>
            </a:pPr>
            <a:r>
              <a:rPr lang="sv-SE" sz="2000" b="1" dirty="0" smtClean="0"/>
              <a:t>Contoh Aplikasi:</a:t>
            </a:r>
          </a:p>
          <a:p>
            <a:r>
              <a:rPr lang="en-US" sz="2000" dirty="0" err="1"/>
              <a:t>Membangun</a:t>
            </a:r>
            <a:r>
              <a:rPr lang="en-US" sz="2000" dirty="0"/>
              <a:t> </a:t>
            </a:r>
            <a:r>
              <a:rPr lang="en-US" sz="2000" dirty="0" err="1"/>
              <a:t>rel</a:t>
            </a:r>
            <a:r>
              <a:rPr lang="en-US" sz="2000" dirty="0"/>
              <a:t> </a:t>
            </a:r>
            <a:r>
              <a:rPr lang="en-US" sz="2000" dirty="0" err="1"/>
              <a:t>kereta</a:t>
            </a:r>
            <a:r>
              <a:rPr lang="en-US" sz="2000" dirty="0"/>
              <a:t> </a:t>
            </a:r>
            <a:r>
              <a:rPr lang="en-US" sz="2000" dirty="0" err="1"/>
              <a:t>api</a:t>
            </a:r>
            <a:r>
              <a:rPr lang="en-US" sz="2000" dirty="0"/>
              <a:t> yang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menghubungkan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 smtClean="0"/>
              <a:t>kota</a:t>
            </a:r>
            <a:endParaRPr lang="en-US" sz="2000" dirty="0" smtClean="0"/>
          </a:p>
          <a:p>
            <a:r>
              <a:rPr lang="en-US" sz="2000" dirty="0" err="1" smtClean="0"/>
              <a:t>Mendesain</a:t>
            </a:r>
            <a:r>
              <a:rPr lang="en-US" sz="2000" dirty="0" smtClean="0"/>
              <a:t> </a:t>
            </a:r>
            <a:r>
              <a:rPr lang="en-US" sz="2000" dirty="0" err="1"/>
              <a:t>jaringan</a:t>
            </a:r>
            <a:r>
              <a:rPr lang="en-US" sz="2000" dirty="0"/>
              <a:t>  </a:t>
            </a:r>
            <a:r>
              <a:rPr lang="en-US" sz="2000" dirty="0" err="1"/>
              <a:t>telekomunikasi</a:t>
            </a:r>
            <a:r>
              <a:rPr lang="en-US" sz="2000" dirty="0"/>
              <a:t> (fiber-optic networks, computer networks</a:t>
            </a:r>
            <a:r>
              <a:rPr lang="en-US" sz="2000" dirty="0" smtClean="0"/>
              <a:t>, leased-line </a:t>
            </a:r>
            <a:r>
              <a:rPr lang="en-US" sz="2000" dirty="0"/>
              <a:t>telephone networks, cable television networks, etc.)</a:t>
            </a:r>
          </a:p>
          <a:p>
            <a:r>
              <a:rPr lang="en-US" sz="2000" dirty="0" err="1"/>
              <a:t>Mendesain</a:t>
            </a:r>
            <a:r>
              <a:rPr lang="en-US" sz="2000" dirty="0"/>
              <a:t> </a:t>
            </a:r>
            <a:r>
              <a:rPr lang="en-US" sz="2000" dirty="0" err="1"/>
              <a:t>jaringan</a:t>
            </a:r>
            <a:r>
              <a:rPr lang="en-US" sz="2000" dirty="0"/>
              <a:t> </a:t>
            </a:r>
            <a:r>
              <a:rPr lang="en-US" sz="2000" dirty="0" err="1"/>
              <a:t>pipa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menghubungkan</a:t>
            </a:r>
            <a:r>
              <a:rPr lang="en-US" sz="2000" dirty="0"/>
              <a:t> </a:t>
            </a:r>
            <a:r>
              <a:rPr lang="en-US" sz="2000" dirty="0" err="1"/>
              <a:t>sejumlah</a:t>
            </a:r>
            <a:r>
              <a:rPr lang="en-US" sz="2000" dirty="0"/>
              <a:t> </a:t>
            </a:r>
            <a:r>
              <a:rPr lang="en-US" sz="2000" dirty="0" err="1"/>
              <a:t>lokasi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5188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4589" y="2553590"/>
            <a:ext cx="5781849" cy="2122159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/>
              <a:t>V </a:t>
            </a:r>
            <a:r>
              <a:rPr lang="en-US" altLang="en-US" sz="2000" dirty="0" err="1"/>
              <a:t>terdiri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dari</a:t>
            </a:r>
            <a:r>
              <a:rPr lang="en-US" altLang="en-US" sz="2000" dirty="0"/>
              <a:t> v1, v2, …, v5</a:t>
            </a:r>
          </a:p>
          <a:p>
            <a:pPr>
              <a:spcBef>
                <a:spcPct val="50000"/>
              </a:spcBef>
            </a:pPr>
            <a:r>
              <a:rPr lang="en-US" altLang="en-US" sz="2000" dirty="0"/>
              <a:t>E </a:t>
            </a:r>
            <a:r>
              <a:rPr lang="en-US" altLang="en-US" sz="2000" dirty="0" err="1"/>
              <a:t>terdiri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dari</a:t>
            </a:r>
            <a:r>
              <a:rPr lang="en-US" altLang="en-US" sz="2000" dirty="0"/>
              <a:t> e1, e2, … , </a:t>
            </a:r>
            <a:r>
              <a:rPr lang="en-US" altLang="en-US" sz="2000" dirty="0" smtClean="0"/>
              <a:t>e7</a:t>
            </a:r>
          </a:p>
          <a:p>
            <a:pPr>
              <a:spcBef>
                <a:spcPct val="50000"/>
              </a:spcBef>
            </a:pPr>
            <a:endParaRPr lang="en-US" altLang="en-US" sz="2000" dirty="0" smtClean="0"/>
          </a:p>
          <a:p>
            <a:pPr marL="0" indent="0">
              <a:spcBef>
                <a:spcPct val="50000"/>
              </a:spcBef>
              <a:buNone/>
            </a:pPr>
            <a:endParaRPr lang="en-US" altLang="en-US" sz="2000" dirty="0"/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2554310" y="233271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2000">
                <a:solidFill>
                  <a:prstClr val="black"/>
                </a:solidFill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487510" y="332331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2000">
                <a:solidFill>
                  <a:prstClr val="black"/>
                </a:solidFill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621110" y="332331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2000">
                <a:solidFill>
                  <a:prstClr val="black"/>
                </a:solidFill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020910" y="461871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2000">
                <a:solidFill>
                  <a:prstClr val="black"/>
                </a:solidFill>
                <a:latin typeface="Tahoma" panose="020B0604030504040204" pitchFamily="34" charset="0"/>
              </a:rPr>
              <a:t>D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316310" y="461871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2000">
                <a:solidFill>
                  <a:prstClr val="black"/>
                </a:solidFill>
                <a:latin typeface="Tahoma" panose="020B0604030504040204" pitchFamily="34" charset="0"/>
              </a:rPr>
              <a:t>E</a:t>
            </a:r>
          </a:p>
        </p:txBody>
      </p:sp>
      <p:cxnSp>
        <p:nvCxnSpPr>
          <p:cNvPr id="9" name="AutoShape 8"/>
          <p:cNvCxnSpPr>
            <a:cxnSpLocks noChangeShapeType="1"/>
            <a:stCxn id="4" idx="3"/>
            <a:endCxn id="5" idx="0"/>
          </p:cNvCxnSpPr>
          <p:nvPr/>
        </p:nvCxnSpPr>
        <p:spPr bwMode="auto">
          <a:xfrm flipH="1">
            <a:off x="1716110" y="2732768"/>
            <a:ext cx="904875" cy="581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AutoShape 9"/>
          <p:cNvCxnSpPr>
            <a:cxnSpLocks noChangeShapeType="1"/>
            <a:stCxn id="5" idx="4"/>
            <a:endCxn id="7" idx="0"/>
          </p:cNvCxnSpPr>
          <p:nvPr/>
        </p:nvCxnSpPr>
        <p:spPr bwMode="auto">
          <a:xfrm>
            <a:off x="1716110" y="3790043"/>
            <a:ext cx="533400" cy="819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10"/>
          <p:cNvCxnSpPr>
            <a:cxnSpLocks noChangeShapeType="1"/>
            <a:stCxn id="7" idx="7"/>
            <a:endCxn id="6" idx="3"/>
          </p:cNvCxnSpPr>
          <p:nvPr/>
        </p:nvCxnSpPr>
        <p:spPr bwMode="auto">
          <a:xfrm flipV="1">
            <a:off x="2411435" y="3723368"/>
            <a:ext cx="1276350" cy="952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AutoShape 11"/>
          <p:cNvCxnSpPr>
            <a:cxnSpLocks noChangeShapeType="1"/>
            <a:stCxn id="7" idx="6"/>
            <a:endCxn id="8" idx="2"/>
          </p:cNvCxnSpPr>
          <p:nvPr/>
        </p:nvCxnSpPr>
        <p:spPr bwMode="auto">
          <a:xfrm>
            <a:off x="2487635" y="4847318"/>
            <a:ext cx="8191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AutoShape 12"/>
          <p:cNvCxnSpPr>
            <a:cxnSpLocks noChangeShapeType="1"/>
            <a:stCxn id="6" idx="4"/>
            <a:endCxn id="8" idx="0"/>
          </p:cNvCxnSpPr>
          <p:nvPr/>
        </p:nvCxnSpPr>
        <p:spPr bwMode="auto">
          <a:xfrm flipH="1">
            <a:off x="3544910" y="3790043"/>
            <a:ext cx="304800" cy="819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13"/>
          <p:cNvCxnSpPr>
            <a:cxnSpLocks noChangeShapeType="1"/>
            <a:stCxn id="4" idx="5"/>
          </p:cNvCxnSpPr>
          <p:nvPr/>
        </p:nvCxnSpPr>
        <p:spPr bwMode="auto">
          <a:xfrm>
            <a:off x="2944835" y="2732768"/>
            <a:ext cx="83820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887506" y="2027918"/>
            <a:ext cx="19716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2400" dirty="0">
                <a:solidFill>
                  <a:srgbClr val="3333CC"/>
                </a:solidFill>
                <a:latin typeface="Tahoma" panose="020B0604030504040204" pitchFamily="34" charset="0"/>
              </a:rPr>
              <a:t>n</a:t>
            </a:r>
            <a:r>
              <a:rPr lang="en-GB" altLang="en-US" sz="2400" dirty="0" smtClean="0">
                <a:solidFill>
                  <a:srgbClr val="3333CC"/>
                </a:solidFill>
                <a:latin typeface="Tahoma" panose="020B0604030504040204" pitchFamily="34" charset="0"/>
              </a:rPr>
              <a:t>ode/vertex</a:t>
            </a:r>
            <a:endParaRPr lang="en-GB" altLang="en-US" sz="2400" dirty="0">
              <a:solidFill>
                <a:srgbClr val="3333CC"/>
              </a:solidFill>
              <a:latin typeface="Tahoma" panose="020B0604030504040204" pitchFamily="34" charset="0"/>
            </a:endParaRP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2249510" y="3399518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2400">
                <a:solidFill>
                  <a:srgbClr val="3333CC"/>
                </a:solidFill>
                <a:latin typeface="Tahoma" panose="020B0604030504040204" pitchFamily="34" charset="0"/>
              </a:rPr>
              <a:t>edge</a:t>
            </a: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 flipV="1">
            <a:off x="2782910" y="2789918"/>
            <a:ext cx="685800" cy="1828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1792310" y="2789918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prstClr val="black"/>
                </a:solidFill>
              </a:rPr>
              <a:t>e1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3316310" y="2789918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prstClr val="black"/>
                </a:solidFill>
              </a:rPr>
              <a:t>e3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2478110" y="2789918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prstClr val="black"/>
                </a:solidFill>
              </a:rPr>
              <a:t>e4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3621110" y="4009118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prstClr val="black"/>
                </a:solidFill>
              </a:rPr>
              <a:t>e7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2554310" y="4009118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prstClr val="black"/>
                </a:solidFill>
              </a:rPr>
              <a:t>e5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1639910" y="3932918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prstClr val="black"/>
                </a:solidFill>
              </a:rPr>
              <a:t>e2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2630510" y="4847318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prstClr val="black"/>
                </a:solidFill>
              </a:rPr>
              <a:t>e6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1182710" y="3261406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prstClr val="black"/>
                </a:solidFill>
              </a:rPr>
              <a:t>v1</a:t>
            </a:r>
          </a:p>
        </p:txBody>
      </p: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1716110" y="4771118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prstClr val="black"/>
                </a:solidFill>
              </a:rPr>
              <a:t>v4</a:t>
            </a:r>
          </a:p>
        </p:txBody>
      </p: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3697310" y="4847318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prstClr val="black"/>
                </a:solidFill>
              </a:rPr>
              <a:t>v5</a:t>
            </a:r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4078310" y="3399518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prstClr val="black"/>
                </a:solidFill>
              </a:rPr>
              <a:t>v3</a:t>
            </a:r>
          </a:p>
        </p:txBody>
      </p:sp>
    </p:spTree>
    <p:extLst>
      <p:ext uri="{BB962C8B-B14F-4D97-AF65-F5344CB8AC3E}">
        <p14:creationId xmlns:p14="http://schemas.microsoft.com/office/powerpoint/2010/main" val="356072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Minimum Spanning Tree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altLang="en-US" dirty="0" err="1"/>
              <a:t>Algoritma</a:t>
            </a:r>
            <a:r>
              <a:rPr lang="en-US" altLang="en-US" dirty="0"/>
              <a:t> </a:t>
            </a:r>
            <a:r>
              <a:rPr lang="en-US" altLang="en-US" dirty="0" smtClean="0"/>
              <a:t>Dijkstra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1803401"/>
            <a:ext cx="11029615" cy="5054599"/>
          </a:xfrm>
        </p:spPr>
        <p:txBody>
          <a:bodyPr>
            <a:normAutofit/>
          </a:bodyPr>
          <a:lstStyle/>
          <a:p>
            <a:r>
              <a:rPr lang="en-US" altLang="en-US" dirty="0" err="1" smtClean="0"/>
              <a:t>Oleh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Edsger</a:t>
            </a:r>
            <a:r>
              <a:rPr lang="en-US" altLang="en-US" dirty="0" smtClean="0"/>
              <a:t> </a:t>
            </a:r>
            <a:r>
              <a:rPr lang="en-US" altLang="en-US" dirty="0"/>
              <a:t>Dijkstra di </a:t>
            </a:r>
            <a:r>
              <a:rPr lang="en-US" altLang="en-US" dirty="0" err="1"/>
              <a:t>tahun</a:t>
            </a:r>
            <a:r>
              <a:rPr lang="en-US" altLang="en-US" dirty="0"/>
              <a:t> </a:t>
            </a:r>
            <a:r>
              <a:rPr lang="en-US" altLang="en-US" dirty="0" smtClean="0"/>
              <a:t>1959</a:t>
            </a:r>
          </a:p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menandai</a:t>
            </a:r>
            <a:r>
              <a:rPr lang="en-US" dirty="0"/>
              <a:t> </a:t>
            </a:r>
            <a:r>
              <a:rPr lang="en-US" dirty="0" smtClean="0"/>
              <a:t>node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lintasan</a:t>
            </a:r>
            <a:r>
              <a:rPr lang="en-US" dirty="0"/>
              <a:t> </a:t>
            </a:r>
            <a:r>
              <a:rPr lang="en-US" dirty="0" err="1"/>
              <a:t>terpendek</a:t>
            </a:r>
            <a:r>
              <a:rPr lang="en-US" dirty="0"/>
              <a:t>/</a:t>
            </a:r>
            <a:r>
              <a:rPr lang="en-US" dirty="0" err="1"/>
              <a:t>minimum,dengan</a:t>
            </a:r>
            <a:r>
              <a:rPr lang="en-US" dirty="0"/>
              <a:t> </a:t>
            </a:r>
            <a:r>
              <a:rPr lang="en-US" dirty="0" err="1"/>
              <a:t>syarat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smtClean="0"/>
              <a:t>node yang </a:t>
            </a:r>
            <a:r>
              <a:rPr lang="en-US" dirty="0" err="1"/>
              <a:t>terhubung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 smtClean="0"/>
              <a:t>siklus</a:t>
            </a:r>
            <a:r>
              <a:rPr lang="en-US" dirty="0" smtClean="0"/>
              <a:t>/circle.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berhenti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smtClean="0"/>
              <a:t>node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/>
              <a:t>terhubung</a:t>
            </a:r>
            <a:r>
              <a:rPr lang="en-US" dirty="0"/>
              <a:t>/</a:t>
            </a:r>
            <a:r>
              <a:rPr lang="en-US" dirty="0" err="1"/>
              <a:t>terkunjungi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 smtClean="0"/>
              <a:t>lintasan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u="sng" dirty="0" err="1" smtClean="0"/>
              <a:t>Langkah</a:t>
            </a:r>
            <a:r>
              <a:rPr lang="en-US" b="1" u="sng" dirty="0" smtClean="0"/>
              <a:t> – </a:t>
            </a:r>
            <a:r>
              <a:rPr lang="en-US" b="1" u="sng" dirty="0" err="1" smtClean="0"/>
              <a:t>langkah</a:t>
            </a:r>
            <a:r>
              <a:rPr lang="en-US" dirty="0" smtClean="0"/>
              <a:t>:</a:t>
            </a:r>
            <a:endParaRPr lang="en-US" dirty="0"/>
          </a:p>
          <a:p>
            <a:pPr marL="342900" indent="-342900">
              <a:buClrTx/>
              <a:buFont typeface="+mj-lt"/>
              <a:buAutoNum type="arabicPeriod"/>
            </a:pPr>
            <a:r>
              <a:rPr lang="en-US" dirty="0" err="1" smtClean="0"/>
              <a:t>Pilih</a:t>
            </a:r>
            <a:r>
              <a:rPr lang="en-US" dirty="0" smtClean="0"/>
              <a:t> node </a:t>
            </a:r>
            <a:r>
              <a:rPr lang="en-US" dirty="0" err="1" smtClean="0"/>
              <a:t>awal</a:t>
            </a:r>
            <a:r>
              <a:rPr lang="en-US" dirty="0" smtClean="0"/>
              <a:t>. Dari </a:t>
            </a:r>
            <a:r>
              <a:rPr lang="en-US" dirty="0" err="1"/>
              <a:t>semua</a:t>
            </a:r>
            <a:r>
              <a:rPr lang="en-US" dirty="0"/>
              <a:t> edge yang </a:t>
            </a:r>
            <a:r>
              <a:rPr lang="en-US" dirty="0" err="1"/>
              <a:t>terhubung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node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pilih</a:t>
            </a:r>
            <a:r>
              <a:rPr lang="en-US" dirty="0"/>
              <a:t> edge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bobot</a:t>
            </a:r>
            <a:r>
              <a:rPr lang="en-US" dirty="0"/>
              <a:t> </a:t>
            </a:r>
            <a:r>
              <a:rPr lang="en-US" dirty="0" err="1" smtClean="0"/>
              <a:t>terkecil</a:t>
            </a:r>
            <a:r>
              <a:rPr lang="en-US" dirty="0" smtClean="0"/>
              <a:t>.</a:t>
            </a:r>
            <a:endParaRPr lang="en-US" dirty="0"/>
          </a:p>
          <a:p>
            <a:pPr marL="342900" indent="-342900">
              <a:buClrTx/>
              <a:buFont typeface="+mj-lt"/>
              <a:buAutoNum type="arabicPeriod"/>
            </a:pPr>
            <a:r>
              <a:rPr lang="en-US" dirty="0" err="1"/>
              <a:t>Tandai</a:t>
            </a:r>
            <a:r>
              <a:rPr lang="en-US" dirty="0"/>
              <a:t> edge yang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 smtClean="0"/>
              <a:t>hijau</a:t>
            </a:r>
            <a:r>
              <a:rPr lang="en-US" dirty="0" smtClean="0"/>
              <a:t>.</a:t>
            </a:r>
            <a:endParaRPr lang="en-US" dirty="0"/>
          </a:p>
          <a:p>
            <a:pPr marL="342900" indent="-342900">
              <a:buClrTx/>
              <a:buFont typeface="+mj-lt"/>
              <a:buAutoNum type="arabicPeriod"/>
            </a:pP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edge yang </a:t>
            </a:r>
            <a:r>
              <a:rPr lang="en-US" dirty="0" err="1"/>
              <a:t>kedua</a:t>
            </a:r>
            <a:r>
              <a:rPr lang="en-US" dirty="0"/>
              <a:t> node-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terkena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</a:t>
            </a:r>
            <a:r>
              <a:rPr lang="en-US" dirty="0" err="1"/>
              <a:t>hijau</a:t>
            </a:r>
            <a:r>
              <a:rPr lang="en-US" dirty="0"/>
              <a:t>, </a:t>
            </a:r>
            <a:r>
              <a:rPr lang="en-US" dirty="0" err="1"/>
              <a:t>tandai</a:t>
            </a:r>
            <a:r>
              <a:rPr lang="en-US" dirty="0"/>
              <a:t> edge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merah</a:t>
            </a:r>
            <a:r>
              <a:rPr lang="en-US" dirty="0"/>
              <a:t> (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</a:t>
            </a:r>
            <a:r>
              <a:rPr lang="en-US" dirty="0" smtClean="0"/>
              <a:t>cycle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/>
              <a:t>melanggar</a:t>
            </a:r>
            <a:r>
              <a:rPr lang="en-US" dirty="0" smtClean="0"/>
              <a:t> </a:t>
            </a:r>
            <a:r>
              <a:rPr lang="en-US" dirty="0" err="1"/>
              <a:t>syarat</a:t>
            </a:r>
            <a:r>
              <a:rPr lang="en-US" dirty="0"/>
              <a:t> tree</a:t>
            </a:r>
            <a:r>
              <a:rPr lang="en-US" dirty="0" smtClean="0"/>
              <a:t>)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altLang="en-US" dirty="0" err="1"/>
              <a:t>Bandingkan</a:t>
            </a:r>
            <a:r>
              <a:rPr lang="en-US" altLang="en-US" dirty="0"/>
              <a:t> </a:t>
            </a:r>
            <a:r>
              <a:rPr lang="en-US" altLang="en-US" dirty="0" err="1"/>
              <a:t>semua</a:t>
            </a:r>
            <a:r>
              <a:rPr lang="en-US" altLang="en-US" dirty="0"/>
              <a:t> edge yang </a:t>
            </a:r>
            <a:r>
              <a:rPr lang="en-US" altLang="en-US" dirty="0" err="1"/>
              <a:t>terhubung</a:t>
            </a:r>
            <a:r>
              <a:rPr lang="en-US" altLang="en-US" dirty="0"/>
              <a:t> </a:t>
            </a:r>
            <a:r>
              <a:rPr lang="en-US" altLang="en-US" dirty="0" err="1"/>
              <a:t>ke</a:t>
            </a:r>
            <a:r>
              <a:rPr lang="en-US" altLang="en-US" dirty="0"/>
              <a:t> </a:t>
            </a:r>
            <a:r>
              <a:rPr lang="en-US" altLang="en-US" dirty="0" smtClean="0"/>
              <a:t>node-node </a:t>
            </a:r>
            <a:r>
              <a:rPr lang="en-US" altLang="en-US" dirty="0" err="1" smtClean="0"/>
              <a:t>hijau</a:t>
            </a:r>
            <a:r>
              <a:rPr lang="en-US" altLang="en-US" dirty="0" smtClean="0"/>
              <a:t>. </a:t>
            </a:r>
            <a:r>
              <a:rPr lang="en-US" altLang="en-US" dirty="0" err="1" smtClean="0"/>
              <a:t>Pilih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bobot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terkecil</a:t>
            </a:r>
            <a:r>
              <a:rPr lang="en-US" altLang="en-US" dirty="0" smtClean="0"/>
              <a:t>. </a:t>
            </a:r>
            <a:r>
              <a:rPr lang="en-US" altLang="en-US" dirty="0" err="1" smtClean="0"/>
              <a:t>Tandai</a:t>
            </a:r>
            <a:r>
              <a:rPr lang="en-US" altLang="en-US" dirty="0" smtClean="0"/>
              <a:t> </a:t>
            </a:r>
            <a:r>
              <a:rPr lang="en-US" altLang="en-US" dirty="0"/>
              <a:t>edge yang </a:t>
            </a:r>
            <a:r>
              <a:rPr lang="en-US" altLang="en-US" dirty="0" err="1"/>
              <a:t>dipilih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warna</a:t>
            </a:r>
            <a:r>
              <a:rPr lang="en-US" altLang="en-US" dirty="0"/>
              <a:t> </a:t>
            </a:r>
            <a:r>
              <a:rPr lang="en-US" altLang="en-US" dirty="0" err="1" smtClean="0"/>
              <a:t>hijau</a:t>
            </a:r>
            <a:r>
              <a:rPr lang="en-US" altLang="en-US" dirty="0" smtClean="0"/>
              <a:t>.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altLang="en-US" dirty="0" err="1" smtClean="0"/>
              <a:t>Ulangi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sampai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semua</a:t>
            </a:r>
            <a:r>
              <a:rPr lang="en-US" altLang="en-US" dirty="0" smtClean="0"/>
              <a:t> </a:t>
            </a:r>
            <a:r>
              <a:rPr lang="en-US" altLang="en-US" dirty="0"/>
              <a:t>node </a:t>
            </a:r>
            <a:r>
              <a:rPr lang="en-US" altLang="en-US" dirty="0" err="1"/>
              <a:t>telah</a:t>
            </a:r>
            <a:r>
              <a:rPr lang="en-US" altLang="en-US" dirty="0"/>
              <a:t> </a:t>
            </a:r>
            <a:r>
              <a:rPr lang="en-US" altLang="en-US" dirty="0" err="1"/>
              <a:t>dilewati</a:t>
            </a:r>
            <a:r>
              <a:rPr lang="en-US" altLang="en-US" dirty="0"/>
              <a:t> </a:t>
            </a:r>
            <a:r>
              <a:rPr lang="en-US" altLang="en-US" dirty="0" err="1"/>
              <a:t>jalur</a:t>
            </a:r>
            <a:r>
              <a:rPr lang="en-US" altLang="en-US" dirty="0"/>
              <a:t> </a:t>
            </a:r>
            <a:r>
              <a:rPr lang="en-US" altLang="en-US" dirty="0" err="1"/>
              <a:t>hijau</a:t>
            </a:r>
            <a:r>
              <a:rPr lang="en-US" altLang="en-US" dirty="0"/>
              <a:t>, </a:t>
            </a:r>
            <a:r>
              <a:rPr lang="en-US" altLang="en-US" dirty="0" err="1"/>
              <a:t>maka</a:t>
            </a:r>
            <a:r>
              <a:rPr lang="en-US" altLang="en-US" dirty="0"/>
              <a:t> </a:t>
            </a:r>
            <a:r>
              <a:rPr lang="en-US" altLang="en-US" dirty="0" err="1"/>
              <a:t>jalur</a:t>
            </a:r>
            <a:r>
              <a:rPr lang="en-US" altLang="en-US" dirty="0"/>
              <a:t> </a:t>
            </a:r>
            <a:r>
              <a:rPr lang="en-US" altLang="en-US" dirty="0" err="1"/>
              <a:t>hijau</a:t>
            </a:r>
            <a:r>
              <a:rPr lang="en-US" altLang="en-US" dirty="0"/>
              <a:t> yang </a:t>
            </a:r>
            <a:r>
              <a:rPr lang="en-US" altLang="en-US" dirty="0" err="1"/>
              <a:t>terbentuk</a:t>
            </a:r>
            <a:r>
              <a:rPr lang="en-US" altLang="en-US" dirty="0"/>
              <a:t> </a:t>
            </a:r>
            <a:r>
              <a:rPr lang="en-US" altLang="en-US" dirty="0" err="1"/>
              <a:t>adalah</a:t>
            </a:r>
            <a:r>
              <a:rPr lang="en-US" altLang="en-US" dirty="0"/>
              <a:t> MST yang </a:t>
            </a:r>
            <a:r>
              <a:rPr lang="en-US" altLang="en-US" dirty="0" err="1" smtClean="0"/>
              <a:t>dicari</a:t>
            </a:r>
            <a:r>
              <a:rPr lang="en-US" altLang="en-US" dirty="0" smtClean="0"/>
              <a:t>.</a:t>
            </a:r>
            <a:endParaRPr lang="en-US" altLang="en-US" dirty="0"/>
          </a:p>
          <a:p>
            <a:pPr marL="342900" indent="-342900">
              <a:buClrTx/>
              <a:buFont typeface="+mj-lt"/>
              <a:buAutoNum type="arabicPeriod"/>
            </a:pPr>
            <a:endParaRPr lang="en-US" altLang="en-US" dirty="0"/>
          </a:p>
          <a:p>
            <a:pPr marL="342900" indent="-342900">
              <a:buClrTx/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92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altLang="en-US" dirty="0" err="1"/>
              <a:t>Algoritma</a:t>
            </a:r>
            <a:r>
              <a:rPr lang="en-US" altLang="en-US" dirty="0"/>
              <a:t> Dijkstra</a:t>
            </a:r>
            <a:endParaRPr lang="en-US" dirty="0"/>
          </a:p>
        </p:txBody>
      </p:sp>
      <p:pic>
        <p:nvPicPr>
          <p:cNvPr id="4" name="Picture 4" descr="ilustrasi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4" y="2406745"/>
            <a:ext cx="2592387" cy="249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ilustrasi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1" y="2406745"/>
            <a:ext cx="2592388" cy="249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ilustrasi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289" y="2406745"/>
            <a:ext cx="2592387" cy="249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839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Contoh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Algoritma</a:t>
            </a:r>
            <a:r>
              <a:rPr lang="en-US" altLang="en-US" dirty="0" smtClean="0"/>
              <a:t> </a:t>
            </a:r>
            <a:r>
              <a:rPr lang="en-US" altLang="en-US" dirty="0"/>
              <a:t>Dijkstra</a:t>
            </a:r>
            <a:endParaRPr lang="en-US" dirty="0"/>
          </a:p>
        </p:txBody>
      </p:sp>
      <p:grpSp>
        <p:nvGrpSpPr>
          <p:cNvPr id="156" name="Group 155"/>
          <p:cNvGrpSpPr/>
          <p:nvPr/>
        </p:nvGrpSpPr>
        <p:grpSpPr>
          <a:xfrm>
            <a:off x="1928611" y="1896414"/>
            <a:ext cx="7315200" cy="4572000"/>
            <a:chOff x="1941490" y="1922172"/>
            <a:chExt cx="7315200" cy="4572000"/>
          </a:xfrm>
        </p:grpSpPr>
        <p:grpSp>
          <p:nvGrpSpPr>
            <p:cNvPr id="118" name="Group 4"/>
            <p:cNvGrpSpPr>
              <a:grpSpLocks/>
            </p:cNvGrpSpPr>
            <p:nvPr/>
          </p:nvGrpSpPr>
          <p:grpSpPr bwMode="auto">
            <a:xfrm>
              <a:off x="2246290" y="1922172"/>
              <a:ext cx="7010400" cy="4100513"/>
              <a:chOff x="336" y="1008"/>
              <a:chExt cx="4416" cy="2583"/>
            </a:xfrm>
          </p:grpSpPr>
          <p:sp>
            <p:nvSpPr>
              <p:cNvPr id="119" name="AutoShape 5"/>
              <p:cNvSpPr>
                <a:spLocks noChangeArrowheads="1"/>
              </p:cNvSpPr>
              <p:nvPr/>
            </p:nvSpPr>
            <p:spPr bwMode="auto">
              <a:xfrm>
                <a:off x="576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defRPr/>
                </a:pPr>
                <a:endParaRPr lang="en-US" sz="2800" ker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sym typeface="Symbol" pitchFamily="18" charset="2"/>
                </a:endParaRPr>
              </a:p>
            </p:txBody>
          </p:sp>
          <p:sp>
            <p:nvSpPr>
              <p:cNvPr id="120" name="AutoShape 6"/>
              <p:cNvSpPr>
                <a:spLocks noChangeArrowheads="1"/>
              </p:cNvSpPr>
              <p:nvPr/>
            </p:nvSpPr>
            <p:spPr bwMode="auto">
              <a:xfrm>
                <a:off x="1584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defRPr/>
                </a:pPr>
                <a:endParaRPr lang="en-US" sz="2800" ker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sym typeface="Symbol" pitchFamily="18" charset="2"/>
                </a:endParaRPr>
              </a:p>
            </p:txBody>
          </p:sp>
          <p:sp>
            <p:nvSpPr>
              <p:cNvPr id="121" name="AutoShape 7"/>
              <p:cNvSpPr>
                <a:spLocks noChangeArrowheads="1"/>
              </p:cNvSpPr>
              <p:nvPr/>
            </p:nvSpPr>
            <p:spPr bwMode="auto">
              <a:xfrm>
                <a:off x="1584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defRPr/>
                </a:pPr>
                <a:endParaRPr lang="en-US" sz="2800" ker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sym typeface="Symbol" pitchFamily="18" charset="2"/>
                </a:endParaRPr>
              </a:p>
            </p:txBody>
          </p:sp>
          <p:sp>
            <p:nvSpPr>
              <p:cNvPr id="122" name="AutoShape 8"/>
              <p:cNvSpPr>
                <a:spLocks noChangeArrowheads="1"/>
              </p:cNvSpPr>
              <p:nvPr/>
            </p:nvSpPr>
            <p:spPr bwMode="auto">
              <a:xfrm>
                <a:off x="4320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defRPr/>
                </a:pPr>
                <a:endParaRPr lang="en-US" sz="2800" ker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sym typeface="Symbol" pitchFamily="18" charset="2"/>
                </a:endParaRPr>
              </a:p>
            </p:txBody>
          </p:sp>
          <p:sp>
            <p:nvSpPr>
              <p:cNvPr id="123" name="AutoShape 9"/>
              <p:cNvSpPr>
                <a:spLocks noChangeArrowheads="1"/>
              </p:cNvSpPr>
              <p:nvPr/>
            </p:nvSpPr>
            <p:spPr bwMode="auto">
              <a:xfrm>
                <a:off x="3312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defRPr/>
                </a:pPr>
                <a:endParaRPr lang="en-US" sz="2800" ker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sym typeface="Symbol" pitchFamily="18" charset="2"/>
                </a:endParaRPr>
              </a:p>
            </p:txBody>
          </p:sp>
          <p:sp>
            <p:nvSpPr>
              <p:cNvPr id="124" name="AutoShape 10"/>
              <p:cNvSpPr>
                <a:spLocks noChangeArrowheads="1"/>
              </p:cNvSpPr>
              <p:nvPr/>
            </p:nvSpPr>
            <p:spPr bwMode="auto">
              <a:xfrm>
                <a:off x="3312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defRPr/>
                </a:pPr>
                <a:endParaRPr lang="en-US" sz="2800" ker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sym typeface="Symbol" pitchFamily="18" charset="2"/>
                </a:endParaRPr>
              </a:p>
            </p:txBody>
          </p:sp>
          <p:cxnSp>
            <p:nvCxnSpPr>
              <p:cNvPr id="125" name="AutoShape 11"/>
              <p:cNvCxnSpPr>
                <a:cxnSpLocks noChangeShapeType="1"/>
                <a:stCxn id="119" idx="7"/>
                <a:endCxn id="120" idx="3"/>
              </p:cNvCxnSpPr>
              <p:nvPr/>
            </p:nvCxnSpPr>
            <p:spPr bwMode="auto">
              <a:xfrm flipV="1">
                <a:off x="658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6" name="AutoShape 12"/>
              <p:cNvCxnSpPr>
                <a:cxnSpLocks noChangeShapeType="1"/>
                <a:stCxn id="120" idx="6"/>
                <a:endCxn id="123" idx="2"/>
              </p:cNvCxnSpPr>
              <p:nvPr/>
            </p:nvCxnSpPr>
            <p:spPr bwMode="auto">
              <a:xfrm>
                <a:off x="1680" y="1392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" name="AutoShape 13"/>
              <p:cNvCxnSpPr>
                <a:cxnSpLocks noChangeShapeType="1"/>
                <a:stCxn id="123" idx="5"/>
                <a:endCxn id="122" idx="1"/>
              </p:cNvCxnSpPr>
              <p:nvPr/>
            </p:nvCxnSpPr>
            <p:spPr bwMode="auto">
              <a:xfrm>
                <a:off x="3394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8" name="AutoShape 14"/>
              <p:cNvCxnSpPr>
                <a:cxnSpLocks noChangeShapeType="1"/>
                <a:stCxn id="122" idx="3"/>
                <a:endCxn id="124" idx="7"/>
              </p:cNvCxnSpPr>
              <p:nvPr/>
            </p:nvCxnSpPr>
            <p:spPr bwMode="auto">
              <a:xfrm flipH="1">
                <a:off x="3394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9" name="AutoShape 15"/>
              <p:cNvCxnSpPr>
                <a:cxnSpLocks noChangeShapeType="1"/>
                <a:stCxn id="124" idx="2"/>
                <a:endCxn id="121" idx="6"/>
              </p:cNvCxnSpPr>
              <p:nvPr/>
            </p:nvCxnSpPr>
            <p:spPr bwMode="auto">
              <a:xfrm flipH="1">
                <a:off x="1680" y="3216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0" name="AutoShape 16"/>
              <p:cNvCxnSpPr>
                <a:cxnSpLocks noChangeShapeType="1"/>
                <a:stCxn id="121" idx="1"/>
                <a:endCxn id="119" idx="5"/>
              </p:cNvCxnSpPr>
              <p:nvPr/>
            </p:nvCxnSpPr>
            <p:spPr bwMode="auto">
              <a:xfrm flipH="1" flipV="1">
                <a:off x="658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1" name="AutoShape 17"/>
              <p:cNvCxnSpPr>
                <a:cxnSpLocks noChangeShapeType="1"/>
                <a:stCxn id="121" idx="0"/>
                <a:endCxn id="120" idx="4"/>
              </p:cNvCxnSpPr>
              <p:nvPr/>
            </p:nvCxnSpPr>
            <p:spPr bwMode="auto">
              <a:xfrm flipV="1">
                <a:off x="1632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2" name="AutoShape 18"/>
              <p:cNvCxnSpPr>
                <a:cxnSpLocks noChangeShapeType="1"/>
                <a:stCxn id="124" idx="0"/>
                <a:endCxn id="123" idx="4"/>
              </p:cNvCxnSpPr>
              <p:nvPr/>
            </p:nvCxnSpPr>
            <p:spPr bwMode="auto">
              <a:xfrm flipV="1">
                <a:off x="3360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" name="AutoShape 19"/>
              <p:cNvCxnSpPr>
                <a:cxnSpLocks noChangeShapeType="1"/>
                <a:stCxn id="121" idx="7"/>
                <a:endCxn id="123" idx="3"/>
              </p:cNvCxnSpPr>
              <p:nvPr/>
            </p:nvCxnSpPr>
            <p:spPr bwMode="auto">
              <a:xfrm flipV="1">
                <a:off x="1666" y="1426"/>
                <a:ext cx="1660" cy="1756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34" name="Text Box 20"/>
              <p:cNvSpPr txBox="1">
                <a:spLocks noChangeArrowheads="1"/>
              </p:cNvSpPr>
              <p:nvPr/>
            </p:nvSpPr>
            <p:spPr bwMode="auto">
              <a:xfrm>
                <a:off x="336" y="2112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sz="2800" kern="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sym typeface="Symbol" pitchFamily="18" charset="2"/>
                  </a:rPr>
                  <a:t>a</a:t>
                </a:r>
              </a:p>
            </p:txBody>
          </p:sp>
          <p:sp>
            <p:nvSpPr>
              <p:cNvPr id="135" name="Text Box 21"/>
              <p:cNvSpPr txBox="1">
                <a:spLocks noChangeArrowheads="1"/>
              </p:cNvSpPr>
              <p:nvPr/>
            </p:nvSpPr>
            <p:spPr bwMode="auto">
              <a:xfrm>
                <a:off x="1488" y="1008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sz="2800" ker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sym typeface="Symbol" pitchFamily="18" charset="2"/>
                  </a:rPr>
                  <a:t>b</a:t>
                </a:r>
              </a:p>
            </p:txBody>
          </p:sp>
          <p:sp>
            <p:nvSpPr>
              <p:cNvPr id="136" name="Text Box 22"/>
              <p:cNvSpPr txBox="1">
                <a:spLocks noChangeArrowheads="1"/>
              </p:cNvSpPr>
              <p:nvPr/>
            </p:nvSpPr>
            <p:spPr bwMode="auto">
              <a:xfrm>
                <a:off x="3216" y="1008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sz="2800" ker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sym typeface="Symbol" pitchFamily="18" charset="2"/>
                  </a:rPr>
                  <a:t>d</a:t>
                </a:r>
              </a:p>
            </p:txBody>
          </p:sp>
          <p:sp>
            <p:nvSpPr>
              <p:cNvPr id="137" name="Text Box 23"/>
              <p:cNvSpPr txBox="1">
                <a:spLocks noChangeArrowheads="1"/>
              </p:cNvSpPr>
              <p:nvPr/>
            </p:nvSpPr>
            <p:spPr bwMode="auto">
              <a:xfrm>
                <a:off x="4464" y="2112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sz="2800" ker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sym typeface="Symbol" pitchFamily="18" charset="2"/>
                  </a:rPr>
                  <a:t>z</a:t>
                </a:r>
              </a:p>
            </p:txBody>
          </p:sp>
          <p:sp>
            <p:nvSpPr>
              <p:cNvPr id="138" name="Text Box 24"/>
              <p:cNvSpPr txBox="1">
                <a:spLocks noChangeArrowheads="1"/>
              </p:cNvSpPr>
              <p:nvPr/>
            </p:nvSpPr>
            <p:spPr bwMode="auto">
              <a:xfrm>
                <a:off x="3264" y="3264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sz="2800" ker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sym typeface="Symbol" pitchFamily="18" charset="2"/>
                  </a:rPr>
                  <a:t>e</a:t>
                </a:r>
              </a:p>
            </p:txBody>
          </p:sp>
          <p:sp>
            <p:nvSpPr>
              <p:cNvPr id="139" name="Text Box 25"/>
              <p:cNvSpPr txBox="1">
                <a:spLocks noChangeArrowheads="1"/>
              </p:cNvSpPr>
              <p:nvPr/>
            </p:nvSpPr>
            <p:spPr bwMode="auto">
              <a:xfrm>
                <a:off x="1488" y="3264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sz="2800" ker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sym typeface="Symbol" pitchFamily="18" charset="2"/>
                  </a:rPr>
                  <a:t>c</a:t>
                </a:r>
              </a:p>
            </p:txBody>
          </p:sp>
        </p:grpSp>
        <p:sp>
          <p:nvSpPr>
            <p:cNvPr id="140" name="Text Box 26"/>
            <p:cNvSpPr txBox="1">
              <a:spLocks noChangeArrowheads="1"/>
            </p:cNvSpPr>
            <p:nvPr/>
          </p:nvSpPr>
          <p:spPr bwMode="auto">
            <a:xfrm>
              <a:off x="3008290" y="2836572"/>
              <a:ext cx="457200" cy="5191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800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sym typeface="Symbol" pitchFamily="18" charset="2"/>
                </a:rPr>
                <a:t>4</a:t>
              </a:r>
            </a:p>
          </p:txBody>
        </p:sp>
        <p:sp>
          <p:nvSpPr>
            <p:cNvPr id="141" name="Text Box 27"/>
            <p:cNvSpPr txBox="1">
              <a:spLocks noChangeArrowheads="1"/>
            </p:cNvSpPr>
            <p:nvPr/>
          </p:nvSpPr>
          <p:spPr bwMode="auto">
            <a:xfrm>
              <a:off x="3008290" y="4665372"/>
              <a:ext cx="457200" cy="5191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800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sym typeface="Symbol" pitchFamily="18" charset="2"/>
                </a:rPr>
                <a:t>2</a:t>
              </a:r>
            </a:p>
          </p:txBody>
        </p:sp>
        <p:sp>
          <p:nvSpPr>
            <p:cNvPr id="142" name="Text Box 28"/>
            <p:cNvSpPr txBox="1">
              <a:spLocks noChangeArrowheads="1"/>
            </p:cNvSpPr>
            <p:nvPr/>
          </p:nvSpPr>
          <p:spPr bwMode="auto">
            <a:xfrm>
              <a:off x="3846490" y="3674772"/>
              <a:ext cx="457200" cy="5191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800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143" name="Text Box 29"/>
            <p:cNvSpPr txBox="1">
              <a:spLocks noChangeArrowheads="1"/>
            </p:cNvSpPr>
            <p:nvPr/>
          </p:nvSpPr>
          <p:spPr bwMode="auto">
            <a:xfrm>
              <a:off x="5370490" y="2531772"/>
              <a:ext cx="457200" cy="5191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800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sym typeface="Symbol" pitchFamily="18" charset="2"/>
                </a:rPr>
                <a:t>5</a:t>
              </a:r>
            </a:p>
          </p:txBody>
        </p:sp>
        <p:sp>
          <p:nvSpPr>
            <p:cNvPr id="144" name="Text Box 30"/>
            <p:cNvSpPr txBox="1">
              <a:spLocks noChangeArrowheads="1"/>
            </p:cNvSpPr>
            <p:nvPr/>
          </p:nvSpPr>
          <p:spPr bwMode="auto">
            <a:xfrm>
              <a:off x="5218090" y="3598572"/>
              <a:ext cx="457200" cy="5191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800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sym typeface="Symbol" pitchFamily="18" charset="2"/>
                </a:rPr>
                <a:t>8</a:t>
              </a:r>
            </a:p>
          </p:txBody>
        </p:sp>
        <p:sp>
          <p:nvSpPr>
            <p:cNvPr id="145" name="Text Box 31"/>
            <p:cNvSpPr txBox="1">
              <a:spLocks noChangeArrowheads="1"/>
            </p:cNvSpPr>
            <p:nvPr/>
          </p:nvSpPr>
          <p:spPr bwMode="auto">
            <a:xfrm>
              <a:off x="5370490" y="4893972"/>
              <a:ext cx="609600" cy="5191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800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sym typeface="Symbol" pitchFamily="18" charset="2"/>
                </a:rPr>
                <a:t>10</a:t>
              </a:r>
            </a:p>
          </p:txBody>
        </p:sp>
        <p:sp>
          <p:nvSpPr>
            <p:cNvPr id="146" name="Text Box 32"/>
            <p:cNvSpPr txBox="1">
              <a:spLocks noChangeArrowheads="1"/>
            </p:cNvSpPr>
            <p:nvPr/>
          </p:nvSpPr>
          <p:spPr bwMode="auto">
            <a:xfrm>
              <a:off x="6589690" y="3750972"/>
              <a:ext cx="457200" cy="5191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800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sym typeface="Symbol" pitchFamily="18" charset="2"/>
                </a:rPr>
                <a:t>2</a:t>
              </a:r>
            </a:p>
          </p:txBody>
        </p:sp>
        <p:sp>
          <p:nvSpPr>
            <p:cNvPr id="147" name="Text Box 33"/>
            <p:cNvSpPr txBox="1">
              <a:spLocks noChangeArrowheads="1"/>
            </p:cNvSpPr>
            <p:nvPr/>
          </p:nvSpPr>
          <p:spPr bwMode="auto">
            <a:xfrm>
              <a:off x="7808890" y="2760372"/>
              <a:ext cx="457200" cy="5191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800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sym typeface="Symbol" pitchFamily="18" charset="2"/>
                </a:rPr>
                <a:t>6</a:t>
              </a:r>
            </a:p>
          </p:txBody>
        </p:sp>
        <p:sp>
          <p:nvSpPr>
            <p:cNvPr id="148" name="Text Box 34"/>
            <p:cNvSpPr txBox="1">
              <a:spLocks noChangeArrowheads="1"/>
            </p:cNvSpPr>
            <p:nvPr/>
          </p:nvSpPr>
          <p:spPr bwMode="auto">
            <a:xfrm>
              <a:off x="7580290" y="4131972"/>
              <a:ext cx="457200" cy="5191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800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sym typeface="Symbol" pitchFamily="18" charset="2"/>
                </a:rPr>
                <a:t>3</a:t>
              </a:r>
            </a:p>
          </p:txBody>
        </p:sp>
        <p:sp>
          <p:nvSpPr>
            <p:cNvPr id="149" name="Text Box 35"/>
            <p:cNvSpPr txBox="1">
              <a:spLocks noChangeArrowheads="1"/>
            </p:cNvSpPr>
            <p:nvPr/>
          </p:nvSpPr>
          <p:spPr bwMode="auto">
            <a:xfrm>
              <a:off x="2246290" y="4131972"/>
              <a:ext cx="457200" cy="5191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800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sym typeface="Symbol" pitchFamily="18" charset="2"/>
                </a:rPr>
                <a:t>0</a:t>
              </a:r>
            </a:p>
          </p:txBody>
        </p:sp>
        <p:sp>
          <p:nvSpPr>
            <p:cNvPr id="150" name="Text Box 36"/>
            <p:cNvSpPr txBox="1">
              <a:spLocks noChangeArrowheads="1"/>
            </p:cNvSpPr>
            <p:nvPr/>
          </p:nvSpPr>
          <p:spPr bwMode="auto">
            <a:xfrm>
              <a:off x="4456090" y="1922172"/>
              <a:ext cx="457200" cy="5191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800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sym typeface="Symbol" pitchFamily="18" charset="2"/>
                </a:rPr>
                <a:t></a:t>
              </a:r>
            </a:p>
          </p:txBody>
        </p:sp>
        <p:sp>
          <p:nvSpPr>
            <p:cNvPr id="151" name="Text Box 37"/>
            <p:cNvSpPr txBox="1">
              <a:spLocks noChangeArrowheads="1"/>
            </p:cNvSpPr>
            <p:nvPr/>
          </p:nvSpPr>
          <p:spPr bwMode="auto">
            <a:xfrm>
              <a:off x="7199290" y="1922172"/>
              <a:ext cx="457200" cy="5191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800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sym typeface="Symbol" pitchFamily="18" charset="2"/>
                </a:rPr>
                <a:t></a:t>
              </a:r>
            </a:p>
          </p:txBody>
        </p:sp>
        <p:sp>
          <p:nvSpPr>
            <p:cNvPr id="152" name="Text Box 38"/>
            <p:cNvSpPr txBox="1">
              <a:spLocks noChangeArrowheads="1"/>
            </p:cNvSpPr>
            <p:nvPr/>
          </p:nvSpPr>
          <p:spPr bwMode="auto">
            <a:xfrm>
              <a:off x="4456090" y="5503572"/>
              <a:ext cx="457200" cy="5191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800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sym typeface="Symbol" pitchFamily="18" charset="2"/>
                </a:rPr>
                <a:t></a:t>
              </a:r>
            </a:p>
          </p:txBody>
        </p:sp>
        <p:sp>
          <p:nvSpPr>
            <p:cNvPr id="153" name="Text Box 39"/>
            <p:cNvSpPr txBox="1">
              <a:spLocks noChangeArrowheads="1"/>
            </p:cNvSpPr>
            <p:nvPr/>
          </p:nvSpPr>
          <p:spPr bwMode="auto">
            <a:xfrm>
              <a:off x="7275490" y="5503572"/>
              <a:ext cx="457200" cy="5191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800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sym typeface="Symbol" pitchFamily="18" charset="2"/>
                </a:rPr>
                <a:t></a:t>
              </a:r>
            </a:p>
          </p:txBody>
        </p:sp>
        <p:sp>
          <p:nvSpPr>
            <p:cNvPr id="154" name="Text Box 40"/>
            <p:cNvSpPr txBox="1">
              <a:spLocks noChangeArrowheads="1"/>
            </p:cNvSpPr>
            <p:nvPr/>
          </p:nvSpPr>
          <p:spPr bwMode="auto">
            <a:xfrm>
              <a:off x="8799490" y="4131972"/>
              <a:ext cx="457200" cy="5191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800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sym typeface="Symbol" pitchFamily="18" charset="2"/>
                </a:rPr>
                <a:t></a:t>
              </a:r>
            </a:p>
          </p:txBody>
        </p:sp>
        <p:sp>
          <p:nvSpPr>
            <p:cNvPr id="155" name="Rectangle 41"/>
            <p:cNvSpPr>
              <a:spLocks noChangeArrowheads="1"/>
            </p:cNvSpPr>
            <p:nvPr/>
          </p:nvSpPr>
          <p:spPr bwMode="auto">
            <a:xfrm>
              <a:off x="1941490" y="5960772"/>
              <a:ext cx="17526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514350" indent="-514350" fontAlgn="base">
                <a:spcBef>
                  <a:spcPct val="0"/>
                </a:spcBef>
                <a:spcAft>
                  <a:spcPct val="5000"/>
                </a:spcAft>
                <a:defRPr/>
              </a:pPr>
              <a:r>
                <a:rPr lang="en-US" sz="2800" b="1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sym typeface="Symbol" pitchFamily="18" charset="2"/>
                </a:rPr>
                <a:t>Step 0</a:t>
              </a:r>
              <a:endParaRPr lang="en-US" sz="280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178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"/>
          <p:cNvGrpSpPr>
            <a:grpSpLocks/>
          </p:cNvGrpSpPr>
          <p:nvPr/>
        </p:nvGrpSpPr>
        <p:grpSpPr bwMode="auto">
          <a:xfrm>
            <a:off x="2235115" y="1895846"/>
            <a:ext cx="7010400" cy="4100513"/>
            <a:chOff x="336" y="1008"/>
            <a:chExt cx="4416" cy="2583"/>
          </a:xfrm>
        </p:grpSpPr>
        <p:grpSp>
          <p:nvGrpSpPr>
            <p:cNvPr id="47" name="Group 5"/>
            <p:cNvGrpSpPr>
              <a:grpSpLocks/>
            </p:cNvGrpSpPr>
            <p:nvPr/>
          </p:nvGrpSpPr>
          <p:grpSpPr bwMode="auto">
            <a:xfrm>
              <a:off x="336" y="1008"/>
              <a:ext cx="4416" cy="2583"/>
              <a:chOff x="336" y="1008"/>
              <a:chExt cx="4416" cy="2583"/>
            </a:xfrm>
          </p:grpSpPr>
          <p:sp>
            <p:nvSpPr>
              <p:cNvPr id="58" name="AutoShape 6"/>
              <p:cNvSpPr>
                <a:spLocks noChangeArrowheads="1"/>
              </p:cNvSpPr>
              <p:nvPr/>
            </p:nvSpPr>
            <p:spPr bwMode="auto">
              <a:xfrm>
                <a:off x="576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defRPr/>
                </a:pPr>
                <a:endParaRPr lang="en-US" sz="2800" ker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sym typeface="Symbol" pitchFamily="18" charset="2"/>
                </a:endParaRPr>
              </a:p>
            </p:txBody>
          </p:sp>
          <p:sp>
            <p:nvSpPr>
              <p:cNvPr id="59" name="AutoShape 7"/>
              <p:cNvSpPr>
                <a:spLocks noChangeArrowheads="1"/>
              </p:cNvSpPr>
              <p:nvPr/>
            </p:nvSpPr>
            <p:spPr bwMode="auto">
              <a:xfrm>
                <a:off x="1584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defRPr/>
                </a:pPr>
                <a:endParaRPr lang="en-US" sz="2800" ker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sym typeface="Symbol" pitchFamily="18" charset="2"/>
                </a:endParaRPr>
              </a:p>
            </p:txBody>
          </p:sp>
          <p:sp>
            <p:nvSpPr>
              <p:cNvPr id="60" name="AutoShape 8"/>
              <p:cNvSpPr>
                <a:spLocks noChangeArrowheads="1"/>
              </p:cNvSpPr>
              <p:nvPr/>
            </p:nvSpPr>
            <p:spPr bwMode="auto">
              <a:xfrm>
                <a:off x="1584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defRPr/>
                </a:pPr>
                <a:endParaRPr lang="en-US" sz="2800" ker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sym typeface="Symbol" pitchFamily="18" charset="2"/>
                </a:endParaRPr>
              </a:p>
            </p:txBody>
          </p:sp>
          <p:sp>
            <p:nvSpPr>
              <p:cNvPr id="61" name="AutoShape 9"/>
              <p:cNvSpPr>
                <a:spLocks noChangeArrowheads="1"/>
              </p:cNvSpPr>
              <p:nvPr/>
            </p:nvSpPr>
            <p:spPr bwMode="auto">
              <a:xfrm>
                <a:off x="4320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defRPr/>
                </a:pPr>
                <a:endParaRPr lang="en-US" sz="2800" ker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sym typeface="Symbol" pitchFamily="18" charset="2"/>
                </a:endParaRPr>
              </a:p>
            </p:txBody>
          </p:sp>
          <p:sp>
            <p:nvSpPr>
              <p:cNvPr id="62" name="AutoShape 10"/>
              <p:cNvSpPr>
                <a:spLocks noChangeArrowheads="1"/>
              </p:cNvSpPr>
              <p:nvPr/>
            </p:nvSpPr>
            <p:spPr bwMode="auto">
              <a:xfrm>
                <a:off x="3312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defRPr/>
                </a:pPr>
                <a:endParaRPr lang="en-US" sz="2800" ker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sym typeface="Symbol" pitchFamily="18" charset="2"/>
                </a:endParaRPr>
              </a:p>
            </p:txBody>
          </p:sp>
          <p:sp>
            <p:nvSpPr>
              <p:cNvPr id="63" name="AutoShape 11"/>
              <p:cNvSpPr>
                <a:spLocks noChangeArrowheads="1"/>
              </p:cNvSpPr>
              <p:nvPr/>
            </p:nvSpPr>
            <p:spPr bwMode="auto">
              <a:xfrm>
                <a:off x="3312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defRPr/>
                </a:pPr>
                <a:endParaRPr lang="en-US" sz="2800" ker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sym typeface="Symbol" pitchFamily="18" charset="2"/>
                </a:endParaRPr>
              </a:p>
            </p:txBody>
          </p:sp>
          <p:cxnSp>
            <p:nvCxnSpPr>
              <p:cNvPr id="64" name="AutoShape 12"/>
              <p:cNvCxnSpPr>
                <a:cxnSpLocks noChangeShapeType="1"/>
                <a:stCxn id="58" idx="7"/>
                <a:endCxn id="59" idx="3"/>
              </p:cNvCxnSpPr>
              <p:nvPr/>
            </p:nvCxnSpPr>
            <p:spPr bwMode="auto">
              <a:xfrm flipV="1">
                <a:off x="658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5" name="AutoShape 13"/>
              <p:cNvCxnSpPr>
                <a:cxnSpLocks noChangeShapeType="1"/>
                <a:stCxn id="59" idx="6"/>
                <a:endCxn id="62" idx="2"/>
              </p:cNvCxnSpPr>
              <p:nvPr/>
            </p:nvCxnSpPr>
            <p:spPr bwMode="auto">
              <a:xfrm>
                <a:off x="1680" y="1392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6" name="AutoShape 14"/>
              <p:cNvCxnSpPr>
                <a:cxnSpLocks noChangeShapeType="1"/>
                <a:stCxn id="62" idx="5"/>
                <a:endCxn id="61" idx="1"/>
              </p:cNvCxnSpPr>
              <p:nvPr/>
            </p:nvCxnSpPr>
            <p:spPr bwMode="auto">
              <a:xfrm>
                <a:off x="3394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7" name="AutoShape 15"/>
              <p:cNvCxnSpPr>
                <a:cxnSpLocks noChangeShapeType="1"/>
                <a:stCxn id="61" idx="3"/>
                <a:endCxn id="63" idx="7"/>
              </p:cNvCxnSpPr>
              <p:nvPr/>
            </p:nvCxnSpPr>
            <p:spPr bwMode="auto">
              <a:xfrm flipH="1">
                <a:off x="3394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8" name="AutoShape 16"/>
              <p:cNvCxnSpPr>
                <a:cxnSpLocks noChangeShapeType="1"/>
                <a:stCxn id="63" idx="2"/>
                <a:endCxn id="60" idx="6"/>
              </p:cNvCxnSpPr>
              <p:nvPr/>
            </p:nvCxnSpPr>
            <p:spPr bwMode="auto">
              <a:xfrm flipH="1">
                <a:off x="1680" y="3216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9" name="AutoShape 17"/>
              <p:cNvCxnSpPr>
                <a:cxnSpLocks noChangeShapeType="1"/>
                <a:stCxn id="60" idx="1"/>
                <a:endCxn id="58" idx="5"/>
              </p:cNvCxnSpPr>
              <p:nvPr/>
            </p:nvCxnSpPr>
            <p:spPr bwMode="auto">
              <a:xfrm flipH="1" flipV="1">
                <a:off x="658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0" name="AutoShape 18"/>
              <p:cNvCxnSpPr>
                <a:cxnSpLocks noChangeShapeType="1"/>
                <a:stCxn id="60" idx="0"/>
                <a:endCxn id="59" idx="4"/>
              </p:cNvCxnSpPr>
              <p:nvPr/>
            </p:nvCxnSpPr>
            <p:spPr bwMode="auto">
              <a:xfrm flipV="1">
                <a:off x="1632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" name="AutoShape 19"/>
              <p:cNvCxnSpPr>
                <a:cxnSpLocks noChangeShapeType="1"/>
                <a:stCxn id="63" idx="0"/>
                <a:endCxn id="62" idx="4"/>
              </p:cNvCxnSpPr>
              <p:nvPr/>
            </p:nvCxnSpPr>
            <p:spPr bwMode="auto">
              <a:xfrm flipV="1">
                <a:off x="3360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" name="AutoShape 20"/>
              <p:cNvCxnSpPr>
                <a:cxnSpLocks noChangeShapeType="1"/>
                <a:stCxn id="60" idx="7"/>
                <a:endCxn id="62" idx="3"/>
              </p:cNvCxnSpPr>
              <p:nvPr/>
            </p:nvCxnSpPr>
            <p:spPr bwMode="auto">
              <a:xfrm flipV="1">
                <a:off x="1666" y="1426"/>
                <a:ext cx="1660" cy="1756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3" name="Text Box 21"/>
              <p:cNvSpPr txBox="1">
                <a:spLocks noChangeArrowheads="1"/>
              </p:cNvSpPr>
              <p:nvPr/>
            </p:nvSpPr>
            <p:spPr bwMode="auto">
              <a:xfrm>
                <a:off x="336" y="2112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sz="2800" kern="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sym typeface="Symbol" pitchFamily="18" charset="2"/>
                  </a:rPr>
                  <a:t>a</a:t>
                </a:r>
              </a:p>
            </p:txBody>
          </p:sp>
          <p:sp>
            <p:nvSpPr>
              <p:cNvPr id="74" name="Text Box 22"/>
              <p:cNvSpPr txBox="1">
                <a:spLocks noChangeArrowheads="1"/>
              </p:cNvSpPr>
              <p:nvPr/>
            </p:nvSpPr>
            <p:spPr bwMode="auto">
              <a:xfrm>
                <a:off x="1488" y="1008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sz="2800" ker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sym typeface="Symbol" pitchFamily="18" charset="2"/>
                  </a:rPr>
                  <a:t>b</a:t>
                </a:r>
              </a:p>
            </p:txBody>
          </p:sp>
          <p:sp>
            <p:nvSpPr>
              <p:cNvPr id="75" name="Text Box 23"/>
              <p:cNvSpPr txBox="1">
                <a:spLocks noChangeArrowheads="1"/>
              </p:cNvSpPr>
              <p:nvPr/>
            </p:nvSpPr>
            <p:spPr bwMode="auto">
              <a:xfrm>
                <a:off x="3216" y="1008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sz="2800" ker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sym typeface="Symbol" pitchFamily="18" charset="2"/>
                  </a:rPr>
                  <a:t>d</a:t>
                </a:r>
              </a:p>
            </p:txBody>
          </p:sp>
          <p:sp>
            <p:nvSpPr>
              <p:cNvPr id="76" name="Text Box 24"/>
              <p:cNvSpPr txBox="1">
                <a:spLocks noChangeArrowheads="1"/>
              </p:cNvSpPr>
              <p:nvPr/>
            </p:nvSpPr>
            <p:spPr bwMode="auto">
              <a:xfrm>
                <a:off x="4464" y="2112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sz="2800" ker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sym typeface="Symbol" pitchFamily="18" charset="2"/>
                  </a:rPr>
                  <a:t>z</a:t>
                </a:r>
              </a:p>
            </p:txBody>
          </p:sp>
          <p:sp>
            <p:nvSpPr>
              <p:cNvPr id="77" name="Text Box 25"/>
              <p:cNvSpPr txBox="1">
                <a:spLocks noChangeArrowheads="1"/>
              </p:cNvSpPr>
              <p:nvPr/>
            </p:nvSpPr>
            <p:spPr bwMode="auto">
              <a:xfrm>
                <a:off x="3264" y="3264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sz="2800" ker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sym typeface="Symbol" pitchFamily="18" charset="2"/>
                  </a:rPr>
                  <a:t>e</a:t>
                </a:r>
              </a:p>
            </p:txBody>
          </p:sp>
          <p:sp>
            <p:nvSpPr>
              <p:cNvPr id="78" name="Text Box 26"/>
              <p:cNvSpPr txBox="1">
                <a:spLocks noChangeArrowheads="1"/>
              </p:cNvSpPr>
              <p:nvPr/>
            </p:nvSpPr>
            <p:spPr bwMode="auto">
              <a:xfrm>
                <a:off x="1488" y="3264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sz="2800" ker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sym typeface="Symbol" pitchFamily="18" charset="2"/>
                  </a:rPr>
                  <a:t>c</a:t>
                </a:r>
              </a:p>
            </p:txBody>
          </p:sp>
        </p:grpSp>
        <p:sp>
          <p:nvSpPr>
            <p:cNvPr id="48" name="Text Box 27"/>
            <p:cNvSpPr txBox="1">
              <a:spLocks noChangeArrowheads="1"/>
            </p:cNvSpPr>
            <p:nvPr/>
          </p:nvSpPr>
          <p:spPr bwMode="auto">
            <a:xfrm>
              <a:off x="816" y="1584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800" ker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sym typeface="Symbol" pitchFamily="18" charset="2"/>
                </a:rPr>
                <a:t>4</a:t>
              </a:r>
            </a:p>
          </p:txBody>
        </p:sp>
        <p:sp>
          <p:nvSpPr>
            <p:cNvPr id="49" name="Text Box 28"/>
            <p:cNvSpPr txBox="1">
              <a:spLocks noChangeArrowheads="1"/>
            </p:cNvSpPr>
            <p:nvPr/>
          </p:nvSpPr>
          <p:spPr bwMode="auto">
            <a:xfrm>
              <a:off x="816" y="2736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800" ker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sym typeface="Symbol" pitchFamily="18" charset="2"/>
                </a:rPr>
                <a:t>2</a:t>
              </a:r>
            </a:p>
          </p:txBody>
        </p:sp>
        <p:sp>
          <p:nvSpPr>
            <p:cNvPr id="50" name="Text Box 29"/>
            <p:cNvSpPr txBox="1">
              <a:spLocks noChangeArrowheads="1"/>
            </p:cNvSpPr>
            <p:nvPr/>
          </p:nvSpPr>
          <p:spPr bwMode="auto">
            <a:xfrm>
              <a:off x="1344" y="2112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800" ker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51" name="Text Box 30"/>
            <p:cNvSpPr txBox="1">
              <a:spLocks noChangeArrowheads="1"/>
            </p:cNvSpPr>
            <p:nvPr/>
          </p:nvSpPr>
          <p:spPr bwMode="auto">
            <a:xfrm>
              <a:off x="2304" y="1392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800" ker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sym typeface="Symbol" pitchFamily="18" charset="2"/>
                </a:rPr>
                <a:t>5</a:t>
              </a:r>
            </a:p>
          </p:txBody>
        </p:sp>
        <p:sp>
          <p:nvSpPr>
            <p:cNvPr id="52" name="Text Box 31"/>
            <p:cNvSpPr txBox="1">
              <a:spLocks noChangeArrowheads="1"/>
            </p:cNvSpPr>
            <p:nvPr/>
          </p:nvSpPr>
          <p:spPr bwMode="auto">
            <a:xfrm>
              <a:off x="2208" y="2064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800" ker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sym typeface="Symbol" pitchFamily="18" charset="2"/>
                </a:rPr>
                <a:t>8</a:t>
              </a:r>
            </a:p>
          </p:txBody>
        </p:sp>
        <p:sp>
          <p:nvSpPr>
            <p:cNvPr id="53" name="Text Box 32"/>
            <p:cNvSpPr txBox="1">
              <a:spLocks noChangeArrowheads="1"/>
            </p:cNvSpPr>
            <p:nvPr/>
          </p:nvSpPr>
          <p:spPr bwMode="auto">
            <a:xfrm>
              <a:off x="2304" y="2880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800" ker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sym typeface="Symbol" pitchFamily="18" charset="2"/>
                </a:rPr>
                <a:t>10</a:t>
              </a:r>
            </a:p>
          </p:txBody>
        </p:sp>
        <p:sp>
          <p:nvSpPr>
            <p:cNvPr id="54" name="Text Box 33"/>
            <p:cNvSpPr txBox="1">
              <a:spLocks noChangeArrowheads="1"/>
            </p:cNvSpPr>
            <p:nvPr/>
          </p:nvSpPr>
          <p:spPr bwMode="auto">
            <a:xfrm>
              <a:off x="3072" y="2160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800" ker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sym typeface="Symbol" pitchFamily="18" charset="2"/>
                </a:rPr>
                <a:t>2</a:t>
              </a:r>
            </a:p>
          </p:txBody>
        </p:sp>
        <p:sp>
          <p:nvSpPr>
            <p:cNvPr id="55" name="Text Box 34"/>
            <p:cNvSpPr txBox="1">
              <a:spLocks noChangeArrowheads="1"/>
            </p:cNvSpPr>
            <p:nvPr/>
          </p:nvSpPr>
          <p:spPr bwMode="auto">
            <a:xfrm>
              <a:off x="3840" y="1536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800" ker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sym typeface="Symbol" pitchFamily="18" charset="2"/>
                </a:rPr>
                <a:t>6</a:t>
              </a:r>
            </a:p>
          </p:txBody>
        </p:sp>
        <p:sp>
          <p:nvSpPr>
            <p:cNvPr id="56" name="Text Box 35"/>
            <p:cNvSpPr txBox="1">
              <a:spLocks noChangeArrowheads="1"/>
            </p:cNvSpPr>
            <p:nvPr/>
          </p:nvSpPr>
          <p:spPr bwMode="auto">
            <a:xfrm>
              <a:off x="3696" y="2400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800" ker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sym typeface="Symbol" pitchFamily="18" charset="2"/>
                </a:rPr>
                <a:t>3</a:t>
              </a:r>
            </a:p>
          </p:txBody>
        </p:sp>
      </p:grpSp>
      <p:sp>
        <p:nvSpPr>
          <p:cNvPr id="84" name="Rectangle 42"/>
          <p:cNvSpPr>
            <a:spLocks noChangeArrowheads="1"/>
          </p:cNvSpPr>
          <p:nvPr/>
        </p:nvSpPr>
        <p:spPr bwMode="auto">
          <a:xfrm>
            <a:off x="1930315" y="5934446"/>
            <a:ext cx="1752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14350" indent="-514350" fontAlgn="base">
              <a:spcBef>
                <a:spcPct val="0"/>
              </a:spcBef>
              <a:spcAft>
                <a:spcPct val="5000"/>
              </a:spcAft>
              <a:defRPr/>
            </a:pPr>
            <a:r>
              <a:rPr lang="en-US" sz="2800" b="1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Step 1</a:t>
            </a:r>
            <a:endParaRPr lang="en-US" sz="2800">
              <a:solidFill>
                <a:prstClr val="blac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sym typeface="Symbol" pitchFamily="18" charset="2"/>
            </a:endParaRPr>
          </a:p>
        </p:txBody>
      </p:sp>
      <p:sp>
        <p:nvSpPr>
          <p:cNvPr id="85" name="Oval 43"/>
          <p:cNvSpPr>
            <a:spLocks noChangeArrowheads="1"/>
          </p:cNvSpPr>
          <p:nvPr/>
        </p:nvSpPr>
        <p:spPr bwMode="auto">
          <a:xfrm>
            <a:off x="2177965" y="3705596"/>
            <a:ext cx="457200" cy="457200"/>
          </a:xfrm>
          <a:prstGeom prst="ellips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280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sym typeface="Symbol" pitchFamily="18" charset="2"/>
            </a:endParaRPr>
          </a:p>
        </p:txBody>
      </p:sp>
      <p:sp>
        <p:nvSpPr>
          <p:cNvPr id="86" name="Text Box 44"/>
          <p:cNvSpPr txBox="1">
            <a:spLocks noChangeArrowheads="1"/>
          </p:cNvSpPr>
          <p:nvPr/>
        </p:nvSpPr>
        <p:spPr bwMode="auto">
          <a:xfrm>
            <a:off x="4389419" y="1819647"/>
            <a:ext cx="1066800" cy="519113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sym typeface="Symbol" pitchFamily="18" charset="2"/>
              </a:rPr>
              <a:t>4 (a)</a:t>
            </a:r>
          </a:p>
        </p:txBody>
      </p:sp>
      <p:sp>
        <p:nvSpPr>
          <p:cNvPr id="87" name="Text Box 45"/>
          <p:cNvSpPr txBox="1">
            <a:spLocks noChangeArrowheads="1"/>
          </p:cNvSpPr>
          <p:nvPr/>
        </p:nvSpPr>
        <p:spPr bwMode="auto">
          <a:xfrm>
            <a:off x="4368715" y="5516934"/>
            <a:ext cx="1066800" cy="519113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sym typeface="Symbol" pitchFamily="18" charset="2"/>
              </a:rPr>
              <a:t>2 (a)</a:t>
            </a:r>
          </a:p>
        </p:txBody>
      </p:sp>
    </p:spTree>
    <p:extLst>
      <p:ext uri="{BB962C8B-B14F-4D97-AF65-F5344CB8AC3E}">
        <p14:creationId xmlns:p14="http://schemas.microsoft.com/office/powerpoint/2010/main" val="1245148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  <p:bldP spid="8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oup 4"/>
          <p:cNvGrpSpPr>
            <a:grpSpLocks/>
          </p:cNvGrpSpPr>
          <p:nvPr/>
        </p:nvGrpSpPr>
        <p:grpSpPr bwMode="auto">
          <a:xfrm>
            <a:off x="2240605" y="1900959"/>
            <a:ext cx="7010400" cy="4100513"/>
            <a:chOff x="336" y="1008"/>
            <a:chExt cx="4416" cy="2583"/>
          </a:xfrm>
        </p:grpSpPr>
        <p:grpSp>
          <p:nvGrpSpPr>
            <p:cNvPr id="143" name="Group 5"/>
            <p:cNvGrpSpPr>
              <a:grpSpLocks/>
            </p:cNvGrpSpPr>
            <p:nvPr/>
          </p:nvGrpSpPr>
          <p:grpSpPr bwMode="auto">
            <a:xfrm>
              <a:off x="336" y="1008"/>
              <a:ext cx="4416" cy="2583"/>
              <a:chOff x="336" y="1008"/>
              <a:chExt cx="4416" cy="2583"/>
            </a:xfrm>
          </p:grpSpPr>
          <p:sp>
            <p:nvSpPr>
              <p:cNvPr id="154" name="AutoShape 6"/>
              <p:cNvSpPr>
                <a:spLocks noChangeArrowheads="1"/>
              </p:cNvSpPr>
              <p:nvPr/>
            </p:nvSpPr>
            <p:spPr bwMode="auto">
              <a:xfrm>
                <a:off x="576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defRPr/>
                </a:pPr>
                <a:endParaRPr lang="en-US" sz="2800" ker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sym typeface="Symbol" pitchFamily="18" charset="2"/>
                </a:endParaRPr>
              </a:p>
            </p:txBody>
          </p:sp>
          <p:sp>
            <p:nvSpPr>
              <p:cNvPr id="155" name="AutoShape 7"/>
              <p:cNvSpPr>
                <a:spLocks noChangeArrowheads="1"/>
              </p:cNvSpPr>
              <p:nvPr/>
            </p:nvSpPr>
            <p:spPr bwMode="auto">
              <a:xfrm>
                <a:off x="1584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defRPr/>
                </a:pPr>
                <a:endParaRPr lang="en-US" sz="2800" ker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sym typeface="Symbol" pitchFamily="18" charset="2"/>
                </a:endParaRPr>
              </a:p>
            </p:txBody>
          </p:sp>
          <p:sp>
            <p:nvSpPr>
              <p:cNvPr id="156" name="AutoShape 8"/>
              <p:cNvSpPr>
                <a:spLocks noChangeArrowheads="1"/>
              </p:cNvSpPr>
              <p:nvPr/>
            </p:nvSpPr>
            <p:spPr bwMode="auto">
              <a:xfrm>
                <a:off x="1584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defRPr/>
                </a:pPr>
                <a:endParaRPr lang="en-US" sz="2800" ker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sym typeface="Symbol" pitchFamily="18" charset="2"/>
                </a:endParaRPr>
              </a:p>
            </p:txBody>
          </p:sp>
          <p:sp>
            <p:nvSpPr>
              <p:cNvPr id="157" name="AutoShape 9"/>
              <p:cNvSpPr>
                <a:spLocks noChangeArrowheads="1"/>
              </p:cNvSpPr>
              <p:nvPr/>
            </p:nvSpPr>
            <p:spPr bwMode="auto">
              <a:xfrm>
                <a:off x="4320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defRPr/>
                </a:pPr>
                <a:endParaRPr lang="en-US" sz="2800" ker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sym typeface="Symbol" pitchFamily="18" charset="2"/>
                </a:endParaRPr>
              </a:p>
            </p:txBody>
          </p:sp>
          <p:sp>
            <p:nvSpPr>
              <p:cNvPr id="158" name="AutoShape 10"/>
              <p:cNvSpPr>
                <a:spLocks noChangeArrowheads="1"/>
              </p:cNvSpPr>
              <p:nvPr/>
            </p:nvSpPr>
            <p:spPr bwMode="auto">
              <a:xfrm>
                <a:off x="3312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defRPr/>
                </a:pPr>
                <a:endParaRPr lang="en-US" sz="2800" ker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sym typeface="Symbol" pitchFamily="18" charset="2"/>
                </a:endParaRPr>
              </a:p>
            </p:txBody>
          </p:sp>
          <p:sp>
            <p:nvSpPr>
              <p:cNvPr id="159" name="AutoShape 11"/>
              <p:cNvSpPr>
                <a:spLocks noChangeArrowheads="1"/>
              </p:cNvSpPr>
              <p:nvPr/>
            </p:nvSpPr>
            <p:spPr bwMode="auto">
              <a:xfrm>
                <a:off x="3312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defRPr/>
                </a:pPr>
                <a:endParaRPr lang="en-US" sz="2800" ker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sym typeface="Symbol" pitchFamily="18" charset="2"/>
                </a:endParaRPr>
              </a:p>
            </p:txBody>
          </p:sp>
          <p:cxnSp>
            <p:nvCxnSpPr>
              <p:cNvPr id="160" name="AutoShape 12"/>
              <p:cNvCxnSpPr>
                <a:cxnSpLocks noChangeShapeType="1"/>
                <a:stCxn id="154" idx="7"/>
                <a:endCxn id="155" idx="3"/>
              </p:cNvCxnSpPr>
              <p:nvPr/>
            </p:nvCxnSpPr>
            <p:spPr bwMode="auto">
              <a:xfrm flipV="1">
                <a:off x="658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1" name="AutoShape 13"/>
              <p:cNvCxnSpPr>
                <a:cxnSpLocks noChangeShapeType="1"/>
                <a:stCxn id="155" idx="6"/>
                <a:endCxn id="158" idx="2"/>
              </p:cNvCxnSpPr>
              <p:nvPr/>
            </p:nvCxnSpPr>
            <p:spPr bwMode="auto">
              <a:xfrm>
                <a:off x="1680" y="1392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2" name="AutoShape 14"/>
              <p:cNvCxnSpPr>
                <a:cxnSpLocks noChangeShapeType="1"/>
                <a:stCxn id="158" idx="5"/>
                <a:endCxn id="157" idx="1"/>
              </p:cNvCxnSpPr>
              <p:nvPr/>
            </p:nvCxnSpPr>
            <p:spPr bwMode="auto">
              <a:xfrm>
                <a:off x="3394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3" name="AutoShape 15"/>
              <p:cNvCxnSpPr>
                <a:cxnSpLocks noChangeShapeType="1"/>
                <a:stCxn id="157" idx="3"/>
                <a:endCxn id="159" idx="7"/>
              </p:cNvCxnSpPr>
              <p:nvPr/>
            </p:nvCxnSpPr>
            <p:spPr bwMode="auto">
              <a:xfrm flipH="1">
                <a:off x="3394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4" name="AutoShape 16"/>
              <p:cNvCxnSpPr>
                <a:cxnSpLocks noChangeShapeType="1"/>
                <a:stCxn id="159" idx="2"/>
                <a:endCxn id="156" idx="6"/>
              </p:cNvCxnSpPr>
              <p:nvPr/>
            </p:nvCxnSpPr>
            <p:spPr bwMode="auto">
              <a:xfrm flipH="1">
                <a:off x="1680" y="3216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5" name="AutoShape 17"/>
              <p:cNvCxnSpPr>
                <a:cxnSpLocks noChangeShapeType="1"/>
                <a:stCxn id="156" idx="1"/>
                <a:endCxn id="154" idx="5"/>
              </p:cNvCxnSpPr>
              <p:nvPr/>
            </p:nvCxnSpPr>
            <p:spPr bwMode="auto">
              <a:xfrm flipH="1" flipV="1">
                <a:off x="658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6" name="AutoShape 18"/>
              <p:cNvCxnSpPr>
                <a:cxnSpLocks noChangeShapeType="1"/>
                <a:stCxn id="156" idx="0"/>
                <a:endCxn id="155" idx="4"/>
              </p:cNvCxnSpPr>
              <p:nvPr/>
            </p:nvCxnSpPr>
            <p:spPr bwMode="auto">
              <a:xfrm flipV="1">
                <a:off x="1632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7" name="AutoShape 19"/>
              <p:cNvCxnSpPr>
                <a:cxnSpLocks noChangeShapeType="1"/>
                <a:stCxn id="159" idx="0"/>
                <a:endCxn id="158" idx="4"/>
              </p:cNvCxnSpPr>
              <p:nvPr/>
            </p:nvCxnSpPr>
            <p:spPr bwMode="auto">
              <a:xfrm flipV="1">
                <a:off x="3360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8" name="AutoShape 20"/>
              <p:cNvCxnSpPr>
                <a:cxnSpLocks noChangeShapeType="1"/>
                <a:stCxn id="156" idx="7"/>
                <a:endCxn id="158" idx="3"/>
              </p:cNvCxnSpPr>
              <p:nvPr/>
            </p:nvCxnSpPr>
            <p:spPr bwMode="auto">
              <a:xfrm flipV="1">
                <a:off x="1666" y="1426"/>
                <a:ext cx="1660" cy="1756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9" name="Text Box 21"/>
              <p:cNvSpPr txBox="1">
                <a:spLocks noChangeArrowheads="1"/>
              </p:cNvSpPr>
              <p:nvPr/>
            </p:nvSpPr>
            <p:spPr bwMode="auto">
              <a:xfrm>
                <a:off x="336" y="2112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sz="2800" ker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sym typeface="Symbol" pitchFamily="18" charset="2"/>
                  </a:rPr>
                  <a:t>a</a:t>
                </a:r>
              </a:p>
            </p:txBody>
          </p:sp>
          <p:sp>
            <p:nvSpPr>
              <p:cNvPr id="170" name="Text Box 22"/>
              <p:cNvSpPr txBox="1">
                <a:spLocks noChangeArrowheads="1"/>
              </p:cNvSpPr>
              <p:nvPr/>
            </p:nvSpPr>
            <p:spPr bwMode="auto">
              <a:xfrm>
                <a:off x="1488" y="1008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sz="2800" ker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sym typeface="Symbol" pitchFamily="18" charset="2"/>
                  </a:rPr>
                  <a:t>b</a:t>
                </a:r>
              </a:p>
            </p:txBody>
          </p:sp>
          <p:sp>
            <p:nvSpPr>
              <p:cNvPr id="171" name="Text Box 23"/>
              <p:cNvSpPr txBox="1">
                <a:spLocks noChangeArrowheads="1"/>
              </p:cNvSpPr>
              <p:nvPr/>
            </p:nvSpPr>
            <p:spPr bwMode="auto">
              <a:xfrm>
                <a:off x="3216" y="1008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sz="2800" ker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sym typeface="Symbol" pitchFamily="18" charset="2"/>
                  </a:rPr>
                  <a:t>d</a:t>
                </a:r>
              </a:p>
            </p:txBody>
          </p:sp>
          <p:sp>
            <p:nvSpPr>
              <p:cNvPr id="172" name="Text Box 24"/>
              <p:cNvSpPr txBox="1">
                <a:spLocks noChangeArrowheads="1"/>
              </p:cNvSpPr>
              <p:nvPr/>
            </p:nvSpPr>
            <p:spPr bwMode="auto">
              <a:xfrm>
                <a:off x="4464" y="2112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sz="2800" ker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sym typeface="Symbol" pitchFamily="18" charset="2"/>
                  </a:rPr>
                  <a:t>z</a:t>
                </a:r>
              </a:p>
            </p:txBody>
          </p:sp>
          <p:sp>
            <p:nvSpPr>
              <p:cNvPr id="173" name="Text Box 25"/>
              <p:cNvSpPr txBox="1">
                <a:spLocks noChangeArrowheads="1"/>
              </p:cNvSpPr>
              <p:nvPr/>
            </p:nvSpPr>
            <p:spPr bwMode="auto">
              <a:xfrm>
                <a:off x="3264" y="3264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sz="2800" ker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sym typeface="Symbol" pitchFamily="18" charset="2"/>
                  </a:rPr>
                  <a:t>e</a:t>
                </a:r>
              </a:p>
            </p:txBody>
          </p:sp>
          <p:sp>
            <p:nvSpPr>
              <p:cNvPr id="174" name="Text Box 26"/>
              <p:cNvSpPr txBox="1">
                <a:spLocks noChangeArrowheads="1"/>
              </p:cNvSpPr>
              <p:nvPr/>
            </p:nvSpPr>
            <p:spPr bwMode="auto">
              <a:xfrm>
                <a:off x="1488" y="3264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sz="2800" ker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sym typeface="Symbol" pitchFamily="18" charset="2"/>
                  </a:rPr>
                  <a:t>c</a:t>
                </a:r>
              </a:p>
            </p:txBody>
          </p:sp>
        </p:grpSp>
        <p:sp>
          <p:nvSpPr>
            <p:cNvPr id="144" name="Text Box 27"/>
            <p:cNvSpPr txBox="1">
              <a:spLocks noChangeArrowheads="1"/>
            </p:cNvSpPr>
            <p:nvPr/>
          </p:nvSpPr>
          <p:spPr bwMode="auto">
            <a:xfrm>
              <a:off x="816" y="1584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800" ker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sym typeface="Symbol" pitchFamily="18" charset="2"/>
                </a:rPr>
                <a:t>4</a:t>
              </a:r>
            </a:p>
          </p:txBody>
        </p:sp>
        <p:sp>
          <p:nvSpPr>
            <p:cNvPr id="145" name="Text Box 28"/>
            <p:cNvSpPr txBox="1">
              <a:spLocks noChangeArrowheads="1"/>
            </p:cNvSpPr>
            <p:nvPr/>
          </p:nvSpPr>
          <p:spPr bwMode="auto">
            <a:xfrm>
              <a:off x="816" y="2736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800" ker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sym typeface="Symbol" pitchFamily="18" charset="2"/>
                </a:rPr>
                <a:t>2</a:t>
              </a:r>
            </a:p>
          </p:txBody>
        </p:sp>
        <p:sp>
          <p:nvSpPr>
            <p:cNvPr id="146" name="Text Box 29"/>
            <p:cNvSpPr txBox="1">
              <a:spLocks noChangeArrowheads="1"/>
            </p:cNvSpPr>
            <p:nvPr/>
          </p:nvSpPr>
          <p:spPr bwMode="auto">
            <a:xfrm>
              <a:off x="1344" y="2112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800" ker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147" name="Text Box 30"/>
            <p:cNvSpPr txBox="1">
              <a:spLocks noChangeArrowheads="1"/>
            </p:cNvSpPr>
            <p:nvPr/>
          </p:nvSpPr>
          <p:spPr bwMode="auto">
            <a:xfrm>
              <a:off x="2304" y="1392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800" ker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sym typeface="Symbol" pitchFamily="18" charset="2"/>
                </a:rPr>
                <a:t>5</a:t>
              </a:r>
            </a:p>
          </p:txBody>
        </p:sp>
        <p:sp>
          <p:nvSpPr>
            <p:cNvPr id="148" name="Text Box 31"/>
            <p:cNvSpPr txBox="1">
              <a:spLocks noChangeArrowheads="1"/>
            </p:cNvSpPr>
            <p:nvPr/>
          </p:nvSpPr>
          <p:spPr bwMode="auto">
            <a:xfrm>
              <a:off x="2208" y="2064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800" ker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sym typeface="Symbol" pitchFamily="18" charset="2"/>
                </a:rPr>
                <a:t>8</a:t>
              </a:r>
            </a:p>
          </p:txBody>
        </p:sp>
        <p:sp>
          <p:nvSpPr>
            <p:cNvPr id="149" name="Text Box 32"/>
            <p:cNvSpPr txBox="1">
              <a:spLocks noChangeArrowheads="1"/>
            </p:cNvSpPr>
            <p:nvPr/>
          </p:nvSpPr>
          <p:spPr bwMode="auto">
            <a:xfrm>
              <a:off x="2304" y="2880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800" ker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sym typeface="Symbol" pitchFamily="18" charset="2"/>
                </a:rPr>
                <a:t>10</a:t>
              </a:r>
            </a:p>
          </p:txBody>
        </p:sp>
        <p:sp>
          <p:nvSpPr>
            <p:cNvPr id="150" name="Text Box 33"/>
            <p:cNvSpPr txBox="1">
              <a:spLocks noChangeArrowheads="1"/>
            </p:cNvSpPr>
            <p:nvPr/>
          </p:nvSpPr>
          <p:spPr bwMode="auto">
            <a:xfrm>
              <a:off x="3072" y="2160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800" ker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sym typeface="Symbol" pitchFamily="18" charset="2"/>
                </a:rPr>
                <a:t>2</a:t>
              </a:r>
            </a:p>
          </p:txBody>
        </p:sp>
        <p:sp>
          <p:nvSpPr>
            <p:cNvPr id="151" name="Text Box 34"/>
            <p:cNvSpPr txBox="1">
              <a:spLocks noChangeArrowheads="1"/>
            </p:cNvSpPr>
            <p:nvPr/>
          </p:nvSpPr>
          <p:spPr bwMode="auto">
            <a:xfrm>
              <a:off x="3840" y="1536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800" ker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sym typeface="Symbol" pitchFamily="18" charset="2"/>
                </a:rPr>
                <a:t>6</a:t>
              </a:r>
            </a:p>
          </p:txBody>
        </p:sp>
        <p:sp>
          <p:nvSpPr>
            <p:cNvPr id="152" name="Text Box 35"/>
            <p:cNvSpPr txBox="1">
              <a:spLocks noChangeArrowheads="1"/>
            </p:cNvSpPr>
            <p:nvPr/>
          </p:nvSpPr>
          <p:spPr bwMode="auto">
            <a:xfrm>
              <a:off x="3696" y="2400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800" ker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sym typeface="Symbol" pitchFamily="18" charset="2"/>
                </a:rPr>
                <a:t>3</a:t>
              </a:r>
            </a:p>
          </p:txBody>
        </p:sp>
      </p:grpSp>
      <p:sp>
        <p:nvSpPr>
          <p:cNvPr id="175" name="Text Box 37"/>
          <p:cNvSpPr txBox="1">
            <a:spLocks noChangeArrowheads="1"/>
          </p:cNvSpPr>
          <p:nvPr/>
        </p:nvSpPr>
        <p:spPr bwMode="auto">
          <a:xfrm>
            <a:off x="4450405" y="1900959"/>
            <a:ext cx="4572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0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sym typeface="Symbol" pitchFamily="18" charset="2"/>
              </a:rPr>
              <a:t></a:t>
            </a:r>
          </a:p>
        </p:txBody>
      </p:sp>
      <p:sp>
        <p:nvSpPr>
          <p:cNvPr id="177" name="Text Box 39"/>
          <p:cNvSpPr txBox="1">
            <a:spLocks noChangeArrowheads="1"/>
          </p:cNvSpPr>
          <p:nvPr/>
        </p:nvSpPr>
        <p:spPr bwMode="auto">
          <a:xfrm>
            <a:off x="4450405" y="5482359"/>
            <a:ext cx="4572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0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sym typeface="Symbol" pitchFamily="18" charset="2"/>
              </a:rPr>
              <a:t></a:t>
            </a:r>
          </a:p>
        </p:txBody>
      </p:sp>
      <p:sp>
        <p:nvSpPr>
          <p:cNvPr id="180" name="Rectangle 42"/>
          <p:cNvSpPr>
            <a:spLocks noChangeArrowheads="1"/>
          </p:cNvSpPr>
          <p:nvPr/>
        </p:nvSpPr>
        <p:spPr bwMode="auto">
          <a:xfrm>
            <a:off x="1935805" y="5939559"/>
            <a:ext cx="1752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14350" indent="-514350" fontAlgn="base">
              <a:spcBef>
                <a:spcPct val="0"/>
              </a:spcBef>
              <a:spcAft>
                <a:spcPct val="5000"/>
              </a:spcAft>
              <a:defRPr/>
            </a:pPr>
            <a:r>
              <a:rPr lang="en-US" sz="2800" b="1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Step 2</a:t>
            </a:r>
            <a:endParaRPr lang="en-US" sz="2800">
              <a:solidFill>
                <a:prstClr val="blac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sym typeface="Symbol" pitchFamily="18" charset="2"/>
            </a:endParaRPr>
          </a:p>
        </p:txBody>
      </p:sp>
      <p:sp>
        <p:nvSpPr>
          <p:cNvPr id="181" name="Oval 43"/>
          <p:cNvSpPr>
            <a:spLocks noChangeArrowheads="1"/>
          </p:cNvSpPr>
          <p:nvPr/>
        </p:nvSpPr>
        <p:spPr bwMode="auto">
          <a:xfrm>
            <a:off x="2183455" y="3710709"/>
            <a:ext cx="457200" cy="457200"/>
          </a:xfrm>
          <a:prstGeom prst="ellips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280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sym typeface="Symbol" pitchFamily="18" charset="2"/>
            </a:endParaRPr>
          </a:p>
        </p:txBody>
      </p:sp>
      <p:sp>
        <p:nvSpPr>
          <p:cNvPr id="182" name="Text Box 44"/>
          <p:cNvSpPr txBox="1">
            <a:spLocks noChangeArrowheads="1"/>
          </p:cNvSpPr>
          <p:nvPr/>
        </p:nvSpPr>
        <p:spPr bwMode="auto">
          <a:xfrm>
            <a:off x="4450405" y="1900959"/>
            <a:ext cx="1066800" cy="519113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sym typeface="Symbol" pitchFamily="18" charset="2"/>
              </a:rPr>
              <a:t>4 (a)</a:t>
            </a:r>
          </a:p>
        </p:txBody>
      </p:sp>
      <p:sp>
        <p:nvSpPr>
          <p:cNvPr id="183" name="Text Box 45"/>
          <p:cNvSpPr txBox="1">
            <a:spLocks noChangeArrowheads="1"/>
          </p:cNvSpPr>
          <p:nvPr/>
        </p:nvSpPr>
        <p:spPr bwMode="auto">
          <a:xfrm>
            <a:off x="4450405" y="5482359"/>
            <a:ext cx="1066800" cy="519113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sym typeface="Symbol" pitchFamily="18" charset="2"/>
              </a:rPr>
              <a:t>2 (a)</a:t>
            </a:r>
          </a:p>
        </p:txBody>
      </p:sp>
      <p:sp>
        <p:nvSpPr>
          <p:cNvPr id="184" name="Oval 46"/>
          <p:cNvSpPr>
            <a:spLocks noChangeArrowheads="1"/>
          </p:cNvSpPr>
          <p:nvPr/>
        </p:nvSpPr>
        <p:spPr bwMode="auto">
          <a:xfrm>
            <a:off x="4021780" y="5558559"/>
            <a:ext cx="457200" cy="457200"/>
          </a:xfrm>
          <a:prstGeom prst="ellips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280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sym typeface="Symbol" pitchFamily="18" charset="2"/>
            </a:endParaRPr>
          </a:p>
        </p:txBody>
      </p:sp>
      <p:sp>
        <p:nvSpPr>
          <p:cNvPr id="185" name="Text Box 47"/>
          <p:cNvSpPr txBox="1">
            <a:spLocks noChangeArrowheads="1"/>
          </p:cNvSpPr>
          <p:nvPr/>
        </p:nvSpPr>
        <p:spPr bwMode="auto">
          <a:xfrm>
            <a:off x="4450405" y="1915246"/>
            <a:ext cx="1524000" cy="519113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sym typeface="Symbol" pitchFamily="18" charset="2"/>
              </a:rPr>
              <a:t>3 (a, c)</a:t>
            </a:r>
          </a:p>
        </p:txBody>
      </p:sp>
      <p:sp>
        <p:nvSpPr>
          <p:cNvPr id="186" name="Text Box 48"/>
          <p:cNvSpPr txBox="1">
            <a:spLocks noChangeArrowheads="1"/>
          </p:cNvSpPr>
          <p:nvPr/>
        </p:nvSpPr>
        <p:spPr bwMode="auto">
          <a:xfrm>
            <a:off x="7143728" y="1895402"/>
            <a:ext cx="1524000" cy="519113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sym typeface="Symbol" pitchFamily="18" charset="2"/>
              </a:rPr>
              <a:t>10 (a, c)</a:t>
            </a:r>
          </a:p>
        </p:txBody>
      </p:sp>
      <p:sp>
        <p:nvSpPr>
          <p:cNvPr id="187" name="Text Box 49"/>
          <p:cNvSpPr txBox="1">
            <a:spLocks noChangeArrowheads="1"/>
          </p:cNvSpPr>
          <p:nvPr/>
        </p:nvSpPr>
        <p:spPr bwMode="auto">
          <a:xfrm>
            <a:off x="7269805" y="5464429"/>
            <a:ext cx="1524000" cy="519113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sym typeface="Symbol" pitchFamily="18" charset="2"/>
              </a:rPr>
              <a:t>12 (a, c)</a:t>
            </a:r>
          </a:p>
        </p:txBody>
      </p:sp>
    </p:spTree>
    <p:extLst>
      <p:ext uri="{BB962C8B-B14F-4D97-AF65-F5344CB8AC3E}">
        <p14:creationId xmlns:p14="http://schemas.microsoft.com/office/powerpoint/2010/main" val="376931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animBg="1"/>
      <p:bldP spid="185" grpId="0" animBg="1"/>
      <p:bldP spid="186" grpId="0" animBg="1"/>
      <p:bldP spid="18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4"/>
          <p:cNvGrpSpPr>
            <a:grpSpLocks/>
          </p:cNvGrpSpPr>
          <p:nvPr/>
        </p:nvGrpSpPr>
        <p:grpSpPr bwMode="auto">
          <a:xfrm>
            <a:off x="2244206" y="1896982"/>
            <a:ext cx="7010400" cy="4100513"/>
            <a:chOff x="336" y="1008"/>
            <a:chExt cx="4416" cy="2583"/>
          </a:xfrm>
        </p:grpSpPr>
        <p:grpSp>
          <p:nvGrpSpPr>
            <p:cNvPr id="55" name="Group 5"/>
            <p:cNvGrpSpPr>
              <a:grpSpLocks/>
            </p:cNvGrpSpPr>
            <p:nvPr/>
          </p:nvGrpSpPr>
          <p:grpSpPr bwMode="auto">
            <a:xfrm>
              <a:off x="336" y="1008"/>
              <a:ext cx="4416" cy="2583"/>
              <a:chOff x="336" y="1008"/>
              <a:chExt cx="4416" cy="2583"/>
            </a:xfrm>
          </p:grpSpPr>
          <p:sp>
            <p:nvSpPr>
              <p:cNvPr id="66" name="AutoShape 6"/>
              <p:cNvSpPr>
                <a:spLocks noChangeArrowheads="1"/>
              </p:cNvSpPr>
              <p:nvPr/>
            </p:nvSpPr>
            <p:spPr bwMode="auto">
              <a:xfrm>
                <a:off x="576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defRPr/>
                </a:pPr>
                <a:endParaRPr lang="en-US" sz="2800" ker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sym typeface="Symbol" pitchFamily="18" charset="2"/>
                </a:endParaRPr>
              </a:p>
            </p:txBody>
          </p:sp>
          <p:sp>
            <p:nvSpPr>
              <p:cNvPr id="67" name="AutoShape 7"/>
              <p:cNvSpPr>
                <a:spLocks noChangeArrowheads="1"/>
              </p:cNvSpPr>
              <p:nvPr/>
            </p:nvSpPr>
            <p:spPr bwMode="auto">
              <a:xfrm>
                <a:off x="1584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defRPr/>
                </a:pPr>
                <a:endParaRPr lang="en-US" sz="2800" ker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sym typeface="Symbol" pitchFamily="18" charset="2"/>
                </a:endParaRPr>
              </a:p>
            </p:txBody>
          </p:sp>
          <p:sp>
            <p:nvSpPr>
              <p:cNvPr id="68" name="AutoShape 8"/>
              <p:cNvSpPr>
                <a:spLocks noChangeArrowheads="1"/>
              </p:cNvSpPr>
              <p:nvPr/>
            </p:nvSpPr>
            <p:spPr bwMode="auto">
              <a:xfrm>
                <a:off x="1584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defRPr/>
                </a:pPr>
                <a:endParaRPr lang="en-US" sz="2800" ker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sym typeface="Symbol" pitchFamily="18" charset="2"/>
                </a:endParaRPr>
              </a:p>
            </p:txBody>
          </p:sp>
          <p:sp>
            <p:nvSpPr>
              <p:cNvPr id="69" name="AutoShape 9"/>
              <p:cNvSpPr>
                <a:spLocks noChangeArrowheads="1"/>
              </p:cNvSpPr>
              <p:nvPr/>
            </p:nvSpPr>
            <p:spPr bwMode="auto">
              <a:xfrm>
                <a:off x="4320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defRPr/>
                </a:pPr>
                <a:endParaRPr lang="en-US" sz="2800" ker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sym typeface="Symbol" pitchFamily="18" charset="2"/>
                </a:endParaRPr>
              </a:p>
            </p:txBody>
          </p:sp>
          <p:sp>
            <p:nvSpPr>
              <p:cNvPr id="70" name="AutoShape 10"/>
              <p:cNvSpPr>
                <a:spLocks noChangeArrowheads="1"/>
              </p:cNvSpPr>
              <p:nvPr/>
            </p:nvSpPr>
            <p:spPr bwMode="auto">
              <a:xfrm>
                <a:off x="3312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defRPr/>
                </a:pPr>
                <a:endParaRPr lang="en-US" sz="2800" ker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sym typeface="Symbol" pitchFamily="18" charset="2"/>
                </a:endParaRPr>
              </a:p>
            </p:txBody>
          </p:sp>
          <p:sp>
            <p:nvSpPr>
              <p:cNvPr id="71" name="AutoShape 11"/>
              <p:cNvSpPr>
                <a:spLocks noChangeArrowheads="1"/>
              </p:cNvSpPr>
              <p:nvPr/>
            </p:nvSpPr>
            <p:spPr bwMode="auto">
              <a:xfrm>
                <a:off x="3312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defRPr/>
                </a:pPr>
                <a:endParaRPr lang="en-US" sz="2800" ker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sym typeface="Symbol" pitchFamily="18" charset="2"/>
                </a:endParaRPr>
              </a:p>
            </p:txBody>
          </p:sp>
          <p:cxnSp>
            <p:nvCxnSpPr>
              <p:cNvPr id="72" name="AutoShape 12"/>
              <p:cNvCxnSpPr>
                <a:cxnSpLocks noChangeShapeType="1"/>
                <a:stCxn id="66" idx="7"/>
                <a:endCxn id="67" idx="3"/>
              </p:cNvCxnSpPr>
              <p:nvPr/>
            </p:nvCxnSpPr>
            <p:spPr bwMode="auto">
              <a:xfrm flipV="1">
                <a:off x="658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3" name="AutoShape 13"/>
              <p:cNvCxnSpPr>
                <a:cxnSpLocks noChangeShapeType="1"/>
                <a:stCxn id="67" idx="6"/>
                <a:endCxn id="70" idx="2"/>
              </p:cNvCxnSpPr>
              <p:nvPr/>
            </p:nvCxnSpPr>
            <p:spPr bwMode="auto">
              <a:xfrm>
                <a:off x="1680" y="1392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4" name="AutoShape 14"/>
              <p:cNvCxnSpPr>
                <a:cxnSpLocks noChangeShapeType="1"/>
                <a:stCxn id="70" idx="5"/>
                <a:endCxn id="69" idx="1"/>
              </p:cNvCxnSpPr>
              <p:nvPr/>
            </p:nvCxnSpPr>
            <p:spPr bwMode="auto">
              <a:xfrm>
                <a:off x="3394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5" name="AutoShape 15"/>
              <p:cNvCxnSpPr>
                <a:cxnSpLocks noChangeShapeType="1"/>
                <a:stCxn id="69" idx="3"/>
                <a:endCxn id="71" idx="7"/>
              </p:cNvCxnSpPr>
              <p:nvPr/>
            </p:nvCxnSpPr>
            <p:spPr bwMode="auto">
              <a:xfrm flipH="1">
                <a:off x="3394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AutoShape 16"/>
              <p:cNvCxnSpPr>
                <a:cxnSpLocks noChangeShapeType="1"/>
                <a:stCxn id="71" idx="2"/>
                <a:endCxn id="68" idx="6"/>
              </p:cNvCxnSpPr>
              <p:nvPr/>
            </p:nvCxnSpPr>
            <p:spPr bwMode="auto">
              <a:xfrm flipH="1">
                <a:off x="1680" y="3216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AutoShape 17"/>
              <p:cNvCxnSpPr>
                <a:cxnSpLocks noChangeShapeType="1"/>
                <a:stCxn id="68" idx="1"/>
                <a:endCxn id="66" idx="5"/>
              </p:cNvCxnSpPr>
              <p:nvPr/>
            </p:nvCxnSpPr>
            <p:spPr bwMode="auto">
              <a:xfrm flipH="1" flipV="1">
                <a:off x="658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8" name="AutoShape 18"/>
              <p:cNvCxnSpPr>
                <a:cxnSpLocks noChangeShapeType="1"/>
                <a:stCxn id="68" idx="0"/>
                <a:endCxn id="67" idx="4"/>
              </p:cNvCxnSpPr>
              <p:nvPr/>
            </p:nvCxnSpPr>
            <p:spPr bwMode="auto">
              <a:xfrm flipV="1">
                <a:off x="1632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AutoShape 19"/>
              <p:cNvCxnSpPr>
                <a:cxnSpLocks noChangeShapeType="1"/>
                <a:stCxn id="71" idx="0"/>
                <a:endCxn id="70" idx="4"/>
              </p:cNvCxnSpPr>
              <p:nvPr/>
            </p:nvCxnSpPr>
            <p:spPr bwMode="auto">
              <a:xfrm flipV="1">
                <a:off x="3360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AutoShape 20"/>
              <p:cNvCxnSpPr>
                <a:cxnSpLocks noChangeShapeType="1"/>
                <a:stCxn id="68" idx="7"/>
                <a:endCxn id="70" idx="3"/>
              </p:cNvCxnSpPr>
              <p:nvPr/>
            </p:nvCxnSpPr>
            <p:spPr bwMode="auto">
              <a:xfrm flipV="1">
                <a:off x="1666" y="1426"/>
                <a:ext cx="1660" cy="1756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1" name="Text Box 21"/>
              <p:cNvSpPr txBox="1">
                <a:spLocks noChangeArrowheads="1"/>
              </p:cNvSpPr>
              <p:nvPr/>
            </p:nvSpPr>
            <p:spPr bwMode="auto">
              <a:xfrm>
                <a:off x="336" y="2112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sz="2800" ker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sym typeface="Symbol" pitchFamily="18" charset="2"/>
                  </a:rPr>
                  <a:t>a</a:t>
                </a:r>
              </a:p>
            </p:txBody>
          </p:sp>
          <p:sp>
            <p:nvSpPr>
              <p:cNvPr id="82" name="Text Box 22"/>
              <p:cNvSpPr txBox="1">
                <a:spLocks noChangeArrowheads="1"/>
              </p:cNvSpPr>
              <p:nvPr/>
            </p:nvSpPr>
            <p:spPr bwMode="auto">
              <a:xfrm>
                <a:off x="1488" y="1008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sz="2800" ker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sym typeface="Symbol" pitchFamily="18" charset="2"/>
                  </a:rPr>
                  <a:t>b</a:t>
                </a:r>
              </a:p>
            </p:txBody>
          </p:sp>
          <p:sp>
            <p:nvSpPr>
              <p:cNvPr id="83" name="Text Box 23"/>
              <p:cNvSpPr txBox="1">
                <a:spLocks noChangeArrowheads="1"/>
              </p:cNvSpPr>
              <p:nvPr/>
            </p:nvSpPr>
            <p:spPr bwMode="auto">
              <a:xfrm>
                <a:off x="3216" y="1008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sz="2800" ker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sym typeface="Symbol" pitchFamily="18" charset="2"/>
                  </a:rPr>
                  <a:t>d</a:t>
                </a:r>
              </a:p>
            </p:txBody>
          </p:sp>
          <p:sp>
            <p:nvSpPr>
              <p:cNvPr id="84" name="Text Box 24"/>
              <p:cNvSpPr txBox="1">
                <a:spLocks noChangeArrowheads="1"/>
              </p:cNvSpPr>
              <p:nvPr/>
            </p:nvSpPr>
            <p:spPr bwMode="auto">
              <a:xfrm>
                <a:off x="4464" y="2112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sz="2800" ker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sym typeface="Symbol" pitchFamily="18" charset="2"/>
                  </a:rPr>
                  <a:t>z</a:t>
                </a:r>
              </a:p>
            </p:txBody>
          </p:sp>
          <p:sp>
            <p:nvSpPr>
              <p:cNvPr id="85" name="Text Box 25"/>
              <p:cNvSpPr txBox="1">
                <a:spLocks noChangeArrowheads="1"/>
              </p:cNvSpPr>
              <p:nvPr/>
            </p:nvSpPr>
            <p:spPr bwMode="auto">
              <a:xfrm>
                <a:off x="3264" y="3264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sz="2800" ker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sym typeface="Symbol" pitchFamily="18" charset="2"/>
                  </a:rPr>
                  <a:t>e</a:t>
                </a:r>
              </a:p>
            </p:txBody>
          </p:sp>
          <p:sp>
            <p:nvSpPr>
              <p:cNvPr id="86" name="Text Box 26"/>
              <p:cNvSpPr txBox="1">
                <a:spLocks noChangeArrowheads="1"/>
              </p:cNvSpPr>
              <p:nvPr/>
            </p:nvSpPr>
            <p:spPr bwMode="auto">
              <a:xfrm>
                <a:off x="1488" y="3264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sz="2800" ker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sym typeface="Symbol" pitchFamily="18" charset="2"/>
                  </a:rPr>
                  <a:t>c</a:t>
                </a:r>
              </a:p>
            </p:txBody>
          </p:sp>
        </p:grpSp>
        <p:sp>
          <p:nvSpPr>
            <p:cNvPr id="56" name="Text Box 27"/>
            <p:cNvSpPr txBox="1">
              <a:spLocks noChangeArrowheads="1"/>
            </p:cNvSpPr>
            <p:nvPr/>
          </p:nvSpPr>
          <p:spPr bwMode="auto">
            <a:xfrm>
              <a:off x="816" y="1584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800" ker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sym typeface="Symbol" pitchFamily="18" charset="2"/>
                </a:rPr>
                <a:t>4</a:t>
              </a:r>
            </a:p>
          </p:txBody>
        </p:sp>
        <p:sp>
          <p:nvSpPr>
            <p:cNvPr id="57" name="Text Box 28"/>
            <p:cNvSpPr txBox="1">
              <a:spLocks noChangeArrowheads="1"/>
            </p:cNvSpPr>
            <p:nvPr/>
          </p:nvSpPr>
          <p:spPr bwMode="auto">
            <a:xfrm>
              <a:off x="816" y="2736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800" ker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sym typeface="Symbol" pitchFamily="18" charset="2"/>
                </a:rPr>
                <a:t>2</a:t>
              </a:r>
            </a:p>
          </p:txBody>
        </p:sp>
        <p:sp>
          <p:nvSpPr>
            <p:cNvPr id="58" name="Text Box 29"/>
            <p:cNvSpPr txBox="1">
              <a:spLocks noChangeArrowheads="1"/>
            </p:cNvSpPr>
            <p:nvPr/>
          </p:nvSpPr>
          <p:spPr bwMode="auto">
            <a:xfrm>
              <a:off x="1344" y="2112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800" ker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59" name="Text Box 30"/>
            <p:cNvSpPr txBox="1">
              <a:spLocks noChangeArrowheads="1"/>
            </p:cNvSpPr>
            <p:nvPr/>
          </p:nvSpPr>
          <p:spPr bwMode="auto">
            <a:xfrm>
              <a:off x="2304" y="1392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800" ker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sym typeface="Symbol" pitchFamily="18" charset="2"/>
                </a:rPr>
                <a:t>5</a:t>
              </a:r>
            </a:p>
          </p:txBody>
        </p:sp>
        <p:sp>
          <p:nvSpPr>
            <p:cNvPr id="60" name="Text Box 31"/>
            <p:cNvSpPr txBox="1">
              <a:spLocks noChangeArrowheads="1"/>
            </p:cNvSpPr>
            <p:nvPr/>
          </p:nvSpPr>
          <p:spPr bwMode="auto">
            <a:xfrm>
              <a:off x="2208" y="2064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800" ker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sym typeface="Symbol" pitchFamily="18" charset="2"/>
                </a:rPr>
                <a:t>8</a:t>
              </a:r>
            </a:p>
          </p:txBody>
        </p:sp>
        <p:sp>
          <p:nvSpPr>
            <p:cNvPr id="61" name="Text Box 32"/>
            <p:cNvSpPr txBox="1">
              <a:spLocks noChangeArrowheads="1"/>
            </p:cNvSpPr>
            <p:nvPr/>
          </p:nvSpPr>
          <p:spPr bwMode="auto">
            <a:xfrm>
              <a:off x="2304" y="2880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800" ker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sym typeface="Symbol" pitchFamily="18" charset="2"/>
                </a:rPr>
                <a:t>10</a:t>
              </a:r>
            </a:p>
          </p:txBody>
        </p:sp>
        <p:sp>
          <p:nvSpPr>
            <p:cNvPr id="62" name="Text Box 33"/>
            <p:cNvSpPr txBox="1">
              <a:spLocks noChangeArrowheads="1"/>
            </p:cNvSpPr>
            <p:nvPr/>
          </p:nvSpPr>
          <p:spPr bwMode="auto">
            <a:xfrm>
              <a:off x="3072" y="2160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800" ker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sym typeface="Symbol" pitchFamily="18" charset="2"/>
                </a:rPr>
                <a:t>2</a:t>
              </a:r>
            </a:p>
          </p:txBody>
        </p:sp>
        <p:sp>
          <p:nvSpPr>
            <p:cNvPr id="63" name="Text Box 34"/>
            <p:cNvSpPr txBox="1">
              <a:spLocks noChangeArrowheads="1"/>
            </p:cNvSpPr>
            <p:nvPr/>
          </p:nvSpPr>
          <p:spPr bwMode="auto">
            <a:xfrm>
              <a:off x="3840" y="1536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800" ker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sym typeface="Symbol" pitchFamily="18" charset="2"/>
                </a:rPr>
                <a:t>6</a:t>
              </a:r>
            </a:p>
          </p:txBody>
        </p:sp>
        <p:sp>
          <p:nvSpPr>
            <p:cNvPr id="64" name="Text Box 35"/>
            <p:cNvSpPr txBox="1">
              <a:spLocks noChangeArrowheads="1"/>
            </p:cNvSpPr>
            <p:nvPr/>
          </p:nvSpPr>
          <p:spPr bwMode="auto">
            <a:xfrm>
              <a:off x="3696" y="2400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800" ker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sym typeface="Symbol" pitchFamily="18" charset="2"/>
                </a:rPr>
                <a:t>3</a:t>
              </a:r>
            </a:p>
          </p:txBody>
        </p:sp>
      </p:grpSp>
      <p:sp>
        <p:nvSpPr>
          <p:cNvPr id="87" name="Text Box 37"/>
          <p:cNvSpPr txBox="1">
            <a:spLocks noChangeArrowheads="1"/>
          </p:cNvSpPr>
          <p:nvPr/>
        </p:nvSpPr>
        <p:spPr bwMode="auto">
          <a:xfrm>
            <a:off x="4454006" y="1896982"/>
            <a:ext cx="4572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0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sym typeface="Symbol" pitchFamily="18" charset="2"/>
              </a:rPr>
              <a:t></a:t>
            </a:r>
          </a:p>
        </p:txBody>
      </p:sp>
      <p:sp>
        <p:nvSpPr>
          <p:cNvPr id="88" name="Text Box 38"/>
          <p:cNvSpPr txBox="1">
            <a:spLocks noChangeArrowheads="1"/>
          </p:cNvSpPr>
          <p:nvPr/>
        </p:nvSpPr>
        <p:spPr bwMode="auto">
          <a:xfrm>
            <a:off x="7197206" y="1896982"/>
            <a:ext cx="4572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0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sym typeface="Symbol" pitchFamily="18" charset="2"/>
              </a:rPr>
              <a:t></a:t>
            </a:r>
          </a:p>
        </p:txBody>
      </p:sp>
      <p:sp>
        <p:nvSpPr>
          <p:cNvPr id="89" name="Text Box 39"/>
          <p:cNvSpPr txBox="1">
            <a:spLocks noChangeArrowheads="1"/>
          </p:cNvSpPr>
          <p:nvPr/>
        </p:nvSpPr>
        <p:spPr bwMode="auto">
          <a:xfrm>
            <a:off x="4454006" y="5478382"/>
            <a:ext cx="4572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0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sym typeface="Symbol" pitchFamily="18" charset="2"/>
              </a:rPr>
              <a:t></a:t>
            </a:r>
          </a:p>
        </p:txBody>
      </p:sp>
      <p:sp>
        <p:nvSpPr>
          <p:cNvPr id="90" name="Text Box 40"/>
          <p:cNvSpPr txBox="1">
            <a:spLocks noChangeArrowheads="1"/>
          </p:cNvSpPr>
          <p:nvPr/>
        </p:nvSpPr>
        <p:spPr bwMode="auto">
          <a:xfrm>
            <a:off x="7273406" y="5478382"/>
            <a:ext cx="4572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0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sym typeface="Symbol" pitchFamily="18" charset="2"/>
              </a:rPr>
              <a:t></a:t>
            </a:r>
          </a:p>
        </p:txBody>
      </p:sp>
      <p:sp>
        <p:nvSpPr>
          <p:cNvPr id="92" name="Rectangle 42"/>
          <p:cNvSpPr>
            <a:spLocks noChangeArrowheads="1"/>
          </p:cNvSpPr>
          <p:nvPr/>
        </p:nvSpPr>
        <p:spPr bwMode="auto">
          <a:xfrm>
            <a:off x="1939406" y="5935582"/>
            <a:ext cx="1752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14350" indent="-514350" fontAlgn="base">
              <a:spcBef>
                <a:spcPct val="0"/>
              </a:spcBef>
              <a:spcAft>
                <a:spcPct val="5000"/>
              </a:spcAft>
              <a:defRPr/>
            </a:pPr>
            <a:r>
              <a:rPr lang="en-US" sz="2800" b="1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Step 3</a:t>
            </a:r>
            <a:endParaRPr lang="en-US" sz="2800">
              <a:solidFill>
                <a:prstClr val="blac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sym typeface="Symbol" pitchFamily="18" charset="2"/>
            </a:endParaRPr>
          </a:p>
        </p:txBody>
      </p:sp>
      <p:sp>
        <p:nvSpPr>
          <p:cNvPr id="93" name="Oval 43"/>
          <p:cNvSpPr>
            <a:spLocks noChangeArrowheads="1"/>
          </p:cNvSpPr>
          <p:nvPr/>
        </p:nvSpPr>
        <p:spPr bwMode="auto">
          <a:xfrm>
            <a:off x="2187056" y="3706732"/>
            <a:ext cx="457200" cy="457200"/>
          </a:xfrm>
          <a:prstGeom prst="ellips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280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sym typeface="Symbol" pitchFamily="18" charset="2"/>
            </a:endParaRPr>
          </a:p>
        </p:txBody>
      </p:sp>
      <p:sp>
        <p:nvSpPr>
          <p:cNvPr id="94" name="Text Box 44"/>
          <p:cNvSpPr txBox="1">
            <a:spLocks noChangeArrowheads="1"/>
          </p:cNvSpPr>
          <p:nvPr/>
        </p:nvSpPr>
        <p:spPr bwMode="auto">
          <a:xfrm>
            <a:off x="4454006" y="1896982"/>
            <a:ext cx="1066800" cy="519113"/>
          </a:xfrm>
          <a:prstGeom prst="rect">
            <a:avLst/>
          </a:prstGeom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0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sym typeface="Symbol" pitchFamily="18" charset="2"/>
              </a:rPr>
              <a:t>4 (a)</a:t>
            </a:r>
          </a:p>
        </p:txBody>
      </p:sp>
      <p:sp>
        <p:nvSpPr>
          <p:cNvPr id="95" name="Text Box 45"/>
          <p:cNvSpPr txBox="1">
            <a:spLocks noChangeArrowheads="1"/>
          </p:cNvSpPr>
          <p:nvPr/>
        </p:nvSpPr>
        <p:spPr bwMode="auto">
          <a:xfrm>
            <a:off x="4454006" y="5478382"/>
            <a:ext cx="1066800" cy="519113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0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sym typeface="Symbol" pitchFamily="18" charset="2"/>
              </a:rPr>
              <a:t>2 (a)</a:t>
            </a:r>
          </a:p>
        </p:txBody>
      </p:sp>
      <p:sp>
        <p:nvSpPr>
          <p:cNvPr id="96" name="Oval 46"/>
          <p:cNvSpPr>
            <a:spLocks noChangeArrowheads="1"/>
          </p:cNvSpPr>
          <p:nvPr/>
        </p:nvSpPr>
        <p:spPr bwMode="auto">
          <a:xfrm>
            <a:off x="4025381" y="5554582"/>
            <a:ext cx="457200" cy="457200"/>
          </a:xfrm>
          <a:prstGeom prst="ellips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280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sym typeface="Symbol" pitchFamily="18" charset="2"/>
            </a:endParaRPr>
          </a:p>
        </p:txBody>
      </p:sp>
      <p:sp>
        <p:nvSpPr>
          <p:cNvPr id="97" name="Text Box 47"/>
          <p:cNvSpPr txBox="1">
            <a:spLocks noChangeArrowheads="1"/>
          </p:cNvSpPr>
          <p:nvPr/>
        </p:nvSpPr>
        <p:spPr bwMode="auto">
          <a:xfrm>
            <a:off x="4480900" y="1896982"/>
            <a:ext cx="1524000" cy="519113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sym typeface="Symbol" pitchFamily="18" charset="2"/>
              </a:rPr>
              <a:t>3 (a, c)</a:t>
            </a:r>
          </a:p>
        </p:txBody>
      </p:sp>
      <p:sp>
        <p:nvSpPr>
          <p:cNvPr id="98" name="Text Box 48"/>
          <p:cNvSpPr txBox="1">
            <a:spLocks noChangeArrowheads="1"/>
          </p:cNvSpPr>
          <p:nvPr/>
        </p:nvSpPr>
        <p:spPr bwMode="auto">
          <a:xfrm>
            <a:off x="7116150" y="1962069"/>
            <a:ext cx="1524000" cy="519113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sym typeface="Symbol" pitchFamily="18" charset="2"/>
              </a:rPr>
              <a:t>10 (a, c)</a:t>
            </a:r>
          </a:p>
        </p:txBody>
      </p:sp>
      <p:sp>
        <p:nvSpPr>
          <p:cNvPr id="99" name="Text Box 49"/>
          <p:cNvSpPr txBox="1">
            <a:spLocks noChangeArrowheads="1"/>
          </p:cNvSpPr>
          <p:nvPr/>
        </p:nvSpPr>
        <p:spPr bwMode="auto">
          <a:xfrm>
            <a:off x="7273406" y="5478382"/>
            <a:ext cx="1524000" cy="519113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sym typeface="Symbol" pitchFamily="18" charset="2"/>
              </a:rPr>
              <a:t>12 (a, c)</a:t>
            </a:r>
          </a:p>
        </p:txBody>
      </p:sp>
      <p:sp>
        <p:nvSpPr>
          <p:cNvPr id="100" name="Oval 50"/>
          <p:cNvSpPr>
            <a:spLocks noChangeArrowheads="1"/>
          </p:cNvSpPr>
          <p:nvPr/>
        </p:nvSpPr>
        <p:spPr bwMode="auto">
          <a:xfrm>
            <a:off x="4006331" y="1935082"/>
            <a:ext cx="457200" cy="457200"/>
          </a:xfrm>
          <a:prstGeom prst="ellips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280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sym typeface="Symbol" pitchFamily="18" charset="2"/>
            </a:endParaRPr>
          </a:p>
        </p:txBody>
      </p:sp>
      <p:sp>
        <p:nvSpPr>
          <p:cNvPr id="101" name="Text Box 51"/>
          <p:cNvSpPr txBox="1">
            <a:spLocks noChangeArrowheads="1"/>
          </p:cNvSpPr>
          <p:nvPr/>
        </p:nvSpPr>
        <p:spPr bwMode="auto">
          <a:xfrm>
            <a:off x="7155038" y="1942879"/>
            <a:ext cx="1905000" cy="519113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sym typeface="Symbol" pitchFamily="18" charset="2"/>
              </a:rPr>
              <a:t>8 (a, c, b)</a:t>
            </a:r>
          </a:p>
        </p:txBody>
      </p:sp>
    </p:spTree>
    <p:extLst>
      <p:ext uri="{BB962C8B-B14F-4D97-AF65-F5344CB8AC3E}">
        <p14:creationId xmlns:p14="http://schemas.microsoft.com/office/powerpoint/2010/main" val="244208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4"/>
          <p:cNvGrpSpPr>
            <a:grpSpLocks/>
          </p:cNvGrpSpPr>
          <p:nvPr/>
        </p:nvGrpSpPr>
        <p:grpSpPr bwMode="auto">
          <a:xfrm>
            <a:off x="2259925" y="1878042"/>
            <a:ext cx="7010400" cy="4100513"/>
            <a:chOff x="336" y="1008"/>
            <a:chExt cx="4416" cy="2583"/>
          </a:xfrm>
        </p:grpSpPr>
        <p:grpSp>
          <p:nvGrpSpPr>
            <p:cNvPr id="56" name="Group 5"/>
            <p:cNvGrpSpPr>
              <a:grpSpLocks/>
            </p:cNvGrpSpPr>
            <p:nvPr/>
          </p:nvGrpSpPr>
          <p:grpSpPr bwMode="auto">
            <a:xfrm>
              <a:off x="336" y="1008"/>
              <a:ext cx="4416" cy="2583"/>
              <a:chOff x="336" y="1008"/>
              <a:chExt cx="4416" cy="2583"/>
            </a:xfrm>
          </p:grpSpPr>
          <p:sp>
            <p:nvSpPr>
              <p:cNvPr id="67" name="AutoShape 6"/>
              <p:cNvSpPr>
                <a:spLocks noChangeArrowheads="1"/>
              </p:cNvSpPr>
              <p:nvPr/>
            </p:nvSpPr>
            <p:spPr bwMode="auto">
              <a:xfrm>
                <a:off x="576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defRPr/>
                </a:pPr>
                <a:endParaRPr lang="en-US" sz="2800" ker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sym typeface="Symbol" pitchFamily="18" charset="2"/>
                </a:endParaRPr>
              </a:p>
            </p:txBody>
          </p:sp>
          <p:sp>
            <p:nvSpPr>
              <p:cNvPr id="68" name="AutoShape 7"/>
              <p:cNvSpPr>
                <a:spLocks noChangeArrowheads="1"/>
              </p:cNvSpPr>
              <p:nvPr/>
            </p:nvSpPr>
            <p:spPr bwMode="auto">
              <a:xfrm>
                <a:off x="1584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defRPr/>
                </a:pPr>
                <a:endParaRPr lang="en-US" sz="2800" ker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sym typeface="Symbol" pitchFamily="18" charset="2"/>
                </a:endParaRPr>
              </a:p>
            </p:txBody>
          </p:sp>
          <p:sp>
            <p:nvSpPr>
              <p:cNvPr id="69" name="AutoShape 8"/>
              <p:cNvSpPr>
                <a:spLocks noChangeArrowheads="1"/>
              </p:cNvSpPr>
              <p:nvPr/>
            </p:nvSpPr>
            <p:spPr bwMode="auto">
              <a:xfrm>
                <a:off x="1584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defRPr/>
                </a:pPr>
                <a:endParaRPr lang="en-US" sz="2800" ker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sym typeface="Symbol" pitchFamily="18" charset="2"/>
                </a:endParaRPr>
              </a:p>
            </p:txBody>
          </p:sp>
          <p:sp>
            <p:nvSpPr>
              <p:cNvPr id="70" name="AutoShape 9"/>
              <p:cNvSpPr>
                <a:spLocks noChangeArrowheads="1"/>
              </p:cNvSpPr>
              <p:nvPr/>
            </p:nvSpPr>
            <p:spPr bwMode="auto">
              <a:xfrm>
                <a:off x="4320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defRPr/>
                </a:pPr>
                <a:endParaRPr lang="en-US" sz="2800" ker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sym typeface="Symbol" pitchFamily="18" charset="2"/>
                </a:endParaRPr>
              </a:p>
            </p:txBody>
          </p:sp>
          <p:sp>
            <p:nvSpPr>
              <p:cNvPr id="71" name="AutoShape 10"/>
              <p:cNvSpPr>
                <a:spLocks noChangeArrowheads="1"/>
              </p:cNvSpPr>
              <p:nvPr/>
            </p:nvSpPr>
            <p:spPr bwMode="auto">
              <a:xfrm>
                <a:off x="3312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defRPr/>
                </a:pPr>
                <a:endParaRPr lang="en-US" sz="2800" ker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sym typeface="Symbol" pitchFamily="18" charset="2"/>
                </a:endParaRPr>
              </a:p>
            </p:txBody>
          </p:sp>
          <p:sp>
            <p:nvSpPr>
              <p:cNvPr id="72" name="AutoShape 11"/>
              <p:cNvSpPr>
                <a:spLocks noChangeArrowheads="1"/>
              </p:cNvSpPr>
              <p:nvPr/>
            </p:nvSpPr>
            <p:spPr bwMode="auto">
              <a:xfrm>
                <a:off x="3312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defRPr/>
                </a:pPr>
                <a:endParaRPr lang="en-US" sz="2800" ker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sym typeface="Symbol" pitchFamily="18" charset="2"/>
                </a:endParaRPr>
              </a:p>
            </p:txBody>
          </p:sp>
          <p:cxnSp>
            <p:nvCxnSpPr>
              <p:cNvPr id="73" name="AutoShape 12"/>
              <p:cNvCxnSpPr>
                <a:cxnSpLocks noChangeShapeType="1"/>
                <a:stCxn id="67" idx="7"/>
                <a:endCxn id="68" idx="3"/>
              </p:cNvCxnSpPr>
              <p:nvPr/>
            </p:nvCxnSpPr>
            <p:spPr bwMode="auto">
              <a:xfrm flipV="1">
                <a:off x="658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4" name="AutoShape 13"/>
              <p:cNvCxnSpPr>
                <a:cxnSpLocks noChangeShapeType="1"/>
                <a:stCxn id="68" idx="6"/>
                <a:endCxn id="71" idx="2"/>
              </p:cNvCxnSpPr>
              <p:nvPr/>
            </p:nvCxnSpPr>
            <p:spPr bwMode="auto">
              <a:xfrm>
                <a:off x="1680" y="1392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5" name="AutoShape 14"/>
              <p:cNvCxnSpPr>
                <a:cxnSpLocks noChangeShapeType="1"/>
                <a:stCxn id="71" idx="5"/>
                <a:endCxn id="70" idx="1"/>
              </p:cNvCxnSpPr>
              <p:nvPr/>
            </p:nvCxnSpPr>
            <p:spPr bwMode="auto">
              <a:xfrm>
                <a:off x="3394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AutoShape 15"/>
              <p:cNvCxnSpPr>
                <a:cxnSpLocks noChangeShapeType="1"/>
                <a:stCxn id="70" idx="3"/>
                <a:endCxn id="72" idx="7"/>
              </p:cNvCxnSpPr>
              <p:nvPr/>
            </p:nvCxnSpPr>
            <p:spPr bwMode="auto">
              <a:xfrm flipH="1">
                <a:off x="3394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AutoShape 16"/>
              <p:cNvCxnSpPr>
                <a:cxnSpLocks noChangeShapeType="1"/>
                <a:stCxn id="72" idx="2"/>
                <a:endCxn id="69" idx="6"/>
              </p:cNvCxnSpPr>
              <p:nvPr/>
            </p:nvCxnSpPr>
            <p:spPr bwMode="auto">
              <a:xfrm flipH="1">
                <a:off x="1680" y="3216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8" name="AutoShape 17"/>
              <p:cNvCxnSpPr>
                <a:cxnSpLocks noChangeShapeType="1"/>
                <a:stCxn id="69" idx="1"/>
                <a:endCxn id="67" idx="5"/>
              </p:cNvCxnSpPr>
              <p:nvPr/>
            </p:nvCxnSpPr>
            <p:spPr bwMode="auto">
              <a:xfrm flipH="1" flipV="1">
                <a:off x="658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AutoShape 18"/>
              <p:cNvCxnSpPr>
                <a:cxnSpLocks noChangeShapeType="1"/>
                <a:stCxn id="69" idx="0"/>
                <a:endCxn id="68" idx="4"/>
              </p:cNvCxnSpPr>
              <p:nvPr/>
            </p:nvCxnSpPr>
            <p:spPr bwMode="auto">
              <a:xfrm flipV="1">
                <a:off x="1632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AutoShape 19"/>
              <p:cNvCxnSpPr>
                <a:cxnSpLocks noChangeShapeType="1"/>
                <a:stCxn id="72" idx="0"/>
                <a:endCxn id="71" idx="4"/>
              </p:cNvCxnSpPr>
              <p:nvPr/>
            </p:nvCxnSpPr>
            <p:spPr bwMode="auto">
              <a:xfrm flipV="1">
                <a:off x="3360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AutoShape 20"/>
              <p:cNvCxnSpPr>
                <a:cxnSpLocks noChangeShapeType="1"/>
                <a:stCxn id="69" idx="7"/>
                <a:endCxn id="71" idx="3"/>
              </p:cNvCxnSpPr>
              <p:nvPr/>
            </p:nvCxnSpPr>
            <p:spPr bwMode="auto">
              <a:xfrm flipV="1">
                <a:off x="1666" y="1426"/>
                <a:ext cx="1660" cy="1756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2" name="Text Box 21"/>
              <p:cNvSpPr txBox="1">
                <a:spLocks noChangeArrowheads="1"/>
              </p:cNvSpPr>
              <p:nvPr/>
            </p:nvSpPr>
            <p:spPr bwMode="auto">
              <a:xfrm>
                <a:off x="336" y="2112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sz="2800" ker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sym typeface="Symbol" pitchFamily="18" charset="2"/>
                  </a:rPr>
                  <a:t>a</a:t>
                </a:r>
              </a:p>
            </p:txBody>
          </p:sp>
          <p:sp>
            <p:nvSpPr>
              <p:cNvPr id="83" name="Text Box 22"/>
              <p:cNvSpPr txBox="1">
                <a:spLocks noChangeArrowheads="1"/>
              </p:cNvSpPr>
              <p:nvPr/>
            </p:nvSpPr>
            <p:spPr bwMode="auto">
              <a:xfrm>
                <a:off x="1488" y="1008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sz="2800" ker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sym typeface="Symbol" pitchFamily="18" charset="2"/>
                  </a:rPr>
                  <a:t>b</a:t>
                </a:r>
              </a:p>
            </p:txBody>
          </p:sp>
          <p:sp>
            <p:nvSpPr>
              <p:cNvPr id="84" name="Text Box 23"/>
              <p:cNvSpPr txBox="1">
                <a:spLocks noChangeArrowheads="1"/>
              </p:cNvSpPr>
              <p:nvPr/>
            </p:nvSpPr>
            <p:spPr bwMode="auto">
              <a:xfrm>
                <a:off x="3216" y="1008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sz="2800" ker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sym typeface="Symbol" pitchFamily="18" charset="2"/>
                  </a:rPr>
                  <a:t>d</a:t>
                </a:r>
              </a:p>
            </p:txBody>
          </p:sp>
          <p:sp>
            <p:nvSpPr>
              <p:cNvPr id="85" name="Text Box 24"/>
              <p:cNvSpPr txBox="1">
                <a:spLocks noChangeArrowheads="1"/>
              </p:cNvSpPr>
              <p:nvPr/>
            </p:nvSpPr>
            <p:spPr bwMode="auto">
              <a:xfrm>
                <a:off x="4464" y="2112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sz="2800" ker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sym typeface="Symbol" pitchFamily="18" charset="2"/>
                  </a:rPr>
                  <a:t>z</a:t>
                </a:r>
              </a:p>
            </p:txBody>
          </p:sp>
          <p:sp>
            <p:nvSpPr>
              <p:cNvPr id="86" name="Text Box 25"/>
              <p:cNvSpPr txBox="1">
                <a:spLocks noChangeArrowheads="1"/>
              </p:cNvSpPr>
              <p:nvPr/>
            </p:nvSpPr>
            <p:spPr bwMode="auto">
              <a:xfrm>
                <a:off x="3264" y="3264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sz="2800" ker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sym typeface="Symbol" pitchFamily="18" charset="2"/>
                  </a:rPr>
                  <a:t>e</a:t>
                </a:r>
              </a:p>
            </p:txBody>
          </p:sp>
          <p:sp>
            <p:nvSpPr>
              <p:cNvPr id="87" name="Text Box 26"/>
              <p:cNvSpPr txBox="1">
                <a:spLocks noChangeArrowheads="1"/>
              </p:cNvSpPr>
              <p:nvPr/>
            </p:nvSpPr>
            <p:spPr bwMode="auto">
              <a:xfrm>
                <a:off x="1488" y="3264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sz="2800" ker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sym typeface="Symbol" pitchFamily="18" charset="2"/>
                  </a:rPr>
                  <a:t>c</a:t>
                </a:r>
              </a:p>
            </p:txBody>
          </p:sp>
        </p:grpSp>
        <p:sp>
          <p:nvSpPr>
            <p:cNvPr id="57" name="Text Box 27"/>
            <p:cNvSpPr txBox="1">
              <a:spLocks noChangeArrowheads="1"/>
            </p:cNvSpPr>
            <p:nvPr/>
          </p:nvSpPr>
          <p:spPr bwMode="auto">
            <a:xfrm>
              <a:off x="816" y="1584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800" ker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sym typeface="Symbol" pitchFamily="18" charset="2"/>
                </a:rPr>
                <a:t>4</a:t>
              </a:r>
            </a:p>
          </p:txBody>
        </p:sp>
        <p:sp>
          <p:nvSpPr>
            <p:cNvPr id="58" name="Text Box 28"/>
            <p:cNvSpPr txBox="1">
              <a:spLocks noChangeArrowheads="1"/>
            </p:cNvSpPr>
            <p:nvPr/>
          </p:nvSpPr>
          <p:spPr bwMode="auto">
            <a:xfrm>
              <a:off x="816" y="2736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800" ker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sym typeface="Symbol" pitchFamily="18" charset="2"/>
                </a:rPr>
                <a:t>2</a:t>
              </a:r>
            </a:p>
          </p:txBody>
        </p:sp>
        <p:sp>
          <p:nvSpPr>
            <p:cNvPr id="59" name="Text Box 29"/>
            <p:cNvSpPr txBox="1">
              <a:spLocks noChangeArrowheads="1"/>
            </p:cNvSpPr>
            <p:nvPr/>
          </p:nvSpPr>
          <p:spPr bwMode="auto">
            <a:xfrm>
              <a:off x="1344" y="2112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800" ker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60" name="Text Box 30"/>
            <p:cNvSpPr txBox="1">
              <a:spLocks noChangeArrowheads="1"/>
            </p:cNvSpPr>
            <p:nvPr/>
          </p:nvSpPr>
          <p:spPr bwMode="auto">
            <a:xfrm>
              <a:off x="2304" y="1392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800" ker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sym typeface="Symbol" pitchFamily="18" charset="2"/>
                </a:rPr>
                <a:t>5</a:t>
              </a:r>
            </a:p>
          </p:txBody>
        </p:sp>
        <p:sp>
          <p:nvSpPr>
            <p:cNvPr id="61" name="Text Box 31"/>
            <p:cNvSpPr txBox="1">
              <a:spLocks noChangeArrowheads="1"/>
            </p:cNvSpPr>
            <p:nvPr/>
          </p:nvSpPr>
          <p:spPr bwMode="auto">
            <a:xfrm>
              <a:off x="2208" y="2064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800" ker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sym typeface="Symbol" pitchFamily="18" charset="2"/>
                </a:rPr>
                <a:t>8</a:t>
              </a:r>
            </a:p>
          </p:txBody>
        </p:sp>
        <p:sp>
          <p:nvSpPr>
            <p:cNvPr id="62" name="Text Box 32"/>
            <p:cNvSpPr txBox="1">
              <a:spLocks noChangeArrowheads="1"/>
            </p:cNvSpPr>
            <p:nvPr/>
          </p:nvSpPr>
          <p:spPr bwMode="auto">
            <a:xfrm>
              <a:off x="2304" y="2880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800" ker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sym typeface="Symbol" pitchFamily="18" charset="2"/>
                </a:rPr>
                <a:t>10</a:t>
              </a:r>
            </a:p>
          </p:txBody>
        </p:sp>
        <p:sp>
          <p:nvSpPr>
            <p:cNvPr id="63" name="Text Box 33"/>
            <p:cNvSpPr txBox="1">
              <a:spLocks noChangeArrowheads="1"/>
            </p:cNvSpPr>
            <p:nvPr/>
          </p:nvSpPr>
          <p:spPr bwMode="auto">
            <a:xfrm>
              <a:off x="3072" y="2160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800" ker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sym typeface="Symbol" pitchFamily="18" charset="2"/>
                </a:rPr>
                <a:t>2</a:t>
              </a:r>
            </a:p>
          </p:txBody>
        </p:sp>
        <p:sp>
          <p:nvSpPr>
            <p:cNvPr id="64" name="Text Box 34"/>
            <p:cNvSpPr txBox="1">
              <a:spLocks noChangeArrowheads="1"/>
            </p:cNvSpPr>
            <p:nvPr/>
          </p:nvSpPr>
          <p:spPr bwMode="auto">
            <a:xfrm>
              <a:off x="3840" y="1536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800" ker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sym typeface="Symbol" pitchFamily="18" charset="2"/>
                </a:rPr>
                <a:t>6</a:t>
              </a:r>
            </a:p>
          </p:txBody>
        </p:sp>
        <p:sp>
          <p:nvSpPr>
            <p:cNvPr id="65" name="Text Box 35"/>
            <p:cNvSpPr txBox="1">
              <a:spLocks noChangeArrowheads="1"/>
            </p:cNvSpPr>
            <p:nvPr/>
          </p:nvSpPr>
          <p:spPr bwMode="auto">
            <a:xfrm>
              <a:off x="3696" y="2400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800" ker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sym typeface="Symbol" pitchFamily="18" charset="2"/>
                </a:rPr>
                <a:t>3</a:t>
              </a:r>
            </a:p>
          </p:txBody>
        </p:sp>
      </p:grpSp>
      <p:sp>
        <p:nvSpPr>
          <p:cNvPr id="88" name="Text Box 37"/>
          <p:cNvSpPr txBox="1">
            <a:spLocks noChangeArrowheads="1"/>
          </p:cNvSpPr>
          <p:nvPr/>
        </p:nvSpPr>
        <p:spPr bwMode="auto">
          <a:xfrm>
            <a:off x="4469725" y="1878042"/>
            <a:ext cx="4572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0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sym typeface="Symbol" pitchFamily="18" charset="2"/>
              </a:rPr>
              <a:t></a:t>
            </a:r>
          </a:p>
        </p:txBody>
      </p:sp>
      <p:sp>
        <p:nvSpPr>
          <p:cNvPr id="89" name="Text Box 38"/>
          <p:cNvSpPr txBox="1">
            <a:spLocks noChangeArrowheads="1"/>
          </p:cNvSpPr>
          <p:nvPr/>
        </p:nvSpPr>
        <p:spPr bwMode="auto">
          <a:xfrm>
            <a:off x="7212925" y="1878042"/>
            <a:ext cx="4572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0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sym typeface="Symbol" pitchFamily="18" charset="2"/>
              </a:rPr>
              <a:t></a:t>
            </a:r>
          </a:p>
        </p:txBody>
      </p:sp>
      <p:sp>
        <p:nvSpPr>
          <p:cNvPr id="90" name="Text Box 39"/>
          <p:cNvSpPr txBox="1">
            <a:spLocks noChangeArrowheads="1"/>
          </p:cNvSpPr>
          <p:nvPr/>
        </p:nvSpPr>
        <p:spPr bwMode="auto">
          <a:xfrm>
            <a:off x="4469725" y="5459442"/>
            <a:ext cx="4572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0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sym typeface="Symbol" pitchFamily="18" charset="2"/>
              </a:rPr>
              <a:t></a:t>
            </a:r>
          </a:p>
        </p:txBody>
      </p:sp>
      <p:sp>
        <p:nvSpPr>
          <p:cNvPr id="91" name="Text Box 40"/>
          <p:cNvSpPr txBox="1">
            <a:spLocks noChangeArrowheads="1"/>
          </p:cNvSpPr>
          <p:nvPr/>
        </p:nvSpPr>
        <p:spPr bwMode="auto">
          <a:xfrm>
            <a:off x="7289125" y="5459442"/>
            <a:ext cx="4572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0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sym typeface="Symbol" pitchFamily="18" charset="2"/>
              </a:rPr>
              <a:t></a:t>
            </a:r>
          </a:p>
        </p:txBody>
      </p:sp>
      <p:sp>
        <p:nvSpPr>
          <p:cNvPr id="93" name="Rectangle 42"/>
          <p:cNvSpPr>
            <a:spLocks noChangeArrowheads="1"/>
          </p:cNvSpPr>
          <p:nvPr/>
        </p:nvSpPr>
        <p:spPr bwMode="auto">
          <a:xfrm>
            <a:off x="1955125" y="5916642"/>
            <a:ext cx="1752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14350" indent="-514350" fontAlgn="base">
              <a:spcBef>
                <a:spcPct val="0"/>
              </a:spcBef>
              <a:spcAft>
                <a:spcPct val="5000"/>
              </a:spcAft>
              <a:defRPr/>
            </a:pPr>
            <a:r>
              <a:rPr lang="en-US" sz="2800" b="1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Step 4</a:t>
            </a:r>
            <a:endParaRPr lang="en-US" sz="2800">
              <a:solidFill>
                <a:prstClr val="blac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sym typeface="Symbol" pitchFamily="18" charset="2"/>
            </a:endParaRPr>
          </a:p>
        </p:txBody>
      </p:sp>
      <p:sp>
        <p:nvSpPr>
          <p:cNvPr id="94" name="Oval 43"/>
          <p:cNvSpPr>
            <a:spLocks noChangeArrowheads="1"/>
          </p:cNvSpPr>
          <p:nvPr/>
        </p:nvSpPr>
        <p:spPr bwMode="auto">
          <a:xfrm>
            <a:off x="2202775" y="3687792"/>
            <a:ext cx="457200" cy="457200"/>
          </a:xfrm>
          <a:prstGeom prst="ellips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280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sym typeface="Symbol" pitchFamily="18" charset="2"/>
            </a:endParaRPr>
          </a:p>
        </p:txBody>
      </p:sp>
      <p:sp>
        <p:nvSpPr>
          <p:cNvPr id="95" name="Text Box 44"/>
          <p:cNvSpPr txBox="1">
            <a:spLocks noChangeArrowheads="1"/>
          </p:cNvSpPr>
          <p:nvPr/>
        </p:nvSpPr>
        <p:spPr bwMode="auto">
          <a:xfrm>
            <a:off x="4469725" y="1878042"/>
            <a:ext cx="1066800" cy="519113"/>
          </a:xfrm>
          <a:prstGeom prst="rect">
            <a:avLst/>
          </a:prstGeom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0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sym typeface="Symbol" pitchFamily="18" charset="2"/>
              </a:rPr>
              <a:t>4 (a)</a:t>
            </a:r>
          </a:p>
        </p:txBody>
      </p:sp>
      <p:sp>
        <p:nvSpPr>
          <p:cNvPr id="96" name="Text Box 45"/>
          <p:cNvSpPr txBox="1">
            <a:spLocks noChangeArrowheads="1"/>
          </p:cNvSpPr>
          <p:nvPr/>
        </p:nvSpPr>
        <p:spPr bwMode="auto">
          <a:xfrm>
            <a:off x="4469725" y="5459442"/>
            <a:ext cx="1066800" cy="519113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sym typeface="Symbol" pitchFamily="18" charset="2"/>
              </a:rPr>
              <a:t>2 (a)</a:t>
            </a:r>
          </a:p>
        </p:txBody>
      </p:sp>
      <p:sp>
        <p:nvSpPr>
          <p:cNvPr id="97" name="Oval 46"/>
          <p:cNvSpPr>
            <a:spLocks noChangeArrowheads="1"/>
          </p:cNvSpPr>
          <p:nvPr/>
        </p:nvSpPr>
        <p:spPr bwMode="auto">
          <a:xfrm>
            <a:off x="4041100" y="5535642"/>
            <a:ext cx="457200" cy="457200"/>
          </a:xfrm>
          <a:prstGeom prst="ellips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280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sym typeface="Symbol" pitchFamily="18" charset="2"/>
            </a:endParaRPr>
          </a:p>
        </p:txBody>
      </p:sp>
      <p:sp>
        <p:nvSpPr>
          <p:cNvPr id="98" name="Text Box 47"/>
          <p:cNvSpPr txBox="1">
            <a:spLocks noChangeArrowheads="1"/>
          </p:cNvSpPr>
          <p:nvPr/>
        </p:nvSpPr>
        <p:spPr bwMode="auto">
          <a:xfrm>
            <a:off x="4469725" y="1878042"/>
            <a:ext cx="1524000" cy="519113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sym typeface="Symbol" pitchFamily="18" charset="2"/>
              </a:rPr>
              <a:t>3 (a, c)</a:t>
            </a:r>
          </a:p>
        </p:txBody>
      </p:sp>
      <p:sp>
        <p:nvSpPr>
          <p:cNvPr id="100" name="Text Box 49"/>
          <p:cNvSpPr txBox="1">
            <a:spLocks noChangeArrowheads="1"/>
          </p:cNvSpPr>
          <p:nvPr/>
        </p:nvSpPr>
        <p:spPr bwMode="auto">
          <a:xfrm>
            <a:off x="7289125" y="5459442"/>
            <a:ext cx="1524000" cy="519113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sym typeface="Symbol" pitchFamily="18" charset="2"/>
              </a:rPr>
              <a:t>12 (a, c)</a:t>
            </a:r>
          </a:p>
        </p:txBody>
      </p:sp>
      <p:sp>
        <p:nvSpPr>
          <p:cNvPr id="101" name="Oval 50"/>
          <p:cNvSpPr>
            <a:spLocks noChangeArrowheads="1"/>
          </p:cNvSpPr>
          <p:nvPr/>
        </p:nvSpPr>
        <p:spPr bwMode="auto">
          <a:xfrm>
            <a:off x="4022050" y="1916142"/>
            <a:ext cx="457200" cy="457200"/>
          </a:xfrm>
          <a:prstGeom prst="ellips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280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sym typeface="Symbol" pitchFamily="18" charset="2"/>
            </a:endParaRPr>
          </a:p>
        </p:txBody>
      </p:sp>
      <p:sp>
        <p:nvSpPr>
          <p:cNvPr id="102" name="Text Box 51"/>
          <p:cNvSpPr txBox="1">
            <a:spLocks noChangeArrowheads="1"/>
          </p:cNvSpPr>
          <p:nvPr/>
        </p:nvSpPr>
        <p:spPr bwMode="auto">
          <a:xfrm>
            <a:off x="7260550" y="1891375"/>
            <a:ext cx="1905000" cy="519113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sym typeface="Symbol" pitchFamily="18" charset="2"/>
              </a:rPr>
              <a:t>8 (a, c, b)</a:t>
            </a:r>
          </a:p>
        </p:txBody>
      </p:sp>
      <p:sp>
        <p:nvSpPr>
          <p:cNvPr id="103" name="Oval 52"/>
          <p:cNvSpPr>
            <a:spLocks noChangeArrowheads="1"/>
          </p:cNvSpPr>
          <p:nvPr/>
        </p:nvSpPr>
        <p:spPr bwMode="auto">
          <a:xfrm>
            <a:off x="6803350" y="1897092"/>
            <a:ext cx="457200" cy="457200"/>
          </a:xfrm>
          <a:prstGeom prst="ellips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280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sym typeface="Symbol" pitchFamily="18" charset="2"/>
            </a:endParaRPr>
          </a:p>
        </p:txBody>
      </p:sp>
      <p:sp>
        <p:nvSpPr>
          <p:cNvPr id="104" name="Text Box 53"/>
          <p:cNvSpPr txBox="1">
            <a:spLocks noChangeArrowheads="1"/>
          </p:cNvSpPr>
          <p:nvPr/>
        </p:nvSpPr>
        <p:spPr bwMode="auto">
          <a:xfrm>
            <a:off x="7289125" y="5466216"/>
            <a:ext cx="2667000" cy="519113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sym typeface="Symbol" pitchFamily="18" charset="2"/>
              </a:rPr>
              <a:t>10 (a, c, b, d)</a:t>
            </a:r>
          </a:p>
        </p:txBody>
      </p:sp>
      <p:sp>
        <p:nvSpPr>
          <p:cNvPr id="105" name="Text Box 54"/>
          <p:cNvSpPr txBox="1">
            <a:spLocks noChangeArrowheads="1"/>
          </p:cNvSpPr>
          <p:nvPr/>
        </p:nvSpPr>
        <p:spPr bwMode="auto">
          <a:xfrm>
            <a:off x="8584525" y="4073555"/>
            <a:ext cx="2514600" cy="519113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sym typeface="Symbol" pitchFamily="18" charset="2"/>
              </a:rPr>
              <a:t>14 (a, c, b, d)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71161" y="1639024"/>
            <a:ext cx="2758328" cy="10772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 (</a:t>
            </a:r>
            <a:r>
              <a:rPr lang="en-US" sz="16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b,d</a:t>
            </a: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6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terhubung</a:t>
            </a: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lintasan</a:t>
            </a: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– c – b, </a:t>
            </a:r>
            <a:r>
              <a:rPr lang="en-US" sz="16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kenapa</a:t>
            </a: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edge(</a:t>
            </a:r>
            <a:r>
              <a:rPr lang="en-US" sz="16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b,a</a:t>
            </a: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6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dihitung</a:t>
            </a: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juga? </a:t>
            </a: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1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CYCLE</a:t>
            </a:r>
            <a:endParaRPr lang="en-US" sz="16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4" grpId="0" animBg="1"/>
      <p:bldP spid="10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4"/>
          <p:cNvGrpSpPr>
            <a:grpSpLocks/>
          </p:cNvGrpSpPr>
          <p:nvPr/>
        </p:nvGrpSpPr>
        <p:grpSpPr bwMode="auto">
          <a:xfrm>
            <a:off x="2226401" y="1910429"/>
            <a:ext cx="7010400" cy="4100513"/>
            <a:chOff x="336" y="1008"/>
            <a:chExt cx="4416" cy="2583"/>
          </a:xfrm>
        </p:grpSpPr>
        <p:grpSp>
          <p:nvGrpSpPr>
            <p:cNvPr id="58" name="Group 5"/>
            <p:cNvGrpSpPr>
              <a:grpSpLocks/>
            </p:cNvGrpSpPr>
            <p:nvPr/>
          </p:nvGrpSpPr>
          <p:grpSpPr bwMode="auto">
            <a:xfrm>
              <a:off x="336" y="1008"/>
              <a:ext cx="4416" cy="2583"/>
              <a:chOff x="336" y="1008"/>
              <a:chExt cx="4416" cy="2583"/>
            </a:xfrm>
          </p:grpSpPr>
          <p:sp>
            <p:nvSpPr>
              <p:cNvPr id="69" name="AutoShape 6"/>
              <p:cNvSpPr>
                <a:spLocks noChangeArrowheads="1"/>
              </p:cNvSpPr>
              <p:nvPr/>
            </p:nvSpPr>
            <p:spPr bwMode="auto">
              <a:xfrm>
                <a:off x="576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defRPr/>
                </a:pPr>
                <a:endParaRPr lang="en-US" sz="2800" ker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sym typeface="Symbol" pitchFamily="18" charset="2"/>
                </a:endParaRPr>
              </a:p>
            </p:txBody>
          </p:sp>
          <p:sp>
            <p:nvSpPr>
              <p:cNvPr id="70" name="AutoShape 7"/>
              <p:cNvSpPr>
                <a:spLocks noChangeArrowheads="1"/>
              </p:cNvSpPr>
              <p:nvPr/>
            </p:nvSpPr>
            <p:spPr bwMode="auto">
              <a:xfrm>
                <a:off x="1584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defRPr/>
                </a:pPr>
                <a:endParaRPr lang="en-US" sz="2800" ker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sym typeface="Symbol" pitchFamily="18" charset="2"/>
                </a:endParaRPr>
              </a:p>
            </p:txBody>
          </p:sp>
          <p:sp>
            <p:nvSpPr>
              <p:cNvPr id="71" name="AutoShape 8"/>
              <p:cNvSpPr>
                <a:spLocks noChangeArrowheads="1"/>
              </p:cNvSpPr>
              <p:nvPr/>
            </p:nvSpPr>
            <p:spPr bwMode="auto">
              <a:xfrm>
                <a:off x="1584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defRPr/>
                </a:pPr>
                <a:endParaRPr lang="en-US" sz="2800" ker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sym typeface="Symbol" pitchFamily="18" charset="2"/>
                </a:endParaRPr>
              </a:p>
            </p:txBody>
          </p:sp>
          <p:sp>
            <p:nvSpPr>
              <p:cNvPr id="72" name="AutoShape 9"/>
              <p:cNvSpPr>
                <a:spLocks noChangeArrowheads="1"/>
              </p:cNvSpPr>
              <p:nvPr/>
            </p:nvSpPr>
            <p:spPr bwMode="auto">
              <a:xfrm>
                <a:off x="4320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defRPr/>
                </a:pPr>
                <a:endParaRPr lang="en-US" sz="2800" ker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sym typeface="Symbol" pitchFamily="18" charset="2"/>
                </a:endParaRPr>
              </a:p>
            </p:txBody>
          </p:sp>
          <p:sp>
            <p:nvSpPr>
              <p:cNvPr id="73" name="AutoShape 10"/>
              <p:cNvSpPr>
                <a:spLocks noChangeArrowheads="1"/>
              </p:cNvSpPr>
              <p:nvPr/>
            </p:nvSpPr>
            <p:spPr bwMode="auto">
              <a:xfrm>
                <a:off x="3312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defRPr/>
                </a:pPr>
                <a:endParaRPr lang="en-US" sz="2800" ker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sym typeface="Symbol" pitchFamily="18" charset="2"/>
                </a:endParaRPr>
              </a:p>
            </p:txBody>
          </p:sp>
          <p:sp>
            <p:nvSpPr>
              <p:cNvPr id="74" name="AutoShape 11"/>
              <p:cNvSpPr>
                <a:spLocks noChangeArrowheads="1"/>
              </p:cNvSpPr>
              <p:nvPr/>
            </p:nvSpPr>
            <p:spPr bwMode="auto">
              <a:xfrm>
                <a:off x="3312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defRPr/>
                </a:pPr>
                <a:endParaRPr lang="en-US" sz="2800" ker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sym typeface="Symbol" pitchFamily="18" charset="2"/>
                </a:endParaRPr>
              </a:p>
            </p:txBody>
          </p:sp>
          <p:cxnSp>
            <p:nvCxnSpPr>
              <p:cNvPr id="75" name="AutoShape 12"/>
              <p:cNvCxnSpPr>
                <a:cxnSpLocks noChangeShapeType="1"/>
                <a:stCxn id="69" idx="7"/>
                <a:endCxn id="70" idx="3"/>
              </p:cNvCxnSpPr>
              <p:nvPr/>
            </p:nvCxnSpPr>
            <p:spPr bwMode="auto">
              <a:xfrm flipV="1">
                <a:off x="658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AutoShape 13"/>
              <p:cNvCxnSpPr>
                <a:cxnSpLocks noChangeShapeType="1"/>
                <a:stCxn id="70" idx="6"/>
                <a:endCxn id="73" idx="2"/>
              </p:cNvCxnSpPr>
              <p:nvPr/>
            </p:nvCxnSpPr>
            <p:spPr bwMode="auto">
              <a:xfrm>
                <a:off x="1680" y="1392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AutoShape 14"/>
              <p:cNvCxnSpPr>
                <a:cxnSpLocks noChangeShapeType="1"/>
                <a:stCxn id="73" idx="5"/>
                <a:endCxn id="72" idx="1"/>
              </p:cNvCxnSpPr>
              <p:nvPr/>
            </p:nvCxnSpPr>
            <p:spPr bwMode="auto">
              <a:xfrm>
                <a:off x="3394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8" name="AutoShape 15"/>
              <p:cNvCxnSpPr>
                <a:cxnSpLocks noChangeShapeType="1"/>
                <a:stCxn id="72" idx="3"/>
                <a:endCxn id="74" idx="7"/>
              </p:cNvCxnSpPr>
              <p:nvPr/>
            </p:nvCxnSpPr>
            <p:spPr bwMode="auto">
              <a:xfrm flipH="1">
                <a:off x="3394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AutoShape 16"/>
              <p:cNvCxnSpPr>
                <a:cxnSpLocks noChangeShapeType="1"/>
                <a:stCxn id="74" idx="2"/>
                <a:endCxn id="71" idx="6"/>
              </p:cNvCxnSpPr>
              <p:nvPr/>
            </p:nvCxnSpPr>
            <p:spPr bwMode="auto">
              <a:xfrm flipH="1">
                <a:off x="1680" y="3216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AutoShape 17"/>
              <p:cNvCxnSpPr>
                <a:cxnSpLocks noChangeShapeType="1"/>
                <a:stCxn id="71" idx="1"/>
                <a:endCxn id="69" idx="5"/>
              </p:cNvCxnSpPr>
              <p:nvPr/>
            </p:nvCxnSpPr>
            <p:spPr bwMode="auto">
              <a:xfrm flipH="1" flipV="1">
                <a:off x="658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AutoShape 18"/>
              <p:cNvCxnSpPr>
                <a:cxnSpLocks noChangeShapeType="1"/>
                <a:stCxn id="71" idx="0"/>
                <a:endCxn id="70" idx="4"/>
              </p:cNvCxnSpPr>
              <p:nvPr/>
            </p:nvCxnSpPr>
            <p:spPr bwMode="auto">
              <a:xfrm flipV="1">
                <a:off x="1632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AutoShape 19"/>
              <p:cNvCxnSpPr>
                <a:cxnSpLocks noChangeShapeType="1"/>
                <a:stCxn id="74" idx="0"/>
                <a:endCxn id="73" idx="4"/>
              </p:cNvCxnSpPr>
              <p:nvPr/>
            </p:nvCxnSpPr>
            <p:spPr bwMode="auto">
              <a:xfrm flipV="1">
                <a:off x="3360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AutoShape 20"/>
              <p:cNvCxnSpPr>
                <a:cxnSpLocks noChangeShapeType="1"/>
                <a:stCxn id="71" idx="7"/>
                <a:endCxn id="73" idx="3"/>
              </p:cNvCxnSpPr>
              <p:nvPr/>
            </p:nvCxnSpPr>
            <p:spPr bwMode="auto">
              <a:xfrm flipV="1">
                <a:off x="1666" y="1426"/>
                <a:ext cx="1660" cy="1756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4" name="Text Box 21"/>
              <p:cNvSpPr txBox="1">
                <a:spLocks noChangeArrowheads="1"/>
              </p:cNvSpPr>
              <p:nvPr/>
            </p:nvSpPr>
            <p:spPr bwMode="auto">
              <a:xfrm>
                <a:off x="336" y="2112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sz="2800" ker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sym typeface="Symbol" pitchFamily="18" charset="2"/>
                  </a:rPr>
                  <a:t>a</a:t>
                </a:r>
              </a:p>
            </p:txBody>
          </p:sp>
          <p:sp>
            <p:nvSpPr>
              <p:cNvPr id="85" name="Text Box 22"/>
              <p:cNvSpPr txBox="1">
                <a:spLocks noChangeArrowheads="1"/>
              </p:cNvSpPr>
              <p:nvPr/>
            </p:nvSpPr>
            <p:spPr bwMode="auto">
              <a:xfrm>
                <a:off x="1488" y="1008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sz="2800" ker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sym typeface="Symbol" pitchFamily="18" charset="2"/>
                  </a:rPr>
                  <a:t>b</a:t>
                </a:r>
              </a:p>
            </p:txBody>
          </p:sp>
          <p:sp>
            <p:nvSpPr>
              <p:cNvPr id="86" name="Text Box 23"/>
              <p:cNvSpPr txBox="1">
                <a:spLocks noChangeArrowheads="1"/>
              </p:cNvSpPr>
              <p:nvPr/>
            </p:nvSpPr>
            <p:spPr bwMode="auto">
              <a:xfrm>
                <a:off x="3216" y="1008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sz="2800" ker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sym typeface="Symbol" pitchFamily="18" charset="2"/>
                  </a:rPr>
                  <a:t>d</a:t>
                </a:r>
              </a:p>
            </p:txBody>
          </p:sp>
          <p:sp>
            <p:nvSpPr>
              <p:cNvPr id="87" name="Text Box 24"/>
              <p:cNvSpPr txBox="1">
                <a:spLocks noChangeArrowheads="1"/>
              </p:cNvSpPr>
              <p:nvPr/>
            </p:nvSpPr>
            <p:spPr bwMode="auto">
              <a:xfrm>
                <a:off x="4464" y="2112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sz="2800" ker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sym typeface="Symbol" pitchFamily="18" charset="2"/>
                  </a:rPr>
                  <a:t>z</a:t>
                </a:r>
              </a:p>
            </p:txBody>
          </p:sp>
          <p:sp>
            <p:nvSpPr>
              <p:cNvPr id="88" name="Text Box 25"/>
              <p:cNvSpPr txBox="1">
                <a:spLocks noChangeArrowheads="1"/>
              </p:cNvSpPr>
              <p:nvPr/>
            </p:nvSpPr>
            <p:spPr bwMode="auto">
              <a:xfrm>
                <a:off x="3264" y="3264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sz="2800" ker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sym typeface="Symbol" pitchFamily="18" charset="2"/>
                  </a:rPr>
                  <a:t>e</a:t>
                </a:r>
              </a:p>
            </p:txBody>
          </p:sp>
          <p:sp>
            <p:nvSpPr>
              <p:cNvPr id="89" name="Text Box 26"/>
              <p:cNvSpPr txBox="1">
                <a:spLocks noChangeArrowheads="1"/>
              </p:cNvSpPr>
              <p:nvPr/>
            </p:nvSpPr>
            <p:spPr bwMode="auto">
              <a:xfrm>
                <a:off x="1488" y="3264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sz="2800" ker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sym typeface="Symbol" pitchFamily="18" charset="2"/>
                  </a:rPr>
                  <a:t>c</a:t>
                </a:r>
              </a:p>
            </p:txBody>
          </p:sp>
        </p:grpSp>
        <p:sp>
          <p:nvSpPr>
            <p:cNvPr id="59" name="Text Box 27"/>
            <p:cNvSpPr txBox="1">
              <a:spLocks noChangeArrowheads="1"/>
            </p:cNvSpPr>
            <p:nvPr/>
          </p:nvSpPr>
          <p:spPr bwMode="auto">
            <a:xfrm>
              <a:off x="816" y="1584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800" ker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sym typeface="Symbol" pitchFamily="18" charset="2"/>
                </a:rPr>
                <a:t>4</a:t>
              </a:r>
            </a:p>
          </p:txBody>
        </p:sp>
        <p:sp>
          <p:nvSpPr>
            <p:cNvPr id="60" name="Text Box 28"/>
            <p:cNvSpPr txBox="1">
              <a:spLocks noChangeArrowheads="1"/>
            </p:cNvSpPr>
            <p:nvPr/>
          </p:nvSpPr>
          <p:spPr bwMode="auto">
            <a:xfrm>
              <a:off x="816" y="2736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800" ker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sym typeface="Symbol" pitchFamily="18" charset="2"/>
                </a:rPr>
                <a:t>2</a:t>
              </a:r>
            </a:p>
          </p:txBody>
        </p:sp>
        <p:sp>
          <p:nvSpPr>
            <p:cNvPr id="61" name="Text Box 29"/>
            <p:cNvSpPr txBox="1">
              <a:spLocks noChangeArrowheads="1"/>
            </p:cNvSpPr>
            <p:nvPr/>
          </p:nvSpPr>
          <p:spPr bwMode="auto">
            <a:xfrm>
              <a:off x="1344" y="2112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800" ker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62" name="Text Box 30"/>
            <p:cNvSpPr txBox="1">
              <a:spLocks noChangeArrowheads="1"/>
            </p:cNvSpPr>
            <p:nvPr/>
          </p:nvSpPr>
          <p:spPr bwMode="auto">
            <a:xfrm>
              <a:off x="2304" y="1392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800" ker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sym typeface="Symbol" pitchFamily="18" charset="2"/>
                </a:rPr>
                <a:t>5</a:t>
              </a:r>
            </a:p>
          </p:txBody>
        </p:sp>
        <p:sp>
          <p:nvSpPr>
            <p:cNvPr id="63" name="Text Box 31"/>
            <p:cNvSpPr txBox="1">
              <a:spLocks noChangeArrowheads="1"/>
            </p:cNvSpPr>
            <p:nvPr/>
          </p:nvSpPr>
          <p:spPr bwMode="auto">
            <a:xfrm>
              <a:off x="2208" y="2064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800" ker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sym typeface="Symbol" pitchFamily="18" charset="2"/>
                </a:rPr>
                <a:t>8</a:t>
              </a:r>
            </a:p>
          </p:txBody>
        </p:sp>
        <p:sp>
          <p:nvSpPr>
            <p:cNvPr id="64" name="Text Box 32"/>
            <p:cNvSpPr txBox="1">
              <a:spLocks noChangeArrowheads="1"/>
            </p:cNvSpPr>
            <p:nvPr/>
          </p:nvSpPr>
          <p:spPr bwMode="auto">
            <a:xfrm>
              <a:off x="2304" y="2880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800" ker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sym typeface="Symbol" pitchFamily="18" charset="2"/>
                </a:rPr>
                <a:t>10</a:t>
              </a:r>
            </a:p>
          </p:txBody>
        </p:sp>
        <p:sp>
          <p:nvSpPr>
            <p:cNvPr id="65" name="Text Box 33"/>
            <p:cNvSpPr txBox="1">
              <a:spLocks noChangeArrowheads="1"/>
            </p:cNvSpPr>
            <p:nvPr/>
          </p:nvSpPr>
          <p:spPr bwMode="auto">
            <a:xfrm>
              <a:off x="3072" y="2160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800" ker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sym typeface="Symbol" pitchFamily="18" charset="2"/>
                </a:rPr>
                <a:t>2</a:t>
              </a:r>
            </a:p>
          </p:txBody>
        </p:sp>
        <p:sp>
          <p:nvSpPr>
            <p:cNvPr id="66" name="Text Box 34"/>
            <p:cNvSpPr txBox="1">
              <a:spLocks noChangeArrowheads="1"/>
            </p:cNvSpPr>
            <p:nvPr/>
          </p:nvSpPr>
          <p:spPr bwMode="auto">
            <a:xfrm>
              <a:off x="3840" y="1536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800" ker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sym typeface="Symbol" pitchFamily="18" charset="2"/>
                </a:rPr>
                <a:t>6</a:t>
              </a:r>
            </a:p>
          </p:txBody>
        </p:sp>
        <p:sp>
          <p:nvSpPr>
            <p:cNvPr id="67" name="Text Box 35"/>
            <p:cNvSpPr txBox="1">
              <a:spLocks noChangeArrowheads="1"/>
            </p:cNvSpPr>
            <p:nvPr/>
          </p:nvSpPr>
          <p:spPr bwMode="auto">
            <a:xfrm>
              <a:off x="3696" y="2400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800" ker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sym typeface="Symbol" pitchFamily="18" charset="2"/>
                </a:rPr>
                <a:t>3</a:t>
              </a:r>
            </a:p>
          </p:txBody>
        </p:sp>
        <p:sp>
          <p:nvSpPr>
            <p:cNvPr id="68" name="Text Box 36"/>
            <p:cNvSpPr txBox="1">
              <a:spLocks noChangeArrowheads="1"/>
            </p:cNvSpPr>
            <p:nvPr/>
          </p:nvSpPr>
          <p:spPr bwMode="auto">
            <a:xfrm>
              <a:off x="336" y="2400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800" ker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sym typeface="Symbol" pitchFamily="18" charset="2"/>
                </a:rPr>
                <a:t>0</a:t>
              </a:r>
            </a:p>
          </p:txBody>
        </p:sp>
      </p:grpSp>
      <p:sp>
        <p:nvSpPr>
          <p:cNvPr id="90" name="Text Box 37"/>
          <p:cNvSpPr txBox="1">
            <a:spLocks noChangeArrowheads="1"/>
          </p:cNvSpPr>
          <p:nvPr/>
        </p:nvSpPr>
        <p:spPr bwMode="auto">
          <a:xfrm>
            <a:off x="4436201" y="1910429"/>
            <a:ext cx="4572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0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sym typeface="Symbol" pitchFamily="18" charset="2"/>
              </a:rPr>
              <a:t></a:t>
            </a:r>
          </a:p>
        </p:txBody>
      </p:sp>
      <p:sp>
        <p:nvSpPr>
          <p:cNvPr id="91" name="Text Box 38"/>
          <p:cNvSpPr txBox="1">
            <a:spLocks noChangeArrowheads="1"/>
          </p:cNvSpPr>
          <p:nvPr/>
        </p:nvSpPr>
        <p:spPr bwMode="auto">
          <a:xfrm>
            <a:off x="7179401" y="1910429"/>
            <a:ext cx="4572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0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sym typeface="Symbol" pitchFamily="18" charset="2"/>
              </a:rPr>
              <a:t></a:t>
            </a:r>
          </a:p>
        </p:txBody>
      </p:sp>
      <p:sp>
        <p:nvSpPr>
          <p:cNvPr id="92" name="Text Box 39"/>
          <p:cNvSpPr txBox="1">
            <a:spLocks noChangeArrowheads="1"/>
          </p:cNvSpPr>
          <p:nvPr/>
        </p:nvSpPr>
        <p:spPr bwMode="auto">
          <a:xfrm>
            <a:off x="4436201" y="5491829"/>
            <a:ext cx="4572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0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sym typeface="Symbol" pitchFamily="18" charset="2"/>
              </a:rPr>
              <a:t></a:t>
            </a:r>
          </a:p>
        </p:txBody>
      </p:sp>
      <p:sp>
        <p:nvSpPr>
          <p:cNvPr id="93" name="Text Box 40"/>
          <p:cNvSpPr txBox="1">
            <a:spLocks noChangeArrowheads="1"/>
          </p:cNvSpPr>
          <p:nvPr/>
        </p:nvSpPr>
        <p:spPr bwMode="auto">
          <a:xfrm>
            <a:off x="7255601" y="5491829"/>
            <a:ext cx="4572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0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sym typeface="Symbol" pitchFamily="18" charset="2"/>
              </a:rPr>
              <a:t></a:t>
            </a:r>
          </a:p>
        </p:txBody>
      </p:sp>
      <p:sp>
        <p:nvSpPr>
          <p:cNvPr id="94" name="Text Box 41"/>
          <p:cNvSpPr txBox="1">
            <a:spLocks noChangeArrowheads="1"/>
          </p:cNvSpPr>
          <p:nvPr/>
        </p:nvSpPr>
        <p:spPr bwMode="auto">
          <a:xfrm>
            <a:off x="8779601" y="4120229"/>
            <a:ext cx="4572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0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sym typeface="Symbol" pitchFamily="18" charset="2"/>
              </a:rPr>
              <a:t></a:t>
            </a:r>
          </a:p>
        </p:txBody>
      </p:sp>
      <p:sp>
        <p:nvSpPr>
          <p:cNvPr id="95" name="Rectangle 42"/>
          <p:cNvSpPr>
            <a:spLocks noChangeArrowheads="1"/>
          </p:cNvSpPr>
          <p:nvPr/>
        </p:nvSpPr>
        <p:spPr bwMode="auto">
          <a:xfrm>
            <a:off x="1921601" y="5949029"/>
            <a:ext cx="1752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14350" indent="-514350" fontAlgn="base">
              <a:spcBef>
                <a:spcPct val="0"/>
              </a:spcBef>
              <a:spcAft>
                <a:spcPct val="5000"/>
              </a:spcAft>
              <a:defRPr/>
            </a:pPr>
            <a:r>
              <a:rPr lang="en-US" sz="2800" b="1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Step 5</a:t>
            </a:r>
            <a:endParaRPr lang="en-US" sz="2800">
              <a:solidFill>
                <a:prstClr val="blac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sym typeface="Symbol" pitchFamily="18" charset="2"/>
            </a:endParaRPr>
          </a:p>
        </p:txBody>
      </p:sp>
      <p:sp>
        <p:nvSpPr>
          <p:cNvPr id="96" name="Oval 43"/>
          <p:cNvSpPr>
            <a:spLocks noChangeArrowheads="1"/>
          </p:cNvSpPr>
          <p:nvPr/>
        </p:nvSpPr>
        <p:spPr bwMode="auto">
          <a:xfrm>
            <a:off x="2169251" y="3720179"/>
            <a:ext cx="457200" cy="457200"/>
          </a:xfrm>
          <a:prstGeom prst="ellips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280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sym typeface="Symbol" pitchFamily="18" charset="2"/>
            </a:endParaRPr>
          </a:p>
        </p:txBody>
      </p:sp>
      <p:sp>
        <p:nvSpPr>
          <p:cNvPr id="97" name="Text Box 44"/>
          <p:cNvSpPr txBox="1">
            <a:spLocks noChangeArrowheads="1"/>
          </p:cNvSpPr>
          <p:nvPr/>
        </p:nvSpPr>
        <p:spPr bwMode="auto">
          <a:xfrm>
            <a:off x="4436201" y="1910429"/>
            <a:ext cx="1066800" cy="519113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sym typeface="Symbol" pitchFamily="18" charset="2"/>
              </a:rPr>
              <a:t>4 (a)</a:t>
            </a:r>
          </a:p>
        </p:txBody>
      </p:sp>
      <p:sp>
        <p:nvSpPr>
          <p:cNvPr id="98" name="Text Box 45"/>
          <p:cNvSpPr txBox="1">
            <a:spLocks noChangeArrowheads="1"/>
          </p:cNvSpPr>
          <p:nvPr/>
        </p:nvSpPr>
        <p:spPr bwMode="auto">
          <a:xfrm>
            <a:off x="4436201" y="5491829"/>
            <a:ext cx="1066800" cy="519113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sym typeface="Symbol" pitchFamily="18" charset="2"/>
              </a:rPr>
              <a:t>2 (a)</a:t>
            </a:r>
          </a:p>
        </p:txBody>
      </p:sp>
      <p:sp>
        <p:nvSpPr>
          <p:cNvPr id="99" name="Oval 46"/>
          <p:cNvSpPr>
            <a:spLocks noChangeArrowheads="1"/>
          </p:cNvSpPr>
          <p:nvPr/>
        </p:nvSpPr>
        <p:spPr bwMode="auto">
          <a:xfrm>
            <a:off x="4007576" y="5568029"/>
            <a:ext cx="457200" cy="457200"/>
          </a:xfrm>
          <a:prstGeom prst="ellips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280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sym typeface="Symbol" pitchFamily="18" charset="2"/>
            </a:endParaRPr>
          </a:p>
        </p:txBody>
      </p:sp>
      <p:sp>
        <p:nvSpPr>
          <p:cNvPr id="100" name="Text Box 47"/>
          <p:cNvSpPr txBox="1">
            <a:spLocks noChangeArrowheads="1"/>
          </p:cNvSpPr>
          <p:nvPr/>
        </p:nvSpPr>
        <p:spPr bwMode="auto">
          <a:xfrm>
            <a:off x="4481813" y="1934241"/>
            <a:ext cx="1524000" cy="519113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sym typeface="Symbol" pitchFamily="18" charset="2"/>
              </a:rPr>
              <a:t>3 (a, c)</a:t>
            </a:r>
          </a:p>
        </p:txBody>
      </p:sp>
      <p:sp>
        <p:nvSpPr>
          <p:cNvPr id="101" name="Text Box 48"/>
          <p:cNvSpPr txBox="1">
            <a:spLocks noChangeArrowheads="1"/>
          </p:cNvSpPr>
          <p:nvPr/>
        </p:nvSpPr>
        <p:spPr bwMode="auto">
          <a:xfrm>
            <a:off x="7255601" y="1910429"/>
            <a:ext cx="1524000" cy="519113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sym typeface="Symbol" pitchFamily="18" charset="2"/>
              </a:rPr>
              <a:t>10 (a, c)</a:t>
            </a:r>
          </a:p>
        </p:txBody>
      </p:sp>
      <p:sp>
        <p:nvSpPr>
          <p:cNvPr id="102" name="Text Box 49"/>
          <p:cNvSpPr txBox="1">
            <a:spLocks noChangeArrowheads="1"/>
          </p:cNvSpPr>
          <p:nvPr/>
        </p:nvSpPr>
        <p:spPr bwMode="auto">
          <a:xfrm>
            <a:off x="7255601" y="5491829"/>
            <a:ext cx="1524000" cy="519113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0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sym typeface="Symbol" pitchFamily="18" charset="2"/>
              </a:rPr>
              <a:t>12 (a, c)</a:t>
            </a:r>
          </a:p>
        </p:txBody>
      </p:sp>
      <p:sp>
        <p:nvSpPr>
          <p:cNvPr id="103" name="Oval 50"/>
          <p:cNvSpPr>
            <a:spLocks noChangeArrowheads="1"/>
          </p:cNvSpPr>
          <p:nvPr/>
        </p:nvSpPr>
        <p:spPr bwMode="auto">
          <a:xfrm>
            <a:off x="3988526" y="1948529"/>
            <a:ext cx="457200" cy="457200"/>
          </a:xfrm>
          <a:prstGeom prst="ellips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280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sym typeface="Symbol" pitchFamily="18" charset="2"/>
            </a:endParaRPr>
          </a:p>
        </p:txBody>
      </p:sp>
      <p:sp>
        <p:nvSpPr>
          <p:cNvPr id="104" name="Text Box 51"/>
          <p:cNvSpPr txBox="1">
            <a:spLocks noChangeArrowheads="1"/>
          </p:cNvSpPr>
          <p:nvPr/>
        </p:nvSpPr>
        <p:spPr bwMode="auto">
          <a:xfrm>
            <a:off x="7331801" y="1872329"/>
            <a:ext cx="1905000" cy="519113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sym typeface="Symbol" pitchFamily="18" charset="2"/>
              </a:rPr>
              <a:t>8 (a, c, b)</a:t>
            </a:r>
          </a:p>
        </p:txBody>
      </p:sp>
      <p:sp>
        <p:nvSpPr>
          <p:cNvPr id="105" name="Oval 52"/>
          <p:cNvSpPr>
            <a:spLocks noChangeArrowheads="1"/>
          </p:cNvSpPr>
          <p:nvPr/>
        </p:nvSpPr>
        <p:spPr bwMode="auto">
          <a:xfrm>
            <a:off x="6769826" y="1929479"/>
            <a:ext cx="457200" cy="457200"/>
          </a:xfrm>
          <a:prstGeom prst="ellips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280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sym typeface="Symbol" pitchFamily="18" charset="2"/>
            </a:endParaRPr>
          </a:p>
        </p:txBody>
      </p:sp>
      <p:sp>
        <p:nvSpPr>
          <p:cNvPr id="106" name="Text Box 53"/>
          <p:cNvSpPr txBox="1">
            <a:spLocks noChangeArrowheads="1"/>
          </p:cNvSpPr>
          <p:nvPr/>
        </p:nvSpPr>
        <p:spPr bwMode="auto">
          <a:xfrm>
            <a:off x="7360376" y="5465781"/>
            <a:ext cx="2667000" cy="519113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sym typeface="Symbol" pitchFamily="18" charset="2"/>
              </a:rPr>
              <a:t>10 (a, c, b, d)</a:t>
            </a:r>
          </a:p>
        </p:txBody>
      </p:sp>
      <p:sp>
        <p:nvSpPr>
          <p:cNvPr id="107" name="Text Box 54"/>
          <p:cNvSpPr txBox="1">
            <a:spLocks noChangeArrowheads="1"/>
          </p:cNvSpPr>
          <p:nvPr/>
        </p:nvSpPr>
        <p:spPr bwMode="auto">
          <a:xfrm>
            <a:off x="8322401" y="4272629"/>
            <a:ext cx="2514600" cy="519113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sym typeface="Symbol" pitchFamily="18" charset="2"/>
              </a:rPr>
              <a:t>14 (a, c, b, d)</a:t>
            </a:r>
          </a:p>
        </p:txBody>
      </p:sp>
      <p:sp>
        <p:nvSpPr>
          <p:cNvPr id="108" name="Oval 55"/>
          <p:cNvSpPr>
            <a:spLocks noChangeArrowheads="1"/>
          </p:cNvSpPr>
          <p:nvPr/>
        </p:nvSpPr>
        <p:spPr bwMode="auto">
          <a:xfrm>
            <a:off x="6826976" y="5558504"/>
            <a:ext cx="457200" cy="457200"/>
          </a:xfrm>
          <a:prstGeom prst="ellips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280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sym typeface="Symbol" pitchFamily="18" charset="2"/>
            </a:endParaRPr>
          </a:p>
        </p:txBody>
      </p:sp>
      <p:sp>
        <p:nvSpPr>
          <p:cNvPr id="109" name="Text Box 56"/>
          <p:cNvSpPr txBox="1">
            <a:spLocks noChangeArrowheads="1"/>
          </p:cNvSpPr>
          <p:nvPr/>
        </p:nvSpPr>
        <p:spPr bwMode="auto">
          <a:xfrm>
            <a:off x="8443051" y="4320231"/>
            <a:ext cx="2743200" cy="519113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sym typeface="Symbol" pitchFamily="18" charset="2"/>
              </a:rPr>
              <a:t>13 (a, c, b, d, e)</a:t>
            </a:r>
          </a:p>
        </p:txBody>
      </p:sp>
    </p:spTree>
    <p:extLst>
      <p:ext uri="{BB962C8B-B14F-4D97-AF65-F5344CB8AC3E}">
        <p14:creationId xmlns:p14="http://schemas.microsoft.com/office/powerpoint/2010/main" val="349453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4"/>
          <p:cNvGrpSpPr>
            <a:grpSpLocks/>
          </p:cNvGrpSpPr>
          <p:nvPr/>
        </p:nvGrpSpPr>
        <p:grpSpPr bwMode="auto">
          <a:xfrm>
            <a:off x="2210682" y="1914974"/>
            <a:ext cx="7010400" cy="4100513"/>
            <a:chOff x="336" y="1008"/>
            <a:chExt cx="4416" cy="2583"/>
          </a:xfrm>
        </p:grpSpPr>
        <p:grpSp>
          <p:nvGrpSpPr>
            <p:cNvPr id="64" name="Group 5"/>
            <p:cNvGrpSpPr>
              <a:grpSpLocks/>
            </p:cNvGrpSpPr>
            <p:nvPr/>
          </p:nvGrpSpPr>
          <p:grpSpPr bwMode="auto">
            <a:xfrm>
              <a:off x="336" y="1008"/>
              <a:ext cx="4416" cy="2583"/>
              <a:chOff x="336" y="1008"/>
              <a:chExt cx="4416" cy="2583"/>
            </a:xfrm>
          </p:grpSpPr>
          <p:sp>
            <p:nvSpPr>
              <p:cNvPr id="75" name="AutoShape 6"/>
              <p:cNvSpPr>
                <a:spLocks noChangeArrowheads="1"/>
              </p:cNvSpPr>
              <p:nvPr/>
            </p:nvSpPr>
            <p:spPr bwMode="auto">
              <a:xfrm>
                <a:off x="576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defRPr/>
                </a:pPr>
                <a:endParaRPr lang="en-US" sz="2800" ker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sym typeface="Symbol" pitchFamily="18" charset="2"/>
                </a:endParaRPr>
              </a:p>
            </p:txBody>
          </p:sp>
          <p:sp>
            <p:nvSpPr>
              <p:cNvPr id="76" name="AutoShape 7"/>
              <p:cNvSpPr>
                <a:spLocks noChangeArrowheads="1"/>
              </p:cNvSpPr>
              <p:nvPr/>
            </p:nvSpPr>
            <p:spPr bwMode="auto">
              <a:xfrm>
                <a:off x="1584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defRPr/>
                </a:pPr>
                <a:endParaRPr lang="en-US" sz="2800" ker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sym typeface="Symbol" pitchFamily="18" charset="2"/>
                </a:endParaRPr>
              </a:p>
            </p:txBody>
          </p:sp>
          <p:sp>
            <p:nvSpPr>
              <p:cNvPr id="77" name="AutoShape 8"/>
              <p:cNvSpPr>
                <a:spLocks noChangeArrowheads="1"/>
              </p:cNvSpPr>
              <p:nvPr/>
            </p:nvSpPr>
            <p:spPr bwMode="auto">
              <a:xfrm>
                <a:off x="1584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defRPr/>
                </a:pPr>
                <a:endParaRPr lang="en-US" sz="2800" ker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sym typeface="Symbol" pitchFamily="18" charset="2"/>
                </a:endParaRPr>
              </a:p>
            </p:txBody>
          </p:sp>
          <p:sp>
            <p:nvSpPr>
              <p:cNvPr id="78" name="AutoShape 9"/>
              <p:cNvSpPr>
                <a:spLocks noChangeArrowheads="1"/>
              </p:cNvSpPr>
              <p:nvPr/>
            </p:nvSpPr>
            <p:spPr bwMode="auto">
              <a:xfrm>
                <a:off x="4320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defRPr/>
                </a:pPr>
                <a:endParaRPr lang="en-US" sz="2800" ker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sym typeface="Symbol" pitchFamily="18" charset="2"/>
                </a:endParaRPr>
              </a:p>
            </p:txBody>
          </p:sp>
          <p:sp>
            <p:nvSpPr>
              <p:cNvPr id="79" name="AutoShape 10"/>
              <p:cNvSpPr>
                <a:spLocks noChangeArrowheads="1"/>
              </p:cNvSpPr>
              <p:nvPr/>
            </p:nvSpPr>
            <p:spPr bwMode="auto">
              <a:xfrm>
                <a:off x="3312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defRPr/>
                </a:pPr>
                <a:endParaRPr lang="en-US" sz="2800" ker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sym typeface="Symbol" pitchFamily="18" charset="2"/>
                </a:endParaRPr>
              </a:p>
            </p:txBody>
          </p:sp>
          <p:sp>
            <p:nvSpPr>
              <p:cNvPr id="80" name="AutoShape 11"/>
              <p:cNvSpPr>
                <a:spLocks noChangeArrowheads="1"/>
              </p:cNvSpPr>
              <p:nvPr/>
            </p:nvSpPr>
            <p:spPr bwMode="auto">
              <a:xfrm>
                <a:off x="3312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defRPr/>
                </a:pPr>
                <a:endParaRPr lang="en-US" sz="2800" ker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sym typeface="Symbol" pitchFamily="18" charset="2"/>
                </a:endParaRPr>
              </a:p>
            </p:txBody>
          </p:sp>
          <p:cxnSp>
            <p:nvCxnSpPr>
              <p:cNvPr id="81" name="AutoShape 12"/>
              <p:cNvCxnSpPr>
                <a:cxnSpLocks noChangeShapeType="1"/>
                <a:stCxn id="75" idx="7"/>
                <a:endCxn id="76" idx="3"/>
              </p:cNvCxnSpPr>
              <p:nvPr/>
            </p:nvCxnSpPr>
            <p:spPr bwMode="auto">
              <a:xfrm flipV="1">
                <a:off x="658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AutoShape 13"/>
              <p:cNvCxnSpPr>
                <a:cxnSpLocks noChangeShapeType="1"/>
                <a:stCxn id="76" idx="6"/>
                <a:endCxn id="79" idx="2"/>
              </p:cNvCxnSpPr>
              <p:nvPr/>
            </p:nvCxnSpPr>
            <p:spPr bwMode="auto">
              <a:xfrm>
                <a:off x="1680" y="1392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AutoShape 14"/>
              <p:cNvCxnSpPr>
                <a:cxnSpLocks noChangeShapeType="1"/>
                <a:stCxn id="79" idx="5"/>
                <a:endCxn id="78" idx="1"/>
              </p:cNvCxnSpPr>
              <p:nvPr/>
            </p:nvCxnSpPr>
            <p:spPr bwMode="auto">
              <a:xfrm>
                <a:off x="3394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AutoShape 15"/>
              <p:cNvCxnSpPr>
                <a:cxnSpLocks noChangeShapeType="1"/>
                <a:stCxn id="78" idx="3"/>
                <a:endCxn id="80" idx="7"/>
              </p:cNvCxnSpPr>
              <p:nvPr/>
            </p:nvCxnSpPr>
            <p:spPr bwMode="auto">
              <a:xfrm flipH="1">
                <a:off x="3394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AutoShape 16"/>
              <p:cNvCxnSpPr>
                <a:cxnSpLocks noChangeShapeType="1"/>
                <a:stCxn id="80" idx="2"/>
                <a:endCxn id="77" idx="6"/>
              </p:cNvCxnSpPr>
              <p:nvPr/>
            </p:nvCxnSpPr>
            <p:spPr bwMode="auto">
              <a:xfrm flipH="1">
                <a:off x="1680" y="3216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AutoShape 17"/>
              <p:cNvCxnSpPr>
                <a:cxnSpLocks noChangeShapeType="1"/>
                <a:stCxn id="77" idx="1"/>
                <a:endCxn id="75" idx="5"/>
              </p:cNvCxnSpPr>
              <p:nvPr/>
            </p:nvCxnSpPr>
            <p:spPr bwMode="auto">
              <a:xfrm flipH="1" flipV="1">
                <a:off x="658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7" name="AutoShape 18"/>
              <p:cNvCxnSpPr>
                <a:cxnSpLocks noChangeShapeType="1"/>
                <a:stCxn id="77" idx="0"/>
                <a:endCxn id="76" idx="4"/>
              </p:cNvCxnSpPr>
              <p:nvPr/>
            </p:nvCxnSpPr>
            <p:spPr bwMode="auto">
              <a:xfrm flipV="1">
                <a:off x="1632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AutoShape 19"/>
              <p:cNvCxnSpPr>
                <a:cxnSpLocks noChangeShapeType="1"/>
                <a:stCxn id="80" idx="0"/>
                <a:endCxn id="79" idx="4"/>
              </p:cNvCxnSpPr>
              <p:nvPr/>
            </p:nvCxnSpPr>
            <p:spPr bwMode="auto">
              <a:xfrm flipV="1">
                <a:off x="3360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AutoShape 20"/>
              <p:cNvCxnSpPr>
                <a:cxnSpLocks noChangeShapeType="1"/>
                <a:stCxn id="77" idx="7"/>
                <a:endCxn id="79" idx="3"/>
              </p:cNvCxnSpPr>
              <p:nvPr/>
            </p:nvCxnSpPr>
            <p:spPr bwMode="auto">
              <a:xfrm flipV="1">
                <a:off x="1666" y="1426"/>
                <a:ext cx="1660" cy="1756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0" name="Text Box 21"/>
              <p:cNvSpPr txBox="1">
                <a:spLocks noChangeArrowheads="1"/>
              </p:cNvSpPr>
              <p:nvPr/>
            </p:nvSpPr>
            <p:spPr bwMode="auto">
              <a:xfrm>
                <a:off x="336" y="2112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sz="2800" ker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sym typeface="Symbol" pitchFamily="18" charset="2"/>
                  </a:rPr>
                  <a:t>a</a:t>
                </a:r>
              </a:p>
            </p:txBody>
          </p:sp>
          <p:sp>
            <p:nvSpPr>
              <p:cNvPr id="91" name="Text Box 22"/>
              <p:cNvSpPr txBox="1">
                <a:spLocks noChangeArrowheads="1"/>
              </p:cNvSpPr>
              <p:nvPr/>
            </p:nvSpPr>
            <p:spPr bwMode="auto">
              <a:xfrm>
                <a:off x="1488" y="1008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sz="2800" ker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sym typeface="Symbol" pitchFamily="18" charset="2"/>
                  </a:rPr>
                  <a:t>b</a:t>
                </a:r>
              </a:p>
            </p:txBody>
          </p:sp>
          <p:sp>
            <p:nvSpPr>
              <p:cNvPr id="92" name="Text Box 23"/>
              <p:cNvSpPr txBox="1">
                <a:spLocks noChangeArrowheads="1"/>
              </p:cNvSpPr>
              <p:nvPr/>
            </p:nvSpPr>
            <p:spPr bwMode="auto">
              <a:xfrm>
                <a:off x="3216" y="1008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sz="2800" ker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sym typeface="Symbol" pitchFamily="18" charset="2"/>
                  </a:rPr>
                  <a:t>d</a:t>
                </a:r>
              </a:p>
            </p:txBody>
          </p:sp>
          <p:sp>
            <p:nvSpPr>
              <p:cNvPr id="93" name="Text Box 24"/>
              <p:cNvSpPr txBox="1">
                <a:spLocks noChangeArrowheads="1"/>
              </p:cNvSpPr>
              <p:nvPr/>
            </p:nvSpPr>
            <p:spPr bwMode="auto">
              <a:xfrm>
                <a:off x="4464" y="2112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sz="2800" ker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sym typeface="Symbol" pitchFamily="18" charset="2"/>
                  </a:rPr>
                  <a:t>z</a:t>
                </a:r>
              </a:p>
            </p:txBody>
          </p:sp>
          <p:sp>
            <p:nvSpPr>
              <p:cNvPr id="94" name="Text Box 25"/>
              <p:cNvSpPr txBox="1">
                <a:spLocks noChangeArrowheads="1"/>
              </p:cNvSpPr>
              <p:nvPr/>
            </p:nvSpPr>
            <p:spPr bwMode="auto">
              <a:xfrm>
                <a:off x="3264" y="3264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sz="2800" ker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sym typeface="Symbol" pitchFamily="18" charset="2"/>
                  </a:rPr>
                  <a:t>e</a:t>
                </a:r>
              </a:p>
            </p:txBody>
          </p:sp>
          <p:sp>
            <p:nvSpPr>
              <p:cNvPr id="95" name="Text Box 26"/>
              <p:cNvSpPr txBox="1">
                <a:spLocks noChangeArrowheads="1"/>
              </p:cNvSpPr>
              <p:nvPr/>
            </p:nvSpPr>
            <p:spPr bwMode="auto">
              <a:xfrm>
                <a:off x="1488" y="3264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sz="2800" ker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sym typeface="Symbol" pitchFamily="18" charset="2"/>
                  </a:rPr>
                  <a:t>c</a:t>
                </a:r>
              </a:p>
            </p:txBody>
          </p:sp>
        </p:grpSp>
        <p:sp>
          <p:nvSpPr>
            <p:cNvPr id="65" name="Text Box 27"/>
            <p:cNvSpPr txBox="1">
              <a:spLocks noChangeArrowheads="1"/>
            </p:cNvSpPr>
            <p:nvPr/>
          </p:nvSpPr>
          <p:spPr bwMode="auto">
            <a:xfrm>
              <a:off x="816" y="1584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800" ker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sym typeface="Symbol" pitchFamily="18" charset="2"/>
                </a:rPr>
                <a:t>4</a:t>
              </a:r>
            </a:p>
          </p:txBody>
        </p:sp>
        <p:sp>
          <p:nvSpPr>
            <p:cNvPr id="66" name="Text Box 28"/>
            <p:cNvSpPr txBox="1">
              <a:spLocks noChangeArrowheads="1"/>
            </p:cNvSpPr>
            <p:nvPr/>
          </p:nvSpPr>
          <p:spPr bwMode="auto">
            <a:xfrm>
              <a:off x="816" y="2736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800" ker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sym typeface="Symbol" pitchFamily="18" charset="2"/>
                </a:rPr>
                <a:t>2</a:t>
              </a:r>
            </a:p>
          </p:txBody>
        </p:sp>
        <p:sp>
          <p:nvSpPr>
            <p:cNvPr id="67" name="Text Box 29"/>
            <p:cNvSpPr txBox="1">
              <a:spLocks noChangeArrowheads="1"/>
            </p:cNvSpPr>
            <p:nvPr/>
          </p:nvSpPr>
          <p:spPr bwMode="auto">
            <a:xfrm>
              <a:off x="1344" y="2112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800" ker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68" name="Text Box 30"/>
            <p:cNvSpPr txBox="1">
              <a:spLocks noChangeArrowheads="1"/>
            </p:cNvSpPr>
            <p:nvPr/>
          </p:nvSpPr>
          <p:spPr bwMode="auto">
            <a:xfrm>
              <a:off x="2304" y="1392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800" ker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sym typeface="Symbol" pitchFamily="18" charset="2"/>
                </a:rPr>
                <a:t>5</a:t>
              </a:r>
            </a:p>
          </p:txBody>
        </p:sp>
        <p:sp>
          <p:nvSpPr>
            <p:cNvPr id="69" name="Text Box 31"/>
            <p:cNvSpPr txBox="1">
              <a:spLocks noChangeArrowheads="1"/>
            </p:cNvSpPr>
            <p:nvPr/>
          </p:nvSpPr>
          <p:spPr bwMode="auto">
            <a:xfrm>
              <a:off x="2208" y="2064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800" ker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sym typeface="Symbol" pitchFamily="18" charset="2"/>
                </a:rPr>
                <a:t>8</a:t>
              </a:r>
            </a:p>
          </p:txBody>
        </p:sp>
        <p:sp>
          <p:nvSpPr>
            <p:cNvPr id="70" name="Text Box 32"/>
            <p:cNvSpPr txBox="1">
              <a:spLocks noChangeArrowheads="1"/>
            </p:cNvSpPr>
            <p:nvPr/>
          </p:nvSpPr>
          <p:spPr bwMode="auto">
            <a:xfrm>
              <a:off x="2304" y="2880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800" ker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sym typeface="Symbol" pitchFamily="18" charset="2"/>
                </a:rPr>
                <a:t>10</a:t>
              </a:r>
            </a:p>
          </p:txBody>
        </p:sp>
        <p:sp>
          <p:nvSpPr>
            <p:cNvPr id="71" name="Text Box 33"/>
            <p:cNvSpPr txBox="1">
              <a:spLocks noChangeArrowheads="1"/>
            </p:cNvSpPr>
            <p:nvPr/>
          </p:nvSpPr>
          <p:spPr bwMode="auto">
            <a:xfrm>
              <a:off x="3072" y="2160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800" ker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sym typeface="Symbol" pitchFamily="18" charset="2"/>
                </a:rPr>
                <a:t>2</a:t>
              </a:r>
            </a:p>
          </p:txBody>
        </p:sp>
        <p:sp>
          <p:nvSpPr>
            <p:cNvPr id="72" name="Text Box 34"/>
            <p:cNvSpPr txBox="1">
              <a:spLocks noChangeArrowheads="1"/>
            </p:cNvSpPr>
            <p:nvPr/>
          </p:nvSpPr>
          <p:spPr bwMode="auto">
            <a:xfrm>
              <a:off x="3840" y="1536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800" ker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sym typeface="Symbol" pitchFamily="18" charset="2"/>
                </a:rPr>
                <a:t>6</a:t>
              </a:r>
            </a:p>
          </p:txBody>
        </p:sp>
        <p:sp>
          <p:nvSpPr>
            <p:cNvPr id="73" name="Text Box 35"/>
            <p:cNvSpPr txBox="1">
              <a:spLocks noChangeArrowheads="1"/>
            </p:cNvSpPr>
            <p:nvPr/>
          </p:nvSpPr>
          <p:spPr bwMode="auto">
            <a:xfrm>
              <a:off x="3696" y="2400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800" ker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sym typeface="Symbol" pitchFamily="18" charset="2"/>
                </a:rPr>
                <a:t>3</a:t>
              </a:r>
            </a:p>
          </p:txBody>
        </p:sp>
        <p:sp>
          <p:nvSpPr>
            <p:cNvPr id="74" name="Text Box 36"/>
            <p:cNvSpPr txBox="1">
              <a:spLocks noChangeArrowheads="1"/>
            </p:cNvSpPr>
            <p:nvPr/>
          </p:nvSpPr>
          <p:spPr bwMode="auto">
            <a:xfrm>
              <a:off x="336" y="2400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800" ker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sym typeface="Symbol" pitchFamily="18" charset="2"/>
                </a:rPr>
                <a:t>0</a:t>
              </a:r>
            </a:p>
          </p:txBody>
        </p:sp>
      </p:grpSp>
      <p:sp>
        <p:nvSpPr>
          <p:cNvPr id="96" name="Text Box 37"/>
          <p:cNvSpPr txBox="1">
            <a:spLocks noChangeArrowheads="1"/>
          </p:cNvSpPr>
          <p:nvPr/>
        </p:nvSpPr>
        <p:spPr bwMode="auto">
          <a:xfrm>
            <a:off x="4420482" y="1914974"/>
            <a:ext cx="4572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0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sym typeface="Symbol" pitchFamily="18" charset="2"/>
              </a:rPr>
              <a:t></a:t>
            </a:r>
          </a:p>
        </p:txBody>
      </p:sp>
      <p:sp>
        <p:nvSpPr>
          <p:cNvPr id="97" name="Text Box 38"/>
          <p:cNvSpPr txBox="1">
            <a:spLocks noChangeArrowheads="1"/>
          </p:cNvSpPr>
          <p:nvPr/>
        </p:nvSpPr>
        <p:spPr bwMode="auto">
          <a:xfrm>
            <a:off x="7163682" y="1914974"/>
            <a:ext cx="4572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0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sym typeface="Symbol" pitchFamily="18" charset="2"/>
              </a:rPr>
              <a:t></a:t>
            </a:r>
          </a:p>
        </p:txBody>
      </p:sp>
      <p:sp>
        <p:nvSpPr>
          <p:cNvPr id="98" name="Text Box 39"/>
          <p:cNvSpPr txBox="1">
            <a:spLocks noChangeArrowheads="1"/>
          </p:cNvSpPr>
          <p:nvPr/>
        </p:nvSpPr>
        <p:spPr bwMode="auto">
          <a:xfrm>
            <a:off x="4420482" y="5496374"/>
            <a:ext cx="4572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0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sym typeface="Symbol" pitchFamily="18" charset="2"/>
              </a:rPr>
              <a:t></a:t>
            </a:r>
          </a:p>
        </p:txBody>
      </p:sp>
      <p:sp>
        <p:nvSpPr>
          <p:cNvPr id="99" name="Text Box 40"/>
          <p:cNvSpPr txBox="1">
            <a:spLocks noChangeArrowheads="1"/>
          </p:cNvSpPr>
          <p:nvPr/>
        </p:nvSpPr>
        <p:spPr bwMode="auto">
          <a:xfrm>
            <a:off x="7239882" y="5496374"/>
            <a:ext cx="4572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0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sym typeface="Symbol" pitchFamily="18" charset="2"/>
              </a:rPr>
              <a:t></a:t>
            </a:r>
          </a:p>
        </p:txBody>
      </p:sp>
      <p:sp>
        <p:nvSpPr>
          <p:cNvPr id="100" name="Text Box 41"/>
          <p:cNvSpPr txBox="1">
            <a:spLocks noChangeArrowheads="1"/>
          </p:cNvSpPr>
          <p:nvPr/>
        </p:nvSpPr>
        <p:spPr bwMode="auto">
          <a:xfrm>
            <a:off x="8763882" y="4124774"/>
            <a:ext cx="4572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0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sym typeface="Symbol" pitchFamily="18" charset="2"/>
              </a:rPr>
              <a:t></a:t>
            </a:r>
          </a:p>
        </p:txBody>
      </p:sp>
      <p:sp>
        <p:nvSpPr>
          <p:cNvPr id="101" name="Rectangle 42"/>
          <p:cNvSpPr>
            <a:spLocks noChangeArrowheads="1"/>
          </p:cNvSpPr>
          <p:nvPr/>
        </p:nvSpPr>
        <p:spPr bwMode="auto">
          <a:xfrm>
            <a:off x="1905882" y="5953574"/>
            <a:ext cx="1752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14350" indent="-514350" fontAlgn="base">
              <a:spcBef>
                <a:spcPct val="0"/>
              </a:spcBef>
              <a:spcAft>
                <a:spcPct val="5000"/>
              </a:spcAft>
              <a:defRPr/>
            </a:pPr>
            <a:r>
              <a:rPr lang="en-US" sz="2800" b="1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Step 6</a:t>
            </a:r>
            <a:endParaRPr lang="en-US" sz="2800">
              <a:solidFill>
                <a:prstClr val="blac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sym typeface="Symbol" pitchFamily="18" charset="2"/>
            </a:endParaRPr>
          </a:p>
        </p:txBody>
      </p:sp>
      <p:sp>
        <p:nvSpPr>
          <p:cNvPr id="102" name="Oval 43"/>
          <p:cNvSpPr>
            <a:spLocks noChangeArrowheads="1"/>
          </p:cNvSpPr>
          <p:nvPr/>
        </p:nvSpPr>
        <p:spPr bwMode="auto">
          <a:xfrm>
            <a:off x="2153532" y="3724724"/>
            <a:ext cx="457200" cy="457200"/>
          </a:xfrm>
          <a:prstGeom prst="ellips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280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sym typeface="Symbol" pitchFamily="18" charset="2"/>
            </a:endParaRPr>
          </a:p>
        </p:txBody>
      </p:sp>
      <p:sp>
        <p:nvSpPr>
          <p:cNvPr id="104" name="Text Box 45"/>
          <p:cNvSpPr txBox="1">
            <a:spLocks noChangeArrowheads="1"/>
          </p:cNvSpPr>
          <p:nvPr/>
        </p:nvSpPr>
        <p:spPr bwMode="auto">
          <a:xfrm>
            <a:off x="4420482" y="5496374"/>
            <a:ext cx="1066800" cy="519113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sym typeface="Symbol" pitchFamily="18" charset="2"/>
              </a:rPr>
              <a:t>2 (a)</a:t>
            </a:r>
          </a:p>
        </p:txBody>
      </p:sp>
      <p:sp>
        <p:nvSpPr>
          <p:cNvPr id="105" name="Oval 46"/>
          <p:cNvSpPr>
            <a:spLocks noChangeArrowheads="1"/>
          </p:cNvSpPr>
          <p:nvPr/>
        </p:nvSpPr>
        <p:spPr bwMode="auto">
          <a:xfrm>
            <a:off x="3991857" y="5572574"/>
            <a:ext cx="457200" cy="457200"/>
          </a:xfrm>
          <a:prstGeom prst="ellips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280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sym typeface="Symbol" pitchFamily="18" charset="2"/>
            </a:endParaRPr>
          </a:p>
        </p:txBody>
      </p:sp>
      <p:sp>
        <p:nvSpPr>
          <p:cNvPr id="106" name="Text Box 47"/>
          <p:cNvSpPr txBox="1">
            <a:spLocks noChangeArrowheads="1"/>
          </p:cNvSpPr>
          <p:nvPr/>
        </p:nvSpPr>
        <p:spPr bwMode="auto">
          <a:xfrm>
            <a:off x="4403020" y="1914974"/>
            <a:ext cx="1524000" cy="519113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sym typeface="Symbol" pitchFamily="18" charset="2"/>
              </a:rPr>
              <a:t>3 (a, c)</a:t>
            </a:r>
          </a:p>
        </p:txBody>
      </p:sp>
      <p:sp>
        <p:nvSpPr>
          <p:cNvPr id="109" name="Oval 50"/>
          <p:cNvSpPr>
            <a:spLocks noChangeArrowheads="1"/>
          </p:cNvSpPr>
          <p:nvPr/>
        </p:nvSpPr>
        <p:spPr bwMode="auto">
          <a:xfrm>
            <a:off x="3972807" y="1953074"/>
            <a:ext cx="457200" cy="457200"/>
          </a:xfrm>
          <a:prstGeom prst="ellips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280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sym typeface="Symbol" pitchFamily="18" charset="2"/>
            </a:endParaRPr>
          </a:p>
        </p:txBody>
      </p:sp>
      <p:sp>
        <p:nvSpPr>
          <p:cNvPr id="110" name="Text Box 51"/>
          <p:cNvSpPr txBox="1">
            <a:spLocks noChangeArrowheads="1"/>
          </p:cNvSpPr>
          <p:nvPr/>
        </p:nvSpPr>
        <p:spPr bwMode="auto">
          <a:xfrm>
            <a:off x="7258932" y="1890468"/>
            <a:ext cx="1905000" cy="519113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sym typeface="Symbol" pitchFamily="18" charset="2"/>
              </a:rPr>
              <a:t>8 (a, c, b)</a:t>
            </a:r>
          </a:p>
        </p:txBody>
      </p:sp>
      <p:sp>
        <p:nvSpPr>
          <p:cNvPr id="111" name="Oval 52"/>
          <p:cNvSpPr>
            <a:spLocks noChangeArrowheads="1"/>
          </p:cNvSpPr>
          <p:nvPr/>
        </p:nvSpPr>
        <p:spPr bwMode="auto">
          <a:xfrm>
            <a:off x="6754107" y="1934024"/>
            <a:ext cx="457200" cy="457200"/>
          </a:xfrm>
          <a:prstGeom prst="ellips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280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sym typeface="Symbol" pitchFamily="18" charset="2"/>
            </a:endParaRPr>
          </a:p>
        </p:txBody>
      </p:sp>
      <p:sp>
        <p:nvSpPr>
          <p:cNvPr id="112" name="Text Box 53"/>
          <p:cNvSpPr txBox="1">
            <a:spLocks noChangeArrowheads="1"/>
          </p:cNvSpPr>
          <p:nvPr/>
        </p:nvSpPr>
        <p:spPr bwMode="auto">
          <a:xfrm>
            <a:off x="7316082" y="5470974"/>
            <a:ext cx="2667000" cy="519113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sym typeface="Symbol" pitchFamily="18" charset="2"/>
              </a:rPr>
              <a:t>10 (a, c, b, d)</a:t>
            </a:r>
          </a:p>
        </p:txBody>
      </p:sp>
      <p:sp>
        <p:nvSpPr>
          <p:cNvPr id="113" name="Text Box 54"/>
          <p:cNvSpPr txBox="1">
            <a:spLocks noChangeArrowheads="1"/>
          </p:cNvSpPr>
          <p:nvPr/>
        </p:nvSpPr>
        <p:spPr bwMode="auto">
          <a:xfrm>
            <a:off x="8306682" y="4277174"/>
            <a:ext cx="2514600" cy="519113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sym typeface="Symbol" pitchFamily="18" charset="2"/>
              </a:rPr>
              <a:t>14 (a, c, b, d)</a:t>
            </a:r>
          </a:p>
        </p:txBody>
      </p:sp>
      <p:sp>
        <p:nvSpPr>
          <p:cNvPr id="114" name="Oval 55"/>
          <p:cNvSpPr>
            <a:spLocks noChangeArrowheads="1"/>
          </p:cNvSpPr>
          <p:nvPr/>
        </p:nvSpPr>
        <p:spPr bwMode="auto">
          <a:xfrm>
            <a:off x="6811257" y="5563049"/>
            <a:ext cx="457200" cy="457200"/>
          </a:xfrm>
          <a:prstGeom prst="ellips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280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sym typeface="Symbol" pitchFamily="18" charset="2"/>
            </a:endParaRPr>
          </a:p>
        </p:txBody>
      </p:sp>
      <p:sp>
        <p:nvSpPr>
          <p:cNvPr id="115" name="Text Box 56"/>
          <p:cNvSpPr txBox="1">
            <a:spLocks noChangeArrowheads="1"/>
          </p:cNvSpPr>
          <p:nvPr/>
        </p:nvSpPr>
        <p:spPr bwMode="auto">
          <a:xfrm>
            <a:off x="8427332" y="4342440"/>
            <a:ext cx="2743200" cy="519113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sym typeface="Symbol" pitchFamily="18" charset="2"/>
              </a:rPr>
              <a:t>13 (a, c, b, d, e)</a:t>
            </a:r>
          </a:p>
        </p:txBody>
      </p:sp>
      <p:sp>
        <p:nvSpPr>
          <p:cNvPr id="116" name="Oval 57"/>
          <p:cNvSpPr>
            <a:spLocks noChangeArrowheads="1"/>
          </p:cNvSpPr>
          <p:nvPr/>
        </p:nvSpPr>
        <p:spPr bwMode="auto">
          <a:xfrm>
            <a:off x="8735307" y="3734249"/>
            <a:ext cx="457200" cy="457200"/>
          </a:xfrm>
          <a:prstGeom prst="ellips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280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sym typeface="Symbol" pitchFamily="18" charset="2"/>
            </a:endParaRPr>
          </a:p>
        </p:txBody>
      </p:sp>
      <p:cxnSp>
        <p:nvCxnSpPr>
          <p:cNvPr id="117" name="AutoShape 58"/>
          <p:cNvCxnSpPr>
            <a:cxnSpLocks noChangeShapeType="1"/>
            <a:stCxn id="75" idx="5"/>
            <a:endCxn id="77" idx="1"/>
          </p:cNvCxnSpPr>
          <p:nvPr/>
        </p:nvCxnSpPr>
        <p:spPr bwMode="auto">
          <a:xfrm>
            <a:off x="2721857" y="4026349"/>
            <a:ext cx="1492250" cy="1339850"/>
          </a:xfrm>
          <a:prstGeom prst="straightConnector1">
            <a:avLst/>
          </a:prstGeom>
          <a:noFill/>
          <a:ln w="889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8" name="AutoShape 59"/>
          <p:cNvCxnSpPr>
            <a:cxnSpLocks noChangeShapeType="1"/>
            <a:stCxn id="77" idx="0"/>
            <a:endCxn id="76" idx="4"/>
          </p:cNvCxnSpPr>
          <p:nvPr/>
        </p:nvCxnSpPr>
        <p:spPr bwMode="auto">
          <a:xfrm flipV="1">
            <a:off x="4268082" y="2600774"/>
            <a:ext cx="0" cy="2743200"/>
          </a:xfrm>
          <a:prstGeom prst="straightConnector1">
            <a:avLst/>
          </a:prstGeom>
          <a:noFill/>
          <a:ln w="889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" name="AutoShape 60"/>
          <p:cNvCxnSpPr>
            <a:cxnSpLocks noChangeShapeType="1"/>
            <a:stCxn id="76" idx="6"/>
            <a:endCxn id="79" idx="2"/>
          </p:cNvCxnSpPr>
          <p:nvPr/>
        </p:nvCxnSpPr>
        <p:spPr bwMode="auto">
          <a:xfrm>
            <a:off x="4344282" y="2524574"/>
            <a:ext cx="2590800" cy="0"/>
          </a:xfrm>
          <a:prstGeom prst="straightConnector1">
            <a:avLst/>
          </a:prstGeom>
          <a:noFill/>
          <a:ln w="889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0" name="AutoShape 61"/>
          <p:cNvCxnSpPr>
            <a:cxnSpLocks noChangeShapeType="1"/>
            <a:stCxn id="79" idx="4"/>
            <a:endCxn id="80" idx="0"/>
          </p:cNvCxnSpPr>
          <p:nvPr/>
        </p:nvCxnSpPr>
        <p:spPr bwMode="auto">
          <a:xfrm>
            <a:off x="7011282" y="2600774"/>
            <a:ext cx="0" cy="2743200"/>
          </a:xfrm>
          <a:prstGeom prst="straightConnector1">
            <a:avLst/>
          </a:prstGeom>
          <a:noFill/>
          <a:ln w="889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1" name="AutoShape 62"/>
          <p:cNvCxnSpPr>
            <a:cxnSpLocks noChangeShapeType="1"/>
            <a:stCxn id="80" idx="7"/>
            <a:endCxn id="78" idx="3"/>
          </p:cNvCxnSpPr>
          <p:nvPr/>
        </p:nvCxnSpPr>
        <p:spPr bwMode="auto">
          <a:xfrm flipV="1">
            <a:off x="7065257" y="4026349"/>
            <a:ext cx="1492250" cy="1339850"/>
          </a:xfrm>
          <a:prstGeom prst="straightConnector1">
            <a:avLst/>
          </a:prstGeom>
          <a:noFill/>
          <a:ln w="889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18339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970" y="1736262"/>
            <a:ext cx="7135030" cy="4718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83" y="1999522"/>
            <a:ext cx="5146116" cy="3048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376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295" y="4064718"/>
            <a:ext cx="3473512" cy="25721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687" y="1828800"/>
            <a:ext cx="4713196" cy="34288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Data Graph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7437"/>
            <a:ext cx="4621873" cy="327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24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9421"/>
            <a:ext cx="8700247" cy="2466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023"/>
          <a:stretch/>
        </p:blipFill>
        <p:spPr bwMode="auto">
          <a:xfrm>
            <a:off x="-47395" y="4169454"/>
            <a:ext cx="8747642" cy="2472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151" r="53203"/>
          <a:stretch/>
        </p:blipFill>
        <p:spPr bwMode="auto">
          <a:xfrm>
            <a:off x="8389052" y="2581834"/>
            <a:ext cx="3802948" cy="2291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853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79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1803401"/>
            <a:ext cx="6309003" cy="4777703"/>
          </a:xfrm>
        </p:spPr>
        <p:txBody>
          <a:bodyPr>
            <a:normAutofit/>
          </a:bodyPr>
          <a:lstStyle/>
          <a:p>
            <a:r>
              <a:rPr lang="en-US" altLang="en-US" sz="2000" dirty="0" err="1" smtClean="0"/>
              <a:t>Sebuah</a:t>
            </a:r>
            <a:r>
              <a:rPr lang="en-US" altLang="en-US" sz="2000" dirty="0" smtClean="0"/>
              <a:t> graph </a:t>
            </a:r>
            <a:r>
              <a:rPr lang="en-US" altLang="en-US" sz="2000" dirty="0" err="1" smtClean="0"/>
              <a:t>mungkin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hanya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terdiri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dari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satu</a:t>
            </a:r>
            <a:r>
              <a:rPr lang="en-US" altLang="en-US" sz="2000" dirty="0" smtClean="0"/>
              <a:t> node</a:t>
            </a:r>
          </a:p>
          <a:p>
            <a:endParaRPr lang="en-US" altLang="en-US" sz="2000" dirty="0" smtClean="0"/>
          </a:p>
          <a:p>
            <a:r>
              <a:rPr lang="en-US" altLang="en-US" sz="2000" dirty="0" err="1" smtClean="0"/>
              <a:t>Sebuah</a:t>
            </a:r>
            <a:r>
              <a:rPr lang="en-US" altLang="en-US" sz="2000" dirty="0" smtClean="0"/>
              <a:t> graph </a:t>
            </a:r>
            <a:r>
              <a:rPr lang="en-US" altLang="en-US" sz="2000" dirty="0" err="1" smtClean="0"/>
              <a:t>belum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tentu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semua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nodenya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terhubung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dengan</a:t>
            </a:r>
            <a:r>
              <a:rPr lang="en-US" altLang="en-US" sz="2000" dirty="0" smtClean="0"/>
              <a:t> edge</a:t>
            </a:r>
          </a:p>
          <a:p>
            <a:endParaRPr lang="en-US" altLang="en-US" sz="2000" dirty="0" smtClean="0"/>
          </a:p>
          <a:p>
            <a:r>
              <a:rPr lang="en-US" altLang="en-US" sz="2000" dirty="0" err="1" smtClean="0"/>
              <a:t>Sebuah</a:t>
            </a:r>
            <a:r>
              <a:rPr lang="en-US" altLang="en-US" sz="2000" dirty="0" smtClean="0"/>
              <a:t> graph </a:t>
            </a:r>
            <a:r>
              <a:rPr lang="en-US" altLang="en-US" sz="2000" dirty="0" err="1" smtClean="0"/>
              <a:t>mungkin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mempunyai</a:t>
            </a:r>
            <a:r>
              <a:rPr lang="en-US" altLang="en-US" sz="2000" dirty="0" smtClean="0"/>
              <a:t> node yang </a:t>
            </a:r>
            <a:r>
              <a:rPr lang="en-US" altLang="en-US" sz="2000" dirty="0" err="1" smtClean="0"/>
              <a:t>tak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terhubung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dengan</a:t>
            </a:r>
            <a:r>
              <a:rPr lang="en-US" altLang="en-US" sz="2000" dirty="0" smtClean="0"/>
              <a:t> node yang lain</a:t>
            </a:r>
          </a:p>
          <a:p>
            <a:pPr marL="0" indent="0">
              <a:buNone/>
            </a:pPr>
            <a:endParaRPr lang="en-US" altLang="en-US" sz="2000" dirty="0" smtClean="0"/>
          </a:p>
          <a:p>
            <a:r>
              <a:rPr lang="en-US" altLang="en-US" sz="2000" dirty="0" err="1" smtClean="0"/>
              <a:t>Sebuah</a:t>
            </a:r>
            <a:r>
              <a:rPr lang="en-US" altLang="en-US" sz="2000" dirty="0" smtClean="0"/>
              <a:t> graph </a:t>
            </a:r>
            <a:r>
              <a:rPr lang="en-US" altLang="en-US" sz="2000" dirty="0" err="1" smtClean="0"/>
              <a:t>mungkin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semua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nodenya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saling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berhubungan</a:t>
            </a:r>
            <a:endParaRPr lang="en-US" altLang="en-US" sz="2000" dirty="0" smtClean="0"/>
          </a:p>
          <a:p>
            <a:endParaRPr lang="en-US" sz="2000" dirty="0"/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7833573" y="1906792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7861479" y="2796508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7556679" y="3025108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8623479" y="4482565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8242479" y="4101565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8090079" y="4711165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7632879" y="4330165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498983" y="5739865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8117983" y="5435065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8117983" y="6044665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7584583" y="5739865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8547279" y="3025108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7861479" y="3406108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7556679" y="3025108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V="1">
            <a:off x="7937679" y="3025108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7861479" y="2796508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flipH="1">
            <a:off x="7556679" y="2796508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 flipV="1">
            <a:off x="7709079" y="4101565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8318679" y="4101565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8117983" y="543506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7660783" y="573986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 flipV="1">
            <a:off x="7660783" y="5435065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8194183" y="5435065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 flipV="1">
            <a:off x="8117983" y="5816065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H="1" flipV="1">
            <a:off x="7584583" y="5739865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23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5023" y="2076256"/>
            <a:ext cx="4707733" cy="21117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Bagaimana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?</a:t>
            </a:r>
          </a:p>
          <a:p>
            <a:endParaRPr lang="en-US" dirty="0"/>
          </a:p>
          <a:p>
            <a:pPr marL="342900" indent="-342900">
              <a:buClrTx/>
              <a:buAutoNum type="alphaLcParenBoth"/>
            </a:pPr>
            <a:r>
              <a:rPr lang="en-US" dirty="0" smtClean="0"/>
              <a:t>Multigraph / Multiple edges</a:t>
            </a:r>
          </a:p>
          <a:p>
            <a:pPr marL="342900" indent="-342900">
              <a:buClrTx/>
              <a:buAutoNum type="alphaLcParenBoth"/>
            </a:pPr>
            <a:r>
              <a:rPr lang="en-US" dirty="0" smtClean="0"/>
              <a:t>Loop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33" y="2198989"/>
            <a:ext cx="4970462" cy="284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99395" y="4752989"/>
            <a:ext cx="5253361" cy="584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(a) </a:t>
            </a:r>
            <a:r>
              <a:rPr lang="en-US" sz="32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3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(b) </a:t>
            </a:r>
            <a:r>
              <a:rPr lang="en-US" sz="3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32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Bukan</a:t>
            </a:r>
            <a:r>
              <a:rPr lang="en-US" sz="3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Graph</a:t>
            </a:r>
            <a:endParaRPr lang="en-US" sz="3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70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Jenis</a:t>
            </a:r>
            <a:r>
              <a:rPr lang="en-US" dirty="0" smtClean="0"/>
              <a:t> – </a:t>
            </a:r>
            <a:r>
              <a:rPr lang="en-US" dirty="0" err="1"/>
              <a:t>J</a:t>
            </a:r>
            <a:r>
              <a:rPr lang="en-US" dirty="0" err="1" smtClean="0"/>
              <a:t>enis</a:t>
            </a:r>
            <a:r>
              <a:rPr lang="en-US" dirty="0" smtClean="0"/>
              <a:t>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1803401"/>
            <a:ext cx="11029615" cy="2382233"/>
          </a:xfrm>
        </p:spPr>
        <p:txBody>
          <a:bodyPr/>
          <a:lstStyle/>
          <a:p>
            <a:r>
              <a:rPr lang="en-US" b="1" dirty="0"/>
              <a:t>Graph </a:t>
            </a:r>
            <a:r>
              <a:rPr lang="en-US" b="1" dirty="0" err="1"/>
              <a:t>B</a:t>
            </a:r>
            <a:r>
              <a:rPr lang="en-US" b="1" dirty="0" err="1" smtClean="0"/>
              <a:t>erarah</a:t>
            </a:r>
            <a:r>
              <a:rPr lang="en-US" b="1" dirty="0" smtClean="0"/>
              <a:t> (Directed </a:t>
            </a:r>
            <a:r>
              <a:rPr lang="en-US" b="1" dirty="0"/>
              <a:t>G</a:t>
            </a:r>
            <a:r>
              <a:rPr lang="en-US" b="1" dirty="0" smtClean="0"/>
              <a:t>raph</a:t>
            </a:r>
            <a:r>
              <a:rPr lang="en-US" b="1" dirty="0"/>
              <a:t>)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smtClean="0"/>
              <a:t>node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/>
              <a:t>arti</a:t>
            </a:r>
            <a:r>
              <a:rPr lang="en-US" dirty="0"/>
              <a:t>. </a:t>
            </a:r>
            <a:r>
              <a:rPr lang="en-US" altLang="en-US" dirty="0" err="1"/>
              <a:t>Misal</a:t>
            </a:r>
            <a:r>
              <a:rPr lang="en-US" altLang="en-US" dirty="0"/>
              <a:t> </a:t>
            </a:r>
            <a:r>
              <a:rPr lang="en-US" altLang="en-US" dirty="0" smtClean="0"/>
              <a:t>node AB </a:t>
            </a:r>
            <a:r>
              <a:rPr lang="en-US" altLang="en-US" dirty="0" err="1"/>
              <a:t>adalah</a:t>
            </a:r>
            <a:r>
              <a:rPr lang="en-US" altLang="en-US" dirty="0"/>
              <a:t> e1 </a:t>
            </a:r>
            <a:r>
              <a:rPr lang="en-US" altLang="en-US" dirty="0" err="1"/>
              <a:t>sedangkan</a:t>
            </a:r>
            <a:r>
              <a:rPr lang="en-US" altLang="en-US" dirty="0"/>
              <a:t> </a:t>
            </a:r>
            <a:r>
              <a:rPr lang="en-US" altLang="en-US" dirty="0" err="1"/>
              <a:t>busur</a:t>
            </a:r>
            <a:r>
              <a:rPr lang="en-US" altLang="en-US" dirty="0"/>
              <a:t> BA </a:t>
            </a:r>
            <a:r>
              <a:rPr lang="en-US" altLang="en-US" dirty="0" err="1"/>
              <a:t>adalah</a:t>
            </a:r>
            <a:r>
              <a:rPr lang="en-US" altLang="en-US" dirty="0"/>
              <a:t> e8. </a:t>
            </a:r>
            <a:endParaRPr lang="en-US" dirty="0" smtClean="0"/>
          </a:p>
          <a:p>
            <a:r>
              <a:rPr lang="en-US" b="1" dirty="0" smtClean="0"/>
              <a:t>Graph </a:t>
            </a:r>
            <a:r>
              <a:rPr lang="en-US" b="1" dirty="0" err="1"/>
              <a:t>T</a:t>
            </a:r>
            <a:r>
              <a:rPr lang="en-US" b="1" dirty="0" err="1" smtClean="0"/>
              <a:t>ak</a:t>
            </a:r>
            <a:r>
              <a:rPr lang="en-US" b="1" dirty="0" smtClean="0"/>
              <a:t> </a:t>
            </a:r>
            <a:r>
              <a:rPr lang="en-US" b="1" dirty="0" err="1"/>
              <a:t>B</a:t>
            </a:r>
            <a:r>
              <a:rPr lang="en-US" b="1" dirty="0" err="1" smtClean="0"/>
              <a:t>erarah</a:t>
            </a:r>
            <a:r>
              <a:rPr lang="en-US" b="1" dirty="0" smtClean="0"/>
              <a:t> (Undirected </a:t>
            </a:r>
            <a:r>
              <a:rPr lang="en-US" b="1" dirty="0"/>
              <a:t>G</a:t>
            </a:r>
            <a:r>
              <a:rPr lang="en-US" b="1" dirty="0" smtClean="0"/>
              <a:t>raph </a:t>
            </a:r>
            <a:r>
              <a:rPr lang="en-US" b="1" dirty="0" err="1" smtClean="0"/>
              <a:t>atau</a:t>
            </a:r>
            <a:r>
              <a:rPr lang="en-US" b="1" dirty="0" smtClean="0"/>
              <a:t> Non-directed </a:t>
            </a:r>
            <a:r>
              <a:rPr lang="en-US" b="1" dirty="0"/>
              <a:t>G</a:t>
            </a:r>
            <a:r>
              <a:rPr lang="en-US" b="1" dirty="0" smtClean="0"/>
              <a:t>raph)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smtClean="0"/>
              <a:t>node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smtClean="0"/>
              <a:t>edge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dipentingkan</a:t>
            </a:r>
            <a:r>
              <a:rPr lang="en-US" dirty="0" smtClean="0"/>
              <a:t>. </a:t>
            </a:r>
            <a:r>
              <a:rPr lang="en-US" altLang="en-US" dirty="0" err="1" smtClean="0"/>
              <a:t>Misal</a:t>
            </a:r>
            <a:r>
              <a:rPr lang="en-US" altLang="en-US" dirty="0" smtClean="0"/>
              <a:t> edge e1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disebut</a:t>
            </a:r>
            <a:r>
              <a:rPr lang="en-US" altLang="en-US" dirty="0"/>
              <a:t> </a:t>
            </a:r>
            <a:r>
              <a:rPr lang="en-US" altLang="en-US" dirty="0" smtClean="0"/>
              <a:t>edge AB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smtClean="0"/>
              <a:t>BA.</a:t>
            </a:r>
            <a:endParaRPr lang="en-US" dirty="0" smtClean="0"/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3000778" y="3345467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2000">
                <a:solidFill>
                  <a:prstClr val="black"/>
                </a:solidFill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933978" y="4336067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2000">
                <a:solidFill>
                  <a:prstClr val="black"/>
                </a:solidFill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067578" y="4336067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2000">
                <a:solidFill>
                  <a:prstClr val="black"/>
                </a:solidFill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314978" y="5631467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2000">
                <a:solidFill>
                  <a:prstClr val="black"/>
                </a:solidFill>
                <a:latin typeface="Tahoma" panose="020B0604030504040204" pitchFamily="34" charset="0"/>
              </a:rPr>
              <a:t>D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838978" y="5631467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2000">
                <a:solidFill>
                  <a:prstClr val="black"/>
                </a:solidFill>
                <a:latin typeface="Tahoma" panose="020B0604030504040204" pitchFamily="34" charset="0"/>
              </a:rPr>
              <a:t>E</a:t>
            </a:r>
          </a:p>
        </p:txBody>
      </p:sp>
      <p:cxnSp>
        <p:nvCxnSpPr>
          <p:cNvPr id="9" name="AutoShape 8"/>
          <p:cNvCxnSpPr>
            <a:cxnSpLocks noChangeShapeType="1"/>
          </p:cNvCxnSpPr>
          <p:nvPr/>
        </p:nvCxnSpPr>
        <p:spPr bwMode="auto">
          <a:xfrm>
            <a:off x="2086378" y="4802792"/>
            <a:ext cx="381000" cy="819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AutoShape 9"/>
          <p:cNvCxnSpPr>
            <a:cxnSpLocks noChangeShapeType="1"/>
            <a:stCxn id="7" idx="7"/>
            <a:endCxn id="6" idx="3"/>
          </p:cNvCxnSpPr>
          <p:nvPr/>
        </p:nvCxnSpPr>
        <p:spPr bwMode="auto">
          <a:xfrm flipV="1">
            <a:off x="2705503" y="4736117"/>
            <a:ext cx="1428750" cy="952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10"/>
          <p:cNvCxnSpPr>
            <a:cxnSpLocks noChangeShapeType="1"/>
            <a:stCxn id="7" idx="6"/>
            <a:endCxn id="8" idx="2"/>
          </p:cNvCxnSpPr>
          <p:nvPr/>
        </p:nvCxnSpPr>
        <p:spPr bwMode="auto">
          <a:xfrm>
            <a:off x="2781703" y="5860067"/>
            <a:ext cx="10477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AutoShape 11"/>
          <p:cNvCxnSpPr>
            <a:cxnSpLocks noChangeShapeType="1"/>
            <a:stCxn id="6" idx="4"/>
            <a:endCxn id="8" idx="0"/>
          </p:cNvCxnSpPr>
          <p:nvPr/>
        </p:nvCxnSpPr>
        <p:spPr bwMode="auto">
          <a:xfrm flipH="1">
            <a:off x="4067578" y="4802792"/>
            <a:ext cx="228600" cy="819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AutoShape 12"/>
          <p:cNvCxnSpPr>
            <a:cxnSpLocks noChangeShapeType="1"/>
            <a:endCxn id="6" idx="1"/>
          </p:cNvCxnSpPr>
          <p:nvPr/>
        </p:nvCxnSpPr>
        <p:spPr bwMode="auto">
          <a:xfrm>
            <a:off x="3381778" y="3802667"/>
            <a:ext cx="752475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7420378" y="3345467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2000">
                <a:solidFill>
                  <a:prstClr val="black"/>
                </a:solidFill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6353578" y="4336067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2000">
                <a:solidFill>
                  <a:prstClr val="black"/>
                </a:solidFill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8487178" y="4336067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2000">
                <a:solidFill>
                  <a:prstClr val="black"/>
                </a:solidFill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6886978" y="5631467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2000">
                <a:solidFill>
                  <a:prstClr val="black"/>
                </a:solidFill>
                <a:latin typeface="Tahoma" panose="020B0604030504040204" pitchFamily="34" charset="0"/>
              </a:rPr>
              <a:t>D</a:t>
            </a: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8182378" y="5631467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2000">
                <a:solidFill>
                  <a:prstClr val="black"/>
                </a:solidFill>
                <a:latin typeface="Tahoma" panose="020B0604030504040204" pitchFamily="34" charset="0"/>
              </a:rPr>
              <a:t>E</a:t>
            </a:r>
          </a:p>
        </p:txBody>
      </p:sp>
      <p:cxnSp>
        <p:nvCxnSpPr>
          <p:cNvPr id="19" name="AutoShape 18"/>
          <p:cNvCxnSpPr>
            <a:cxnSpLocks noChangeShapeType="1"/>
            <a:stCxn id="14" idx="3"/>
            <a:endCxn id="15" idx="0"/>
          </p:cNvCxnSpPr>
          <p:nvPr/>
        </p:nvCxnSpPr>
        <p:spPr bwMode="auto">
          <a:xfrm flipH="1">
            <a:off x="6582178" y="3735992"/>
            <a:ext cx="904875" cy="600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AutoShape 19"/>
          <p:cNvCxnSpPr>
            <a:cxnSpLocks noChangeShapeType="1"/>
            <a:stCxn id="15" idx="4"/>
            <a:endCxn id="17" idx="0"/>
          </p:cNvCxnSpPr>
          <p:nvPr/>
        </p:nvCxnSpPr>
        <p:spPr bwMode="auto">
          <a:xfrm>
            <a:off x="6582178" y="4793267"/>
            <a:ext cx="5334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20"/>
          <p:cNvCxnSpPr>
            <a:cxnSpLocks noChangeShapeType="1"/>
            <a:stCxn id="17" idx="7"/>
            <a:endCxn id="16" idx="3"/>
          </p:cNvCxnSpPr>
          <p:nvPr/>
        </p:nvCxnSpPr>
        <p:spPr bwMode="auto">
          <a:xfrm flipV="1">
            <a:off x="7277503" y="4726592"/>
            <a:ext cx="1276350" cy="971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21"/>
          <p:cNvCxnSpPr>
            <a:cxnSpLocks noChangeShapeType="1"/>
            <a:stCxn id="17" idx="6"/>
            <a:endCxn id="18" idx="2"/>
          </p:cNvCxnSpPr>
          <p:nvPr/>
        </p:nvCxnSpPr>
        <p:spPr bwMode="auto">
          <a:xfrm>
            <a:off x="7344178" y="5860067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22"/>
          <p:cNvCxnSpPr>
            <a:cxnSpLocks noChangeShapeType="1"/>
            <a:stCxn id="16" idx="4"/>
            <a:endCxn id="18" idx="0"/>
          </p:cNvCxnSpPr>
          <p:nvPr/>
        </p:nvCxnSpPr>
        <p:spPr bwMode="auto">
          <a:xfrm flipH="1">
            <a:off x="8410978" y="4793267"/>
            <a:ext cx="3048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23"/>
          <p:cNvCxnSpPr>
            <a:cxnSpLocks noChangeShapeType="1"/>
            <a:stCxn id="14" idx="5"/>
          </p:cNvCxnSpPr>
          <p:nvPr/>
        </p:nvCxnSpPr>
        <p:spPr bwMode="auto">
          <a:xfrm>
            <a:off x="7810903" y="3735992"/>
            <a:ext cx="838200" cy="571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2162578" y="6379514"/>
            <a:ext cx="2286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dirty="0">
                <a:solidFill>
                  <a:prstClr val="black"/>
                </a:solidFill>
                <a:latin typeface="Tahoma" panose="020B0604030504040204" pitchFamily="34" charset="0"/>
              </a:rPr>
              <a:t>Directed graph</a:t>
            </a: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6429778" y="6379514"/>
            <a:ext cx="2514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dirty="0">
                <a:solidFill>
                  <a:prstClr val="black"/>
                </a:solidFill>
                <a:latin typeface="Tahoma" panose="020B0604030504040204" pitchFamily="34" charset="0"/>
              </a:rPr>
              <a:t>Undirected graph</a:t>
            </a:r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 flipH="1" flipV="1">
            <a:off x="7648978" y="3802667"/>
            <a:ext cx="6858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6734578" y="3726467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993300"/>
                </a:solidFill>
              </a:rPr>
              <a:t>e1</a:t>
            </a: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8182378" y="3726467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993300"/>
                </a:solidFill>
              </a:rPr>
              <a:t>e3</a:t>
            </a: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7420378" y="4121755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993300"/>
                </a:solidFill>
              </a:rPr>
              <a:t>e4</a:t>
            </a: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8487178" y="5021867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993300"/>
                </a:solidFill>
              </a:rPr>
              <a:t>e7</a:t>
            </a: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7420378" y="5021867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993300"/>
                </a:solidFill>
              </a:rPr>
              <a:t>e5</a:t>
            </a: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6429778" y="4959955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993300"/>
                </a:solidFill>
              </a:rPr>
              <a:t>e2</a:t>
            </a:r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7496578" y="5860067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993300"/>
                </a:solidFill>
              </a:rPr>
              <a:t>e6</a:t>
            </a: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6048778" y="4274155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BD47"/>
                </a:solidFill>
              </a:rPr>
              <a:t>v1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6582178" y="5783867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BD47"/>
                </a:solidFill>
              </a:rPr>
              <a:t>v4</a:t>
            </a:r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8563378" y="5860067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BD47"/>
                </a:solidFill>
              </a:rPr>
              <a:t>v5</a:t>
            </a:r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8944378" y="4412267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BD47"/>
                </a:solidFill>
              </a:rPr>
              <a:t>v3</a:t>
            </a:r>
          </a:p>
        </p:txBody>
      </p:sp>
      <p:sp>
        <p:nvSpPr>
          <p:cNvPr id="39" name="Line 39"/>
          <p:cNvSpPr>
            <a:spLocks noChangeShapeType="1"/>
          </p:cNvSpPr>
          <p:nvPr/>
        </p:nvSpPr>
        <p:spPr bwMode="auto">
          <a:xfrm flipV="1">
            <a:off x="2314978" y="3726467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0" name="Line 40"/>
          <p:cNvSpPr>
            <a:spLocks noChangeShapeType="1"/>
          </p:cNvSpPr>
          <p:nvPr/>
        </p:nvSpPr>
        <p:spPr bwMode="auto">
          <a:xfrm>
            <a:off x="3305578" y="3802667"/>
            <a:ext cx="6096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41" name="AutoShape 41"/>
          <p:cNvCxnSpPr>
            <a:cxnSpLocks noChangeShapeType="1"/>
          </p:cNvCxnSpPr>
          <p:nvPr/>
        </p:nvCxnSpPr>
        <p:spPr bwMode="auto">
          <a:xfrm rot="5400000" flipH="1">
            <a:off x="3548466" y="3483579"/>
            <a:ext cx="742950" cy="92392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AutoShape 42"/>
          <p:cNvCxnSpPr>
            <a:cxnSpLocks noChangeShapeType="1"/>
            <a:stCxn id="4" idx="2"/>
            <a:endCxn id="5" idx="1"/>
          </p:cNvCxnSpPr>
          <p:nvPr/>
        </p:nvCxnSpPr>
        <p:spPr bwMode="auto">
          <a:xfrm rot="10800000" flipV="1">
            <a:off x="2000653" y="3574067"/>
            <a:ext cx="990600" cy="81915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AutoShape 43"/>
          <p:cNvCxnSpPr>
            <a:cxnSpLocks noChangeShapeType="1"/>
          </p:cNvCxnSpPr>
          <p:nvPr/>
        </p:nvCxnSpPr>
        <p:spPr bwMode="auto">
          <a:xfrm rot="10800000" flipV="1">
            <a:off x="2543578" y="4564667"/>
            <a:ext cx="1514475" cy="10572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1400578" y="4412267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BD47"/>
                </a:solidFill>
              </a:rPr>
              <a:t>v1</a:t>
            </a:r>
          </a:p>
        </p:txBody>
      </p:sp>
      <p:sp>
        <p:nvSpPr>
          <p:cNvPr id="45" name="Text Box 45"/>
          <p:cNvSpPr txBox="1">
            <a:spLocks noChangeArrowheads="1"/>
          </p:cNvSpPr>
          <p:nvPr/>
        </p:nvSpPr>
        <p:spPr bwMode="auto">
          <a:xfrm>
            <a:off x="3457978" y="3193067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BD47"/>
                </a:solidFill>
              </a:rPr>
              <a:t>v2</a:t>
            </a:r>
          </a:p>
        </p:txBody>
      </p:sp>
      <p:sp>
        <p:nvSpPr>
          <p:cNvPr id="46" name="Text Box 46"/>
          <p:cNvSpPr txBox="1">
            <a:spLocks noChangeArrowheads="1"/>
          </p:cNvSpPr>
          <p:nvPr/>
        </p:nvSpPr>
        <p:spPr bwMode="auto">
          <a:xfrm>
            <a:off x="4448578" y="4183667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BD47"/>
                </a:solidFill>
              </a:rPr>
              <a:t>v3</a:t>
            </a:r>
          </a:p>
        </p:txBody>
      </p:sp>
      <p:sp>
        <p:nvSpPr>
          <p:cNvPr id="47" name="Text Box 47"/>
          <p:cNvSpPr txBox="1">
            <a:spLocks noChangeArrowheads="1"/>
          </p:cNvSpPr>
          <p:nvPr/>
        </p:nvSpPr>
        <p:spPr bwMode="auto">
          <a:xfrm>
            <a:off x="4219978" y="5798155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BD47"/>
                </a:solidFill>
              </a:rPr>
              <a:t>v5</a:t>
            </a:r>
          </a:p>
        </p:txBody>
      </p:sp>
      <p:sp>
        <p:nvSpPr>
          <p:cNvPr id="48" name="Text Box 48"/>
          <p:cNvSpPr txBox="1">
            <a:spLocks noChangeArrowheads="1"/>
          </p:cNvSpPr>
          <p:nvPr/>
        </p:nvSpPr>
        <p:spPr bwMode="auto">
          <a:xfrm>
            <a:off x="2619778" y="5936267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BD47"/>
                </a:solidFill>
              </a:rPr>
              <a:t>v4</a:t>
            </a:r>
          </a:p>
        </p:txBody>
      </p:sp>
      <p:sp>
        <p:nvSpPr>
          <p:cNvPr id="49" name="Text Box 49"/>
          <p:cNvSpPr txBox="1">
            <a:spLocks noChangeArrowheads="1"/>
          </p:cNvSpPr>
          <p:nvPr/>
        </p:nvSpPr>
        <p:spPr bwMode="auto">
          <a:xfrm>
            <a:off x="2619778" y="3955067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993300"/>
                </a:solidFill>
              </a:rPr>
              <a:t>e1</a:t>
            </a:r>
          </a:p>
        </p:txBody>
      </p:sp>
      <p:sp>
        <p:nvSpPr>
          <p:cNvPr id="50" name="Text Box 50"/>
          <p:cNvSpPr txBox="1">
            <a:spLocks noChangeArrowheads="1"/>
          </p:cNvSpPr>
          <p:nvPr/>
        </p:nvSpPr>
        <p:spPr bwMode="auto">
          <a:xfrm>
            <a:off x="1857778" y="5021867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993300"/>
                </a:solidFill>
              </a:rPr>
              <a:t>e2</a:t>
            </a:r>
          </a:p>
        </p:txBody>
      </p:sp>
      <p:sp>
        <p:nvSpPr>
          <p:cNvPr id="51" name="Text Box 51"/>
          <p:cNvSpPr txBox="1">
            <a:spLocks noChangeArrowheads="1"/>
          </p:cNvSpPr>
          <p:nvPr/>
        </p:nvSpPr>
        <p:spPr bwMode="auto">
          <a:xfrm>
            <a:off x="3610378" y="3740755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993300"/>
                </a:solidFill>
              </a:rPr>
              <a:t>e3</a:t>
            </a:r>
          </a:p>
        </p:txBody>
      </p:sp>
      <p:sp>
        <p:nvSpPr>
          <p:cNvPr id="52" name="Text Box 52"/>
          <p:cNvSpPr txBox="1">
            <a:spLocks noChangeArrowheads="1"/>
          </p:cNvSpPr>
          <p:nvPr/>
        </p:nvSpPr>
        <p:spPr bwMode="auto">
          <a:xfrm>
            <a:off x="3229378" y="4107467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993300"/>
                </a:solidFill>
              </a:rPr>
              <a:t>e4</a:t>
            </a:r>
          </a:p>
        </p:txBody>
      </p:sp>
      <p:sp>
        <p:nvSpPr>
          <p:cNvPr id="53" name="Text Box 53"/>
          <p:cNvSpPr txBox="1">
            <a:spLocks noChangeArrowheads="1"/>
          </p:cNvSpPr>
          <p:nvPr/>
        </p:nvSpPr>
        <p:spPr bwMode="auto">
          <a:xfrm>
            <a:off x="3000778" y="5021867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993300"/>
                </a:solidFill>
              </a:rPr>
              <a:t>e5</a:t>
            </a:r>
          </a:p>
        </p:txBody>
      </p:sp>
      <p:sp>
        <p:nvSpPr>
          <p:cNvPr id="54" name="Text Box 54"/>
          <p:cNvSpPr txBox="1">
            <a:spLocks noChangeArrowheads="1"/>
          </p:cNvSpPr>
          <p:nvPr/>
        </p:nvSpPr>
        <p:spPr bwMode="auto">
          <a:xfrm>
            <a:off x="3153178" y="5798155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993300"/>
                </a:solidFill>
              </a:rPr>
              <a:t>e6</a:t>
            </a:r>
          </a:p>
        </p:txBody>
      </p:sp>
      <p:sp>
        <p:nvSpPr>
          <p:cNvPr id="55" name="Text Box 55"/>
          <p:cNvSpPr txBox="1">
            <a:spLocks noChangeArrowheads="1"/>
          </p:cNvSpPr>
          <p:nvPr/>
        </p:nvSpPr>
        <p:spPr bwMode="auto">
          <a:xfrm>
            <a:off x="4143778" y="5021867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993300"/>
                </a:solidFill>
              </a:rPr>
              <a:t>e7</a:t>
            </a:r>
          </a:p>
        </p:txBody>
      </p:sp>
      <p:sp>
        <p:nvSpPr>
          <p:cNvPr id="56" name="Text Box 56"/>
          <p:cNvSpPr txBox="1">
            <a:spLocks noChangeArrowheads="1"/>
          </p:cNvSpPr>
          <p:nvPr/>
        </p:nvSpPr>
        <p:spPr bwMode="auto">
          <a:xfrm>
            <a:off x="2010178" y="3574067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993300"/>
                </a:solidFill>
              </a:rPr>
              <a:t>e8</a:t>
            </a:r>
          </a:p>
        </p:txBody>
      </p:sp>
      <p:sp>
        <p:nvSpPr>
          <p:cNvPr id="57" name="Text Box 57"/>
          <p:cNvSpPr txBox="1">
            <a:spLocks noChangeArrowheads="1"/>
          </p:cNvSpPr>
          <p:nvPr/>
        </p:nvSpPr>
        <p:spPr bwMode="auto">
          <a:xfrm>
            <a:off x="3991378" y="3497867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prstClr val="black"/>
                </a:solidFill>
              </a:rPr>
              <a:t>e9</a:t>
            </a:r>
          </a:p>
        </p:txBody>
      </p:sp>
      <p:sp>
        <p:nvSpPr>
          <p:cNvPr id="58" name="Text Box 58"/>
          <p:cNvSpPr txBox="1">
            <a:spLocks noChangeArrowheads="1"/>
          </p:cNvSpPr>
          <p:nvPr/>
        </p:nvSpPr>
        <p:spPr bwMode="auto">
          <a:xfrm>
            <a:off x="2391178" y="4793267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993300"/>
                </a:solidFill>
              </a:rPr>
              <a:t>e10</a:t>
            </a:r>
          </a:p>
        </p:txBody>
      </p:sp>
    </p:spTree>
    <p:extLst>
      <p:ext uri="{BB962C8B-B14F-4D97-AF65-F5344CB8AC3E}">
        <p14:creationId xmlns:p14="http://schemas.microsoft.com/office/powerpoint/2010/main" val="113057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 – </a:t>
            </a:r>
            <a:r>
              <a:rPr lang="en-US" dirty="0" err="1"/>
              <a:t>Jenis</a:t>
            </a:r>
            <a:r>
              <a:rPr lang="en-US" dirty="0"/>
              <a:t>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636917"/>
            <a:ext cx="11029615" cy="1515191"/>
          </a:xfrm>
        </p:spPr>
        <p:txBody>
          <a:bodyPr>
            <a:noAutofit/>
          </a:bodyPr>
          <a:lstStyle/>
          <a:p>
            <a:r>
              <a:rPr lang="en-US" altLang="en-US" sz="2000" b="1" dirty="0"/>
              <a:t>Graph </a:t>
            </a:r>
            <a:r>
              <a:rPr lang="en-US" altLang="en-US" sz="2000" b="1" dirty="0" err="1"/>
              <a:t>Berbobot</a:t>
            </a:r>
            <a:r>
              <a:rPr lang="en-US" altLang="en-US" sz="2000" b="1" dirty="0"/>
              <a:t> (Weighted Graph</a:t>
            </a:r>
            <a:r>
              <a:rPr lang="en-US" altLang="en-US" sz="2000" b="1" dirty="0" smtClean="0"/>
              <a:t>):</a:t>
            </a:r>
          </a:p>
          <a:p>
            <a:pPr lvl="1"/>
            <a:r>
              <a:rPr lang="en-US" altLang="en-US" sz="1800" dirty="0" err="1"/>
              <a:t>Jika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setiap</a:t>
            </a:r>
            <a:r>
              <a:rPr lang="en-US" altLang="en-US" sz="1800" dirty="0"/>
              <a:t> </a:t>
            </a:r>
            <a:r>
              <a:rPr lang="en-US" altLang="en-US" sz="1800" dirty="0" smtClean="0"/>
              <a:t>edge </a:t>
            </a:r>
            <a:r>
              <a:rPr lang="en-US" altLang="en-US" sz="1800" dirty="0" err="1" smtClean="0"/>
              <a:t>mempunyai</a:t>
            </a:r>
            <a:r>
              <a:rPr lang="en-US" altLang="en-US" sz="1800" dirty="0" smtClean="0"/>
              <a:t> </a:t>
            </a:r>
            <a:r>
              <a:rPr lang="en-US" altLang="en-US" sz="1800" dirty="0" err="1"/>
              <a:t>nilai</a:t>
            </a:r>
            <a:r>
              <a:rPr lang="en-US" altLang="en-US" sz="1800" dirty="0"/>
              <a:t> yang </a:t>
            </a:r>
            <a:r>
              <a:rPr lang="en-US" altLang="en-US" sz="1800" dirty="0" err="1"/>
              <a:t>menyatakan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hubungan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antara</a:t>
            </a:r>
            <a:r>
              <a:rPr lang="en-US" altLang="en-US" sz="1800" dirty="0"/>
              <a:t> 2 </a:t>
            </a:r>
            <a:r>
              <a:rPr lang="en-US" altLang="en-US" sz="1800" dirty="0" err="1"/>
              <a:t>buah</a:t>
            </a:r>
            <a:r>
              <a:rPr lang="en-US" altLang="en-US" sz="1800" dirty="0"/>
              <a:t> </a:t>
            </a:r>
            <a:r>
              <a:rPr lang="en-US" altLang="en-US" sz="1800" dirty="0" smtClean="0"/>
              <a:t>node, </a:t>
            </a:r>
            <a:r>
              <a:rPr lang="en-US" altLang="en-US" sz="1800" dirty="0" err="1"/>
              <a:t>maka</a:t>
            </a:r>
            <a:r>
              <a:rPr lang="en-US" altLang="en-US" sz="1800" dirty="0"/>
              <a:t> </a:t>
            </a:r>
            <a:r>
              <a:rPr lang="en-US" altLang="en-US" sz="1800" dirty="0" smtClean="0"/>
              <a:t>edge </a:t>
            </a:r>
            <a:r>
              <a:rPr lang="en-US" altLang="en-US" sz="1800" dirty="0" err="1" smtClean="0"/>
              <a:t>tersebut</a:t>
            </a:r>
            <a:r>
              <a:rPr lang="en-US" altLang="en-US" sz="1800" dirty="0" smtClean="0"/>
              <a:t> </a:t>
            </a:r>
            <a:r>
              <a:rPr lang="en-US" altLang="en-US" sz="1800" dirty="0" err="1"/>
              <a:t>dinyatakan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memiliki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bobot</a:t>
            </a:r>
            <a:r>
              <a:rPr lang="en-US" altLang="en-US" sz="1800" dirty="0"/>
              <a:t>.</a:t>
            </a:r>
          </a:p>
          <a:p>
            <a:pPr lvl="1"/>
            <a:r>
              <a:rPr lang="en-US" altLang="en-US" sz="1800" dirty="0" err="1"/>
              <a:t>Bobot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sebuah</a:t>
            </a:r>
            <a:r>
              <a:rPr lang="en-US" altLang="en-US" sz="1800" dirty="0"/>
              <a:t> </a:t>
            </a:r>
            <a:r>
              <a:rPr lang="en-US" altLang="en-US" sz="1800" dirty="0" smtClean="0"/>
              <a:t>edge </a:t>
            </a:r>
            <a:r>
              <a:rPr lang="en-US" altLang="en-US" sz="1800" dirty="0" err="1" smtClean="0"/>
              <a:t>dapat</a:t>
            </a:r>
            <a:r>
              <a:rPr lang="en-US" altLang="en-US" sz="1800" dirty="0" smtClean="0"/>
              <a:t> </a:t>
            </a:r>
            <a:r>
              <a:rPr lang="en-US" altLang="en-US" sz="1800" dirty="0" err="1"/>
              <a:t>menyatakan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panjang</a:t>
            </a:r>
            <a:r>
              <a:rPr lang="en-US" altLang="en-US" sz="1800" dirty="0"/>
              <a:t> </a:t>
            </a:r>
            <a:r>
              <a:rPr lang="en-US" altLang="en-US" sz="1800" dirty="0" err="1"/>
              <a:t>sebuah</a:t>
            </a:r>
            <a:r>
              <a:rPr lang="en-US" altLang="en-US" sz="1800" dirty="0"/>
              <a:t> </a:t>
            </a:r>
            <a:r>
              <a:rPr lang="en-US" altLang="en-US" sz="1800" dirty="0" err="1"/>
              <a:t>jalan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dari</a:t>
            </a:r>
            <a:r>
              <a:rPr lang="en-US" altLang="en-US" sz="1800" dirty="0"/>
              <a:t> 2 </a:t>
            </a:r>
            <a:r>
              <a:rPr lang="en-US" altLang="en-US" sz="1800" dirty="0" err="1"/>
              <a:t>buah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titik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jumlah</a:t>
            </a:r>
            <a:r>
              <a:rPr lang="en-US" altLang="en-US" sz="1800" dirty="0"/>
              <a:t> rata-rata </a:t>
            </a:r>
            <a:r>
              <a:rPr lang="en-US" altLang="en-US" sz="1800" dirty="0" err="1"/>
              <a:t>kendaraan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perhari</a:t>
            </a:r>
            <a:r>
              <a:rPr lang="en-US" altLang="en-US" sz="1800" dirty="0"/>
              <a:t> yang </a:t>
            </a:r>
            <a:r>
              <a:rPr lang="en-US" altLang="en-US" sz="1800" dirty="0" err="1"/>
              <a:t>melalui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sebuah</a:t>
            </a:r>
            <a:r>
              <a:rPr lang="en-US" altLang="en-US" sz="1800" dirty="0"/>
              <a:t> </a:t>
            </a:r>
            <a:r>
              <a:rPr lang="en-US" altLang="en-US" sz="1800" dirty="0" err="1"/>
              <a:t>jalan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dll</a:t>
            </a:r>
            <a:r>
              <a:rPr lang="en-US" altLang="en-US" sz="1800" dirty="0"/>
              <a:t>.</a:t>
            </a:r>
          </a:p>
          <a:p>
            <a:pPr lvl="1"/>
            <a:endParaRPr lang="en-US" altLang="en-US" sz="1800" dirty="0"/>
          </a:p>
          <a:p>
            <a:endParaRPr lang="en-US" sz="2000" dirty="0"/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4108361" y="348051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2000">
                <a:solidFill>
                  <a:prstClr val="black"/>
                </a:solidFill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3041561" y="447111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2000">
                <a:solidFill>
                  <a:prstClr val="black"/>
                </a:solidFill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175161" y="447111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2000">
                <a:solidFill>
                  <a:prstClr val="black"/>
                </a:solidFill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422561" y="576651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2000">
                <a:solidFill>
                  <a:prstClr val="black"/>
                </a:solidFill>
                <a:latin typeface="Tahoma" panose="020B0604030504040204" pitchFamily="34" charset="0"/>
              </a:rPr>
              <a:t>D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946561" y="576651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2000">
                <a:solidFill>
                  <a:prstClr val="black"/>
                </a:solidFill>
                <a:latin typeface="Tahoma" panose="020B0604030504040204" pitchFamily="34" charset="0"/>
              </a:rPr>
              <a:t>E</a:t>
            </a:r>
          </a:p>
        </p:txBody>
      </p:sp>
      <p:cxnSp>
        <p:nvCxnSpPr>
          <p:cNvPr id="9" name="AutoShape 8"/>
          <p:cNvCxnSpPr>
            <a:cxnSpLocks noChangeShapeType="1"/>
          </p:cNvCxnSpPr>
          <p:nvPr/>
        </p:nvCxnSpPr>
        <p:spPr bwMode="auto">
          <a:xfrm>
            <a:off x="3193961" y="4937843"/>
            <a:ext cx="381000" cy="819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AutoShape 9"/>
          <p:cNvCxnSpPr>
            <a:cxnSpLocks noChangeShapeType="1"/>
            <a:stCxn id="7" idx="7"/>
            <a:endCxn id="6" idx="3"/>
          </p:cNvCxnSpPr>
          <p:nvPr/>
        </p:nvCxnSpPr>
        <p:spPr bwMode="auto">
          <a:xfrm flipV="1">
            <a:off x="3813086" y="4871168"/>
            <a:ext cx="1428750" cy="952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10"/>
          <p:cNvCxnSpPr>
            <a:cxnSpLocks noChangeShapeType="1"/>
            <a:stCxn id="7" idx="6"/>
            <a:endCxn id="8" idx="2"/>
          </p:cNvCxnSpPr>
          <p:nvPr/>
        </p:nvCxnSpPr>
        <p:spPr bwMode="auto">
          <a:xfrm>
            <a:off x="3889286" y="5995118"/>
            <a:ext cx="10477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AutoShape 11"/>
          <p:cNvCxnSpPr>
            <a:cxnSpLocks noChangeShapeType="1"/>
            <a:stCxn id="6" idx="4"/>
            <a:endCxn id="8" idx="0"/>
          </p:cNvCxnSpPr>
          <p:nvPr/>
        </p:nvCxnSpPr>
        <p:spPr bwMode="auto">
          <a:xfrm flipH="1">
            <a:off x="5175161" y="4937843"/>
            <a:ext cx="228600" cy="819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AutoShape 12"/>
          <p:cNvCxnSpPr>
            <a:cxnSpLocks noChangeShapeType="1"/>
            <a:endCxn id="6" idx="1"/>
          </p:cNvCxnSpPr>
          <p:nvPr/>
        </p:nvCxnSpPr>
        <p:spPr bwMode="auto">
          <a:xfrm>
            <a:off x="4489361" y="3937718"/>
            <a:ext cx="752475" cy="590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8527961" y="348051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2000">
                <a:solidFill>
                  <a:prstClr val="black"/>
                </a:solidFill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7461161" y="447111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2000">
                <a:solidFill>
                  <a:prstClr val="black"/>
                </a:solidFill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9594761" y="447111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2000">
                <a:solidFill>
                  <a:prstClr val="black"/>
                </a:solidFill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7994561" y="576651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2000">
                <a:solidFill>
                  <a:prstClr val="black"/>
                </a:solidFill>
                <a:latin typeface="Tahoma" panose="020B0604030504040204" pitchFamily="34" charset="0"/>
              </a:rPr>
              <a:t>D</a:t>
            </a: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9289961" y="576651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2000">
                <a:solidFill>
                  <a:prstClr val="black"/>
                </a:solidFill>
                <a:latin typeface="Tahoma" panose="020B0604030504040204" pitchFamily="34" charset="0"/>
              </a:rPr>
              <a:t>E</a:t>
            </a:r>
          </a:p>
        </p:txBody>
      </p:sp>
      <p:cxnSp>
        <p:nvCxnSpPr>
          <p:cNvPr id="19" name="AutoShape 18"/>
          <p:cNvCxnSpPr>
            <a:cxnSpLocks noChangeShapeType="1"/>
            <a:stCxn id="14" idx="3"/>
            <a:endCxn id="15" idx="0"/>
          </p:cNvCxnSpPr>
          <p:nvPr/>
        </p:nvCxnSpPr>
        <p:spPr bwMode="auto">
          <a:xfrm flipH="1">
            <a:off x="7689761" y="3880568"/>
            <a:ext cx="904875" cy="581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AutoShape 19"/>
          <p:cNvCxnSpPr>
            <a:cxnSpLocks noChangeShapeType="1"/>
            <a:stCxn id="15" idx="4"/>
            <a:endCxn id="17" idx="0"/>
          </p:cNvCxnSpPr>
          <p:nvPr/>
        </p:nvCxnSpPr>
        <p:spPr bwMode="auto">
          <a:xfrm>
            <a:off x="7689761" y="4937843"/>
            <a:ext cx="533400" cy="819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20"/>
          <p:cNvCxnSpPr>
            <a:cxnSpLocks noChangeShapeType="1"/>
            <a:stCxn id="17" idx="7"/>
            <a:endCxn id="16" idx="3"/>
          </p:cNvCxnSpPr>
          <p:nvPr/>
        </p:nvCxnSpPr>
        <p:spPr bwMode="auto">
          <a:xfrm flipV="1">
            <a:off x="8385086" y="4871168"/>
            <a:ext cx="1276350" cy="952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21"/>
          <p:cNvCxnSpPr>
            <a:cxnSpLocks noChangeShapeType="1"/>
            <a:stCxn id="17" idx="6"/>
            <a:endCxn id="18" idx="2"/>
          </p:cNvCxnSpPr>
          <p:nvPr/>
        </p:nvCxnSpPr>
        <p:spPr bwMode="auto">
          <a:xfrm>
            <a:off x="8461286" y="5995118"/>
            <a:ext cx="8191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22"/>
          <p:cNvCxnSpPr>
            <a:cxnSpLocks noChangeShapeType="1"/>
            <a:stCxn id="16" idx="4"/>
            <a:endCxn id="18" idx="0"/>
          </p:cNvCxnSpPr>
          <p:nvPr/>
        </p:nvCxnSpPr>
        <p:spPr bwMode="auto">
          <a:xfrm flipH="1">
            <a:off x="9518561" y="4937843"/>
            <a:ext cx="304800" cy="819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23"/>
          <p:cNvCxnSpPr>
            <a:cxnSpLocks noChangeShapeType="1"/>
            <a:stCxn id="14" idx="5"/>
          </p:cNvCxnSpPr>
          <p:nvPr/>
        </p:nvCxnSpPr>
        <p:spPr bwMode="auto">
          <a:xfrm>
            <a:off x="8918486" y="3880568"/>
            <a:ext cx="83820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3270161" y="6347138"/>
            <a:ext cx="2286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>
                <a:solidFill>
                  <a:prstClr val="black"/>
                </a:solidFill>
                <a:latin typeface="Tahoma" panose="020B0604030504040204" pitchFamily="34" charset="0"/>
              </a:rPr>
              <a:t>Directed graph</a:t>
            </a: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7537361" y="6347138"/>
            <a:ext cx="2514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>
                <a:solidFill>
                  <a:prstClr val="black"/>
                </a:solidFill>
                <a:latin typeface="Tahoma" panose="020B0604030504040204" pitchFamily="34" charset="0"/>
              </a:rPr>
              <a:t>Undirected graph</a:t>
            </a:r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 flipH="1" flipV="1">
            <a:off x="8756561" y="3937718"/>
            <a:ext cx="6858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7918361" y="3937718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9289961" y="3937718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8604161" y="4409206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prstClr val="black"/>
                </a:solidFill>
              </a:rPr>
              <a:t>12</a:t>
            </a: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9594761" y="5156918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prstClr val="black"/>
                </a:solidFill>
              </a:rPr>
              <a:t>6</a:t>
            </a: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8527961" y="5156918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prstClr val="black"/>
                </a:solidFill>
              </a:rPr>
              <a:t>8</a:t>
            </a: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7613561" y="5080718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8604161" y="5995118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7156361" y="4409206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prstClr val="black"/>
                </a:solidFill>
              </a:rPr>
              <a:t>v1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7689761" y="5918918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prstClr val="black"/>
                </a:solidFill>
              </a:rPr>
              <a:t>v4</a:t>
            </a:r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9670961" y="5995118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prstClr val="black"/>
                </a:solidFill>
              </a:rPr>
              <a:t>v5</a:t>
            </a:r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10051961" y="4547318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prstClr val="black"/>
                </a:solidFill>
              </a:rPr>
              <a:t>v3</a:t>
            </a:r>
          </a:p>
        </p:txBody>
      </p:sp>
      <p:sp>
        <p:nvSpPr>
          <p:cNvPr id="39" name="Line 39"/>
          <p:cNvSpPr>
            <a:spLocks noChangeShapeType="1"/>
          </p:cNvSpPr>
          <p:nvPr/>
        </p:nvSpPr>
        <p:spPr bwMode="auto">
          <a:xfrm flipV="1">
            <a:off x="3422561" y="3861518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0" name="Line 40"/>
          <p:cNvSpPr>
            <a:spLocks noChangeShapeType="1"/>
          </p:cNvSpPr>
          <p:nvPr/>
        </p:nvSpPr>
        <p:spPr bwMode="auto">
          <a:xfrm>
            <a:off x="4413161" y="3937718"/>
            <a:ext cx="6096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41" name="AutoShape 41"/>
          <p:cNvCxnSpPr>
            <a:cxnSpLocks noChangeShapeType="1"/>
          </p:cNvCxnSpPr>
          <p:nvPr/>
        </p:nvCxnSpPr>
        <p:spPr bwMode="auto">
          <a:xfrm rot="5400000" flipH="1">
            <a:off x="4656049" y="3618630"/>
            <a:ext cx="742950" cy="92392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AutoShape 42"/>
          <p:cNvCxnSpPr>
            <a:cxnSpLocks noChangeShapeType="1"/>
            <a:stCxn id="4" idx="2"/>
            <a:endCxn id="5" idx="1"/>
          </p:cNvCxnSpPr>
          <p:nvPr/>
        </p:nvCxnSpPr>
        <p:spPr bwMode="auto">
          <a:xfrm rot="10800000" flipV="1">
            <a:off x="3108236" y="3709118"/>
            <a:ext cx="990600" cy="81915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AutoShape 43"/>
          <p:cNvCxnSpPr>
            <a:cxnSpLocks noChangeShapeType="1"/>
          </p:cNvCxnSpPr>
          <p:nvPr/>
        </p:nvCxnSpPr>
        <p:spPr bwMode="auto">
          <a:xfrm rot="10800000" flipV="1">
            <a:off x="3651161" y="4699718"/>
            <a:ext cx="1514475" cy="10572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2508161" y="4547318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prstClr val="black"/>
                </a:solidFill>
              </a:rPr>
              <a:t>v1</a:t>
            </a:r>
          </a:p>
        </p:txBody>
      </p:sp>
      <p:sp>
        <p:nvSpPr>
          <p:cNvPr id="45" name="Text Box 45"/>
          <p:cNvSpPr txBox="1">
            <a:spLocks noChangeArrowheads="1"/>
          </p:cNvSpPr>
          <p:nvPr/>
        </p:nvSpPr>
        <p:spPr bwMode="auto">
          <a:xfrm>
            <a:off x="4565561" y="3328118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prstClr val="black"/>
                </a:solidFill>
              </a:rPr>
              <a:t>v2</a:t>
            </a:r>
          </a:p>
        </p:txBody>
      </p:sp>
      <p:sp>
        <p:nvSpPr>
          <p:cNvPr id="46" name="Text Box 46"/>
          <p:cNvSpPr txBox="1">
            <a:spLocks noChangeArrowheads="1"/>
          </p:cNvSpPr>
          <p:nvPr/>
        </p:nvSpPr>
        <p:spPr bwMode="auto">
          <a:xfrm>
            <a:off x="5556161" y="4318718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prstClr val="black"/>
                </a:solidFill>
              </a:rPr>
              <a:t>v3</a:t>
            </a:r>
          </a:p>
        </p:txBody>
      </p:sp>
      <p:sp>
        <p:nvSpPr>
          <p:cNvPr id="47" name="Text Box 47"/>
          <p:cNvSpPr txBox="1">
            <a:spLocks noChangeArrowheads="1"/>
          </p:cNvSpPr>
          <p:nvPr/>
        </p:nvSpPr>
        <p:spPr bwMode="auto">
          <a:xfrm>
            <a:off x="5327561" y="5933206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prstClr val="black"/>
                </a:solidFill>
              </a:rPr>
              <a:t>v5</a:t>
            </a:r>
          </a:p>
        </p:txBody>
      </p:sp>
      <p:sp>
        <p:nvSpPr>
          <p:cNvPr id="48" name="Text Box 48"/>
          <p:cNvSpPr txBox="1">
            <a:spLocks noChangeArrowheads="1"/>
          </p:cNvSpPr>
          <p:nvPr/>
        </p:nvSpPr>
        <p:spPr bwMode="auto">
          <a:xfrm>
            <a:off x="3727361" y="6071318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prstClr val="black"/>
                </a:solidFill>
              </a:rPr>
              <a:t>v4</a:t>
            </a:r>
          </a:p>
        </p:txBody>
      </p:sp>
      <p:sp>
        <p:nvSpPr>
          <p:cNvPr id="49" name="Text Box 49"/>
          <p:cNvSpPr txBox="1">
            <a:spLocks noChangeArrowheads="1"/>
          </p:cNvSpPr>
          <p:nvPr/>
        </p:nvSpPr>
        <p:spPr bwMode="auto">
          <a:xfrm>
            <a:off x="3727361" y="4090118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50" name="Text Box 50"/>
          <p:cNvSpPr txBox="1">
            <a:spLocks noChangeArrowheads="1"/>
          </p:cNvSpPr>
          <p:nvPr/>
        </p:nvSpPr>
        <p:spPr bwMode="auto">
          <a:xfrm>
            <a:off x="2965361" y="5156918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prstClr val="black"/>
                </a:solidFill>
              </a:rPr>
              <a:t>e2</a:t>
            </a:r>
          </a:p>
        </p:txBody>
      </p:sp>
      <p:sp>
        <p:nvSpPr>
          <p:cNvPr id="51" name="Text Box 51"/>
          <p:cNvSpPr txBox="1">
            <a:spLocks noChangeArrowheads="1"/>
          </p:cNvSpPr>
          <p:nvPr/>
        </p:nvSpPr>
        <p:spPr bwMode="auto">
          <a:xfrm>
            <a:off x="4717961" y="3937718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52" name="Text Box 52"/>
          <p:cNvSpPr txBox="1">
            <a:spLocks noChangeArrowheads="1"/>
          </p:cNvSpPr>
          <p:nvPr/>
        </p:nvSpPr>
        <p:spPr bwMode="auto">
          <a:xfrm>
            <a:off x="4184561" y="4242518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prstClr val="black"/>
                </a:solidFill>
              </a:rPr>
              <a:t>12</a:t>
            </a:r>
          </a:p>
        </p:txBody>
      </p:sp>
      <p:sp>
        <p:nvSpPr>
          <p:cNvPr id="53" name="Text Box 53"/>
          <p:cNvSpPr txBox="1">
            <a:spLocks noChangeArrowheads="1"/>
          </p:cNvSpPr>
          <p:nvPr/>
        </p:nvSpPr>
        <p:spPr bwMode="auto">
          <a:xfrm>
            <a:off x="4260761" y="5385518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prstClr val="black"/>
                </a:solidFill>
              </a:rPr>
              <a:t>8</a:t>
            </a:r>
          </a:p>
        </p:txBody>
      </p:sp>
      <p:sp>
        <p:nvSpPr>
          <p:cNvPr id="54" name="Text Box 54"/>
          <p:cNvSpPr txBox="1">
            <a:spLocks noChangeArrowheads="1"/>
          </p:cNvSpPr>
          <p:nvPr/>
        </p:nvSpPr>
        <p:spPr bwMode="auto">
          <a:xfrm>
            <a:off x="4260761" y="5933206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55" name="Text Box 55"/>
          <p:cNvSpPr txBox="1">
            <a:spLocks noChangeArrowheads="1"/>
          </p:cNvSpPr>
          <p:nvPr/>
        </p:nvSpPr>
        <p:spPr bwMode="auto">
          <a:xfrm>
            <a:off x="5251361" y="5156918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prstClr val="black"/>
                </a:solidFill>
              </a:rPr>
              <a:t>6</a:t>
            </a:r>
          </a:p>
        </p:txBody>
      </p:sp>
      <p:sp>
        <p:nvSpPr>
          <p:cNvPr id="56" name="Text Box 56"/>
          <p:cNvSpPr txBox="1">
            <a:spLocks noChangeArrowheads="1"/>
          </p:cNvSpPr>
          <p:nvPr/>
        </p:nvSpPr>
        <p:spPr bwMode="auto">
          <a:xfrm>
            <a:off x="3117761" y="3709118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57" name="Text Box 57"/>
          <p:cNvSpPr txBox="1">
            <a:spLocks noChangeArrowheads="1"/>
          </p:cNvSpPr>
          <p:nvPr/>
        </p:nvSpPr>
        <p:spPr bwMode="auto">
          <a:xfrm>
            <a:off x="5098961" y="3632918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prstClr val="black"/>
                </a:solidFill>
              </a:rPr>
              <a:t>7</a:t>
            </a:r>
          </a:p>
        </p:txBody>
      </p:sp>
      <p:sp>
        <p:nvSpPr>
          <p:cNvPr id="58" name="Text Box 58"/>
          <p:cNvSpPr txBox="1">
            <a:spLocks noChangeArrowheads="1"/>
          </p:cNvSpPr>
          <p:nvPr/>
        </p:nvSpPr>
        <p:spPr bwMode="auto">
          <a:xfrm>
            <a:off x="3498761" y="4928318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prstClr val="black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6252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35445</TotalTime>
  <Words>2450</Words>
  <Application>Microsoft Office PowerPoint</Application>
  <PresentationFormat>Widescreen</PresentationFormat>
  <Paragraphs>648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2" baseType="lpstr">
      <vt:lpstr>Arial</vt:lpstr>
      <vt:lpstr>Calibri</vt:lpstr>
      <vt:lpstr>Comic Sans MS</vt:lpstr>
      <vt:lpstr>Courier New</vt:lpstr>
      <vt:lpstr>Gill Sans MT</vt:lpstr>
      <vt:lpstr>휴먼매직체</vt:lpstr>
      <vt:lpstr>Symbol</vt:lpstr>
      <vt:lpstr>Tahoma</vt:lpstr>
      <vt:lpstr>Wingdings</vt:lpstr>
      <vt:lpstr>Wingdings 2</vt:lpstr>
      <vt:lpstr>Dividend</vt:lpstr>
      <vt:lpstr>STRUKTUR DATA</vt:lpstr>
      <vt:lpstr>Agenda Pertemuan</vt:lpstr>
      <vt:lpstr>Graph</vt:lpstr>
      <vt:lpstr>Graph</vt:lpstr>
      <vt:lpstr>Contoh Implementasi Struktur Data Graph</vt:lpstr>
      <vt:lpstr>Graph</vt:lpstr>
      <vt:lpstr>Graph</vt:lpstr>
      <vt:lpstr>Jenis – Jenis Graph</vt:lpstr>
      <vt:lpstr>Jenis – Jenis Graph</vt:lpstr>
      <vt:lpstr>Istilah dalam Graph</vt:lpstr>
      <vt:lpstr>Istilah dalam Graph</vt:lpstr>
      <vt:lpstr>Contoh</vt:lpstr>
      <vt:lpstr>Representasi Graph</vt:lpstr>
      <vt:lpstr>Adjacency Matrix untuk Graph Berarah</vt:lpstr>
      <vt:lpstr>Adjacency Matrix untuk Graph Tak Berarah</vt:lpstr>
      <vt:lpstr>Adjacency List untuk Graph Tak Berarah</vt:lpstr>
      <vt:lpstr>Adjacency List untuk Graph Tak Berarah</vt:lpstr>
      <vt:lpstr>Adjacency List untuk Graph Berarah</vt:lpstr>
      <vt:lpstr>Adjacency List untuk Graph Berarah</vt:lpstr>
      <vt:lpstr>Graph Traversal</vt:lpstr>
      <vt:lpstr>DFS (Depth First Search)</vt:lpstr>
      <vt:lpstr>DFS (Depth First Search)</vt:lpstr>
      <vt:lpstr>DFS (Depth First Search)</vt:lpstr>
      <vt:lpstr>BFS (Breadth First Search)</vt:lpstr>
      <vt:lpstr>BFS (Breadth First Search)</vt:lpstr>
      <vt:lpstr>BFS (Breadth First Search)</vt:lpstr>
      <vt:lpstr>Latihan</vt:lpstr>
      <vt:lpstr>Topological Order/Sort</vt:lpstr>
      <vt:lpstr>Topological Order/Sort</vt:lpstr>
      <vt:lpstr>Topological Order/Sort</vt:lpstr>
      <vt:lpstr>Topological Order/Sort = Tidak Unique</vt:lpstr>
      <vt:lpstr>Topological Order/Sort: Algoritma Topo Sort</vt:lpstr>
      <vt:lpstr>Topological Order/Sort: Algoritma Topo Sort</vt:lpstr>
      <vt:lpstr>Topological Order/Sort: Algoritma Topo Sort</vt:lpstr>
      <vt:lpstr>Implementasi dalam program</vt:lpstr>
      <vt:lpstr>Latihan</vt:lpstr>
      <vt:lpstr>Graph VS Tree</vt:lpstr>
      <vt:lpstr>Spanning Tree</vt:lpstr>
      <vt:lpstr>Minimum Spanning Tree</vt:lpstr>
      <vt:lpstr>Minimum Spanning Tree dengan Algoritma Dijkstra</vt:lpstr>
      <vt:lpstr>Minimum Spanning Tree dengan Algoritma Dijkstra</vt:lpstr>
      <vt:lpstr>Contoh Algoritma Dijkstra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Latihan</vt:lpstr>
      <vt:lpstr>PowerPoint Presentation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BPS-Client</dc:creator>
  <cp:lastModifiedBy>Firdaus</cp:lastModifiedBy>
  <cp:revision>1077</cp:revision>
  <dcterms:created xsi:type="dcterms:W3CDTF">2019-08-19T16:47:32Z</dcterms:created>
  <dcterms:modified xsi:type="dcterms:W3CDTF">2021-11-28T21:50:50Z</dcterms:modified>
</cp:coreProperties>
</file>