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C7pc8I5IcgNE2f6oARHHbENSv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GillSans-bold.fntdata"/><Relationship Id="rId14" Type="http://schemas.openxmlformats.org/officeDocument/2006/relationships/slide" Target="slides/slide10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structure: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data is organised, accessed, associated and processed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Traversal dan tambahkan satu-satu isi datanya</a:t>
            </a:r>
            <a:endParaRPr/>
          </a:p>
        </p:txBody>
      </p:sp>
      <p:sp>
        <p:nvSpPr>
          <p:cNvPr id="370" name="Google Shape;370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3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0" type="dt"/>
          </p:nvPr>
        </p:nvSpPr>
        <p:spPr>
          <a:xfrm>
            <a:off x="7605951" y="595613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10558300" y="5956139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2566" y="1488609"/>
            <a:ext cx="15821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/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/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3"/>
          <p:cNvSpPr txBox="1"/>
          <p:nvPr>
            <p:ph type="title"/>
          </p:nvPr>
        </p:nvSpPr>
        <p:spPr>
          <a:xfrm rot="5400000">
            <a:off x="7249747" y="2265183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" type="body"/>
          </p:nvPr>
        </p:nvSpPr>
        <p:spPr>
          <a:xfrm rot="5400000">
            <a:off x="2131528" y="-680875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0" type="dt"/>
          </p:nvPr>
        </p:nvSpPr>
        <p:spPr>
          <a:xfrm>
            <a:off x="8993674" y="5956139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1" type="ftr"/>
          </p:nvPr>
        </p:nvSpPr>
        <p:spPr>
          <a:xfrm>
            <a:off x="774925" y="5951813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10446616" y="5956139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10558301" y="5956139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/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5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581194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" type="body"/>
          </p:nvPr>
        </p:nvSpPr>
        <p:spPr>
          <a:xfrm>
            <a:off x="581194" y="2228004"/>
            <a:ext cx="5422391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2" type="body"/>
          </p:nvPr>
        </p:nvSpPr>
        <p:spPr>
          <a:xfrm>
            <a:off x="6188417" y="2228004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" type="body"/>
          </p:nvPr>
        </p:nvSpPr>
        <p:spPr>
          <a:xfrm>
            <a:off x="887220" y="2250894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8" name="Google Shape;58;p38"/>
          <p:cNvSpPr txBox="1"/>
          <p:nvPr>
            <p:ph idx="2" type="body"/>
          </p:nvPr>
        </p:nvSpPr>
        <p:spPr>
          <a:xfrm>
            <a:off x="581195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3" type="body"/>
          </p:nvPr>
        </p:nvSpPr>
        <p:spPr>
          <a:xfrm>
            <a:off x="6523737" y="2250894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p38"/>
          <p:cNvSpPr txBox="1"/>
          <p:nvPr>
            <p:ph idx="4" type="body"/>
          </p:nvPr>
        </p:nvSpPr>
        <p:spPr>
          <a:xfrm>
            <a:off x="6217710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E7757"/>
              </a:buClr>
              <a:buSzPts val="2000"/>
              <a:buFont typeface="Gill Sans"/>
              <a:buNone/>
              <a:defRPr b="0" sz="2000"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40"/>
          <p:cNvSpPr txBox="1"/>
          <p:nvPr>
            <p:ph idx="2" type="body"/>
          </p:nvPr>
        </p:nvSpPr>
        <p:spPr>
          <a:xfrm>
            <a:off x="5740824" y="5262298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40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41"/>
          <p:cNvSpPr txBox="1"/>
          <p:nvPr>
            <p:ph idx="1" type="body"/>
          </p:nvPr>
        </p:nvSpPr>
        <p:spPr>
          <a:xfrm>
            <a:off x="581193" y="5260129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41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2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2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jpg"/><Relationship Id="rId4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/>
              <a:t>Pertemuan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Membuat Binary Tree</a:t>
            </a: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418" y="2495833"/>
            <a:ext cx="5366565" cy="409603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581192" y="1927390"/>
            <a:ext cx="671209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Buat sebuah node root, tambahkan node – node anaknya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0"/>
          <p:cNvGrpSpPr/>
          <p:nvPr/>
        </p:nvGrpSpPr>
        <p:grpSpPr>
          <a:xfrm>
            <a:off x="7313241" y="2495833"/>
            <a:ext cx="3996649" cy="3430643"/>
            <a:chOff x="7313241" y="2495833"/>
            <a:chExt cx="3996649" cy="3430643"/>
          </a:xfrm>
        </p:grpSpPr>
        <p:sp>
          <p:nvSpPr>
            <p:cNvPr id="181" name="Google Shape;181;p10"/>
            <p:cNvSpPr/>
            <p:nvPr/>
          </p:nvSpPr>
          <p:spPr>
            <a:xfrm>
              <a:off x="9103057" y="2495833"/>
              <a:ext cx="696036" cy="588561"/>
            </a:xfrm>
            <a:prstGeom prst="flowChartConnector">
              <a:avLst/>
            </a:prstGeom>
            <a:noFill/>
            <a:ln cap="rnd" cmpd="sng" w="22225">
              <a:solidFill>
                <a:srgbClr val="A937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9951493" y="3434018"/>
              <a:ext cx="696036" cy="588561"/>
            </a:xfrm>
            <a:prstGeom prst="flowChartConnector">
              <a:avLst/>
            </a:prstGeom>
            <a:noFill/>
            <a:ln cap="rnd" cmpd="sng" w="22225">
              <a:solidFill>
                <a:srgbClr val="A937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468437" y="3482825"/>
              <a:ext cx="696036" cy="588561"/>
            </a:xfrm>
            <a:prstGeom prst="flowChartConnector">
              <a:avLst/>
            </a:prstGeom>
            <a:noFill/>
            <a:ln cap="rnd" cmpd="sng" w="22225">
              <a:solidFill>
                <a:srgbClr val="A937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7936174" y="4502054"/>
              <a:ext cx="696036" cy="588561"/>
            </a:xfrm>
            <a:prstGeom prst="flowChartConnector">
              <a:avLst/>
            </a:prstGeom>
            <a:noFill/>
            <a:ln cap="rnd" cmpd="sng" w="22225">
              <a:solidFill>
                <a:srgbClr val="A937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10"/>
            <p:cNvCxnSpPr>
              <a:stCxn id="181" idx="3"/>
            </p:cNvCxnSpPr>
            <p:nvPr/>
          </p:nvCxnSpPr>
          <p:spPr>
            <a:xfrm flipH="1">
              <a:off x="8925689" y="2998201"/>
              <a:ext cx="279300" cy="484500"/>
            </a:xfrm>
            <a:prstGeom prst="straightConnector1">
              <a:avLst/>
            </a:prstGeom>
            <a:noFill/>
            <a:ln cap="flat" cmpd="sng" w="38100">
              <a:solidFill>
                <a:srgbClr val="D83F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" name="Google Shape;186;p10"/>
            <p:cNvCxnSpPr>
              <a:stCxn id="183" idx="3"/>
              <a:endCxn id="184" idx="0"/>
            </p:cNvCxnSpPr>
            <p:nvPr/>
          </p:nvCxnSpPr>
          <p:spPr>
            <a:xfrm flipH="1">
              <a:off x="8284169" y="3985193"/>
              <a:ext cx="286200" cy="516900"/>
            </a:xfrm>
            <a:prstGeom prst="straightConnector1">
              <a:avLst/>
            </a:prstGeom>
            <a:noFill/>
            <a:ln cap="flat" cmpd="sng" w="38100">
              <a:solidFill>
                <a:srgbClr val="D83F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7" name="Google Shape;187;p10"/>
            <p:cNvCxnSpPr>
              <a:stCxn id="181" idx="5"/>
              <a:endCxn id="182" idx="1"/>
            </p:cNvCxnSpPr>
            <p:nvPr/>
          </p:nvCxnSpPr>
          <p:spPr>
            <a:xfrm>
              <a:off x="9697161" y="2998201"/>
              <a:ext cx="356400" cy="522000"/>
            </a:xfrm>
            <a:prstGeom prst="straightConnector1">
              <a:avLst/>
            </a:prstGeom>
            <a:noFill/>
            <a:ln cap="flat" cmpd="sng" w="38100">
              <a:solidFill>
                <a:srgbClr val="D83F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8" name="Google Shape;188;p10"/>
            <p:cNvSpPr txBox="1"/>
            <p:nvPr/>
          </p:nvSpPr>
          <p:spPr>
            <a:xfrm>
              <a:off x="8925636" y="4631707"/>
              <a:ext cx="6623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"/>
            <p:cNvSpPr txBox="1"/>
            <p:nvPr/>
          </p:nvSpPr>
          <p:spPr>
            <a:xfrm>
              <a:off x="9691742" y="4631706"/>
              <a:ext cx="6623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0"/>
            <p:cNvSpPr txBox="1"/>
            <p:nvPr/>
          </p:nvSpPr>
          <p:spPr>
            <a:xfrm>
              <a:off x="10647529" y="4631707"/>
              <a:ext cx="6623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" name="Google Shape;191;p10"/>
            <p:cNvCxnSpPr>
              <a:endCxn id="189" idx="0"/>
            </p:cNvCxnSpPr>
            <p:nvPr/>
          </p:nvCxnSpPr>
          <p:spPr>
            <a:xfrm flipH="1">
              <a:off x="10022923" y="3985206"/>
              <a:ext cx="144600" cy="646500"/>
            </a:xfrm>
            <a:prstGeom prst="straightConnector1">
              <a:avLst/>
            </a:prstGeom>
            <a:noFill/>
            <a:ln cap="flat" cmpd="sng" w="38100">
              <a:solidFill>
                <a:srgbClr val="D83F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2" name="Google Shape;192;p10"/>
            <p:cNvCxnSpPr>
              <a:stCxn id="182" idx="5"/>
              <a:endCxn id="190" idx="0"/>
            </p:cNvCxnSpPr>
            <p:nvPr/>
          </p:nvCxnSpPr>
          <p:spPr>
            <a:xfrm>
              <a:off x="10545597" y="3936386"/>
              <a:ext cx="433200" cy="695400"/>
            </a:xfrm>
            <a:prstGeom prst="straightConnector1">
              <a:avLst/>
            </a:prstGeom>
            <a:noFill/>
            <a:ln cap="flat" cmpd="sng" w="38100">
              <a:solidFill>
                <a:srgbClr val="D83F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3" name="Google Shape;193;p10"/>
            <p:cNvCxnSpPr>
              <a:stCxn id="183" idx="5"/>
              <a:endCxn id="188" idx="0"/>
            </p:cNvCxnSpPr>
            <p:nvPr/>
          </p:nvCxnSpPr>
          <p:spPr>
            <a:xfrm>
              <a:off x="9062541" y="3985193"/>
              <a:ext cx="194400" cy="646500"/>
            </a:xfrm>
            <a:prstGeom prst="straightConnector1">
              <a:avLst/>
            </a:prstGeom>
            <a:noFill/>
            <a:ln cap="flat" cmpd="sng" w="38100">
              <a:solidFill>
                <a:srgbClr val="D83F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4" name="Google Shape;194;p10"/>
            <p:cNvSpPr txBox="1"/>
            <p:nvPr/>
          </p:nvSpPr>
          <p:spPr>
            <a:xfrm>
              <a:off x="7313241" y="5554543"/>
              <a:ext cx="6623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 txBox="1"/>
            <p:nvPr/>
          </p:nvSpPr>
          <p:spPr>
            <a:xfrm>
              <a:off x="8468010" y="5618699"/>
              <a:ext cx="6623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10"/>
            <p:cNvCxnSpPr>
              <a:stCxn id="184" idx="3"/>
            </p:cNvCxnSpPr>
            <p:nvPr/>
          </p:nvCxnSpPr>
          <p:spPr>
            <a:xfrm flipH="1">
              <a:off x="7771406" y="5004422"/>
              <a:ext cx="266700" cy="538200"/>
            </a:xfrm>
            <a:prstGeom prst="straightConnector1">
              <a:avLst/>
            </a:prstGeom>
            <a:noFill/>
            <a:ln cap="flat" cmpd="sng" w="38100">
              <a:solidFill>
                <a:srgbClr val="D83F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" name="Google Shape;197;p10"/>
            <p:cNvCxnSpPr>
              <a:stCxn id="184" idx="5"/>
              <a:endCxn id="195" idx="0"/>
            </p:cNvCxnSpPr>
            <p:nvPr/>
          </p:nvCxnSpPr>
          <p:spPr>
            <a:xfrm>
              <a:off x="8530278" y="5004422"/>
              <a:ext cx="268800" cy="614400"/>
            </a:xfrm>
            <a:prstGeom prst="straightConnector1">
              <a:avLst/>
            </a:prstGeom>
            <a:noFill/>
            <a:ln cap="flat" cmpd="sng" w="38100">
              <a:solidFill>
                <a:srgbClr val="D83F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Melintasi Binary Tree (</a:t>
            </a:r>
            <a:r>
              <a:rPr i="1" lang="en-US"/>
              <a:t>Tree Traversal</a:t>
            </a:r>
            <a:r>
              <a:rPr lang="en-US"/>
              <a:t>)</a:t>
            </a:r>
            <a:endParaRPr/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Ada 3 cara yang digunakan untuk melintasi sebuah tree (</a:t>
            </a:r>
            <a:r>
              <a:rPr i="1" lang="en-US" sz="2000"/>
              <a:t>eg.</a:t>
            </a:r>
            <a:r>
              <a:rPr lang="en-US" sz="2000"/>
              <a:t>: untuk membaca atau menampilkan node – node di tree)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Pre-Order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In-Order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Post-Order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Traversal: Pre-Order (Root, Left, Right)</a:t>
            </a:r>
            <a:endParaRPr/>
          </a:p>
        </p:txBody>
      </p:sp>
      <p:sp>
        <p:nvSpPr>
          <p:cNvPr id="209" name="Google Shape;209;p12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/>
              <a:t>Pre-order</a:t>
            </a:r>
            <a:r>
              <a:rPr lang="en-US"/>
              <a:t> dilakukan mulai dari akar pohon, dengan urutan: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Kunjungi akar pohon (</a:t>
            </a:r>
            <a:r>
              <a:rPr i="1" lang="en-US"/>
              <a:t>root node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Lakukan pre-order traversal pada subtree kiri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Lakukan pre-order traversal pada subtree kanan</a:t>
            </a:r>
            <a:endParaRPr/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082" y="3340573"/>
            <a:ext cx="4784536" cy="266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Traversal: In-Order (Left, Root, Right)</a:t>
            </a:r>
            <a:endParaRPr/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581194" y="1803401"/>
            <a:ext cx="11029615" cy="1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Lakukan in-order traversal pada subtree kiri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Kunjungi root node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Lakukan in-order traversal pada subtree kanan </a:t>
            </a:r>
            <a:endParaRPr/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160877"/>
            <a:ext cx="4866468" cy="270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Traversal: Post-Order (Left, Right, Root)</a:t>
            </a:r>
            <a:endParaRPr/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/>
              <a:t>Pada </a:t>
            </a:r>
            <a:r>
              <a:rPr b="1" lang="en-US"/>
              <a:t>post-order</a:t>
            </a:r>
            <a:r>
              <a:rPr lang="en-US"/>
              <a:t>, root node dikunjungi terakhir. Urutannya sebagai berikut: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Lakukan post-order traversal pada subtree kiri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Lakukan post-order traversal pada subtree kanan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Kunjungi </a:t>
            </a:r>
            <a:r>
              <a:rPr i="1" lang="en-US"/>
              <a:t>root node </a:t>
            </a:r>
            <a:endParaRPr i="1"/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330481"/>
            <a:ext cx="4510958" cy="252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Implementasi Tree Traversal (Misal Untuk Menampilkan Isi dari Tree)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581192" y="1913743"/>
            <a:ext cx="327525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Pre-Order (Root, Left, Right)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 b="0" l="706" r="0" t="0"/>
          <a:stretch/>
        </p:blipFill>
        <p:spPr>
          <a:xfrm>
            <a:off x="709683" y="2685518"/>
            <a:ext cx="5661731" cy="340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5"/>
          <p:cNvSpPr/>
          <p:nvPr/>
        </p:nvSpPr>
        <p:spPr>
          <a:xfrm>
            <a:off x="6687403" y="1610435"/>
            <a:ext cx="3398292" cy="1542197"/>
          </a:xfrm>
          <a:prstGeom prst="wedgeEllipseCallout">
            <a:avLst>
              <a:gd fmla="val -66214" name="adj1"/>
              <a:gd fmla="val 20907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dikirim ke fungsi ini adalah </a:t>
            </a: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node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 sebuah pohon yang akan ditampilkan isinya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7220803" y="3251767"/>
            <a:ext cx="2331492" cy="939422"/>
          </a:xfrm>
          <a:prstGeom prst="wedgeEllipseCallout">
            <a:avLst>
              <a:gd fmla="val -190311" name="adj1"/>
              <a:gd fmla="val -27035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pohon kosong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5442955" y="4191189"/>
            <a:ext cx="96693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Root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5744614" y="4806451"/>
            <a:ext cx="171072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Subtree kiri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5744614" y="5421713"/>
            <a:ext cx="203132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Subtree kanan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Implementasi Tree Traversal (Misal Untuk Menampilkan Isi dari Tree)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581192" y="1913743"/>
            <a:ext cx="318548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 (Left, Root, Right)</a:t>
            </a:r>
            <a:endParaRPr/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685517"/>
            <a:ext cx="5968768" cy="355151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 txBox="1"/>
          <p:nvPr/>
        </p:nvSpPr>
        <p:spPr>
          <a:xfrm>
            <a:off x="5323656" y="4851160"/>
            <a:ext cx="96693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Root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5452224" y="4220512"/>
            <a:ext cx="171072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Subtree kiri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5662727" y="5481808"/>
            <a:ext cx="203132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Subtree kanan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Implementasi Tree Traversal (Misal Untuk Menampilkan Isi dari Tree)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581192" y="1913743"/>
            <a:ext cx="340349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Post-Order (Left, Right, Root)</a:t>
            </a:r>
            <a:endParaRPr/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524836"/>
            <a:ext cx="5867418" cy="3425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 txBox="1"/>
          <p:nvPr/>
        </p:nvSpPr>
        <p:spPr>
          <a:xfrm>
            <a:off x="5151969" y="5178089"/>
            <a:ext cx="96693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Root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5513519" y="4038441"/>
            <a:ext cx="171072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Subtree kiri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5635435" y="4590980"/>
            <a:ext cx="203132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Subtree kanan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Implementasi Tree Traversal (Misal Untuk Menampilkan Isi dari Tree)</a:t>
            </a:r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63" y="1821194"/>
            <a:ext cx="6761303" cy="445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7" y="1821194"/>
            <a:ext cx="3290530" cy="198194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8"/>
          <p:cNvSpPr txBox="1"/>
          <p:nvPr/>
        </p:nvSpPr>
        <p:spPr>
          <a:xfrm>
            <a:off x="7219666" y="4113029"/>
            <a:ext cx="4801314" cy="19389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Isi dari binary tree (Pre-Order) adalah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1 2 4 5 3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Isi dari binary tree (In-Order) adalah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4 2 5 1 3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Isi dari binary tree (Post-Order) adalah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4 5 2 3 1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 1</a:t>
            </a:r>
            <a:endParaRPr/>
          </a:p>
        </p:txBody>
      </p:sp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 b="0" l="0" r="0" t="49822"/>
          <a:stretch/>
        </p:blipFill>
        <p:spPr>
          <a:xfrm>
            <a:off x="468574" y="1710310"/>
            <a:ext cx="7843744" cy="283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 rotWithShape="1">
          <a:blip r:embed="rId4">
            <a:alphaModFix/>
          </a:blip>
          <a:srcRect b="52882" l="3267" r="26155" t="4783"/>
          <a:stretch/>
        </p:blipFill>
        <p:spPr>
          <a:xfrm>
            <a:off x="5636525" y="4490112"/>
            <a:ext cx="5473349" cy="23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/>
        </p:nvSpPr>
        <p:spPr>
          <a:xfrm>
            <a:off x="368489" y="4563391"/>
            <a:ext cx="38331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Bagaimana urutan untuk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 (Left, Root, Right)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Pre-Order (Root, Left, Right)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Post-Order (Left, Right, Root)?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Agenda Pertemuan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109" name="Google Shape;109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3170066" y="288208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901578" y="2090345"/>
            <a:ext cx="43925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Tree (Binary Tree dan Binary Search Tree)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194" y="2009621"/>
            <a:ext cx="1351820" cy="300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 2 (Infix, Prefix and Postfix Expressions)</a:t>
            </a:r>
            <a:endParaRPr/>
          </a:p>
        </p:txBody>
      </p:sp>
      <p:pic>
        <p:nvPicPr>
          <p:cNvPr id="279" name="Google Shape;2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812845"/>
            <a:ext cx="6411546" cy="427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2329" y="2284069"/>
            <a:ext cx="4494414" cy="174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Bisakah kita membuat binary tree dari preorder, inorder dan postorder yang diketahui? </a:t>
            </a:r>
            <a:endParaRPr/>
          </a:p>
        </p:txBody>
      </p:sp>
      <p:sp>
        <p:nvSpPr>
          <p:cNvPr id="286" name="Google Shape;286;p21"/>
          <p:cNvSpPr txBox="1"/>
          <p:nvPr>
            <p:ph idx="1" type="body"/>
          </p:nvPr>
        </p:nvSpPr>
        <p:spPr>
          <a:xfrm>
            <a:off x="581194" y="1803401"/>
            <a:ext cx="5655833" cy="1649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u="sng"/>
              <a:t>Contoh</a:t>
            </a:r>
            <a:r>
              <a:rPr lang="en-US"/>
              <a:t>: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preorder = [3,9,20,15,7]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inorder = [9,3,15,20,7]</a:t>
            </a:r>
            <a:endParaRPr/>
          </a:p>
        </p:txBody>
      </p:sp>
      <p:sp>
        <p:nvSpPr>
          <p:cNvPr id="287" name="Google Shape;287;p21"/>
          <p:cNvSpPr txBox="1"/>
          <p:nvPr/>
        </p:nvSpPr>
        <p:spPr>
          <a:xfrm>
            <a:off x="7820168" y="1992573"/>
            <a:ext cx="131018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3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/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9  20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/ 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15   7</a:t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4176215" y="3452884"/>
            <a:ext cx="3643953" cy="1269241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00"/>
          </a:solidFill>
          <a:ln cap="rnd" cmpd="sng" w="222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Ordered/Sorted Binary Tree (Binary Search Tree)</a:t>
            </a:r>
            <a:endParaRPr/>
          </a:p>
        </p:txBody>
      </p:sp>
      <p:sp>
        <p:nvSpPr>
          <p:cNvPr id="294" name="Google Shape;294;p22"/>
          <p:cNvSpPr txBox="1"/>
          <p:nvPr>
            <p:ph idx="1" type="body"/>
          </p:nvPr>
        </p:nvSpPr>
        <p:spPr>
          <a:xfrm>
            <a:off x="581194" y="1803401"/>
            <a:ext cx="11029615" cy="186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Sebuah </a:t>
            </a:r>
            <a:r>
              <a:rPr b="1" lang="en-US"/>
              <a:t>ordered tree </a:t>
            </a:r>
            <a:r>
              <a:rPr lang="en-US"/>
              <a:t>mempunyai node – node yang diurutkan berdasarkan kriteria tertentu (mempunyai ordering property)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Sebuah node mempunyai </a:t>
            </a:r>
            <a:r>
              <a:rPr i="1" lang="en-US"/>
              <a:t>ordering property </a:t>
            </a:r>
            <a:r>
              <a:rPr lang="en-US"/>
              <a:t>jika dan hanya jika (asumsi tidak ada node yang sama):</a:t>
            </a:r>
            <a:endParaRPr/>
          </a:p>
          <a:p>
            <a:pPr indent="-342900" lvl="1" marL="6669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Font typeface="Gill Sans"/>
              <a:buAutoNum type="arabicPeriod"/>
            </a:pPr>
            <a:r>
              <a:rPr lang="en-US"/>
              <a:t>Nilai node – node pada subtree kiri node tersebut </a:t>
            </a:r>
            <a:r>
              <a:rPr b="1" lang="en-US" u="sng"/>
              <a:t>kurang dari</a:t>
            </a:r>
            <a:r>
              <a:rPr lang="en-US"/>
              <a:t> nilai dari node itu sendiri</a:t>
            </a:r>
            <a:endParaRPr/>
          </a:p>
          <a:p>
            <a:pPr indent="-342900" lvl="1" marL="6669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Font typeface="Gill Sans"/>
              <a:buAutoNum type="arabicPeriod"/>
            </a:pPr>
            <a:r>
              <a:rPr lang="en-US"/>
              <a:t>Nilai node – node pada subtree kanan node tersebut </a:t>
            </a:r>
            <a:r>
              <a:rPr b="1" lang="en-US" u="sng"/>
              <a:t>lebih besar</a:t>
            </a:r>
            <a:r>
              <a:rPr lang="en-US"/>
              <a:t> node itu sendiri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 rotWithShape="1">
          <a:blip r:embed="rId3">
            <a:alphaModFix/>
          </a:blip>
          <a:srcRect b="0" l="0" r="0" t="5037"/>
          <a:stretch/>
        </p:blipFill>
        <p:spPr>
          <a:xfrm>
            <a:off x="3271125" y="3766782"/>
            <a:ext cx="3923127" cy="309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Manakah yang merupakan Ordered Tree / BST?</a:t>
            </a:r>
            <a:endParaRPr/>
          </a:p>
        </p:txBody>
      </p:sp>
      <p:pic>
        <p:nvPicPr>
          <p:cNvPr id="301" name="Google Shape;3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568" y="2312371"/>
            <a:ext cx="9071789" cy="303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1812" y="5021237"/>
            <a:ext cx="1608375" cy="16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232734"/>
            <a:ext cx="5171808" cy="433183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Fungsi Insert Node</a:t>
            </a:r>
            <a:endParaRPr/>
          </a:p>
        </p:txBody>
      </p:sp>
      <p:sp>
        <p:nvSpPr>
          <p:cNvPr id="309" name="Google Shape;309;p24"/>
          <p:cNvSpPr txBox="1"/>
          <p:nvPr/>
        </p:nvSpPr>
        <p:spPr>
          <a:xfrm>
            <a:off x="581192" y="1671962"/>
            <a:ext cx="8199745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untuk menambahkan node baru dengan data =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newData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 Tree: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5432" y="2445010"/>
            <a:ext cx="5042954" cy="342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Ilustrasi BST Insertion 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(newData = 16)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4494" y="2101498"/>
            <a:ext cx="5702239" cy="475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/>
        </p:nvSpPr>
        <p:spPr>
          <a:xfrm>
            <a:off x="5562800" y="1732166"/>
            <a:ext cx="10118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8" name="Google Shape;318;p25"/>
          <p:cNvCxnSpPr/>
          <p:nvPr/>
        </p:nvCxnSpPr>
        <p:spPr>
          <a:xfrm>
            <a:off x="6068707" y="2101498"/>
            <a:ext cx="363624" cy="220866"/>
          </a:xfrm>
          <a:prstGeom prst="straightConnector1">
            <a:avLst/>
          </a:prstGeom>
          <a:noFill/>
          <a:ln cap="flat" cmpd="sng" w="5715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p25"/>
          <p:cNvSpPr txBox="1"/>
          <p:nvPr/>
        </p:nvSpPr>
        <p:spPr>
          <a:xfrm>
            <a:off x="1789394" y="1676033"/>
            <a:ext cx="3631122" cy="369332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cursor = root = (node 15)</a:t>
            </a:r>
            <a:endParaRPr/>
          </a:p>
        </p:txBody>
      </p:sp>
      <p:sp>
        <p:nvSpPr>
          <p:cNvPr id="320" name="Google Shape;320;p25"/>
          <p:cNvSpPr txBox="1"/>
          <p:nvPr/>
        </p:nvSpPr>
        <p:spPr>
          <a:xfrm>
            <a:off x="7799886" y="3273907"/>
            <a:ext cx="3906839" cy="36933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cursor = cursor-&gt;right = 20</a:t>
            </a:r>
            <a:endParaRPr/>
          </a:p>
        </p:txBody>
      </p:sp>
      <p:sp>
        <p:nvSpPr>
          <p:cNvPr id="321" name="Google Shape;321;p25"/>
          <p:cNvSpPr txBox="1"/>
          <p:nvPr/>
        </p:nvSpPr>
        <p:spPr>
          <a:xfrm>
            <a:off x="3281581" y="4295083"/>
            <a:ext cx="3768980" cy="36933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cursor = cursor-&gt;left = 18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2387634" y="5576541"/>
            <a:ext cx="4044697" cy="36933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cursor = cursor-&gt;left = NULL</a:t>
            </a: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5768764" y="4781541"/>
            <a:ext cx="73609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4" name="Google Shape;324;p25"/>
          <p:cNvCxnSpPr/>
          <p:nvPr/>
        </p:nvCxnSpPr>
        <p:spPr>
          <a:xfrm flipH="1" rot="10800000">
            <a:off x="6529277" y="4966207"/>
            <a:ext cx="363624" cy="3357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5" name="Google Shape;325;p25"/>
          <p:cNvCxnSpPr/>
          <p:nvPr/>
        </p:nvCxnSpPr>
        <p:spPr>
          <a:xfrm flipH="1">
            <a:off x="6574615" y="5281448"/>
            <a:ext cx="475946" cy="78827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p25"/>
          <p:cNvSpPr txBox="1"/>
          <p:nvPr/>
        </p:nvSpPr>
        <p:spPr>
          <a:xfrm>
            <a:off x="7799886" y="2855175"/>
            <a:ext cx="73609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Google Shape;327;p25"/>
          <p:cNvCxnSpPr>
            <a:stCxn id="326" idx="1"/>
          </p:cNvCxnSpPr>
          <p:nvPr/>
        </p:nvCxnSpPr>
        <p:spPr>
          <a:xfrm flipH="1">
            <a:off x="7585686" y="3039841"/>
            <a:ext cx="214200" cy="48180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8" name="Google Shape;328;p25"/>
          <p:cNvSpPr txBox="1"/>
          <p:nvPr/>
        </p:nvSpPr>
        <p:spPr>
          <a:xfrm>
            <a:off x="5253685" y="2266231"/>
            <a:ext cx="73609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Google Shape;329;p25"/>
          <p:cNvCxnSpPr/>
          <p:nvPr/>
        </p:nvCxnSpPr>
        <p:spPr>
          <a:xfrm flipH="1" rot="10800000">
            <a:off x="6014198" y="2450897"/>
            <a:ext cx="363624" cy="3357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Fungsi Delete Node</a:t>
            </a:r>
            <a:endParaRPr/>
          </a:p>
        </p:txBody>
      </p:sp>
      <p:pic>
        <p:nvPicPr>
          <p:cNvPr id="335" name="Google Shape;3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1727010"/>
            <a:ext cx="5354983" cy="5014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6174" y="2600964"/>
            <a:ext cx="58959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Jika yang dihapus adalah…</a:t>
            </a:r>
            <a:endParaRPr/>
          </a:p>
        </p:txBody>
      </p:sp>
      <p:pic>
        <p:nvPicPr>
          <p:cNvPr id="342" name="Google Shape;3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24" y="1804560"/>
            <a:ext cx="58102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511" y="4726248"/>
            <a:ext cx="51720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3317" y="1861709"/>
            <a:ext cx="49434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7"/>
          <p:cNvSpPr txBox="1"/>
          <p:nvPr/>
        </p:nvSpPr>
        <p:spPr>
          <a:xfrm>
            <a:off x="2569082" y="3852435"/>
            <a:ext cx="130035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 Node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2271106" y="6307949"/>
            <a:ext cx="159530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Child Node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8739287" y="3732288"/>
            <a:ext cx="172354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Childs Node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8632524" y="4221767"/>
            <a:ext cx="329426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Cari minimum di subtree kanan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cari maksimum di sebelah kiri untuk menggantikan node tersebut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4" name="Google Shape;3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382" y="1661046"/>
            <a:ext cx="3281100" cy="389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210" y="1661046"/>
            <a:ext cx="4624812" cy="519695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8"/>
          <p:cNvSpPr txBox="1"/>
          <p:nvPr/>
        </p:nvSpPr>
        <p:spPr>
          <a:xfrm>
            <a:off x="7152536" y="5552862"/>
            <a:ext cx="4458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Isi Tree: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1 5 7 9 12 15 20 25 30 40 42 45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Isi Tree (setelah delete):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5 7 9 12 15 20 25 30 40 42 45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Fungsi Search Node?</a:t>
            </a:r>
            <a:endParaRPr/>
          </a:p>
        </p:txBody>
      </p:sp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690376" y="1511300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Buat sebuah fungsi untuk menetukan apakah suatu data ada dalam sebuah tree (BST)?</a:t>
            </a:r>
            <a:endParaRPr/>
          </a:p>
        </p:txBody>
      </p:sp>
      <p:pic>
        <p:nvPicPr>
          <p:cNvPr id="363" name="Google Shape;363;p29"/>
          <p:cNvPicPr preferRelativeResize="0"/>
          <p:nvPr/>
        </p:nvPicPr>
        <p:blipFill rotWithShape="1">
          <a:blip r:embed="rId3">
            <a:alphaModFix/>
          </a:blip>
          <a:srcRect b="0" l="843" r="0" t="0"/>
          <a:stretch/>
        </p:blipFill>
        <p:spPr>
          <a:xfrm>
            <a:off x="1651379" y="1954208"/>
            <a:ext cx="5404513" cy="48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9"/>
          <p:cNvSpPr txBox="1"/>
          <p:nvPr/>
        </p:nvSpPr>
        <p:spPr>
          <a:xfrm>
            <a:off x="5127630" y="3124680"/>
            <a:ext cx="670154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lebih dari data node cursor, maka cursor sekarang adalah left child-nya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5357224" y="3937296"/>
            <a:ext cx="6147839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kurang dari dari data node cursor, cursor adalah right child-nya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5572152" y="5153558"/>
            <a:ext cx="6147839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cursor sekarang adalah NULL (node tidak ditemukan)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Struktur Data Tree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581194" y="1803402"/>
            <a:ext cx="11029615" cy="14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Tree</a:t>
            </a:r>
            <a:r>
              <a:rPr lang="en-US"/>
              <a:t> merupakan suatu bentuk struktur data </a:t>
            </a:r>
            <a:r>
              <a:rPr b="1" lang="en-US"/>
              <a:t>tidak linear </a:t>
            </a:r>
            <a:r>
              <a:rPr lang="en-US"/>
              <a:t>yang menggambarkan hubungan yang bersifat </a:t>
            </a:r>
            <a:r>
              <a:rPr b="1" lang="en-US"/>
              <a:t>hireraki</a:t>
            </a:r>
            <a:r>
              <a:rPr lang="en-US"/>
              <a:t> (</a:t>
            </a:r>
            <a:r>
              <a:rPr i="1" lang="en-US"/>
              <a:t>one to many</a:t>
            </a:r>
            <a:r>
              <a:rPr lang="en-US"/>
              <a:t>) antar elemennya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grpSp>
        <p:nvGrpSpPr>
          <p:cNvPr id="122" name="Google Shape;122;p3"/>
          <p:cNvGrpSpPr/>
          <p:nvPr/>
        </p:nvGrpSpPr>
        <p:grpSpPr>
          <a:xfrm>
            <a:off x="819433" y="2803292"/>
            <a:ext cx="5078177" cy="3497808"/>
            <a:chOff x="3016723" y="3458384"/>
            <a:chExt cx="5078177" cy="3497808"/>
          </a:xfrm>
        </p:grpSpPr>
        <p:pic>
          <p:nvPicPr>
            <p:cNvPr id="123" name="Google Shape;12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6723" y="3458384"/>
              <a:ext cx="5078177" cy="24838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3"/>
            <p:cNvSpPr txBox="1"/>
            <p:nvPr/>
          </p:nvSpPr>
          <p:spPr>
            <a:xfrm>
              <a:off x="3275463" y="6125195"/>
              <a:ext cx="20198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Menyimpan data dalam sebuah urutan/list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5857235" y="6125195"/>
              <a:ext cx="20198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Tidak menyimpan data dalam sebuah urutan/list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5025" y="2803292"/>
            <a:ext cx="5616736" cy="315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 (Binary Tree dan BST)</a:t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Buat sebuah fungsi untuk menjumlahkan seluruh isi node dari sebuah binary tree!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Buat sebuah fungsi untuk mendapatkan data node maksimum dan minimum dari sebuah binary search tree!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Definisi Tree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581194" y="1803402"/>
            <a:ext cx="11029615" cy="2167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Sekumpulan node yang saling berhubungan. Node – node tersebut dihubungkan oleh sebuah vektor (</a:t>
            </a:r>
            <a:r>
              <a:rPr i="1" lang="en-US"/>
              <a:t>edge</a:t>
            </a:r>
            <a:r>
              <a:rPr lang="en-US"/>
              <a:t>). Masing – masing node menyimpan data.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Setiap node dapat memiliki 0 atau lebih node anak (</a:t>
            </a:r>
            <a:r>
              <a:rPr b="1" i="1" lang="en-US"/>
              <a:t>child</a:t>
            </a:r>
            <a:r>
              <a:rPr lang="en-US"/>
              <a:t>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Sebuah node yang memiliki node anak disebut node induk (</a:t>
            </a:r>
            <a:r>
              <a:rPr b="1" i="1" lang="en-US"/>
              <a:t>parent</a:t>
            </a:r>
            <a:r>
              <a:rPr lang="en-US"/>
              <a:t>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Node yang berada di pangkal tree disebut node akar (</a:t>
            </a:r>
            <a:r>
              <a:rPr b="1" i="1" lang="en-US"/>
              <a:t>root</a:t>
            </a:r>
            <a:r>
              <a:rPr lang="en-US"/>
              <a:t>), sedangkan node yang berada paling ujung pada struktur tree disebut node daun (</a:t>
            </a:r>
            <a:r>
              <a:rPr b="1" i="1" lang="en-US"/>
              <a:t>leaf</a:t>
            </a:r>
            <a:r>
              <a:rPr lang="en-US"/>
              <a:t>)</a:t>
            </a:r>
            <a:endParaRPr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13391"/>
          <a:stretch/>
        </p:blipFill>
        <p:spPr>
          <a:xfrm>
            <a:off x="2939684" y="4039445"/>
            <a:ext cx="6409032" cy="27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Binary Tree (Pohon Biner)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Sebuah tree yang pada masing-masing simpulnya hanya dapat memiliki </a:t>
            </a:r>
            <a:r>
              <a:rPr lang="en-US" u="sng"/>
              <a:t>maksimum 2 (dua) node </a:t>
            </a:r>
            <a:r>
              <a:rPr i="1" lang="en-US" u="sng"/>
              <a:t>child, </a:t>
            </a:r>
            <a:r>
              <a:rPr lang="en-US" u="sng"/>
              <a:t>tidak boleh lebih</a:t>
            </a:r>
            <a:endParaRPr u="sng"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Kedua node child disebut dengan node kiri (</a:t>
            </a:r>
            <a:r>
              <a:rPr b="1" i="1" lang="en-US"/>
              <a:t>left</a:t>
            </a:r>
            <a:r>
              <a:rPr lang="en-US"/>
              <a:t>) dan node kanan (</a:t>
            </a:r>
            <a:r>
              <a:rPr b="1" i="1" lang="en-US"/>
              <a:t>right</a:t>
            </a:r>
            <a:r>
              <a:rPr lang="en-US"/>
              <a:t>)</a:t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902" y="3085270"/>
            <a:ext cx="3999078" cy="333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i="1" lang="en-US"/>
              <a:t>Size</a:t>
            </a:r>
            <a:r>
              <a:rPr lang="en-US"/>
              <a:t> dan </a:t>
            </a:r>
            <a:r>
              <a:rPr i="1" lang="en-US"/>
              <a:t>Depth </a:t>
            </a:r>
            <a:r>
              <a:rPr lang="en-US"/>
              <a:t>sebuah Pohon Biner</a:t>
            </a:r>
            <a:endParaRPr i="1"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581194" y="1803402"/>
            <a:ext cx="11029615" cy="169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/>
              <a:t>Size (ukuran)</a:t>
            </a:r>
            <a:r>
              <a:rPr lang="en-US" sz="2000"/>
              <a:t>: jumlah total node yang terdapat pada binary tree tersebut.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i="1" lang="en-US" sz="2000"/>
              <a:t>Depth</a:t>
            </a:r>
            <a:r>
              <a:rPr b="1" lang="en-US" sz="2000"/>
              <a:t> (kedalaman): </a:t>
            </a:r>
            <a:r>
              <a:rPr lang="en-US" sz="2000"/>
              <a:t>panjang jalur yang menghubungkan sebuah node sampai ke node anaknya yang paling ujung (</a:t>
            </a:r>
            <a:r>
              <a:rPr i="1" lang="en-US" sz="2000"/>
              <a:t>leaf</a:t>
            </a:r>
            <a:r>
              <a:rPr lang="en-US" sz="2000"/>
              <a:t>). </a:t>
            </a:r>
            <a:r>
              <a:rPr i="1" lang="en-US" sz="2000"/>
              <a:t>Depth</a:t>
            </a:r>
            <a:r>
              <a:rPr lang="en-US" sz="2000"/>
              <a:t> biasa juga disebut </a:t>
            </a:r>
            <a:r>
              <a:rPr i="1" lang="en-US" sz="2000"/>
              <a:t>height</a:t>
            </a:r>
            <a:r>
              <a:rPr lang="en-US" sz="2000"/>
              <a:t>.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446" y="3017763"/>
            <a:ext cx="3226553" cy="360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4913194" y="3648549"/>
            <a:ext cx="4681182" cy="120032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Pohon biner mempunyai ukuran (size) 12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berada pada kedalaman 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berada pada kedalaman 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Pohon biner mempunyai kedalaman 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Binary Tree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Struktur </a:t>
            </a:r>
            <a:r>
              <a:rPr b="1" lang="en-US" sz="2400"/>
              <a:t>node binary tree</a:t>
            </a:r>
            <a:r>
              <a:rPr lang="en-US" sz="2400"/>
              <a:t> terdiri dari: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Data</a:t>
            </a:r>
            <a:endParaRPr sz="2000"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Pointer ke </a:t>
            </a:r>
            <a:r>
              <a:rPr i="1" lang="en-US" sz="2000"/>
              <a:t>left child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Pointer ke </a:t>
            </a:r>
            <a:r>
              <a:rPr i="1" lang="en-US" sz="2000"/>
              <a:t>right child</a:t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8918" y="3831100"/>
            <a:ext cx="5301095" cy="217643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6096000" y="3461768"/>
            <a:ext cx="463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Apakah 2 binary tree di bawah ini sama?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Binary Tree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03" y="1868535"/>
            <a:ext cx="6704053" cy="415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10714" t="0"/>
          <a:stretch/>
        </p:blipFill>
        <p:spPr>
          <a:xfrm>
            <a:off x="7285240" y="2606722"/>
            <a:ext cx="4178880" cy="24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/>
          <p:nvPr/>
        </p:nvSpPr>
        <p:spPr>
          <a:xfrm>
            <a:off x="4179039" y="2606722"/>
            <a:ext cx="1633182" cy="982639"/>
          </a:xfrm>
          <a:prstGeom prst="ellipse">
            <a:avLst/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7285239" y="2118459"/>
            <a:ext cx="2223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Deklarasi node 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Membuat Binary Tree</a:t>
            </a:r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" y="2504151"/>
            <a:ext cx="9964264" cy="339168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767117" y="1995629"/>
            <a:ext cx="430117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Fungsi untuk membuat node baru 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2019-08-19T16:47:32Z</dcterms:created>
  <dc:creator>BPS-Client</dc:creator>
</cp:coreProperties>
</file>