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embeddedFontLst>
    <p:embeddedFont>
      <p:font typeface="Gill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gmFrPLCSe/nmiEBAKcB5nhVJdx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GillSans-bold.fntdata"/><Relationship Id="rId16" Type="http://schemas.openxmlformats.org/officeDocument/2006/relationships/slide" Target="slides/slide12.xml"/><Relationship Id="rId38" Type="http://schemas.openxmlformats.org/officeDocument/2006/relationships/font" Target="fonts/Gill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A, B = C, D</a:t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578089" y="4203702"/>
            <a:ext cx="11022051" cy="174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5"/>
          <p:cNvSpPr txBox="1"/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" type="subTitle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5"/>
          <p:cNvSpPr txBox="1"/>
          <p:nvPr>
            <p:ph idx="10" type="dt"/>
          </p:nvPr>
        </p:nvSpPr>
        <p:spPr>
          <a:xfrm>
            <a:off x="7605951" y="595613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10558300" y="5956139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92566" y="1488609"/>
            <a:ext cx="1582175" cy="15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/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5"/>
          <p:cNvSpPr/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5"/>
          <p:cNvSpPr txBox="1"/>
          <p:nvPr>
            <p:ph type="title"/>
          </p:nvPr>
        </p:nvSpPr>
        <p:spPr>
          <a:xfrm rot="5400000">
            <a:off x="7249747" y="2265183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" type="body"/>
          </p:nvPr>
        </p:nvSpPr>
        <p:spPr>
          <a:xfrm rot="5400000">
            <a:off x="2131528" y="-680875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0" type="dt"/>
          </p:nvPr>
        </p:nvSpPr>
        <p:spPr>
          <a:xfrm>
            <a:off x="8993674" y="5956139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1" type="ftr"/>
          </p:nvPr>
        </p:nvSpPr>
        <p:spPr>
          <a:xfrm>
            <a:off x="774925" y="5951813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2" type="sldNum"/>
          </p:nvPr>
        </p:nvSpPr>
        <p:spPr>
          <a:xfrm>
            <a:off x="10446616" y="5956139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/>
          <p:nvPr/>
        </p:nvSpPr>
        <p:spPr>
          <a:xfrm>
            <a:off x="440285" y="614409"/>
            <a:ext cx="11309339" cy="89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10558301" y="5956139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7"/>
          <p:cNvSpPr txBox="1"/>
          <p:nvPr>
            <p:ph type="title"/>
          </p:nvPr>
        </p:nvSpPr>
        <p:spPr>
          <a:xfrm>
            <a:off x="575895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/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8"/>
          <p:cNvSpPr txBox="1"/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581194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38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" type="body"/>
          </p:nvPr>
        </p:nvSpPr>
        <p:spPr>
          <a:xfrm>
            <a:off x="581194" y="2228004"/>
            <a:ext cx="5422391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2" type="body"/>
          </p:nvPr>
        </p:nvSpPr>
        <p:spPr>
          <a:xfrm>
            <a:off x="6188417" y="2228004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" type="body"/>
          </p:nvPr>
        </p:nvSpPr>
        <p:spPr>
          <a:xfrm>
            <a:off x="887220" y="2250894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8" name="Google Shape;58;p40"/>
          <p:cNvSpPr txBox="1"/>
          <p:nvPr>
            <p:ph idx="2" type="body"/>
          </p:nvPr>
        </p:nvSpPr>
        <p:spPr>
          <a:xfrm>
            <a:off x="581195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3" type="body"/>
          </p:nvPr>
        </p:nvSpPr>
        <p:spPr>
          <a:xfrm>
            <a:off x="6523737" y="2250894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p40"/>
          <p:cNvSpPr txBox="1"/>
          <p:nvPr>
            <p:ph idx="4" type="body"/>
          </p:nvPr>
        </p:nvSpPr>
        <p:spPr>
          <a:xfrm>
            <a:off x="6217710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2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E7757"/>
              </a:buClr>
              <a:buSzPts val="2000"/>
              <a:buFont typeface="Gill Sans"/>
              <a:buNone/>
              <a:defRPr b="0" sz="2000"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42"/>
          <p:cNvSpPr txBox="1"/>
          <p:nvPr>
            <p:ph idx="2" type="body"/>
          </p:nvPr>
        </p:nvSpPr>
        <p:spPr>
          <a:xfrm>
            <a:off x="5740824" y="5262298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42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581193" y="5260129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43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4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4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jpg"/><Relationship Id="rId4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Relationship Id="rId4" Type="http://schemas.openxmlformats.org/officeDocument/2006/relationships/image" Target="../media/image4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Relationship Id="rId4" Type="http://schemas.openxmlformats.org/officeDocument/2006/relationships/image" Target="../media/image33.png"/><Relationship Id="rId11" Type="http://schemas.openxmlformats.org/officeDocument/2006/relationships/image" Target="../media/image49.png"/><Relationship Id="rId10" Type="http://schemas.openxmlformats.org/officeDocument/2006/relationships/image" Target="../media/image27.png"/><Relationship Id="rId12" Type="http://schemas.openxmlformats.org/officeDocument/2006/relationships/image" Target="../media/image37.png"/><Relationship Id="rId9" Type="http://schemas.openxmlformats.org/officeDocument/2006/relationships/image" Target="../media/image25.png"/><Relationship Id="rId5" Type="http://schemas.openxmlformats.org/officeDocument/2006/relationships/image" Target="../media/image44.png"/><Relationship Id="rId6" Type="http://schemas.openxmlformats.org/officeDocument/2006/relationships/image" Target="../media/image19.png"/><Relationship Id="rId7" Type="http://schemas.openxmlformats.org/officeDocument/2006/relationships/image" Target="../media/image31.png"/><Relationship Id="rId8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jpg"/><Relationship Id="rId4" Type="http://schemas.openxmlformats.org/officeDocument/2006/relationships/image" Target="../media/image4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jpg"/><Relationship Id="rId4" Type="http://schemas.openxmlformats.org/officeDocument/2006/relationships/image" Target="../media/image3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/>
              <a:t>Pertemuan 9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581193" y="35701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(Ratih Ngestrini)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B-tree (Contoh)</a:t>
            </a:r>
            <a:endParaRPr/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44693" l="0" r="0" t="0"/>
          <a:stretch/>
        </p:blipFill>
        <p:spPr>
          <a:xfrm>
            <a:off x="280938" y="2356872"/>
            <a:ext cx="11577918" cy="257928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/>
        </p:nvSpPr>
        <p:spPr>
          <a:xfrm>
            <a:off x="581192" y="2068773"/>
            <a:ext cx="21707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</a:t>
            </a: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693672" y="2670083"/>
            <a:ext cx="4165184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Setiap node memiliki minimum 2 anak (M/2 = 4/2 = 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1859098" y="4937622"/>
            <a:ext cx="640431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Setiap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mempunyai ketinggian (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height/depth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yang sama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5133962" y="1828796"/>
            <a:ext cx="3614253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memiliki minimum 2 anak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581192" y="5957824"/>
            <a:ext cx="11277663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node memiliki minimum 1 elemen, node lain juga minimum 1 elemen (M/2 -1) 🡪B-tree,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Maksimum 3 elemen (M-1) 🡪 sifat multi-way tree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B-tree (Contoh)</a:t>
            </a:r>
            <a:endParaRPr/>
          </a:p>
        </p:txBody>
      </p:sp>
      <p:pic>
        <p:nvPicPr>
          <p:cNvPr id="198" name="Google Shape;1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2638" y="4543979"/>
            <a:ext cx="7624881" cy="260277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 txBox="1"/>
          <p:nvPr/>
        </p:nvSpPr>
        <p:spPr>
          <a:xfrm>
            <a:off x="581192" y="2068773"/>
            <a:ext cx="21707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</a:t>
            </a: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2724" y="1863261"/>
            <a:ext cx="8778084" cy="217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048" y="3589364"/>
            <a:ext cx="5951775" cy="319337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AVL Tree</a:t>
            </a:r>
            <a:endParaRPr/>
          </a:p>
        </p:txBody>
      </p:sp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581194" y="1803402"/>
            <a:ext cx="11029615" cy="1663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i="1" lang="en-US"/>
              <a:t>Height Balanced Binary Search Tree </a:t>
            </a:r>
            <a:r>
              <a:rPr lang="en-US"/>
              <a:t>(penemu: </a:t>
            </a:r>
            <a:r>
              <a:rPr b="1" lang="en-US"/>
              <a:t>A</a:t>
            </a:r>
            <a:r>
              <a:rPr lang="en-US"/>
              <a:t>delson, </a:t>
            </a:r>
            <a:r>
              <a:rPr b="1" lang="en-US"/>
              <a:t>V</a:t>
            </a:r>
            <a:r>
              <a:rPr lang="en-US"/>
              <a:t>elski &amp; </a:t>
            </a:r>
            <a:r>
              <a:rPr b="1" lang="en-US"/>
              <a:t>L</a:t>
            </a:r>
            <a:r>
              <a:rPr lang="en-US"/>
              <a:t>andis 🡪 AVL Tree)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Binary Search Tree digunakan dengan tujuan untuk mempercepat pencarian data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Jika tidak </a:t>
            </a:r>
            <a:r>
              <a:rPr i="1" lang="en-US"/>
              <a:t>balanced</a:t>
            </a:r>
            <a:r>
              <a:rPr lang="en-US"/>
              <a:t>, maka waktu pencarian lebih lama (lihat fungsi search node di Binary Search Tree di slide sebelumnya bahwa proses pencarian akan iterasi dari root ke bawah sampai node ditemukan)</a:t>
            </a:r>
            <a:endParaRPr/>
          </a:p>
        </p:txBody>
      </p:sp>
      <p:sp>
        <p:nvSpPr>
          <p:cNvPr id="208" name="Google Shape;208;p12"/>
          <p:cNvSpPr txBox="1"/>
          <p:nvPr/>
        </p:nvSpPr>
        <p:spPr>
          <a:xfrm>
            <a:off x="399698" y="3523689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7128681" y="3724936"/>
            <a:ext cx="465388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BST dibangun berdasarkan urutan input data ke tree (akan membentuk BST yang berbeda – beda)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Semakin pendek suatu tree, maka proses pencarian data/node akan lebih singkat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AVL Tree</a:t>
            </a:r>
            <a:endParaRPr/>
          </a:p>
        </p:txBody>
      </p:sp>
      <p:sp>
        <p:nvSpPr>
          <p:cNvPr id="215" name="Google Shape;215;p13"/>
          <p:cNvSpPr txBox="1"/>
          <p:nvPr>
            <p:ph idx="1" type="body"/>
          </p:nvPr>
        </p:nvSpPr>
        <p:spPr>
          <a:xfrm>
            <a:off x="581194" y="1803402"/>
            <a:ext cx="11029615" cy="226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AVL Tree </a:t>
            </a:r>
            <a:r>
              <a:rPr lang="en-US"/>
              <a:t>adalah Binary Search Tree yang memiliki perbedaan tinggi maksimal 1 antara subtree kiri dan subtree kanan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AVL Tree muncul untuk menyeimbangkan Binary Search Tree (secara otomatis memastikan tree yang terbentuk selalu seimbang 🡪 </a:t>
            </a:r>
            <a:r>
              <a:rPr b="1" i="1" lang="en-US"/>
              <a:t>self balancing binary search tree</a:t>
            </a:r>
            <a:r>
              <a:rPr lang="en-US"/>
              <a:t>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Dengan AVL Tree, waktu pencarian suatu data dapat dipersingkat dan bentuk tree dapat disederhanakan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16" name="Google Shape;2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817" y="3799240"/>
            <a:ext cx="3606492" cy="305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0660" y="3799240"/>
            <a:ext cx="3660798" cy="278833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3"/>
          <p:cNvSpPr txBox="1"/>
          <p:nvPr/>
        </p:nvSpPr>
        <p:spPr>
          <a:xfrm>
            <a:off x="477673" y="4359136"/>
            <a:ext cx="230063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AVL Tree (Balanced)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7807172" y="6218245"/>
            <a:ext cx="362580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Bukan AVL Tree (Tidak Balanced)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AVL Tree</a:t>
            </a:r>
            <a:endParaRPr/>
          </a:p>
        </p:txBody>
      </p:sp>
      <p:sp>
        <p:nvSpPr>
          <p:cNvPr id="225" name="Google Shape;225;p14"/>
          <p:cNvSpPr txBox="1"/>
          <p:nvPr>
            <p:ph idx="1" type="body"/>
          </p:nvPr>
        </p:nvSpPr>
        <p:spPr>
          <a:xfrm>
            <a:off x="581194" y="1803402"/>
            <a:ext cx="11029615" cy="8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Untuk memastikan tree selalu seimbang (</a:t>
            </a:r>
            <a:r>
              <a:rPr i="1" lang="en-US"/>
              <a:t>balanced</a:t>
            </a:r>
            <a:r>
              <a:rPr lang="en-US"/>
              <a:t>), setiap node memiliki perhitungan </a:t>
            </a:r>
            <a:r>
              <a:rPr b="1" lang="en-US"/>
              <a:t>Balance Factor</a:t>
            </a:r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1140750" y="2736230"/>
            <a:ext cx="9087744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Factor = tinggi (subtree kiri) − tinggi (subtree kanan)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095" y="3553455"/>
            <a:ext cx="6519081" cy="286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2996" y="3402340"/>
            <a:ext cx="2955498" cy="345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AVL Tree</a:t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696036" y="1881774"/>
            <a:ext cx="47388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 yang merupakan AVL tree?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2222" y="5418161"/>
            <a:ext cx="1177958" cy="1177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 rotWithShape="1">
          <a:blip r:embed="rId4">
            <a:alphaModFix/>
          </a:blip>
          <a:srcRect b="16692" l="0" r="0" t="0"/>
          <a:stretch/>
        </p:blipFill>
        <p:spPr>
          <a:xfrm>
            <a:off x="1501633" y="2443707"/>
            <a:ext cx="9108248" cy="2974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Operasi AVL Tree: Insert</a:t>
            </a:r>
            <a:endParaRPr/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374" y="2056474"/>
            <a:ext cx="9254252" cy="363464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6"/>
          <p:cNvSpPr/>
          <p:nvPr/>
        </p:nvSpPr>
        <p:spPr>
          <a:xfrm>
            <a:off x="8529851" y="3357349"/>
            <a:ext cx="996286" cy="818866"/>
          </a:xfrm>
          <a:prstGeom prst="ellipse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6196086" y="5175998"/>
            <a:ext cx="4129849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Tidak menyebabkan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unbalanced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Operasi AVL Tree: Insert</a:t>
            </a:r>
            <a:endParaRPr/>
          </a:p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378" y="1755067"/>
            <a:ext cx="7885427" cy="415113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6969881" y="5523017"/>
            <a:ext cx="4092787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Akan menyebabkan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unbalanced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5092092" y="5222766"/>
            <a:ext cx="899275" cy="823192"/>
          </a:xfrm>
          <a:prstGeom prst="ellipse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4108714" y="1649157"/>
            <a:ext cx="2866029" cy="930269"/>
          </a:xfrm>
          <a:prstGeom prst="wedgeEllipseCallout">
            <a:avLst>
              <a:gd fmla="val 43936" name="adj1"/>
              <a:gd fmla="val 188668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yang perlu diseimbangkan (T)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Operasi AVL Tree: Insert</a:t>
            </a:r>
            <a:endParaRPr/>
          </a:p>
        </p:txBody>
      </p:sp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581194" y="1803402"/>
            <a:ext cx="11029615" cy="234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Ada 4 kasus yang biasanya terjadi setelah operasi </a:t>
            </a:r>
            <a:r>
              <a:rPr b="1" i="1" lang="en-US"/>
              <a:t>insert</a:t>
            </a:r>
            <a:r>
              <a:rPr lang="en-US"/>
              <a:t> dilakukan: (T adalah node yang harus diseimbangkan)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Kasus 1 : node terbawah terletak pada subtree kiri dari anak kiri T (</a:t>
            </a:r>
            <a:r>
              <a:rPr b="1" i="1" lang="en-US"/>
              <a:t>left-left</a:t>
            </a:r>
            <a:r>
              <a:rPr lang="en-US"/>
              <a:t>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Kasus 2 : node terbawah terletak pada subtree kanan dari anak kanan T (</a:t>
            </a:r>
            <a:r>
              <a:rPr b="1" i="1" lang="en-US"/>
              <a:t>right-right</a:t>
            </a:r>
            <a:r>
              <a:rPr lang="en-US"/>
              <a:t>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Kasus 3 : node terbawah terletak pada subtree kanan dari anak kiri T (</a:t>
            </a:r>
            <a:r>
              <a:rPr b="1" i="1" lang="en-US"/>
              <a:t>right-left</a:t>
            </a:r>
            <a:r>
              <a:rPr lang="en-US"/>
              <a:t>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Kasus 4 : node terbawah terletak pada subtree kiri dari anak kanan T (</a:t>
            </a:r>
            <a:r>
              <a:rPr b="1" i="1" lang="en-US"/>
              <a:t>left-right</a:t>
            </a:r>
            <a:r>
              <a:rPr lang="en-US"/>
              <a:t>)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grpSp>
        <p:nvGrpSpPr>
          <p:cNvPr id="260" name="Google Shape;260;p18"/>
          <p:cNvGrpSpPr/>
          <p:nvPr/>
        </p:nvGrpSpPr>
        <p:grpSpPr>
          <a:xfrm>
            <a:off x="1364776" y="4339989"/>
            <a:ext cx="8828820" cy="2224584"/>
            <a:chOff x="1364776" y="4339989"/>
            <a:chExt cx="8828820" cy="2224584"/>
          </a:xfrm>
        </p:grpSpPr>
        <p:pic>
          <p:nvPicPr>
            <p:cNvPr id="261" name="Google Shape;261;p18"/>
            <p:cNvPicPr preferRelativeResize="0"/>
            <p:nvPr/>
          </p:nvPicPr>
          <p:blipFill rotWithShape="1">
            <a:blip r:embed="rId3">
              <a:alphaModFix/>
            </a:blip>
            <a:srcRect b="5839" l="5751" r="5002" t="12171"/>
            <a:stretch/>
          </p:blipFill>
          <p:spPr>
            <a:xfrm>
              <a:off x="1364776" y="4339989"/>
              <a:ext cx="8828820" cy="2224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8"/>
            <p:cNvSpPr txBox="1"/>
            <p:nvPr/>
          </p:nvSpPr>
          <p:spPr>
            <a:xfrm>
              <a:off x="2555119" y="4352809"/>
              <a:ext cx="325730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4434250" y="4339989"/>
              <a:ext cx="325730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 txBox="1"/>
            <p:nvPr/>
          </p:nvSpPr>
          <p:spPr>
            <a:xfrm>
              <a:off x="7151058" y="4339989"/>
              <a:ext cx="325730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8"/>
            <p:cNvSpPr txBox="1"/>
            <p:nvPr/>
          </p:nvSpPr>
          <p:spPr>
            <a:xfrm>
              <a:off x="9215688" y="4441022"/>
              <a:ext cx="325730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Operasi AVL Tree: Insert</a:t>
            </a:r>
            <a:endParaRPr/>
          </a:p>
        </p:txBody>
      </p:sp>
      <p:sp>
        <p:nvSpPr>
          <p:cNvPr id="272" name="Google Shape;272;p19"/>
          <p:cNvSpPr txBox="1"/>
          <p:nvPr>
            <p:ph idx="1" type="body"/>
          </p:nvPr>
        </p:nvSpPr>
        <p:spPr>
          <a:xfrm>
            <a:off x="581194" y="1803402"/>
            <a:ext cx="11029615" cy="1335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Ke-4 kasus tersebut dapat diselesaikan dengan melakukan rotasi: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Kasus 1 dan 2 dengan </a:t>
            </a:r>
            <a:r>
              <a:rPr b="1" lang="en-US"/>
              <a:t>single rotation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Kasus 3 dan 4 dengan </a:t>
            </a:r>
            <a:r>
              <a:rPr b="1" lang="en-US"/>
              <a:t>double rotation</a:t>
            </a:r>
            <a:endParaRPr/>
          </a:p>
        </p:txBody>
      </p:sp>
      <p:grpSp>
        <p:nvGrpSpPr>
          <p:cNvPr id="273" name="Google Shape;273;p19"/>
          <p:cNvGrpSpPr/>
          <p:nvPr/>
        </p:nvGrpSpPr>
        <p:grpSpPr>
          <a:xfrm>
            <a:off x="1460310" y="3603010"/>
            <a:ext cx="8828820" cy="2224584"/>
            <a:chOff x="1364776" y="4339989"/>
            <a:chExt cx="8828820" cy="2224584"/>
          </a:xfrm>
        </p:grpSpPr>
        <p:pic>
          <p:nvPicPr>
            <p:cNvPr id="274" name="Google Shape;274;p19"/>
            <p:cNvPicPr preferRelativeResize="0"/>
            <p:nvPr/>
          </p:nvPicPr>
          <p:blipFill rotWithShape="1">
            <a:blip r:embed="rId3">
              <a:alphaModFix/>
            </a:blip>
            <a:srcRect b="5839" l="5751" r="5002" t="12171"/>
            <a:stretch/>
          </p:blipFill>
          <p:spPr>
            <a:xfrm>
              <a:off x="1364776" y="4339989"/>
              <a:ext cx="8828820" cy="2224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19"/>
            <p:cNvSpPr txBox="1"/>
            <p:nvPr/>
          </p:nvSpPr>
          <p:spPr>
            <a:xfrm>
              <a:off x="2529732" y="4339989"/>
              <a:ext cx="325730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 txBox="1"/>
            <p:nvPr/>
          </p:nvSpPr>
          <p:spPr>
            <a:xfrm>
              <a:off x="4421372" y="4339989"/>
              <a:ext cx="325730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7245124" y="4429772"/>
              <a:ext cx="325730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9"/>
            <p:cNvSpPr txBox="1"/>
            <p:nvPr/>
          </p:nvSpPr>
          <p:spPr>
            <a:xfrm>
              <a:off x="8430187" y="4445567"/>
              <a:ext cx="325730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19"/>
          <p:cNvSpPr txBox="1"/>
          <p:nvPr/>
        </p:nvSpPr>
        <p:spPr>
          <a:xfrm>
            <a:off x="2272606" y="5827594"/>
            <a:ext cx="103105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Left-left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4277107" y="5813946"/>
            <a:ext cx="136447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Right-right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6468624" y="5800298"/>
            <a:ext cx="119776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Right-left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8536613" y="5800298"/>
            <a:ext cx="119776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Left-right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Agenda Pertemuan</a:t>
            </a:r>
            <a:endParaRPr/>
          </a:p>
        </p:txBody>
      </p:sp>
      <p:grpSp>
        <p:nvGrpSpPr>
          <p:cNvPr id="109" name="Google Shape;109;p2"/>
          <p:cNvGrpSpPr/>
          <p:nvPr/>
        </p:nvGrpSpPr>
        <p:grpSpPr>
          <a:xfrm>
            <a:off x="3181576" y="2009621"/>
            <a:ext cx="5256584" cy="720080"/>
            <a:chOff x="3131840" y="1491566"/>
            <a:chExt cx="5256584" cy="576128"/>
          </a:xfrm>
        </p:grpSpPr>
        <p:sp>
          <p:nvSpPr>
            <p:cNvPr id="110" name="Google Shape;110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 rot="5400000">
              <a:off x="3203840" y="1419566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2"/>
          <p:cNvSpPr txBox="1"/>
          <p:nvPr/>
        </p:nvSpPr>
        <p:spPr>
          <a:xfrm>
            <a:off x="3901578" y="2090345"/>
            <a:ext cx="43925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Tree (M-way, B-tree, AVL)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166573" y="2014999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194" y="2009621"/>
            <a:ext cx="1351820" cy="3000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Single Rotation</a:t>
            </a:r>
            <a:endParaRPr/>
          </a:p>
        </p:txBody>
      </p:sp>
      <p:pic>
        <p:nvPicPr>
          <p:cNvPr id="288" name="Google Shape;2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383" y="4363682"/>
            <a:ext cx="6355700" cy="235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5383" y="1743916"/>
            <a:ext cx="6594337" cy="23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0"/>
          <p:cNvSpPr txBox="1"/>
          <p:nvPr/>
        </p:nvSpPr>
        <p:spPr>
          <a:xfrm>
            <a:off x="581192" y="1978925"/>
            <a:ext cx="106952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Kasus 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581192" y="4667535"/>
            <a:ext cx="106952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Kasus 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6304547" y="1609593"/>
            <a:ext cx="3236784" cy="369332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B menggantikan node 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5951060" y="4363682"/>
            <a:ext cx="3211200" cy="369332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B menggantikan node 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Single Rotation (Contoh)</a:t>
            </a:r>
            <a:endParaRPr/>
          </a:p>
        </p:txBody>
      </p:sp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019453"/>
            <a:ext cx="9351134" cy="336937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1"/>
          <p:cNvSpPr txBox="1"/>
          <p:nvPr/>
        </p:nvSpPr>
        <p:spPr>
          <a:xfrm>
            <a:off x="3556403" y="5312630"/>
            <a:ext cx="7457339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T adalah 30, lakukan rotasi kanan dengan node anak (kiri/kanan) menggantikan node T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Jadikan subtree B sebagai anak kiri node 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Single Rotation (Contoh)</a:t>
            </a:r>
            <a:endParaRPr/>
          </a:p>
        </p:txBody>
      </p:sp>
      <p:pic>
        <p:nvPicPr>
          <p:cNvPr id="306" name="Google Shape;306;p22"/>
          <p:cNvPicPr preferRelativeResize="0"/>
          <p:nvPr/>
        </p:nvPicPr>
        <p:blipFill rotWithShape="1">
          <a:blip r:embed="rId3">
            <a:alphaModFix/>
          </a:blip>
          <a:srcRect b="0" l="0" r="0" t="7858"/>
          <a:stretch/>
        </p:blipFill>
        <p:spPr>
          <a:xfrm>
            <a:off x="754008" y="1719617"/>
            <a:ext cx="9525743" cy="470847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2"/>
          <p:cNvSpPr txBox="1"/>
          <p:nvPr/>
        </p:nvSpPr>
        <p:spPr>
          <a:xfrm>
            <a:off x="7514255" y="4439173"/>
            <a:ext cx="4468480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T adalah 10, lakukan rotasi kanan dengan node 5 menggantikan node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8 menjadi anak kiri node T (10)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4871161" y="4439173"/>
            <a:ext cx="325730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Single Rotation (Contoh)</a:t>
            </a: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471" y="2090650"/>
            <a:ext cx="10683057" cy="346398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/>
          <p:nvPr/>
        </p:nvSpPr>
        <p:spPr>
          <a:xfrm>
            <a:off x="6095999" y="5080618"/>
            <a:ext cx="5021180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T adalah 30, lakukan rotasi kiri dengan node 35 menggantikan node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32 menjadi anak kanan node T (30)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5384508" y="2090650"/>
            <a:ext cx="325730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Double Rotation</a:t>
            </a:r>
            <a:endParaRPr/>
          </a:p>
        </p:txBody>
      </p:sp>
      <p:grpSp>
        <p:nvGrpSpPr>
          <p:cNvPr id="322" name="Google Shape;322;p24"/>
          <p:cNvGrpSpPr/>
          <p:nvPr/>
        </p:nvGrpSpPr>
        <p:grpSpPr>
          <a:xfrm>
            <a:off x="1889504" y="1556090"/>
            <a:ext cx="10223339" cy="2477682"/>
            <a:chOff x="1889504" y="1556090"/>
            <a:chExt cx="10223339" cy="2477682"/>
          </a:xfrm>
        </p:grpSpPr>
        <p:pic>
          <p:nvPicPr>
            <p:cNvPr id="323" name="Google Shape;323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89504" y="1689408"/>
              <a:ext cx="1768096" cy="2344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63537" y="1861354"/>
              <a:ext cx="1818768" cy="2172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26883" y="1556090"/>
              <a:ext cx="1861164" cy="2306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32820" y="1696709"/>
              <a:ext cx="1884386" cy="2184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738562" y="1861354"/>
              <a:ext cx="2374281" cy="1695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8" name="Google Shape;328;p24"/>
          <p:cNvSpPr txBox="1"/>
          <p:nvPr/>
        </p:nvSpPr>
        <p:spPr>
          <a:xfrm>
            <a:off x="581192" y="1978925"/>
            <a:ext cx="106952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Kasus 3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581192" y="4667535"/>
            <a:ext cx="106952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Kasus 4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24"/>
          <p:cNvGrpSpPr/>
          <p:nvPr/>
        </p:nvGrpSpPr>
        <p:grpSpPr>
          <a:xfrm>
            <a:off x="1847992" y="4212370"/>
            <a:ext cx="10189897" cy="2491241"/>
            <a:chOff x="1847992" y="4212370"/>
            <a:chExt cx="10189897" cy="2491241"/>
          </a:xfrm>
        </p:grpSpPr>
        <p:pic>
          <p:nvPicPr>
            <p:cNvPr id="331" name="Google Shape;331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47992" y="4324051"/>
              <a:ext cx="1437939" cy="2377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825160" y="4559917"/>
              <a:ext cx="2074986" cy="2143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687703" y="4212370"/>
              <a:ext cx="2100767" cy="2321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789600" y="4322331"/>
              <a:ext cx="2147533" cy="2189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937133" y="4460604"/>
              <a:ext cx="2100756" cy="16399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Double Rotation (Contoh)</a:t>
            </a:r>
            <a:endParaRPr/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475" y="1715325"/>
            <a:ext cx="11003050" cy="406205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5"/>
          <p:cNvSpPr txBox="1"/>
          <p:nvPr/>
        </p:nvSpPr>
        <p:spPr>
          <a:xfrm>
            <a:off x="690373" y="5600863"/>
            <a:ext cx="5229164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Lakukan rotasi kiri pada node T – 1 (node 22)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27 menggantikan node 22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Subtree (24,26) menjadi anak kanan node 22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6501612" y="4909900"/>
            <a:ext cx="5385588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Lakukan rotasi kanan pada node T (node 30)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27 menggantikan node 30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29 menjadi anak kiri node 30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5"/>
          <p:cNvSpPr txBox="1"/>
          <p:nvPr/>
        </p:nvSpPr>
        <p:spPr>
          <a:xfrm>
            <a:off x="2192129" y="1715325"/>
            <a:ext cx="325730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5"/>
          <p:cNvSpPr txBox="1"/>
          <p:nvPr/>
        </p:nvSpPr>
        <p:spPr>
          <a:xfrm>
            <a:off x="1285750" y="2268778"/>
            <a:ext cx="518155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Double Rotation (Contoh)</a:t>
            </a:r>
            <a:endParaRPr/>
          </a:p>
        </p:txBody>
      </p:sp>
      <p:pic>
        <p:nvPicPr>
          <p:cNvPr id="351" name="Google Shape;3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686922"/>
            <a:ext cx="8618253" cy="456027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6"/>
          <p:cNvSpPr txBox="1"/>
          <p:nvPr/>
        </p:nvSpPr>
        <p:spPr>
          <a:xfrm>
            <a:off x="8278529" y="3674670"/>
            <a:ext cx="333228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Lakukan rotasi kiri pada node T – 1 (node 5)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2232998" y="6130428"/>
            <a:ext cx="400403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Lakukan rotasi kanan dengan node 6 menggantikan node 10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Double Rotation (Contoh)</a:t>
            </a:r>
            <a:endParaRPr/>
          </a:p>
        </p:txBody>
      </p:sp>
      <p:pic>
        <p:nvPicPr>
          <p:cNvPr id="359" name="Google Shape;3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30" y="1650453"/>
            <a:ext cx="9920750" cy="470940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8278529" y="3674670"/>
            <a:ext cx="333228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Lakukan rotasi kanan pada node T – 1 (node 9)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7"/>
          <p:cNvSpPr txBox="1"/>
          <p:nvPr/>
        </p:nvSpPr>
        <p:spPr>
          <a:xfrm>
            <a:off x="3147399" y="6206622"/>
            <a:ext cx="400403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Lakukan rotasi kiri dengan node 15 menggantikan node 9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Operasi AVL Tree: Delete</a:t>
            </a:r>
            <a:endParaRPr/>
          </a:p>
        </p:txBody>
      </p:sp>
      <p:sp>
        <p:nvSpPr>
          <p:cNvPr id="367" name="Google Shape;367;p28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Jika node yang akan dihapus berada pada posisi </a:t>
            </a:r>
            <a:r>
              <a:rPr i="1" lang="en-US"/>
              <a:t>leaf</a:t>
            </a:r>
            <a:r>
              <a:rPr lang="en-US"/>
              <a:t> atau node terbawah, maka dapat langsung di hapus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Jika node yang akan dihapus memiliki anak, maka proses penghapusannya harus di cek kembali untuk menyeimbangkan Binary Search Tree dengan perbedaan tinggi / level maksimal 1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❑"/>
            </a:pPr>
            <a:r>
              <a:rPr lang="en-US"/>
              <a:t>Diseimbangkan dengan melakukan rotasi, sama seperti waktu </a:t>
            </a:r>
            <a:r>
              <a:rPr b="1" i="1" lang="en-US"/>
              <a:t>insert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❑"/>
            </a:pPr>
            <a:r>
              <a:rPr lang="en-US"/>
              <a:t>Kasus 1 dan 2 dengan </a:t>
            </a:r>
            <a:r>
              <a:rPr b="1" lang="en-US"/>
              <a:t>single rotation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❑"/>
            </a:pPr>
            <a:r>
              <a:rPr lang="en-US"/>
              <a:t>Kasus 3 dan 4 dengan </a:t>
            </a:r>
            <a:r>
              <a:rPr b="1" lang="en-US"/>
              <a:t>double rotation</a:t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None/>
            </a:pPr>
            <a:r>
              <a:t/>
            </a:r>
            <a:endParaRPr/>
          </a:p>
        </p:txBody>
      </p:sp>
      <p:grpSp>
        <p:nvGrpSpPr>
          <p:cNvPr id="368" name="Google Shape;368;p28"/>
          <p:cNvGrpSpPr/>
          <p:nvPr/>
        </p:nvGrpSpPr>
        <p:grpSpPr>
          <a:xfrm>
            <a:off x="1624083" y="4394578"/>
            <a:ext cx="8666329" cy="2094089"/>
            <a:chOff x="1364776" y="4339989"/>
            <a:chExt cx="8828820" cy="2224584"/>
          </a:xfrm>
        </p:grpSpPr>
        <p:pic>
          <p:nvPicPr>
            <p:cNvPr id="369" name="Google Shape;369;p28"/>
            <p:cNvPicPr preferRelativeResize="0"/>
            <p:nvPr/>
          </p:nvPicPr>
          <p:blipFill rotWithShape="1">
            <a:blip r:embed="rId3">
              <a:alphaModFix/>
            </a:blip>
            <a:srcRect b="5839" l="5751" r="5002" t="12171"/>
            <a:stretch/>
          </p:blipFill>
          <p:spPr>
            <a:xfrm>
              <a:off x="1364776" y="4339989"/>
              <a:ext cx="8828820" cy="2224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8"/>
            <p:cNvSpPr txBox="1"/>
            <p:nvPr/>
          </p:nvSpPr>
          <p:spPr>
            <a:xfrm>
              <a:off x="2014207" y="4872251"/>
              <a:ext cx="325730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 txBox="1"/>
            <p:nvPr/>
          </p:nvSpPr>
          <p:spPr>
            <a:xfrm>
              <a:off x="5155467" y="4872251"/>
              <a:ext cx="325730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 txBox="1"/>
            <p:nvPr/>
          </p:nvSpPr>
          <p:spPr>
            <a:xfrm>
              <a:off x="7674531" y="4906792"/>
              <a:ext cx="325730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 txBox="1"/>
            <p:nvPr/>
          </p:nvSpPr>
          <p:spPr>
            <a:xfrm>
              <a:off x="8133862" y="4982276"/>
              <a:ext cx="325730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28"/>
          <p:cNvSpPr txBox="1"/>
          <p:nvPr/>
        </p:nvSpPr>
        <p:spPr>
          <a:xfrm>
            <a:off x="2395435" y="6406780"/>
            <a:ext cx="103105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Left-left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4399936" y="6393132"/>
            <a:ext cx="136447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Right-right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8"/>
          <p:cNvSpPr txBox="1"/>
          <p:nvPr/>
        </p:nvSpPr>
        <p:spPr>
          <a:xfrm>
            <a:off x="6591453" y="6379484"/>
            <a:ext cx="119776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Right-left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8"/>
          <p:cNvSpPr txBox="1"/>
          <p:nvPr/>
        </p:nvSpPr>
        <p:spPr>
          <a:xfrm>
            <a:off x="8659442" y="6379484"/>
            <a:ext cx="119776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Left-right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Operasi AVL Tree: Delete (Contoh)</a:t>
            </a:r>
            <a:endParaRPr/>
          </a:p>
        </p:txBody>
      </p:sp>
      <p:pic>
        <p:nvPicPr>
          <p:cNvPr id="383" name="Google Shape;383;p29"/>
          <p:cNvPicPr preferRelativeResize="0"/>
          <p:nvPr/>
        </p:nvPicPr>
        <p:blipFill rotWithShape="1">
          <a:blip r:embed="rId3">
            <a:alphaModFix/>
          </a:blip>
          <a:srcRect b="0" l="0" r="48820" t="0"/>
          <a:stretch/>
        </p:blipFill>
        <p:spPr>
          <a:xfrm>
            <a:off x="2648130" y="1785562"/>
            <a:ext cx="2502283" cy="23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6832" y="4203889"/>
            <a:ext cx="4963463" cy="2375067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9"/>
          <p:cNvSpPr txBox="1"/>
          <p:nvPr/>
        </p:nvSpPr>
        <p:spPr>
          <a:xfrm>
            <a:off x="6632813" y="2119953"/>
            <a:ext cx="511790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kita menghapus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60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AVL tree sebelah kiri, maka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55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akan menggantikan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60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Ingat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cari maksimum di subtree kiri atau minimum di subtree kanan untuk menggantikan node yang dihapus)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menjadi tidak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(kasus 2) setelah proses penghapusan dan harus diseimbangkan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Lakukan single rotation (rotasi kiri) pada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T = 55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🡪 ternyata masih tidak seimbang (kasus 4)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9"/>
          <p:cNvSpPr txBox="1"/>
          <p:nvPr/>
        </p:nvSpPr>
        <p:spPr>
          <a:xfrm>
            <a:off x="209552" y="4932526"/>
            <a:ext cx="106952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Kasus 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9"/>
          <p:cNvSpPr txBox="1"/>
          <p:nvPr/>
        </p:nvSpPr>
        <p:spPr>
          <a:xfrm>
            <a:off x="5049958" y="5890144"/>
            <a:ext cx="106952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Kasus 4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9"/>
          <p:cNvSpPr txBox="1"/>
          <p:nvPr/>
        </p:nvSpPr>
        <p:spPr>
          <a:xfrm>
            <a:off x="3022364" y="4387999"/>
            <a:ext cx="29367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Multi-way (M-way) Search Tree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Kita sudah mempelajari: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/>
              <a:t>Tree</a:t>
            </a:r>
            <a:r>
              <a:rPr lang="en-US" sz="2000"/>
              <a:t> secara general, satu node bisa memiliki lebih dari satu node anak (</a:t>
            </a:r>
            <a:r>
              <a:rPr i="1" lang="en-US" sz="2000"/>
              <a:t>multiple child node</a:t>
            </a:r>
            <a:r>
              <a:rPr lang="en-US" sz="2000"/>
              <a:t>)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/>
              <a:t>Search Tree</a:t>
            </a:r>
            <a:r>
              <a:rPr lang="en-US" sz="2000"/>
              <a:t>: ada hubungan antar elemennya (subtree kiri lebih kecil dan subtree kanan lebih besar). Strukturnya </a:t>
            </a:r>
            <a:r>
              <a:rPr i="1" lang="en-US" sz="2000"/>
              <a:t>binary (two-way)</a:t>
            </a:r>
            <a:r>
              <a:rPr lang="en-US" sz="2000"/>
              <a:t> atau </a:t>
            </a:r>
            <a:r>
              <a:rPr i="1" lang="en-US" sz="2000"/>
              <a:t>non binary (multi-way)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/>
              <a:t>Binary Search Tree</a:t>
            </a:r>
            <a:r>
              <a:rPr lang="en-US" sz="2000"/>
              <a:t>: satu node maksimum memiliki dua node anak</a:t>
            </a:r>
            <a:endParaRPr sz="2000"/>
          </a:p>
          <a:p>
            <a:pPr indent="-189160" lvl="1" marL="63000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/>
              <a:t>Multi-way (M-way) Search Tree: </a:t>
            </a:r>
            <a:r>
              <a:rPr lang="en-US" sz="2400"/>
              <a:t>setiap node dapat memiliki lebih dari dua node anak dan antar elemennya mempunyai hubungan yang spesifik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108" y="4288431"/>
            <a:ext cx="3246460" cy="239557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Operasi AVL Tree: Delete</a:t>
            </a:r>
            <a:endParaRPr/>
          </a:p>
        </p:txBody>
      </p:sp>
      <p:pic>
        <p:nvPicPr>
          <p:cNvPr id="395" name="Google Shape;39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236" y="1555438"/>
            <a:ext cx="5841394" cy="278758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0"/>
          <p:cNvSpPr txBox="1"/>
          <p:nvPr/>
        </p:nvSpPr>
        <p:spPr>
          <a:xfrm>
            <a:off x="6769291" y="2906637"/>
            <a:ext cx="511790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Diperlukan double rotation untuk kasus 4 (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rotasi kiri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 node 25 dan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rotasi kanan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 node 50) untuk menyeimbangkan AVL tree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4628575" y="5144180"/>
            <a:ext cx="121058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program AVL tree</a:t>
            </a:r>
            <a:endParaRPr/>
          </a:p>
        </p:txBody>
      </p:sp>
      <p:sp>
        <p:nvSpPr>
          <p:cNvPr id="403" name="Google Shape;403;p31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int getBalanceFactor(struct Node *N)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struct Node* rightRotate(struct Node *y)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struct Node *leftRotate(struct Node *x)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struct Node* insert(struct Node* node, int new_data)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struct Node* deleteNode(struct Node* root, int deleted_data)</a:t>
            </a:r>
            <a:endParaRPr/>
          </a:p>
        </p:txBody>
      </p:sp>
      <p:pic>
        <p:nvPicPr>
          <p:cNvPr id="404" name="Google Shape;4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1415" y="4004259"/>
            <a:ext cx="4220137" cy="254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Latihan</a:t>
            </a:r>
            <a:endParaRPr/>
          </a:p>
        </p:txBody>
      </p:sp>
      <p:sp>
        <p:nvSpPr>
          <p:cNvPr id="410" name="Google Shape;410;p32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Gambarkan proses pembentukan AVL Tree dengan memasukan elemen – elemen dengan urutan sebagai berikut: 10, 20, 15, 25, 30, 16, 18, 19 dimulai dari Tree kosong!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Gambarkan proses penghapusan node 30 dari AVL Tree yang terbentuk!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/>
          <p:nvPr>
            <p:ph type="title"/>
          </p:nvPr>
        </p:nvSpPr>
        <p:spPr>
          <a:xfrm>
            <a:off x="575895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TERIMA KASIH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Multi-way (M-way) Search Tree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581195" y="1803401"/>
            <a:ext cx="11029614" cy="207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1" lang="en-US"/>
              <a:t>Multi-way tree of order </a:t>
            </a:r>
            <a:r>
              <a:rPr b="1" i="1" lang="en-US"/>
              <a:t>M </a:t>
            </a:r>
            <a:r>
              <a:rPr lang="en-US"/>
              <a:t>(atau </a:t>
            </a:r>
            <a:r>
              <a:rPr b="1" i="1" lang="en-US"/>
              <a:t>M</a:t>
            </a:r>
            <a:r>
              <a:rPr b="1" lang="en-US"/>
              <a:t>-way tree</a:t>
            </a:r>
            <a:r>
              <a:rPr lang="en-US"/>
              <a:t>) mempunyai karakteristik: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Setiap node pada tree bisa berisi lebih dari satu elemen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b="1" i="1" lang="en-US"/>
              <a:t>M</a:t>
            </a:r>
            <a:r>
              <a:rPr lang="en-US"/>
              <a:t> adalah</a:t>
            </a:r>
            <a:r>
              <a:rPr i="1" lang="en-US"/>
              <a:t> </a:t>
            </a:r>
            <a:r>
              <a:rPr b="1" i="1" lang="en-US"/>
              <a:t>order</a:t>
            </a:r>
            <a:r>
              <a:rPr i="1" lang="en-US"/>
              <a:t> </a:t>
            </a:r>
            <a:r>
              <a:rPr lang="en-US"/>
              <a:t>dari tree tersebut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Dapat memiliki </a:t>
            </a:r>
            <a:r>
              <a:rPr b="1" i="1" lang="en-US"/>
              <a:t>M</a:t>
            </a:r>
            <a:r>
              <a:rPr lang="en-US"/>
              <a:t> node anak (lebih dari dua)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Jika setiap node dapat memiliki </a:t>
            </a:r>
            <a:r>
              <a:rPr b="1" i="1" lang="en-US"/>
              <a:t>M </a:t>
            </a:r>
            <a:r>
              <a:rPr lang="en-US"/>
              <a:t>node anak, maka node tersebut berisi paling banyak (</a:t>
            </a:r>
            <a:r>
              <a:rPr b="1" i="1" lang="en-US"/>
              <a:t>M - 1</a:t>
            </a:r>
            <a:r>
              <a:rPr lang="en-US"/>
              <a:t>) elemen</a:t>
            </a:r>
            <a:endParaRPr i="1"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Posisi elemen – elemen tersebut mengikuti konsep search tree (node kiri lebih kecil, node kanan lebih besar)</a:t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515" y="4168065"/>
            <a:ext cx="7291779" cy="246678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2472742" y="4090791"/>
            <a:ext cx="9941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/elemen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9171294" y="4926913"/>
            <a:ext cx="3034935" cy="10772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Gambar disamping asumsinya ada data yang sama di tree, tapi umunya tidak ada data yang sama di BST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M-way Tree (Contoh)</a:t>
            </a:r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44" y="2060812"/>
            <a:ext cx="8748712" cy="446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410585" y="2060812"/>
            <a:ext cx="21707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</a:t>
            </a: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4389085" y="1601582"/>
            <a:ext cx="522450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 di dalam node maksimum adalah 3 (M-1)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7908772" y="2260866"/>
            <a:ext cx="3121367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anak berada di antara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 – elemen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-nya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5004638" y="5525105"/>
            <a:ext cx="460895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Jumlah maksimum node anak adalah 4 (M)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M-way Tree (Contoh)</a:t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6799" y="2544667"/>
            <a:ext cx="9818402" cy="3090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887104" y="2060812"/>
            <a:ext cx="10935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= 5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i="1" lang="en-US"/>
              <a:t>Fulll, Complete</a:t>
            </a:r>
            <a:r>
              <a:rPr lang="en-US"/>
              <a:t>, dan </a:t>
            </a:r>
            <a:r>
              <a:rPr i="1" lang="en-US"/>
              <a:t>Balanced Binary Tree</a:t>
            </a:r>
            <a:endParaRPr i="1"/>
          </a:p>
        </p:txBody>
      </p:sp>
      <p:sp>
        <p:nvSpPr>
          <p:cNvPr id="153" name="Google Shape;153;p7"/>
          <p:cNvSpPr txBox="1"/>
          <p:nvPr/>
        </p:nvSpPr>
        <p:spPr>
          <a:xfrm>
            <a:off x="1124534" y="5692473"/>
            <a:ext cx="68804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565066" y="1714658"/>
            <a:ext cx="11029615" cy="1499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Full</a:t>
            </a:r>
            <a:r>
              <a:rPr lang="en-US"/>
              <a:t>: Jika setiap node mempunyai 2 node anak (sebuah binary tree dikatakan </a:t>
            </a:r>
            <a:r>
              <a:rPr b="1" i="1" lang="en-US"/>
              <a:t>full</a:t>
            </a:r>
            <a:r>
              <a:rPr lang="en-US"/>
              <a:t> jika semua node kecuali </a:t>
            </a:r>
            <a:r>
              <a:rPr i="1" lang="en-US"/>
              <a:t>leaf node </a:t>
            </a:r>
            <a:r>
              <a:rPr lang="en-US"/>
              <a:t>memiliki 2 node anak)</a:t>
            </a:r>
            <a:endParaRPr b="1"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Complete</a:t>
            </a:r>
            <a:r>
              <a:rPr lang="en-US"/>
              <a:t>: Jika di setiap level “full” = berisi </a:t>
            </a:r>
            <a:r>
              <a:rPr b="1" lang="en-US"/>
              <a:t>2^n</a:t>
            </a:r>
            <a:r>
              <a:rPr lang="en-US"/>
              <a:t> node (n = level), kecuali level terakhir (jika terisi, maka left dulu yang terisi)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Balanced</a:t>
            </a:r>
            <a:r>
              <a:rPr lang="en-US"/>
              <a:t>: Jika tinggi/kedalaman subtree kiri dan kanan dari setiap node tidak lebih dari 1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3546744" y="5575761"/>
            <a:ext cx="12658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5854" l="3671" r="4713" t="6563"/>
          <a:stretch/>
        </p:blipFill>
        <p:spPr>
          <a:xfrm>
            <a:off x="5448879" y="3496235"/>
            <a:ext cx="6743121" cy="278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669" y="3575099"/>
            <a:ext cx="2325781" cy="184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3000" y="3706839"/>
            <a:ext cx="1713293" cy="171329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7200350" y="6250675"/>
            <a:ext cx="304912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 vs Unbalanced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i="1" lang="en-US"/>
              <a:t>Fulll, Complete</a:t>
            </a:r>
            <a:r>
              <a:rPr lang="en-US"/>
              <a:t>, dan </a:t>
            </a:r>
            <a:r>
              <a:rPr i="1" lang="en-US"/>
              <a:t>Balanced</a:t>
            </a:r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13079" l="0" r="0" t="0"/>
          <a:stretch/>
        </p:blipFill>
        <p:spPr>
          <a:xfrm>
            <a:off x="526792" y="1699394"/>
            <a:ext cx="5007736" cy="2399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803" y="4485920"/>
            <a:ext cx="6386015" cy="225107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/>
          <p:nvPr/>
        </p:nvSpPr>
        <p:spPr>
          <a:xfrm>
            <a:off x="604403" y="1566316"/>
            <a:ext cx="4812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3030660" y="1587850"/>
            <a:ext cx="4812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673768" y="4330010"/>
            <a:ext cx="4812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3545814" y="4330009"/>
            <a:ext cx="4812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6821625" y="2222348"/>
            <a:ext cx="48767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Bagaimana untuk pohon A, B, C, D, E?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2811" y="3478731"/>
            <a:ext cx="4041825" cy="3112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7885204" y="3488904"/>
            <a:ext cx="4587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B-tree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581192" y="1642980"/>
            <a:ext cx="11306007" cy="48021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30" r="0" t="-7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2019-08-19T16:47:32Z</dcterms:created>
  <dc:creator>BPS-Client</dc:creator>
</cp:coreProperties>
</file>