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embeddedFontLst>
    <p:embeddedFont>
      <p:font typeface="Gill San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Wx20BmjJPyUMRw4XeTcrPlrGT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GillSans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adalah indeks array dari elemen teratas array</a:t>
            </a:r>
            <a:endParaRPr/>
          </a:p>
        </p:txBody>
      </p:sp>
      <p:sp>
        <p:nvSpPr>
          <p:cNvPr id="146" name="Google Shape;14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(expression)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​{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case constant1: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//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case constant2: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//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default: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// default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85" name="Google Shape;18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578089" y="4203702"/>
            <a:ext cx="11022051" cy="174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6"/>
          <p:cNvSpPr txBox="1"/>
          <p:nvPr>
            <p:ph type="ctrTitle"/>
          </p:nvPr>
        </p:nvSpPr>
        <p:spPr>
          <a:xfrm>
            <a:off x="581193" y="1005450"/>
            <a:ext cx="9828356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" type="subTitle"/>
          </p:nvPr>
        </p:nvSpPr>
        <p:spPr>
          <a:xfrm>
            <a:off x="581193" y="24804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6"/>
          <p:cNvSpPr txBox="1"/>
          <p:nvPr>
            <p:ph idx="10" type="dt"/>
          </p:nvPr>
        </p:nvSpPr>
        <p:spPr>
          <a:xfrm>
            <a:off x="7605951" y="595613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2" type="sldNum"/>
          </p:nvPr>
        </p:nvSpPr>
        <p:spPr>
          <a:xfrm>
            <a:off x="10558300" y="5956139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92566" y="1488609"/>
            <a:ext cx="1582175" cy="15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5"/>
          <p:cNvSpPr/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5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5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6"/>
          <p:cNvSpPr/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6"/>
          <p:cNvSpPr txBox="1"/>
          <p:nvPr>
            <p:ph type="title"/>
          </p:nvPr>
        </p:nvSpPr>
        <p:spPr>
          <a:xfrm rot="5400000">
            <a:off x="7249747" y="2265183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6"/>
          <p:cNvSpPr txBox="1"/>
          <p:nvPr>
            <p:ph idx="1" type="body"/>
          </p:nvPr>
        </p:nvSpPr>
        <p:spPr>
          <a:xfrm rot="5400000">
            <a:off x="2131528" y="-680875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46"/>
          <p:cNvSpPr txBox="1"/>
          <p:nvPr>
            <p:ph idx="10" type="dt"/>
          </p:nvPr>
        </p:nvSpPr>
        <p:spPr>
          <a:xfrm>
            <a:off x="8993674" y="5956139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idx="11" type="ftr"/>
          </p:nvPr>
        </p:nvSpPr>
        <p:spPr>
          <a:xfrm>
            <a:off x="774925" y="5951813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6"/>
          <p:cNvSpPr txBox="1"/>
          <p:nvPr>
            <p:ph idx="12" type="sldNum"/>
          </p:nvPr>
        </p:nvSpPr>
        <p:spPr>
          <a:xfrm>
            <a:off x="10446616" y="5956139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/>
          <p:nvPr/>
        </p:nvSpPr>
        <p:spPr>
          <a:xfrm>
            <a:off x="440285" y="614409"/>
            <a:ext cx="11309339" cy="89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10558301" y="5956139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9"/>
          <p:cNvSpPr txBox="1"/>
          <p:nvPr>
            <p:ph type="title"/>
          </p:nvPr>
        </p:nvSpPr>
        <p:spPr>
          <a:xfrm>
            <a:off x="575895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0"/>
          <p:cNvSpPr txBox="1"/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581194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40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/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" type="body"/>
          </p:nvPr>
        </p:nvSpPr>
        <p:spPr>
          <a:xfrm>
            <a:off x="581194" y="2228004"/>
            <a:ext cx="5422391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2" type="body"/>
          </p:nvPr>
        </p:nvSpPr>
        <p:spPr>
          <a:xfrm>
            <a:off x="6188417" y="2228004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/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idx="1" type="body"/>
          </p:nvPr>
        </p:nvSpPr>
        <p:spPr>
          <a:xfrm>
            <a:off x="887220" y="2250894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p42"/>
          <p:cNvSpPr txBox="1"/>
          <p:nvPr>
            <p:ph idx="2" type="body"/>
          </p:nvPr>
        </p:nvSpPr>
        <p:spPr>
          <a:xfrm>
            <a:off x="581195" y="2926054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3" type="body"/>
          </p:nvPr>
        </p:nvSpPr>
        <p:spPr>
          <a:xfrm>
            <a:off x="6523737" y="2250894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4" name="Google Shape;64;p42"/>
          <p:cNvSpPr txBox="1"/>
          <p:nvPr>
            <p:ph idx="4" type="body"/>
          </p:nvPr>
        </p:nvSpPr>
        <p:spPr>
          <a:xfrm>
            <a:off x="6217710" y="2926054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3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E7757"/>
              </a:buClr>
              <a:buSzPts val="2000"/>
              <a:buFont typeface="Gill Sans"/>
              <a:buNone/>
              <a:defRPr b="0" sz="2000"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43"/>
          <p:cNvSpPr txBox="1"/>
          <p:nvPr>
            <p:ph idx="2" type="body"/>
          </p:nvPr>
        </p:nvSpPr>
        <p:spPr>
          <a:xfrm>
            <a:off x="5740824" y="5262298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43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4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44"/>
          <p:cNvSpPr txBox="1"/>
          <p:nvPr>
            <p:ph idx="1" type="body"/>
          </p:nvPr>
        </p:nvSpPr>
        <p:spPr>
          <a:xfrm>
            <a:off x="581193" y="5260129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44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5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5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jpg"/><Relationship Id="rId4" Type="http://schemas.openxmlformats.org/officeDocument/2006/relationships/image" Target="../media/image27.png"/><Relationship Id="rId5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81193" y="1005450"/>
            <a:ext cx="9828356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STRUKTUR DATA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81193" y="24804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/>
              <a:t>Pertemuan 6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581193" y="3570163"/>
            <a:ext cx="9828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(Ratih Ngestrini)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309" y="870630"/>
            <a:ext cx="9614609" cy="550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Stack menggunakan Linked List</a:t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1446672" y="2261928"/>
            <a:ext cx="10164134" cy="3006107"/>
            <a:chOff x="2830765" y="2143641"/>
            <a:chExt cx="9710200" cy="2678562"/>
          </a:xfrm>
        </p:grpSpPr>
        <p:pic>
          <p:nvPicPr>
            <p:cNvPr id="203" name="Google Shape;203;p11"/>
            <p:cNvPicPr preferRelativeResize="0"/>
            <p:nvPr/>
          </p:nvPicPr>
          <p:blipFill rotWithShape="1">
            <a:blip r:embed="rId3">
              <a:alphaModFix/>
            </a:blip>
            <a:srcRect b="4532" l="0" r="44503" t="7873"/>
            <a:stretch/>
          </p:blipFill>
          <p:spPr>
            <a:xfrm>
              <a:off x="2830765" y="2143641"/>
              <a:ext cx="3457493" cy="2678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1"/>
            <p:cNvSpPr txBox="1"/>
            <p:nvPr/>
          </p:nvSpPr>
          <p:spPr>
            <a:xfrm>
              <a:off x="6288257" y="2850587"/>
              <a:ext cx="6252708" cy="60333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Stack menggunakan single linked list yang memiliki 3 elemen dan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TOP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(elemen teratas) mempunyai alamat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4800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Stack menggunakan Linked List</a:t>
            </a:r>
            <a:endParaRPr/>
          </a:p>
        </p:txBody>
      </p:sp>
      <p:sp>
        <p:nvSpPr>
          <p:cNvPr id="210" name="Google Shape;210;p12"/>
          <p:cNvSpPr txBox="1"/>
          <p:nvPr/>
        </p:nvSpPr>
        <p:spPr>
          <a:xfrm>
            <a:off x="473728" y="4652243"/>
            <a:ext cx="11029616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Inisialisasi stack dengan membuat pointer head dari stack tersebut menunjuk ke NULL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473728" y="1792661"/>
            <a:ext cx="11029616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Deklarasikan elemen dari stack dengan mendefinisikan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structure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list dan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dari stack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6849" l="0" r="0" t="0"/>
          <a:stretch/>
        </p:blipFill>
        <p:spPr>
          <a:xfrm>
            <a:off x="2970947" y="5118952"/>
            <a:ext cx="3341169" cy="139183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/>
          <p:nvPr/>
        </p:nvSpPr>
        <p:spPr>
          <a:xfrm>
            <a:off x="7153145" y="5267408"/>
            <a:ext cx="2468527" cy="1243374"/>
          </a:xfrm>
          <a:prstGeom prst="wedgeEllipseCallout">
            <a:avLst>
              <a:gd fmla="val -102276" name="adj1"/>
              <a:gd fmla="val 7009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(linked list) kosong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0947" y="2500548"/>
            <a:ext cx="3750603" cy="2118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419" y="2757714"/>
            <a:ext cx="6320997" cy="219106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Stack menggunakan Linked List =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push()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417419" y="1800118"/>
            <a:ext cx="6174450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untuk menambahkan elemen baru ke stack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6649925" y="2652822"/>
            <a:ext cx="5373780" cy="2585323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 node baru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Masukan data dari node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Tunjuk pointer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dari node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sebelumnya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Jadikan node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sebagai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baru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Stack menggunakan Linked List =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endParaRPr/>
          </a:p>
        </p:txBody>
      </p:sp>
      <p:sp>
        <p:nvSpPr>
          <p:cNvPr id="228" name="Google Shape;228;p14"/>
          <p:cNvSpPr txBox="1"/>
          <p:nvPr/>
        </p:nvSpPr>
        <p:spPr>
          <a:xfrm>
            <a:off x="409431" y="1907899"/>
            <a:ext cx="8843751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untuk menghapus elemen dari stack : </a:t>
            </a: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LIFO (Last In First Out)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5145207" y="3141167"/>
            <a:ext cx="6465601" cy="1338828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 temporary node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menunjuk ke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Jadikan node setelah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sebagai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baru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Hapus/bebaskan memory dari temporary node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704609"/>
            <a:ext cx="3860179" cy="2776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Stack menggunakan Linked List =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display()</a:t>
            </a:r>
            <a:endParaRPr/>
          </a:p>
        </p:txBody>
      </p:sp>
      <p:sp>
        <p:nvSpPr>
          <p:cNvPr id="236" name="Google Shape;236;p15"/>
          <p:cNvSpPr txBox="1"/>
          <p:nvPr/>
        </p:nvSpPr>
        <p:spPr>
          <a:xfrm>
            <a:off x="409431" y="1689531"/>
            <a:ext cx="5063321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untuk menampilkan isi dari stack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6574782" y="1689531"/>
            <a:ext cx="5271475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untuk menampilkan isi dari node TOP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4782" y="2538697"/>
            <a:ext cx="3865755" cy="140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192" y="2538697"/>
            <a:ext cx="4728222" cy="334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Stack menggunakan Linked List</a:t>
            </a:r>
            <a:endParaRPr/>
          </a:p>
        </p:txBody>
      </p:sp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945019"/>
            <a:ext cx="3598922" cy="460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2851" y="2052411"/>
            <a:ext cx="6877957" cy="284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Aplikasi Stack dalam Dunia Nyata</a:t>
            </a:r>
            <a:endParaRPr/>
          </a:p>
        </p:txBody>
      </p:sp>
      <p:sp>
        <p:nvSpPr>
          <p:cNvPr id="252" name="Google Shape;252;p17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Fitur undo-redo pada editor seperti text editor, photoshop, dll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Fitur backward dan forward pada web browser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Backtracking pada game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Queue (Antrian)</a:t>
            </a:r>
            <a:endParaRPr/>
          </a:p>
        </p:txBody>
      </p:sp>
      <p:sp>
        <p:nvSpPr>
          <p:cNvPr id="258" name="Google Shape;258;p18"/>
          <p:cNvSpPr txBox="1"/>
          <p:nvPr>
            <p:ph idx="1" type="body"/>
          </p:nvPr>
        </p:nvSpPr>
        <p:spPr>
          <a:xfrm>
            <a:off x="581194" y="1803400"/>
            <a:ext cx="11029615" cy="2550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Struktur data yang menyimpan data dengan konsep </a:t>
            </a:r>
            <a:r>
              <a:rPr b="1" lang="en-US"/>
              <a:t>FIFO (First In First Out)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Atau bisa juga disebut </a:t>
            </a:r>
            <a:r>
              <a:rPr b="1" lang="en-US"/>
              <a:t>LILO (Last In Last Out)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Tidak seperti stack yang mempunyai satu </a:t>
            </a:r>
            <a:r>
              <a:rPr i="1" lang="en-US"/>
              <a:t>end</a:t>
            </a:r>
            <a:r>
              <a:rPr lang="en-US"/>
              <a:t>, queue mempunyai 2 </a:t>
            </a:r>
            <a:r>
              <a:rPr i="1" lang="en-US"/>
              <a:t>ends</a:t>
            </a:r>
            <a:r>
              <a:rPr lang="en-US"/>
              <a:t>/ujung yaitu </a:t>
            </a:r>
            <a:r>
              <a:rPr b="1" lang="en-US"/>
              <a:t>tail (rear) </a:t>
            </a:r>
            <a:r>
              <a:rPr lang="en-US"/>
              <a:t>dan </a:t>
            </a:r>
            <a:r>
              <a:rPr b="1" lang="en-US"/>
              <a:t>head (front)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Penambahan elemen hanya bisa dilakukan pada </a:t>
            </a:r>
            <a:r>
              <a:rPr b="1" lang="en-US"/>
              <a:t>tail (rear) </a:t>
            </a:r>
            <a:r>
              <a:rPr lang="en-US"/>
              <a:t>dan penghapusan (pengambilan elemen) dilakukan lewat </a:t>
            </a:r>
            <a:r>
              <a:rPr b="1" lang="en-US"/>
              <a:t>head (front)</a:t>
            </a:r>
            <a:endParaRPr b="1" i="1"/>
          </a:p>
        </p:txBody>
      </p:sp>
      <p:pic>
        <p:nvPicPr>
          <p:cNvPr id="259" name="Google Shape;2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6693" y="4353635"/>
            <a:ext cx="7620000" cy="18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Operasi pada Queue</a:t>
            </a:r>
            <a:endParaRPr/>
          </a:p>
        </p:txBody>
      </p:sp>
      <p:sp>
        <p:nvSpPr>
          <p:cNvPr id="265" name="Google Shape;265;p19"/>
          <p:cNvSpPr txBox="1"/>
          <p:nvPr>
            <p:ph idx="1" type="body"/>
          </p:nvPr>
        </p:nvSpPr>
        <p:spPr>
          <a:xfrm>
            <a:off x="581194" y="1803401"/>
            <a:ext cx="11029615" cy="1376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Enqueue</a:t>
            </a:r>
            <a:r>
              <a:rPr lang="en-US"/>
              <a:t> : menambah satu elemen baru ke dalam antrian (queue)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Dequeue</a:t>
            </a:r>
            <a:r>
              <a:rPr lang="en-US"/>
              <a:t> : menghapus elemen di dalam antrian (queue)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66" name="Google Shape;266;p19"/>
          <p:cNvPicPr preferRelativeResize="0"/>
          <p:nvPr/>
        </p:nvPicPr>
        <p:blipFill rotWithShape="1">
          <a:blip r:embed="rId3">
            <a:alphaModFix/>
          </a:blip>
          <a:srcRect b="29028" l="0" r="0" t="9735"/>
          <a:stretch/>
        </p:blipFill>
        <p:spPr>
          <a:xfrm>
            <a:off x="2246903" y="2906973"/>
            <a:ext cx="7976295" cy="3256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Agenda Pertemuan</a:t>
            </a:r>
            <a:endParaRPr/>
          </a:p>
        </p:txBody>
      </p:sp>
      <p:grpSp>
        <p:nvGrpSpPr>
          <p:cNvPr id="109" name="Google Shape;109;p2"/>
          <p:cNvGrpSpPr/>
          <p:nvPr/>
        </p:nvGrpSpPr>
        <p:grpSpPr>
          <a:xfrm>
            <a:off x="3181576" y="2009621"/>
            <a:ext cx="5256584" cy="720080"/>
            <a:chOff x="3131840" y="1491566"/>
            <a:chExt cx="5256584" cy="576128"/>
          </a:xfrm>
        </p:grpSpPr>
        <p:sp>
          <p:nvSpPr>
            <p:cNvPr id="110" name="Google Shape;110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 rot="5400000">
              <a:off x="3203840" y="1419566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3181576" y="2882086"/>
            <a:ext cx="5256584" cy="720000"/>
            <a:chOff x="3131840" y="1491630"/>
            <a:chExt cx="5256584" cy="576064"/>
          </a:xfrm>
        </p:grpSpPr>
        <p:sp>
          <p:nvSpPr>
            <p:cNvPr id="113" name="Google Shape;113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2"/>
          <p:cNvSpPr txBox="1"/>
          <p:nvPr/>
        </p:nvSpPr>
        <p:spPr>
          <a:xfrm>
            <a:off x="3170066" y="2882086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901578" y="2090345"/>
            <a:ext cx="43925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Tumpukan (</a:t>
            </a:r>
            <a:r>
              <a:rPr b="1" i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2"/>
          <p:cNvGrpSpPr/>
          <p:nvPr/>
        </p:nvGrpSpPr>
        <p:grpSpPr>
          <a:xfrm>
            <a:off x="3913086" y="2975140"/>
            <a:ext cx="4392568" cy="546224"/>
            <a:chOff x="3851840" y="1356248"/>
            <a:chExt cx="4392568" cy="546224"/>
          </a:xfrm>
        </p:grpSpPr>
        <p:sp>
          <p:nvSpPr>
            <p:cNvPr id="118" name="Google Shape;118;p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Antrian (</a:t>
              </a:r>
              <a:r>
                <a:rPr b="1" i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queue</a:t>
              </a: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"/>
          <p:cNvSpPr txBox="1"/>
          <p:nvPr/>
        </p:nvSpPr>
        <p:spPr>
          <a:xfrm>
            <a:off x="3166573" y="2014999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194" y="2009621"/>
            <a:ext cx="1351820" cy="3000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Queue menggunakan Array</a:t>
            </a:r>
            <a:endParaRPr/>
          </a:p>
        </p:txBody>
      </p:sp>
      <p:sp>
        <p:nvSpPr>
          <p:cNvPr id="272" name="Google Shape;272;p20"/>
          <p:cNvSpPr txBox="1"/>
          <p:nvPr/>
        </p:nvSpPr>
        <p:spPr>
          <a:xfrm>
            <a:off x="362828" y="4035187"/>
            <a:ext cx="11382233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Deklarasikan stack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sebagai Array dengan ukuran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(kapasitas dari antrian)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20"/>
          <p:cNvGrpSpPr/>
          <p:nvPr/>
        </p:nvGrpSpPr>
        <p:grpSpPr>
          <a:xfrm>
            <a:off x="2879680" y="1637729"/>
            <a:ext cx="6518205" cy="2279176"/>
            <a:chOff x="2879680" y="1937983"/>
            <a:chExt cx="6518205" cy="2279176"/>
          </a:xfrm>
        </p:grpSpPr>
        <p:pic>
          <p:nvPicPr>
            <p:cNvPr id="274" name="Google Shape;274;p20"/>
            <p:cNvPicPr preferRelativeResize="0"/>
            <p:nvPr/>
          </p:nvPicPr>
          <p:blipFill rotWithShape="1">
            <a:blip r:embed="rId3">
              <a:alphaModFix/>
            </a:blip>
            <a:srcRect b="36161" l="0" r="0" t="11390"/>
            <a:stretch/>
          </p:blipFill>
          <p:spPr>
            <a:xfrm>
              <a:off x="2879680" y="1937983"/>
              <a:ext cx="6518205" cy="22791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20"/>
            <p:cNvSpPr txBox="1"/>
            <p:nvPr/>
          </p:nvSpPr>
          <p:spPr>
            <a:xfrm>
              <a:off x="4188165" y="2726318"/>
              <a:ext cx="35620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5         4         3        2        1        0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6" name="Google Shape;2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0755" y="4628779"/>
            <a:ext cx="4677842" cy="93984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0"/>
          <p:cNvSpPr txBox="1"/>
          <p:nvPr/>
        </p:nvSpPr>
        <p:spPr>
          <a:xfrm>
            <a:off x="8551485" y="4974861"/>
            <a:ext cx="3193576" cy="14465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 = -1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 = -1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artinya queue kosong karena index array dimulai dari 0.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Queue menggunakan Array</a:t>
            </a:r>
            <a:endParaRPr/>
          </a:p>
        </p:txBody>
      </p:sp>
      <p:sp>
        <p:nvSpPr>
          <p:cNvPr id="283" name="Google Shape;283;p21"/>
          <p:cNvSpPr txBox="1"/>
          <p:nvPr/>
        </p:nvSpPr>
        <p:spPr>
          <a:xfrm>
            <a:off x="404883" y="1768927"/>
            <a:ext cx="11382233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Buat fungsi untuk men-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men-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enqueue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(insert)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dan men-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dequeue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(remove)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elemen dalam antrian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21"/>
          <p:cNvPicPr preferRelativeResize="0"/>
          <p:nvPr/>
        </p:nvPicPr>
        <p:blipFill rotWithShape="1">
          <a:blip r:embed="rId3">
            <a:alphaModFix/>
          </a:blip>
          <a:srcRect b="27402" l="0" r="0" t="0"/>
          <a:stretch/>
        </p:blipFill>
        <p:spPr>
          <a:xfrm>
            <a:off x="3099534" y="2903277"/>
            <a:ext cx="5091891" cy="151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Queue menggunakan Array = </a:t>
            </a:r>
            <a:r>
              <a:rPr b="1" i="1" lang="en-US" sz="3200"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417418" y="1800118"/>
            <a:ext cx="7593817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untuk menambahkan elemen baru ke antrian (dari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22"/>
          <p:cNvPicPr preferRelativeResize="0"/>
          <p:nvPr/>
        </p:nvPicPr>
        <p:blipFill rotWithShape="1">
          <a:blip r:embed="rId3">
            <a:alphaModFix/>
          </a:blip>
          <a:srcRect b="0" l="1057" r="0" t="0"/>
          <a:stretch/>
        </p:blipFill>
        <p:spPr>
          <a:xfrm>
            <a:off x="1637730" y="2550601"/>
            <a:ext cx="4569823" cy="351522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2"/>
          <p:cNvSpPr/>
          <p:nvPr/>
        </p:nvSpPr>
        <p:spPr>
          <a:xfrm>
            <a:off x="5474470" y="3686525"/>
            <a:ext cx="4351918" cy="1485976"/>
          </a:xfrm>
          <a:prstGeom prst="wedgeEllipseCallout">
            <a:avLst>
              <a:gd fmla="val -82520" name="adj1"/>
              <a:gd fmla="val 21412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antrian kosong dan ditambahkan elemen baru, maka elemen tersebut berada pada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 = rear = 0 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953" y="2395141"/>
            <a:ext cx="4888528" cy="433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Queue menggunakan Array = </a:t>
            </a:r>
            <a:r>
              <a:rPr b="1" i="1" lang="en-US" sz="3200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3"/>
          <p:cNvSpPr txBox="1"/>
          <p:nvPr/>
        </p:nvSpPr>
        <p:spPr>
          <a:xfrm>
            <a:off x="417419" y="1800118"/>
            <a:ext cx="5492062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untuk menghapus elemen di antrian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6371785" y="2395141"/>
            <a:ext cx="5239023" cy="1485976"/>
          </a:xfrm>
          <a:prstGeom prst="wedgeEllipseCallout">
            <a:avLst>
              <a:gd fmla="val -85386" name="adj1"/>
              <a:gd fmla="val 76518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hanya ada satu elemen dalam antrian (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 = rear = 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maka kosongkan antrian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 = rear = -1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7562578" y="4891128"/>
            <a:ext cx="4351918" cy="1485976"/>
          </a:xfrm>
          <a:prstGeom prst="wedgeEllipseCallout">
            <a:avLst>
              <a:gd fmla="val -113880" name="adj1"/>
              <a:gd fmla="val -11652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Hapus elemen di front dengan memindahkan isi dari array dengan nilai setelahnya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Queue menggunakan Array = </a:t>
            </a:r>
            <a:r>
              <a:rPr b="1" i="1" lang="en-US" sz="3200">
                <a:latin typeface="Courier New"/>
                <a:ea typeface="Courier New"/>
                <a:cs typeface="Courier New"/>
                <a:sym typeface="Courier New"/>
              </a:rPr>
              <a:t>display()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417419" y="1693436"/>
            <a:ext cx="5423823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untuk menampilkan elemen di antrian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272" y="2483465"/>
            <a:ext cx="5473879" cy="3166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824" y="1811106"/>
            <a:ext cx="4990349" cy="486361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Queue menggunakan Array</a:t>
            </a:r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8234151" y="1811106"/>
            <a:ext cx="2247332" cy="893107"/>
          </a:xfrm>
          <a:prstGeom prst="wedgeEllipseCallout">
            <a:avLst>
              <a:gd fmla="val -87111" name="adj1"/>
              <a:gd fmla="val 38655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Antrian kosong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7" name="Google Shape;31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95" y="1774208"/>
            <a:ext cx="3868425" cy="270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Queue menggunakan Linked List</a:t>
            </a:r>
            <a:endParaRPr/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 b="22914" l="0" r="0" t="12851"/>
          <a:stretch/>
        </p:blipFill>
        <p:spPr>
          <a:xfrm>
            <a:off x="1374746" y="2615477"/>
            <a:ext cx="10236062" cy="277385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/>
        </p:nvSpPr>
        <p:spPr>
          <a:xfrm>
            <a:off x="258008" y="1968107"/>
            <a:ext cx="6013185" cy="40011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menunjuk elemen pertama dalam antrian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6271193" y="5692516"/>
            <a:ext cx="5865708" cy="40011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menunjuk elemen terakhir dalam antrian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Queue menggunakan Linked List</a:t>
            </a:r>
            <a:endParaRPr/>
          </a:p>
        </p:txBody>
      </p:sp>
      <p:sp>
        <p:nvSpPr>
          <p:cNvPr id="331" name="Google Shape;331;p27"/>
          <p:cNvSpPr txBox="1"/>
          <p:nvPr/>
        </p:nvSpPr>
        <p:spPr>
          <a:xfrm>
            <a:off x="473728" y="1792661"/>
            <a:ext cx="11029616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Deklarasikan elemen dari antrian dengan mendefinisikan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structure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list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473728" y="4101406"/>
            <a:ext cx="11029616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Buat structure queue untuk menyimpan jumlah node dalam linked list, node front dan rear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714" y="4673892"/>
            <a:ext cx="3994252" cy="2140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616" y="2192771"/>
            <a:ext cx="3666903" cy="182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8787" y="4642578"/>
            <a:ext cx="4424049" cy="2202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243" y="2396791"/>
            <a:ext cx="5181900" cy="37797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Queue menggunakan Linked List</a:t>
            </a:r>
            <a:endParaRPr/>
          </a:p>
        </p:txBody>
      </p:sp>
      <p:sp>
        <p:nvSpPr>
          <p:cNvPr id="342" name="Google Shape;342;p28"/>
          <p:cNvSpPr txBox="1"/>
          <p:nvPr/>
        </p:nvSpPr>
        <p:spPr>
          <a:xfrm>
            <a:off x="446432" y="1753991"/>
            <a:ext cx="11029616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Inisialisasi queue dengan jumlah node masih 0, front dan rear menunjuk ke NULL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/>
          <p:nvPr/>
        </p:nvSpPr>
        <p:spPr>
          <a:xfrm>
            <a:off x="7074091" y="2637483"/>
            <a:ext cx="2452046" cy="1006469"/>
          </a:xfrm>
          <a:prstGeom prst="wedgeEllipseCallout">
            <a:avLst>
              <a:gd fmla="val -115451" name="adj1"/>
              <a:gd fmla="val -49094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Antrian kosong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28"/>
          <p:cNvSpPr/>
          <p:nvPr/>
        </p:nvSpPr>
        <p:spPr>
          <a:xfrm>
            <a:off x="8427494" y="4505962"/>
            <a:ext cx="2452046" cy="1666471"/>
          </a:xfrm>
          <a:prstGeom prst="wedgeEllipseCallout">
            <a:avLst>
              <a:gd fmla="val -134375" name="adj1"/>
              <a:gd fmla="val 12450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atau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akan NULL jika antrian kosong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Queue menggunakan Linked List = </a:t>
            </a:r>
            <a:r>
              <a:rPr b="1" i="1" lang="en-US"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endParaRPr/>
          </a:p>
        </p:txBody>
      </p:sp>
      <p:sp>
        <p:nvSpPr>
          <p:cNvPr id="350" name="Google Shape;350;p29"/>
          <p:cNvSpPr txBox="1"/>
          <p:nvPr/>
        </p:nvSpPr>
        <p:spPr>
          <a:xfrm>
            <a:off x="6373505" y="2598231"/>
            <a:ext cx="5373780" cy="4154984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 node/item baru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Masukan data dari node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antrian tidak kosong, maka tunjuk pointer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 buat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sebagai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yang baru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antrian kosong, maka tunjuk pointer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antrian ke node baru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Jangan lupa update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antrian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417418" y="1617723"/>
            <a:ext cx="8305667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untuk menambahkan elemen baru ke antrian – (setelah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2" name="Google Shape;3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417" y="2374493"/>
            <a:ext cx="5885432" cy="4244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Stack (Tumpukan)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581194" y="1803401"/>
            <a:ext cx="11029615" cy="1445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Salah satu konsep penggunaan array atau linked list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Struktur data untuk menyimpan data dengan</a:t>
            </a:r>
            <a:r>
              <a:rPr i="1" lang="en-US"/>
              <a:t> order </a:t>
            </a:r>
            <a:r>
              <a:rPr b="1" lang="en-US"/>
              <a:t>LIFO (Last In First Out)</a:t>
            </a:r>
            <a:r>
              <a:rPr lang="en-US"/>
              <a:t>. Maksudnya, setiap data yang terakhir masuk, itu yang akan di panggil lebih dulu atau keluar lebih dulu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Atau bisa juga disebut </a:t>
            </a:r>
            <a:r>
              <a:rPr b="1" lang="en-US"/>
              <a:t>FILO (First In Last Out)</a:t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grpSp>
        <p:nvGrpSpPr>
          <p:cNvPr id="129" name="Google Shape;129;p3"/>
          <p:cNvGrpSpPr/>
          <p:nvPr/>
        </p:nvGrpSpPr>
        <p:grpSpPr>
          <a:xfrm>
            <a:off x="2905622" y="3449261"/>
            <a:ext cx="6557879" cy="3074371"/>
            <a:chOff x="2905622" y="3353725"/>
            <a:chExt cx="6557879" cy="3074371"/>
          </a:xfrm>
        </p:grpSpPr>
        <p:pic>
          <p:nvPicPr>
            <p:cNvPr id="130" name="Google Shape;13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05622" y="3353725"/>
              <a:ext cx="6557879" cy="3074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3"/>
            <p:cNvSpPr txBox="1"/>
            <p:nvPr/>
          </p:nvSpPr>
          <p:spPr>
            <a:xfrm>
              <a:off x="3152633" y="3429528"/>
              <a:ext cx="1228299" cy="5232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Tumpukan baki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4574274" y="5724626"/>
              <a:ext cx="1228299" cy="5232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Tumpukan uang logam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6091210" y="3433438"/>
              <a:ext cx="1228299" cy="5232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Tumpukan kotak sepatu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7908637" y="5858800"/>
              <a:ext cx="1358193" cy="5232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Tumpukan baju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Queue menggunakan Linked List = </a:t>
            </a:r>
            <a:r>
              <a:rPr b="1" i="1" lang="en-US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endParaRPr/>
          </a:p>
        </p:txBody>
      </p:sp>
      <p:sp>
        <p:nvSpPr>
          <p:cNvPr id="358" name="Google Shape;358;p30"/>
          <p:cNvSpPr txBox="1"/>
          <p:nvPr/>
        </p:nvSpPr>
        <p:spPr>
          <a:xfrm>
            <a:off x="6096000" y="2502697"/>
            <a:ext cx="5373780" cy="3185487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 temporary node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yang menunjuk pada elemen front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Jadikan node setelah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sebagai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yang baru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Hapus/bebaskan memory dari temporary node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Jangan lupa update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antrian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417419" y="1617723"/>
            <a:ext cx="692681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untuk menghapus elemen di antrian – (di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b="0" l="802" r="0" t="0"/>
          <a:stretch/>
        </p:blipFill>
        <p:spPr>
          <a:xfrm>
            <a:off x="624114" y="2397184"/>
            <a:ext cx="5312638" cy="293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Queue menggunakan Linked List</a:t>
            </a:r>
            <a:endParaRPr/>
          </a:p>
        </p:txBody>
      </p:sp>
      <p:pic>
        <p:nvPicPr>
          <p:cNvPr id="366" name="Google Shape;366;p31"/>
          <p:cNvPicPr preferRelativeResize="0"/>
          <p:nvPr/>
        </p:nvPicPr>
        <p:blipFill rotWithShape="1">
          <a:blip r:embed="rId3">
            <a:alphaModFix/>
          </a:blip>
          <a:srcRect b="0" l="0" r="0" t="750"/>
          <a:stretch/>
        </p:blipFill>
        <p:spPr>
          <a:xfrm>
            <a:off x="581192" y="1660694"/>
            <a:ext cx="3744065" cy="519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4310" y="2024969"/>
            <a:ext cx="5569404" cy="457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Aplikasi Queue dalam Dunia Nyata</a:t>
            </a:r>
            <a:endParaRPr/>
          </a:p>
        </p:txBody>
      </p:sp>
      <p:sp>
        <p:nvSpPr>
          <p:cNvPr id="373" name="Google Shape;373;p32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Digunakan Operating systems untuk job scheduling, CPU scheduling, Disk Scheduling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Antrian pada ticket counter, customer service system, phone answering system, dll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Simulasi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Games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374" name="Google Shape;3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189" y="3217485"/>
            <a:ext cx="37147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Latihan</a:t>
            </a:r>
            <a:endParaRPr/>
          </a:p>
        </p:txBody>
      </p:sp>
      <p:sp>
        <p:nvSpPr>
          <p:cNvPr id="380" name="Google Shape;380;p33"/>
          <p:cNvSpPr txBox="1"/>
          <p:nvPr>
            <p:ph idx="1" type="body"/>
          </p:nvPr>
        </p:nvSpPr>
        <p:spPr>
          <a:xfrm>
            <a:off x="581194" y="1803401"/>
            <a:ext cx="11029615" cy="4802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b="1" lang="en-US" u="sng"/>
              <a:t>Stack</a:t>
            </a:r>
            <a:endParaRPr/>
          </a:p>
          <a:p>
            <a:pPr indent="0" lvl="1" marL="324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rPr lang="en-US" sz="1800"/>
              <a:t>Buat sebuah program menggunakan stack untuk menentukan apakah input string yang berisi pasangan tanda kurung sudah benar/seimbang.</a:t>
            </a:r>
            <a:endParaRPr/>
          </a:p>
          <a:p>
            <a:pPr indent="0" lvl="1" marL="324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rPr lang="en-US" sz="1800"/>
              <a:t>Contoh:</a:t>
            </a:r>
            <a:endParaRPr/>
          </a:p>
          <a:p>
            <a:pPr indent="0" lvl="1" marL="324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rPr lang="en-US" sz="1800"/>
              <a:t>Input : [{()}] 		Output : TRUE / “Benar” / 1</a:t>
            </a:r>
            <a:endParaRPr/>
          </a:p>
          <a:p>
            <a:pPr indent="0" lvl="1" marL="324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rPr lang="en-US" sz="1800"/>
              <a:t>Input : [(])			Output : FALSE / “Salah” / 0</a:t>
            </a:r>
            <a:endParaRPr/>
          </a:p>
          <a:p>
            <a:pPr indent="0" lvl="1" marL="324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rPr lang="en-US" sz="1800"/>
              <a:t>Input : [()]{}{[()()]()}	Output : TRUE / “Benar” / 1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b="1" lang="en-US" u="sng"/>
              <a:t>Queue</a:t>
            </a:r>
            <a:endParaRPr/>
          </a:p>
          <a:p>
            <a:pPr indent="0" lvl="1" marL="324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rPr lang="en-US" sz="1800"/>
              <a:t>Buat sebuah program menggunakan queue untuk men-generate 1 sampai N binary numbers.</a:t>
            </a:r>
            <a:endParaRPr/>
          </a:p>
          <a:p>
            <a:pPr indent="0" lvl="1" marL="324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rPr lang="en-US" sz="1800"/>
              <a:t>Contoh:</a:t>
            </a:r>
            <a:endParaRPr/>
          </a:p>
          <a:p>
            <a:pPr indent="0" lvl="1" marL="324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rPr lang="en-US" sz="1800"/>
              <a:t>N = 10</a:t>
            </a:r>
            <a:endParaRPr sz="1800"/>
          </a:p>
          <a:p>
            <a:pPr indent="0" lvl="1" marL="324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rPr lang="en-US" sz="1800"/>
              <a:t>Angka Binary: 1 10 11 100 101 110 111 1000 1001 1010 (lihat pola perubahan angka-nya)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575895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TERIMA KASIH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Operasi pada Stack</a:t>
            </a:r>
            <a:endParaRPr/>
          </a:p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581194" y="1803402"/>
            <a:ext cx="8671988" cy="11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Stack / Push</a:t>
            </a:r>
            <a:r>
              <a:rPr lang="en-US"/>
              <a:t>: insert elemen ke dalam stack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Unstack / Pop</a:t>
            </a:r>
            <a:r>
              <a:rPr lang="en-US"/>
              <a:t>: hapus elemen yang terakhir ditambahkan ke dalam stack</a:t>
            </a:r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408" y="2732239"/>
            <a:ext cx="5905950" cy="412576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7748493" y="3117189"/>
            <a:ext cx="3862315" cy="28623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hanya mempunyai satu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end/pointer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yaitu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(elemen teratas dalam stack tersebut)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dapat di-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 di-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menggunakan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 = -1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kosong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Stack menggunakan Array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395785" y="1888891"/>
            <a:ext cx="8753832" cy="113877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Deklarasikan stack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sebagai Array dengan ukuran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(kapasitas dari stack) dan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sebagai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indeks array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dari elemen paling atas stack tersebut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3">
            <a:alphaModFix/>
          </a:blip>
          <a:srcRect b="18972" l="0" r="15778" t="0"/>
          <a:stretch/>
        </p:blipFill>
        <p:spPr>
          <a:xfrm>
            <a:off x="2764383" y="3035923"/>
            <a:ext cx="3841134" cy="97578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395785" y="4389297"/>
            <a:ext cx="8753832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Buat fungsi untuk men-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mem-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dan mem-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 stack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4383" y="4995300"/>
            <a:ext cx="4814176" cy="141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13979" y="2273611"/>
            <a:ext cx="2538023" cy="355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Stack menggunakan Array - 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display()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244" y="2267873"/>
            <a:ext cx="4852608" cy="398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409431" y="1689531"/>
            <a:ext cx="5063321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untuk menampilkan isi dari stack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6267852" y="4687377"/>
            <a:ext cx="3193576" cy="10772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 = -1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artinya stack kosong karena index array dimulai dari 0.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6687403" y="1889586"/>
            <a:ext cx="4001618" cy="2101756"/>
          </a:xfrm>
          <a:prstGeom prst="wedgeEllipseCallout">
            <a:avLst>
              <a:gd fmla="val -128973" name="adj1"/>
              <a:gd fmla="val -1136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nilai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 &gt;= 0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artinya elemen teratas dari array stack ada di index 0, 1, 2, dst. Berarti stack tersebut ada isinya.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Stack menggunakan Array - 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push()</a:t>
            </a:r>
            <a:endParaRPr/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181" r="0" t="0"/>
          <a:stretch/>
        </p:blipFill>
        <p:spPr>
          <a:xfrm>
            <a:off x="805217" y="2668852"/>
            <a:ext cx="9365689" cy="326792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/>
        </p:nvSpPr>
        <p:spPr>
          <a:xfrm>
            <a:off x="315314" y="1907899"/>
            <a:ext cx="6170671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untuk menambahkan elemen ke dalam stack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6359857" y="1855708"/>
            <a:ext cx="4094329" cy="1481411"/>
          </a:xfrm>
          <a:prstGeom prst="wedgeEllipseCallout">
            <a:avLst>
              <a:gd fmla="val -115484" name="adj1"/>
              <a:gd fmla="val 53219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(elemen teratas) berada di array index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N–1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berarti stack tersebut sudah penuh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6359857" y="4560240"/>
            <a:ext cx="3811050" cy="1481411"/>
          </a:xfrm>
          <a:prstGeom prst="wedgeEllipseCallout">
            <a:avLst>
              <a:gd fmla="val -127908" name="adj1"/>
              <a:gd fmla="val -50884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belum penuh, maka: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 = TOP + 1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 array stack pada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 item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Stack menggunakan Array = 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endParaRPr/>
          </a:p>
        </p:txBody>
      </p:sp>
      <p:pic>
        <p:nvPicPr>
          <p:cNvPr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432" y="2704609"/>
            <a:ext cx="6933064" cy="311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/>
          <p:nvPr/>
        </p:nvSpPr>
        <p:spPr>
          <a:xfrm>
            <a:off x="409431" y="1755120"/>
            <a:ext cx="10925976" cy="769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untuk menghapus elemen dari stack : </a:t>
            </a: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LIFO (Last In First Out) – yang dihapus adalah elemen di indeks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7342495" y="3302371"/>
            <a:ext cx="3766783" cy="1856482"/>
          </a:xfrm>
          <a:prstGeom prst="wedgeEllipseCallout">
            <a:avLst>
              <a:gd fmla="val -101795" name="adj1"/>
              <a:gd fmla="val 33850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stack tidak kosong, maka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 = TOP-1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3294992" y="5460976"/>
            <a:ext cx="8671035" cy="138499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Apakah elemen yang dihapus yaitu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deletedItem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masih ada di array?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Jawab: masih, yang kita ubah-ubah hanya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ketika kita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display()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tetap akan terbaca sampai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ketika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push()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 elemen baru akan menimpa elemen yang tadinya sudah di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pop()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n-US"/>
              <a:t>Implementasi Stack menggunakan Array </a:t>
            </a:r>
            <a:r>
              <a:rPr lang="en-US"/>
              <a:t>– Misal kita buat program yang menampilkan menu sehingga user bisa memilih operasi yang akan dilakukan</a:t>
            </a:r>
            <a:endParaRPr/>
          </a:p>
        </p:txBody>
      </p:sp>
      <p:grpSp>
        <p:nvGrpSpPr>
          <p:cNvPr id="188" name="Google Shape;188;p9"/>
          <p:cNvGrpSpPr/>
          <p:nvPr/>
        </p:nvGrpSpPr>
        <p:grpSpPr>
          <a:xfrm>
            <a:off x="4834151" y="1588321"/>
            <a:ext cx="6776657" cy="5269679"/>
            <a:chOff x="4670378" y="1625269"/>
            <a:chExt cx="6781800" cy="5232731"/>
          </a:xfrm>
        </p:grpSpPr>
        <p:pic>
          <p:nvPicPr>
            <p:cNvPr id="189" name="Google Shape;189;p9"/>
            <p:cNvPicPr preferRelativeResize="0"/>
            <p:nvPr/>
          </p:nvPicPr>
          <p:blipFill rotWithShape="1">
            <a:blip r:embed="rId3">
              <a:alphaModFix/>
            </a:blip>
            <a:srcRect b="0" l="0" r="0" t="-3625"/>
            <a:stretch/>
          </p:blipFill>
          <p:spPr>
            <a:xfrm>
              <a:off x="4670378" y="1646492"/>
              <a:ext cx="6781800" cy="5211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70378" y="1625269"/>
              <a:ext cx="771525" cy="171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 b="0" l="0" r="0" t="2569"/>
          <a:stretch/>
        </p:blipFill>
        <p:spPr>
          <a:xfrm>
            <a:off x="581192" y="1761747"/>
            <a:ext cx="2719175" cy="243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2019-08-19T16:47:32Z</dcterms:created>
  <dc:creator>BPS-Client</dc:creator>
</cp:coreProperties>
</file>