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39"/>
  </p:notesMasterIdLst>
  <p:sldIdLst>
    <p:sldId id="256" r:id="rId2"/>
    <p:sldId id="257" r:id="rId3"/>
    <p:sldId id="346" r:id="rId4"/>
    <p:sldId id="347" r:id="rId5"/>
    <p:sldId id="348" r:id="rId6"/>
    <p:sldId id="349" r:id="rId7"/>
    <p:sldId id="350" r:id="rId8"/>
    <p:sldId id="352" r:id="rId9"/>
    <p:sldId id="319" r:id="rId10"/>
    <p:sldId id="324" r:id="rId11"/>
    <p:sldId id="323" r:id="rId12"/>
    <p:sldId id="326" r:id="rId13"/>
    <p:sldId id="327" r:id="rId14"/>
    <p:sldId id="328" r:id="rId15"/>
    <p:sldId id="329" r:id="rId16"/>
    <p:sldId id="332" r:id="rId17"/>
    <p:sldId id="333" r:id="rId18"/>
    <p:sldId id="330" r:id="rId19"/>
    <p:sldId id="331" r:id="rId20"/>
    <p:sldId id="335" r:id="rId21"/>
    <p:sldId id="338" r:id="rId22"/>
    <p:sldId id="339" r:id="rId23"/>
    <p:sldId id="340" r:id="rId24"/>
    <p:sldId id="336" r:id="rId25"/>
    <p:sldId id="341" r:id="rId26"/>
    <p:sldId id="342" r:id="rId27"/>
    <p:sldId id="337" r:id="rId28"/>
    <p:sldId id="334" r:id="rId29"/>
    <p:sldId id="343" r:id="rId30"/>
    <p:sldId id="344" r:id="rId31"/>
    <p:sldId id="345" r:id="rId32"/>
    <p:sldId id="325" r:id="rId33"/>
    <p:sldId id="353" r:id="rId34"/>
    <p:sldId id="354" r:id="rId35"/>
    <p:sldId id="355" r:id="rId36"/>
    <p:sldId id="351" r:id="rId37"/>
    <p:sldId id="31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716" autoAdjust="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AD598-C596-4B28-9C0B-C4ACC352EAF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1C981-CF45-473B-A58D-53AB0CC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74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 heap?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kebalikan</a:t>
            </a:r>
            <a:r>
              <a:rPr lang="en-US" dirty="0" smtClean="0">
                <a:sym typeface="Wingdings" panose="05000000000000000000" pitchFamily="2" charset="2"/>
              </a:rPr>
              <a:t> max heap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1C981-CF45-473B-A58D-53AB0CC8C4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8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1C981-CF45-473B-A58D-53AB0CC8C4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9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1C981-CF45-473B-A58D-53AB0CC8C4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1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(5+5)mod13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1C981-CF45-473B-A58D-53AB0CC8C49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2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8089" y="4203702"/>
            <a:ext cx="11022051" cy="174811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3" y="1005450"/>
            <a:ext cx="9828356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3" y="2480463"/>
            <a:ext cx="982835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27E359-581F-4FE3-8999-062050602B5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566" y="1488609"/>
            <a:ext cx="1582175" cy="158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002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E359-581F-4FE3-8999-062050602B5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6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675728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27E359-581F-4FE3-8999-062050602B5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6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9"/>
            <a:ext cx="11309339" cy="8968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809144"/>
          </a:xfrm>
        </p:spPr>
        <p:txBody>
          <a:bodyPr anchor="ctr"/>
          <a:lstStyle>
            <a:lvl1pPr>
              <a:defRPr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11029615" cy="4055399"/>
          </a:xfrm>
        </p:spPr>
        <p:txBody>
          <a:bodyPr anchor="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27E359-581F-4FE3-8999-062050602B59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51CD78-1988-4BF9-A000-D2D6A7EA3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41976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27E359-581F-4FE3-8999-062050602B5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8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E359-581F-4FE3-8999-062050602B5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5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E359-581F-4FE3-8999-062050602B5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9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E359-581F-4FE3-8999-062050602B5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8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E359-581F-4FE3-8999-062050602B5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9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27E359-581F-4FE3-8999-062050602B5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4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E359-581F-4FE3-8999-062050602B5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4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D27E359-581F-4FE3-8999-062050602B5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075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n-NO" dirty="0" smtClean="0"/>
              <a:t>STRUKTUR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Pertemuan</a:t>
            </a:r>
            <a:r>
              <a:rPr lang="en-US" dirty="0" smtClean="0"/>
              <a:t> 10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3" y="3570163"/>
            <a:ext cx="982835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400" kern="1200" cap="none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</a:t>
            </a:r>
            <a:r>
              <a:rPr lang="en-US" dirty="0" err="1" smtClean="0"/>
              <a:t>Ratih</a:t>
            </a:r>
            <a:r>
              <a:rPr lang="en-US" dirty="0" smtClean="0"/>
              <a:t> </a:t>
            </a:r>
            <a:r>
              <a:rPr lang="en-US" dirty="0" err="1" smtClean="0"/>
              <a:t>Ngestrini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11029615" cy="1699653"/>
          </a:xfrm>
        </p:spPr>
        <p:txBody>
          <a:bodyPr/>
          <a:lstStyle/>
          <a:p>
            <a:r>
              <a:rPr lang="en-US" dirty="0" err="1">
                <a:sym typeface="Wingdings" panose="05000000000000000000" pitchFamily="2" charset="2"/>
              </a:rPr>
              <a:t>Dalam</a:t>
            </a:r>
            <a:r>
              <a:rPr lang="en-US" dirty="0">
                <a:sym typeface="Wingdings" panose="05000000000000000000" pitchFamily="2" charset="2"/>
              </a:rPr>
              <a:t> hashing,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penambahan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atau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pencarian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key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tersebut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dipetakan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dalam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suatu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index/</a:t>
            </a:r>
            <a:r>
              <a:rPr lang="en-US" b="1" dirty="0" err="1">
                <a:sym typeface="Wingdings" panose="05000000000000000000" pitchFamily="2" charset="2"/>
              </a:rPr>
              <a:t>lokasi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suatu</a:t>
            </a:r>
            <a:r>
              <a:rPr lang="en-US" dirty="0">
                <a:sym typeface="Wingdings" panose="05000000000000000000" pitchFamily="2" charset="2"/>
              </a:rPr>
              <a:t> data </a:t>
            </a:r>
            <a:r>
              <a:rPr lang="en-US" dirty="0" err="1">
                <a:sym typeface="Wingdings" panose="05000000000000000000" pitchFamily="2" charset="2"/>
              </a:rPr>
              <a:t>menggunakan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hash function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dan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terdapat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hash table </a:t>
            </a:r>
            <a:r>
              <a:rPr lang="en-US" dirty="0">
                <a:sym typeface="Wingdings" panose="05000000000000000000" pitchFamily="2" charset="2"/>
              </a:rPr>
              <a:t>yang </a:t>
            </a:r>
            <a:r>
              <a:rPr lang="en-US" dirty="0" err="1">
                <a:sym typeface="Wingdings" panose="05000000000000000000" pitchFamily="2" charset="2"/>
              </a:rPr>
              <a:t>merupakan</a:t>
            </a:r>
            <a:r>
              <a:rPr lang="en-US" dirty="0">
                <a:sym typeface="Wingdings" panose="05000000000000000000" pitchFamily="2" charset="2"/>
              </a:rPr>
              <a:t> a</a:t>
            </a:r>
            <a:r>
              <a:rPr lang="en-US" dirty="0"/>
              <a:t>rray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index/</a:t>
            </a:r>
            <a:r>
              <a:rPr lang="en-US" dirty="0" err="1"/>
              <a:t>lokasi</a:t>
            </a:r>
            <a:r>
              <a:rPr lang="en-US" dirty="0"/>
              <a:t> data yang </a:t>
            </a:r>
            <a:r>
              <a:rPr lang="en-US" dirty="0" err="1" smtClean="0"/>
              <a:t>berdasarkan</a:t>
            </a:r>
            <a:r>
              <a:rPr lang="en-US" dirty="0" smtClean="0"/>
              <a:t> output </a:t>
            </a:r>
            <a:r>
              <a:rPr lang="en-US" dirty="0"/>
              <a:t>hash function.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73" y="3387144"/>
            <a:ext cx="5048516" cy="283979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49370" y="3795155"/>
            <a:ext cx="1558344" cy="708338"/>
          </a:xfrm>
          <a:prstGeom prst="wedgeEllipseCallout">
            <a:avLst>
              <a:gd name="adj1" fmla="val 51894"/>
              <a:gd name="adj2" fmla="val 5341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function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4838164" y="4732628"/>
            <a:ext cx="1558344" cy="708338"/>
          </a:xfrm>
          <a:prstGeom prst="wedgeEllipseCallout">
            <a:avLst>
              <a:gd name="adj1" fmla="val -22486"/>
              <a:gd name="adj2" fmla="val -12295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table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508" y="3026828"/>
            <a:ext cx="5606321" cy="295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3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Mengapa</a:t>
            </a:r>
            <a:r>
              <a:rPr lang="en-US" dirty="0" smtClean="0"/>
              <a:t> Hash 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2"/>
            <a:ext cx="11029615" cy="2685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Induk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(NIP)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5 digit </a:t>
            </a:r>
            <a:r>
              <a:rPr lang="en-US" dirty="0" err="1" smtClean="0"/>
              <a:t>antara</a:t>
            </a:r>
            <a:r>
              <a:rPr lang="en-US" dirty="0" smtClean="0"/>
              <a:t> 00000 – 99999.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array, </a:t>
            </a:r>
            <a:r>
              <a:rPr lang="en-US" dirty="0" err="1" smtClean="0"/>
              <a:t>diperlukan</a:t>
            </a:r>
            <a:r>
              <a:rPr lang="en-US" dirty="0" smtClean="0"/>
              <a:t> array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menampung</a:t>
            </a:r>
            <a:r>
              <a:rPr lang="en-US" dirty="0" smtClean="0"/>
              <a:t> 100.000 </a:t>
            </a:r>
            <a:r>
              <a:rPr lang="en-US" dirty="0" err="1" smtClean="0"/>
              <a:t>elemen</a:t>
            </a:r>
            <a:r>
              <a:rPr lang="en-US" dirty="0" smtClean="0"/>
              <a:t> (</a:t>
            </a:r>
            <a:r>
              <a:rPr lang="en-US" dirty="0" err="1" smtClean="0"/>
              <a:t>karena</a:t>
            </a:r>
            <a:r>
              <a:rPr lang="en-US" dirty="0" smtClean="0"/>
              <a:t> array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index-</a:t>
            </a:r>
            <a:r>
              <a:rPr lang="en-US" dirty="0" err="1" smtClean="0"/>
              <a:t>nya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index = NIP). </a:t>
            </a:r>
            <a:r>
              <a:rPr lang="en-US" dirty="0" err="1" smtClean="0"/>
              <a:t>Kenyataannya</a:t>
            </a:r>
            <a:r>
              <a:rPr lang="en-US" dirty="0" smtClean="0"/>
              <a:t>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100 </a:t>
            </a:r>
            <a:r>
              <a:rPr lang="en-US" dirty="0" err="1" smtClean="0"/>
              <a:t>pegawai</a:t>
            </a:r>
            <a:r>
              <a:rPr lang="en-US" dirty="0" smtClean="0"/>
              <a:t> di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pemborosan</a:t>
            </a:r>
            <a:r>
              <a:rPr lang="en-US" dirty="0" smtClean="0"/>
              <a:t> memory.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 smtClean="0"/>
              <a:t>Diperlukan</a:t>
            </a:r>
            <a:r>
              <a:rPr lang="en-US" sz="1800" dirty="0" smtClean="0"/>
              <a:t> array yang </a:t>
            </a:r>
            <a:r>
              <a:rPr lang="en-US" sz="1800" dirty="0" err="1" smtClean="0"/>
              <a:t>berukuran</a:t>
            </a:r>
            <a:r>
              <a:rPr lang="en-US" sz="1800" dirty="0" smtClean="0"/>
              <a:t> </a:t>
            </a:r>
            <a:r>
              <a:rPr lang="en-US" sz="1800" dirty="0" err="1" smtClean="0"/>
              <a:t>kecil</a:t>
            </a:r>
            <a:r>
              <a:rPr lang="en-US" sz="1800" dirty="0" smtClean="0"/>
              <a:t> </a:t>
            </a:r>
            <a:r>
              <a:rPr lang="en-US" sz="1800" dirty="0" err="1" smtClean="0"/>
              <a:t>tetapi</a:t>
            </a:r>
            <a:r>
              <a:rPr lang="en-US" sz="1800" dirty="0" smtClean="0"/>
              <a:t> </a:t>
            </a:r>
            <a:r>
              <a:rPr lang="en-US" sz="1800" dirty="0" err="1" smtClean="0"/>
              <a:t>bisa</a:t>
            </a:r>
            <a:r>
              <a:rPr lang="en-US" sz="1800" dirty="0" smtClean="0"/>
              <a:t> </a:t>
            </a:r>
            <a:r>
              <a:rPr lang="en-US" sz="1800" dirty="0" err="1" smtClean="0"/>
              <a:t>menampung</a:t>
            </a:r>
            <a:r>
              <a:rPr lang="en-US" sz="1800" dirty="0" smtClean="0"/>
              <a:t> </a:t>
            </a:r>
            <a:r>
              <a:rPr lang="en-US" sz="1800" dirty="0" err="1" smtClean="0"/>
              <a:t>semua</a:t>
            </a:r>
            <a:r>
              <a:rPr lang="en-US" sz="1800" dirty="0" smtClean="0"/>
              <a:t> data </a:t>
            </a: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b="1" dirty="0" smtClean="0">
                <a:sym typeface="Wingdings" panose="05000000000000000000" pitchFamily="2" charset="2"/>
              </a:rPr>
              <a:t>Hash Table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 smtClean="0">
                <a:sym typeface="Wingdings" panose="05000000000000000000" pitchFamily="2" charset="2"/>
              </a:rPr>
              <a:t>Bagaimana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memetakan</a:t>
            </a:r>
            <a:r>
              <a:rPr lang="en-US" sz="1800" dirty="0" smtClean="0">
                <a:sym typeface="Wingdings" panose="05000000000000000000" pitchFamily="2" charset="2"/>
              </a:rPr>
              <a:t> NIP </a:t>
            </a:r>
            <a:r>
              <a:rPr lang="en-US" sz="1800" dirty="0" err="1" smtClean="0">
                <a:sym typeface="Wingdings" panose="05000000000000000000" pitchFamily="2" charset="2"/>
              </a:rPr>
              <a:t>dan</a:t>
            </a:r>
            <a:r>
              <a:rPr lang="en-US" sz="1800" dirty="0" smtClean="0">
                <a:sym typeface="Wingdings" panose="05000000000000000000" pitchFamily="2" charset="2"/>
              </a:rPr>
              <a:t> index array hash table?  </a:t>
            </a:r>
            <a:r>
              <a:rPr lang="en-US" sz="1800" b="1" dirty="0" smtClean="0">
                <a:sym typeface="Wingdings" panose="05000000000000000000" pitchFamily="2" charset="2"/>
              </a:rPr>
              <a:t>Hash Function</a:t>
            </a:r>
            <a:endParaRPr lang="en-US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79" y="4488935"/>
            <a:ext cx="3760115" cy="20604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3093" y="6119146"/>
            <a:ext cx="1140056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NIP: 55675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0562" y="6144063"/>
            <a:ext cx="4568879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Hash Function: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memetakan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555675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index array 7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4945" y="4694519"/>
            <a:ext cx="1125116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Hash Table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7520" y="556299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5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670" y="1803401"/>
            <a:ext cx="6472139" cy="4055399"/>
          </a:xfrm>
        </p:spPr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Hash </a:t>
            </a:r>
            <a:r>
              <a:rPr lang="en-US" dirty="0" err="1"/>
              <a:t>memetakan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smtClean="0"/>
              <a:t>array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/>
              <a:t>hash table</a:t>
            </a:r>
          </a:p>
          <a:p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endParaRPr lang="en-US" dirty="0" smtClean="0"/>
          </a:p>
          <a:p>
            <a:pPr lvl="1"/>
            <a:r>
              <a:rPr lang="en-US" dirty="0" err="1" smtClean="0"/>
              <a:t>Dua</a:t>
            </a:r>
            <a:r>
              <a:rPr lang="en-US" dirty="0" smtClean="0"/>
              <a:t> key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dipetakan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array </a:t>
            </a:r>
          </a:p>
          <a:p>
            <a:pPr marL="3240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Meminimalkan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 smtClean="0"/>
              <a:t>Collision </a:t>
            </a:r>
            <a:r>
              <a:rPr lang="en-US" dirty="0" smtClean="0"/>
              <a:t>(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/>
              <a:t>di mana </a:t>
            </a:r>
            <a:r>
              <a:rPr lang="en-US" dirty="0" err="1"/>
              <a:t>nilai</a:t>
            </a:r>
            <a:r>
              <a:rPr lang="en-US" dirty="0"/>
              <a:t> data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hashing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hash table yang </a:t>
            </a:r>
            <a:r>
              <a:rPr lang="en-US" dirty="0" err="1" smtClean="0"/>
              <a:t>sama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Membagi</a:t>
            </a:r>
            <a:r>
              <a:rPr lang="en-US" dirty="0" smtClean="0"/>
              <a:t> key </a:t>
            </a:r>
            <a:r>
              <a:rPr lang="en-US" dirty="0" err="1" smtClean="0"/>
              <a:t>secara</a:t>
            </a:r>
            <a:r>
              <a:rPr lang="en-US" dirty="0"/>
              <a:t> </a:t>
            </a:r>
            <a:r>
              <a:rPr lang="en-US" dirty="0" smtClean="0"/>
              <a:t>rata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sel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97433"/>
            <a:ext cx="4274143" cy="251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Function: </a:t>
            </a:r>
            <a:r>
              <a:rPr lang="en-US" dirty="0" smtClean="0"/>
              <a:t>Truncation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2"/>
            <a:ext cx="11029615" cy="4275426"/>
          </a:xfrm>
        </p:spPr>
        <p:txBody>
          <a:bodyPr/>
          <a:lstStyle/>
          <a:p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key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dibuang</a:t>
            </a:r>
            <a:r>
              <a:rPr lang="en-US" dirty="0"/>
              <a:t>/</a:t>
            </a:r>
            <a:r>
              <a:rPr lang="en-US" dirty="0" err="1"/>
              <a:t>diabaikan</a:t>
            </a:r>
            <a:r>
              <a:rPr lang="en-US" dirty="0"/>
              <a:t>, </a:t>
            </a:r>
            <a:r>
              <a:rPr lang="en-US" dirty="0" err="1"/>
              <a:t>bagian</a:t>
            </a:r>
            <a:r>
              <a:rPr lang="en-US" dirty="0"/>
              <a:t> key </a:t>
            </a:r>
            <a:r>
              <a:rPr lang="en-US" dirty="0" err="1"/>
              <a:t>sisanya</a:t>
            </a:r>
            <a:r>
              <a:rPr lang="en-US" dirty="0"/>
              <a:t> </a:t>
            </a:r>
            <a:r>
              <a:rPr lang="en-US" dirty="0" err="1"/>
              <a:t>digabungkan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smtClean="0"/>
              <a:t>index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</a:p>
          <a:p>
            <a:pPr marL="324000" lvl="1" indent="0">
              <a:buNone/>
            </a:pPr>
            <a:endParaRPr lang="en-US" dirty="0" smtClean="0"/>
          </a:p>
          <a:p>
            <a:pPr marL="324000" lvl="1" indent="0">
              <a:buNone/>
            </a:pPr>
            <a:endParaRPr lang="en-US" dirty="0"/>
          </a:p>
          <a:p>
            <a:pPr marL="324000" lvl="1" indent="0">
              <a:buNone/>
            </a:pPr>
            <a:endParaRPr lang="en-US" dirty="0" smtClean="0"/>
          </a:p>
          <a:p>
            <a:pPr marL="324000" lvl="1" indent="0">
              <a:buNone/>
            </a:pPr>
            <a:endParaRPr lang="en-US" dirty="0"/>
          </a:p>
          <a:p>
            <a:pPr marL="324000" lvl="1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Cepat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gagal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membagi</a:t>
            </a:r>
            <a:r>
              <a:rPr lang="en-US" dirty="0" smtClean="0"/>
              <a:t> key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merata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index array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120" y="2732669"/>
            <a:ext cx="33718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2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Function: 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dipecah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digabungkan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smtClean="0"/>
              <a:t>lain</a:t>
            </a:r>
          </a:p>
          <a:p>
            <a:r>
              <a:rPr lang="en-US" dirty="0" err="1"/>
              <a:t>Contoh</a:t>
            </a:r>
            <a:r>
              <a:rPr lang="en-US" dirty="0"/>
              <a:t>: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Penyebaran</a:t>
            </a:r>
            <a:r>
              <a:rPr lang="en-US" dirty="0" smtClean="0"/>
              <a:t> index hash table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truncation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27" y="2883362"/>
            <a:ext cx="40862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r>
              <a:rPr lang="en-US" dirty="0"/>
              <a:t>: Modular </a:t>
            </a:r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11029615" cy="4854976"/>
          </a:xfrm>
        </p:spPr>
        <p:txBody>
          <a:bodyPr>
            <a:normAutofit/>
          </a:bodyPr>
          <a:lstStyle/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,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hash table,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baginya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 smtClean="0"/>
              <a:t>indeks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Ukuran</a:t>
            </a:r>
            <a:r>
              <a:rPr lang="en-US" dirty="0" smtClean="0"/>
              <a:t> hash table = 100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Metode</a:t>
            </a:r>
            <a:r>
              <a:rPr lang="en-US" dirty="0" smtClean="0"/>
              <a:t> paling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penyebaran</a:t>
            </a:r>
            <a:r>
              <a:rPr lang="en-US" dirty="0" smtClean="0"/>
              <a:t> index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/>
              <a:t> </a:t>
            </a:r>
            <a:r>
              <a:rPr lang="en-US" dirty="0" smtClean="0"/>
              <a:t>di interval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71" y="2964184"/>
            <a:ext cx="5408524" cy="1842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868" y="2223121"/>
            <a:ext cx="4153940" cy="281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5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Hash </a:t>
            </a:r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tring?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738739"/>
            <a:ext cx="11029615" cy="295263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Konversi</a:t>
            </a:r>
            <a:r>
              <a:rPr lang="en-US" dirty="0" smtClean="0"/>
              <a:t> non integer key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integer,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hash function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memetakannya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index hash table</a:t>
            </a:r>
          </a:p>
          <a:p>
            <a:pPr marL="0" indent="0">
              <a:buNone/>
            </a:pPr>
            <a:r>
              <a:rPr lang="en-US" b="1" dirty="0" err="1" smtClean="0"/>
              <a:t>Contoh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Misal</a:t>
            </a:r>
            <a:r>
              <a:rPr lang="en-US" dirty="0" smtClean="0"/>
              <a:t> string = HAI</a:t>
            </a:r>
          </a:p>
          <a:p>
            <a:r>
              <a:rPr lang="en-US" dirty="0" err="1" smtClean="0"/>
              <a:t>Ambil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ASCII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masing</a:t>
            </a:r>
            <a:r>
              <a:rPr lang="en-US" dirty="0" smtClean="0"/>
              <a:t> – </a:t>
            </a:r>
            <a:r>
              <a:rPr lang="en-US" dirty="0" err="1" smtClean="0"/>
              <a:t>masing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(H,A,I)</a:t>
            </a:r>
          </a:p>
          <a:p>
            <a:r>
              <a:rPr lang="en-US" dirty="0" err="1" smtClean="0"/>
              <a:t>Petakan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hash function, </a:t>
            </a:r>
            <a:r>
              <a:rPr lang="en-US" dirty="0" err="1" smtClean="0"/>
              <a:t>misal</a:t>
            </a:r>
            <a:r>
              <a:rPr lang="en-US" dirty="0" smtClean="0"/>
              <a:t>:</a:t>
            </a:r>
          </a:p>
          <a:p>
            <a:pPr marL="324000" lvl="1" indent="0">
              <a:buNone/>
            </a:pPr>
            <a:r>
              <a:rPr lang="en-US" sz="1900" dirty="0" smtClean="0"/>
              <a:t>H = 72 % 6 = 0</a:t>
            </a:r>
          </a:p>
          <a:p>
            <a:pPr marL="324000" lvl="1" indent="0">
              <a:buNone/>
            </a:pPr>
            <a:r>
              <a:rPr lang="en-US" sz="1900" dirty="0" smtClean="0"/>
              <a:t>A = 65 % 6 = 5</a:t>
            </a:r>
          </a:p>
          <a:p>
            <a:pPr marL="324000" lvl="1" indent="0">
              <a:buNone/>
            </a:pPr>
            <a:r>
              <a:rPr lang="en-US" sz="1900" dirty="0" smtClean="0"/>
              <a:t>I = 73 % 6 = 1</a:t>
            </a:r>
            <a:endParaRPr lang="en-US" sz="1900" dirty="0"/>
          </a:p>
        </p:txBody>
      </p:sp>
      <p:sp>
        <p:nvSpPr>
          <p:cNvPr id="4" name="TextBox 3"/>
          <p:cNvSpPr txBox="1"/>
          <p:nvPr/>
        </p:nvSpPr>
        <p:spPr>
          <a:xfrm>
            <a:off x="4868215" y="1996129"/>
            <a:ext cx="103030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6958" y="1996129"/>
            <a:ext cx="19318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Non Integer Key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7950" y="1996129"/>
            <a:ext cx="1481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Index Value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5" idx="3"/>
            <a:endCxn id="4" idx="1"/>
          </p:cNvCxnSpPr>
          <p:nvPr/>
        </p:nvCxnSpPr>
        <p:spPr>
          <a:xfrm>
            <a:off x="3938789" y="2180795"/>
            <a:ext cx="9294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5898524" y="2180795"/>
            <a:ext cx="9294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192" y="3331061"/>
            <a:ext cx="6151808" cy="3170477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2209231" y="4576822"/>
            <a:ext cx="618186" cy="12106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34225" y="4582732"/>
            <a:ext cx="618186" cy="12106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76887" y="5793346"/>
            <a:ext cx="13260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Integer key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4327" y="5370073"/>
            <a:ext cx="13388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Index array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58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2"/>
            <a:ext cx="11029615" cy="1570864"/>
          </a:xfrm>
        </p:spPr>
        <p:txBody>
          <a:bodyPr/>
          <a:lstStyle/>
          <a:p>
            <a:pPr marL="0" indent="0">
              <a:buNone/>
            </a:pPr>
            <a:r>
              <a:rPr lang="da-DK" dirty="0" smtClean="0"/>
              <a:t>Bagaimana pemetaan key berikut ke index array hash table?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 smtClean="0"/>
              <a:t>Hash </a:t>
            </a:r>
            <a:r>
              <a:rPr lang="da-DK" dirty="0"/>
              <a:t>(x) = x mod </a:t>
            </a:r>
            <a:r>
              <a:rPr lang="da-DK" dirty="0" smtClean="0"/>
              <a:t>10, </a:t>
            </a:r>
            <a:r>
              <a:rPr lang="en-US" dirty="0" smtClean="0"/>
              <a:t>Key </a:t>
            </a:r>
            <a:r>
              <a:rPr lang="en-US" dirty="0"/>
              <a:t>: 45, 72, 39, 48, 56, 77, 91, 63, 84, </a:t>
            </a:r>
            <a:r>
              <a:rPr lang="en-US" dirty="0" smtClean="0"/>
              <a:t>90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Hash (x) = x mod </a:t>
            </a:r>
            <a:r>
              <a:rPr lang="da-DK" dirty="0" smtClean="0"/>
              <a:t>6, </a:t>
            </a:r>
            <a:r>
              <a:rPr lang="en-US" dirty="0"/>
              <a:t>Key : </a:t>
            </a:r>
            <a:r>
              <a:rPr lang="en-US" dirty="0"/>
              <a:t>45, 72, 40, 49, 14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67" y="3104744"/>
            <a:ext cx="1615159" cy="3617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185" y="3104744"/>
            <a:ext cx="1763533" cy="26829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4715" y="33742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7159" y="33742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77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Collision </a:t>
            </a:r>
            <a:r>
              <a:rPr lang="en-US" sz="2000" b="1" dirty="0" smtClean="0"/>
              <a:t>Resolution</a:t>
            </a:r>
            <a:r>
              <a:rPr lang="en-US" sz="2000" dirty="0"/>
              <a:t>: </a:t>
            </a:r>
            <a:r>
              <a:rPr lang="en-US" sz="2000" dirty="0" err="1"/>
              <a:t>Penyelesaian</a:t>
            </a:r>
            <a:r>
              <a:rPr lang="en-US" sz="2000" dirty="0"/>
              <a:t> </a:t>
            </a: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i="1" dirty="0" smtClean="0"/>
              <a:t>collision</a:t>
            </a:r>
            <a:r>
              <a:rPr lang="en-US" sz="2000" dirty="0" smtClean="0"/>
              <a:t> (</a:t>
            </a:r>
            <a:r>
              <a:rPr lang="en-US" sz="2000" dirty="0" err="1" smtClean="0"/>
              <a:t>tabrakan</a:t>
            </a:r>
            <a:r>
              <a:rPr lang="en-US" sz="2000" dirty="0" smtClean="0"/>
              <a:t>)</a:t>
            </a:r>
          </a:p>
          <a:p>
            <a:r>
              <a:rPr lang="en-US" sz="2000" dirty="0" err="1"/>
              <a:t>Dikatakan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i="1" dirty="0"/>
              <a:t>collision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keys </a:t>
            </a:r>
            <a:r>
              <a:rPr lang="en-US" sz="2000" dirty="0" err="1"/>
              <a:t>dipetakan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 smtClean="0"/>
              <a:t>sel</a:t>
            </a:r>
            <a:r>
              <a:rPr lang="en-US" sz="2000" dirty="0" smtClean="0"/>
              <a:t> (index array yang </a:t>
            </a:r>
            <a:r>
              <a:rPr lang="en-US" sz="2000" dirty="0" err="1" smtClean="0"/>
              <a:t>sama</a:t>
            </a:r>
            <a:r>
              <a:rPr lang="en-US" sz="2000" dirty="0" smtClean="0"/>
              <a:t>)</a:t>
            </a:r>
          </a:p>
          <a:p>
            <a:r>
              <a:rPr lang="fi-FI" sz="2000" i="1" dirty="0"/>
              <a:t>Collision</a:t>
            </a:r>
            <a:r>
              <a:rPr lang="fi-FI" sz="2000" dirty="0"/>
              <a:t> bisa terjadi saat melakukan </a:t>
            </a:r>
            <a:r>
              <a:rPr lang="fi-FI" sz="2000" dirty="0" smtClean="0"/>
              <a:t>insertion dan d</a:t>
            </a:r>
            <a:r>
              <a:rPr lang="en-US" sz="2000" dirty="0" err="1" smtClean="0"/>
              <a:t>ibutuhkan</a:t>
            </a:r>
            <a:r>
              <a:rPr lang="en-US" sz="2000" dirty="0" smtClean="0"/>
              <a:t> </a:t>
            </a:r>
            <a:r>
              <a:rPr lang="en-US" sz="2000" dirty="0" err="1"/>
              <a:t>prosedur</a:t>
            </a:r>
            <a:r>
              <a:rPr lang="en-US" sz="2000" dirty="0"/>
              <a:t> </a:t>
            </a:r>
            <a:r>
              <a:rPr lang="en-US" sz="2000" dirty="0" err="1"/>
              <a:t>tambahan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mengatasi</a:t>
            </a:r>
            <a:r>
              <a:rPr lang="en-US" sz="2000" dirty="0"/>
              <a:t> </a:t>
            </a:r>
            <a:r>
              <a:rPr lang="en-US" sz="2000" dirty="0" err="1" smtClean="0"/>
              <a:t>terjadinya</a:t>
            </a:r>
            <a:r>
              <a:rPr lang="en-US" sz="2000" dirty="0" smtClean="0"/>
              <a:t> </a:t>
            </a:r>
            <a:r>
              <a:rPr lang="en-US" sz="2000" i="1" dirty="0" smtClean="0"/>
              <a:t>collision</a:t>
            </a:r>
          </a:p>
          <a:p>
            <a:r>
              <a:rPr lang="en-US" sz="2000" u="sng" dirty="0" err="1" smtClean="0"/>
              <a:t>Dua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strategi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umum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b="1" dirty="0"/>
              <a:t>Closed Hashing (Open Addressing)</a:t>
            </a:r>
          </a:p>
          <a:p>
            <a:pPr lvl="1"/>
            <a:r>
              <a:rPr lang="en-US" sz="2000" b="1" dirty="0" smtClean="0"/>
              <a:t>Open </a:t>
            </a:r>
            <a:r>
              <a:rPr lang="en-US" sz="2000" b="1" dirty="0"/>
              <a:t>Hashing (Chaining)</a:t>
            </a:r>
            <a:endParaRPr lang="en-US" sz="20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833" y="4586892"/>
            <a:ext cx="73818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</a:t>
            </a:r>
            <a:r>
              <a:rPr lang="en-US" dirty="0" smtClean="0"/>
              <a:t>Resolution: Closed Hashing (Open Addressing)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11029615" cy="4919371"/>
          </a:xfrm>
        </p:spPr>
        <p:txBody>
          <a:bodyPr>
            <a:normAutofit/>
          </a:bodyPr>
          <a:lstStyle/>
          <a:p>
            <a:r>
              <a:rPr lang="it-IT" dirty="0"/>
              <a:t>Ide: mencari alternatif sel lain pada </a:t>
            </a:r>
            <a:r>
              <a:rPr lang="it-IT" dirty="0" smtClean="0"/>
              <a:t>hash table</a:t>
            </a:r>
          </a:p>
          <a:p>
            <a:r>
              <a:rPr lang="en-US" dirty="0" err="1"/>
              <a:t>Pada</a:t>
            </a:r>
            <a:r>
              <a:rPr lang="en-US" dirty="0"/>
              <a:t> proses insertion,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lain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pencari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dirty="0"/>
              <a:t>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pengatur</a:t>
            </a:r>
            <a:r>
              <a:rPr lang="en-US" dirty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/>
              <a:t>collision resolution</a:t>
            </a:r>
            <a:r>
              <a:rPr lang="en-US" dirty="0" smtClean="0"/>
              <a:t>.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b="1" dirty="0" smtClean="0"/>
              <a:t>f</a:t>
            </a:r>
            <a:r>
              <a:rPr lang="en-US" dirty="0" smtClean="0"/>
              <a:t> ?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Ada 3 </a:t>
            </a:r>
            <a:r>
              <a:rPr lang="en-US" dirty="0" err="1" smtClean="0"/>
              <a:t>strategi</a:t>
            </a:r>
            <a:r>
              <a:rPr lang="en-US" dirty="0" smtClean="0"/>
              <a:t>: </a:t>
            </a:r>
            <a:r>
              <a:rPr lang="en-US" b="1" dirty="0" smtClean="0"/>
              <a:t>Linear probing, Quadratic probing, Double </a:t>
            </a:r>
            <a:r>
              <a:rPr lang="en-US" b="1" dirty="0"/>
              <a:t>hashing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364" y="2967602"/>
            <a:ext cx="6549451" cy="72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 </a:t>
            </a:r>
            <a:r>
              <a:rPr lang="en-US" dirty="0" smtClean="0"/>
              <a:t>Pertemuan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181576" y="2009621"/>
            <a:ext cx="5256584" cy="720080"/>
            <a:chOff x="3131840" y="1491566"/>
            <a:chExt cx="5256584" cy="576128"/>
          </a:xfrm>
        </p:grpSpPr>
        <p:sp>
          <p:nvSpPr>
            <p:cNvPr id="7" name="Rectangle 6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ight Triangle 7"/>
            <p:cNvSpPr/>
            <p:nvPr/>
          </p:nvSpPr>
          <p:spPr>
            <a:xfrm rot="5400000">
              <a:off x="3203840" y="1419566"/>
              <a:ext cx="576000" cy="720000"/>
            </a:xfrm>
            <a:prstGeom prst="rtTriangle">
              <a:avLst/>
            </a:prstGeom>
            <a:solidFill>
              <a:srgbClr val="F2A40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901578" y="2090345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66573" y="2014999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94" y="2009621"/>
            <a:ext cx="1351820" cy="300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3196579" y="2993249"/>
            <a:ext cx="5256584" cy="720080"/>
            <a:chOff x="3131840" y="1491566"/>
            <a:chExt cx="5256584" cy="576128"/>
          </a:xfrm>
        </p:grpSpPr>
        <p:sp>
          <p:nvSpPr>
            <p:cNvPr id="10" name="Rectangle 9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3203840" y="1419566"/>
              <a:ext cx="576000" cy="720000"/>
            </a:xfrm>
            <a:prstGeom prst="rtTriangle">
              <a:avLst/>
            </a:prstGeom>
            <a:solidFill>
              <a:srgbClr val="F2A40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916581" y="3073973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Table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81576" y="2998627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1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45" y="4618686"/>
            <a:ext cx="10384110" cy="20718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11029615" cy="3322391"/>
          </a:xfrm>
        </p:spPr>
        <p:txBody>
          <a:bodyPr/>
          <a:lstStyle/>
          <a:p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smtClean="0"/>
              <a:t>linear:    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collision,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terdekat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yang </a:t>
            </a:r>
            <a:r>
              <a:rPr lang="en-US" dirty="0" err="1" smtClean="0"/>
              <a:t>seharusnya</a:t>
            </a:r>
            <a:r>
              <a:rPr lang="en-US" dirty="0" smtClean="0"/>
              <a:t>. </a:t>
            </a:r>
            <a:r>
              <a:rPr lang="en-US" dirty="0" err="1"/>
              <a:t>T</a:t>
            </a:r>
            <a:r>
              <a:rPr lang="en-US" dirty="0" err="1" smtClean="0"/>
              <a:t>elusuri</a:t>
            </a:r>
            <a:r>
              <a:rPr lang="en-US" dirty="0" smtClean="0"/>
              <a:t> </a:t>
            </a:r>
            <a:r>
              <a:rPr lang="en-US" dirty="0"/>
              <a:t>table di </a:t>
            </a:r>
            <a:r>
              <a:rPr lang="en-US" dirty="0" err="1"/>
              <a:t>sampingnya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yang </a:t>
            </a:r>
            <a:r>
              <a:rPr lang="en-US" dirty="0" err="1" smtClean="0"/>
              <a:t>kosong</a:t>
            </a:r>
            <a:r>
              <a:rPr lang="en-US" dirty="0" smtClean="0"/>
              <a:t>. </a:t>
            </a:r>
            <a:r>
              <a:rPr lang="en-US" dirty="0" err="1" smtClean="0"/>
              <a:t>Dimulai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hash function (array hash table </a:t>
            </a:r>
            <a:r>
              <a:rPr lang="en-US" dirty="0" err="1" smtClean="0"/>
              <a:t>dianggap</a:t>
            </a:r>
            <a:r>
              <a:rPr lang="en-US" dirty="0" smtClean="0"/>
              <a:t> circular,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array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index 0)</a:t>
            </a:r>
          </a:p>
          <a:p>
            <a:r>
              <a:rPr lang="en-US" dirty="0" err="1" smtClean="0"/>
              <a:t>Fungsi</a:t>
            </a:r>
            <a:r>
              <a:rPr lang="en-US" dirty="0" smtClean="0"/>
              <a:t> linear </a:t>
            </a:r>
            <a:r>
              <a:rPr lang="en-US" dirty="0" err="1" smtClean="0"/>
              <a:t>relatif</a:t>
            </a:r>
            <a:r>
              <a:rPr lang="en-US" dirty="0" smtClean="0"/>
              <a:t> paling </a:t>
            </a:r>
            <a:r>
              <a:rPr lang="en-US" dirty="0" err="1" smtClean="0"/>
              <a:t>sederhana</a:t>
            </a:r>
            <a:r>
              <a:rPr lang="en-US" dirty="0" smtClean="0"/>
              <a:t>,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endParaRPr lang="en-US" dirty="0" smtClean="0"/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primary </a:t>
            </a:r>
            <a:r>
              <a:rPr lang="en-US" b="1" dirty="0" smtClean="0">
                <a:sym typeface="Wingdings" panose="05000000000000000000" pitchFamily="2" charset="2"/>
              </a:rPr>
              <a:t>clustering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e</a:t>
            </a:r>
            <a:r>
              <a:rPr lang="en-US" dirty="0" err="1" smtClean="0"/>
              <a:t>lemen-elemen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hash </a:t>
            </a:r>
            <a:r>
              <a:rPr lang="en-US" dirty="0" err="1"/>
              <a:t>diletakkan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diarahkan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pengganti</a:t>
            </a:r>
            <a:r>
              <a:rPr lang="en-US" dirty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cluster,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lama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pengganti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)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827" y="1774200"/>
            <a:ext cx="10668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3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</a:t>
            </a:r>
            <a:r>
              <a:rPr lang="en-US" dirty="0" smtClean="0"/>
              <a:t>Probing </a:t>
            </a:r>
            <a:r>
              <a:rPr lang="en-US" sz="2700" dirty="0" smtClean="0"/>
              <a:t>(</a:t>
            </a:r>
            <a:r>
              <a:rPr lang="en-US" sz="2700" dirty="0" err="1" smtClean="0"/>
              <a:t>contoh</a:t>
            </a:r>
            <a:r>
              <a:rPr lang="en-US" sz="2700" dirty="0" smtClean="0"/>
              <a:t>: H(key) = </a:t>
            </a:r>
            <a:r>
              <a:rPr lang="en-US" sz="2700" dirty="0" smtClean="0"/>
              <a:t>key </a:t>
            </a:r>
            <a:r>
              <a:rPr lang="en-US" sz="2700" dirty="0"/>
              <a:t>mod </a:t>
            </a:r>
            <a:r>
              <a:rPr lang="en-US" sz="2700" dirty="0" smtClean="0"/>
              <a:t>7 </a:t>
            </a:r>
            <a:r>
              <a:rPr lang="en-US" sz="2700" dirty="0" err="1" smtClean="0"/>
              <a:t>untuk</a:t>
            </a:r>
            <a:r>
              <a:rPr lang="en-US" sz="2700" dirty="0"/>
              <a:t> 50, 700, 76, 85, 92, 73, 101)</a:t>
            </a:r>
            <a:endParaRPr lang="en-US" sz="2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719" y="1601606"/>
            <a:ext cx="6038517" cy="5146924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7482626" y="4031087"/>
            <a:ext cx="3928056" cy="2511381"/>
          </a:xfrm>
          <a:prstGeom prst="wedgeEllipseCallout">
            <a:avLst>
              <a:gd name="adj1" fmla="val -87902"/>
              <a:gd name="adj2" fmla="val 172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Membentuk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 (cluster),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membutuhkan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lama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mencari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kosong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mengecek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terdekat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Clustering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82626" y="2021983"/>
            <a:ext cx="4345780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Probing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disarankan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ukuran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hash table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ukurannya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besar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kali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3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hash function </a:t>
            </a:r>
            <a:r>
              <a:rPr lang="en-US" dirty="0" err="1" smtClean="0"/>
              <a:t>sbb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</a:t>
            </a:r>
            <a:r>
              <a:rPr lang="en-US" dirty="0"/>
              <a:t> 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yang</a:t>
            </a:r>
            <a:r>
              <a:rPr lang="en-US" dirty="0"/>
              <a:t> </a:t>
            </a:r>
            <a:r>
              <a:rPr lang="en-US" dirty="0" err="1" smtClean="0"/>
              <a:t>sama</a:t>
            </a:r>
            <a:r>
              <a:rPr lang="en-US" dirty="0" smtClean="0"/>
              <a:t>.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pemetaan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hash table di </a:t>
            </a:r>
            <a:r>
              <a:rPr lang="en-US" dirty="0" err="1" smtClean="0"/>
              <a:t>bawah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278622"/>
            <a:ext cx="6185667" cy="992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971" y="3831100"/>
            <a:ext cx="1211687" cy="29534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975" y="3831100"/>
            <a:ext cx="1310828" cy="297622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73510" y="4507606"/>
            <a:ext cx="1275008" cy="1351194"/>
          </a:xfrm>
          <a:prstGeom prst="rightArrow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6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5" y="1803402"/>
            <a:ext cx="7468102" cy="2021624"/>
          </a:xfrm>
        </p:spPr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hash yang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f(key) = key mod 10</a:t>
            </a:r>
          </a:p>
          <a:p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yang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10 </a:t>
            </a:r>
            <a:r>
              <a:rPr lang="en-US" dirty="0" err="1" smtClean="0"/>
              <a:t>alamat</a:t>
            </a:r>
            <a:endParaRPr lang="en-US" dirty="0" smtClean="0"/>
          </a:p>
          <a:p>
            <a:r>
              <a:rPr lang="en-US" dirty="0" smtClean="0"/>
              <a:t>Key: </a:t>
            </a:r>
            <a:r>
              <a:rPr lang="nl-NL" dirty="0"/>
              <a:t>20, 31, 33, 40, 10, 12, </a:t>
            </a:r>
            <a:r>
              <a:rPr lang="nl-NL" dirty="0" smtClean="0"/>
              <a:t>30, dan 15</a:t>
            </a:r>
            <a:endParaRPr lang="en-US" dirty="0" smtClean="0"/>
          </a:p>
          <a:p>
            <a:r>
              <a:rPr lang="en-US" dirty="0" err="1" smtClean="0"/>
              <a:t>Metode</a:t>
            </a:r>
            <a:r>
              <a:rPr lang="en-US" dirty="0" smtClean="0"/>
              <a:t> collision resolution yang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Open Addressing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jarak</a:t>
            </a:r>
            <a:r>
              <a:rPr lang="en-US" b="1" dirty="0" smtClean="0"/>
              <a:t> probe 3</a:t>
            </a:r>
            <a:r>
              <a:rPr lang="en-US" dirty="0" smtClean="0"/>
              <a:t>.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pemetaannya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998" y="1803402"/>
            <a:ext cx="1837793" cy="4790313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3580328" y="4662152"/>
            <a:ext cx="3928056" cy="1674255"/>
          </a:xfrm>
          <a:prstGeom prst="wedgeEllipseCallout">
            <a:avLst>
              <a:gd name="adj1" fmla="val -83968"/>
              <a:gd name="adj2" fmla="val -10042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mengecek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f(key), f(key) + 3, f(key) + 6,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34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Menghindari</a:t>
            </a:r>
            <a:r>
              <a:rPr lang="en-US" dirty="0"/>
              <a:t> primary clustering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Telusuri</a:t>
            </a:r>
            <a:r>
              <a:rPr lang="en-US" dirty="0" smtClean="0"/>
              <a:t> </a:t>
            </a:r>
            <a:r>
              <a:rPr lang="en-US" dirty="0"/>
              <a:t>table </a:t>
            </a:r>
            <a:r>
              <a:rPr lang="en-US" dirty="0" err="1"/>
              <a:t>dengan</a:t>
            </a:r>
            <a:r>
              <a:rPr lang="en-US" dirty="0"/>
              <a:t> men-skip index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kuadratik</a:t>
            </a:r>
            <a:r>
              <a:rPr lang="en-US" dirty="0"/>
              <a:t> (1, 4, 9, 16, …)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653" y="1635974"/>
            <a:ext cx="1219200" cy="54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53" y="2653407"/>
            <a:ext cx="2171715" cy="39639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918" y="2533103"/>
            <a:ext cx="2757506" cy="42045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157" y="3831100"/>
            <a:ext cx="181331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Linear Probing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29424" y="3867294"/>
            <a:ext cx="219803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Quadratic Probing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9424" y="4658471"/>
            <a:ext cx="4142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terjadi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secondary clustering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cluster – cluster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terbentuk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tempat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tempat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dilaluinya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quadratic probing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f(x) + 1, f(x) + 4, f(x) + 9,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1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Probing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06" y="1839366"/>
            <a:ext cx="5007751" cy="44033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115" y="1665847"/>
            <a:ext cx="1764942" cy="50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2"/>
            <a:ext cx="11029615" cy="1530384"/>
          </a:xfrm>
        </p:spPr>
        <p:txBody>
          <a:bodyPr>
            <a:noAutofit/>
          </a:bodyPr>
          <a:lstStyle/>
          <a:p>
            <a:r>
              <a:rPr lang="en-US" sz="2000" dirty="0"/>
              <a:t>D</a:t>
            </a:r>
            <a:r>
              <a:rPr lang="en-US" sz="2000" dirty="0" smtClean="0"/>
              <a:t>ouble </a:t>
            </a:r>
            <a:r>
              <a:rPr lang="en-US" sz="2000" dirty="0"/>
              <a:t>hashing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menemukan</a:t>
            </a:r>
            <a:r>
              <a:rPr lang="en-US" sz="2000" dirty="0" smtClean="0"/>
              <a:t> slot </a:t>
            </a:r>
            <a:r>
              <a:rPr lang="en-US" sz="2000" dirty="0" err="1" smtClean="0"/>
              <a:t>kosong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cepat</a:t>
            </a:r>
            <a:r>
              <a:rPr lang="en-US" sz="2000" dirty="0" smtClean="0"/>
              <a:t> </a:t>
            </a:r>
            <a:r>
              <a:rPr lang="en-US" sz="2000" dirty="0" err="1" smtClean="0"/>
              <a:t>daripada</a:t>
            </a:r>
            <a:r>
              <a:rPr lang="en-US" sz="2000" dirty="0"/>
              <a:t> </a:t>
            </a:r>
            <a:r>
              <a:rPr lang="en-US" sz="2000" b="1" dirty="0"/>
              <a:t>linear </a:t>
            </a:r>
            <a:r>
              <a:rPr lang="en-US" sz="2000" b="1" dirty="0" smtClean="0"/>
              <a:t>probing</a:t>
            </a:r>
            <a:endParaRPr lang="en-US" sz="2000" dirty="0" smtClean="0"/>
          </a:p>
          <a:p>
            <a:r>
              <a:rPr lang="en-US" sz="2000" dirty="0" err="1" smtClean="0"/>
              <a:t>Menggunakan</a:t>
            </a:r>
            <a:r>
              <a:rPr lang="en-US" sz="2000" dirty="0" smtClean="0"/>
              <a:t> 2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hash,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b="1" i="1" dirty="0" smtClean="0"/>
              <a:t>	(hash1(key</a:t>
            </a:r>
            <a:r>
              <a:rPr lang="en-US" sz="2000" b="1" i="1" dirty="0"/>
              <a:t>) + </a:t>
            </a:r>
            <a:r>
              <a:rPr lang="en-US" sz="2000" b="1" i="1" dirty="0" err="1"/>
              <a:t>i</a:t>
            </a:r>
            <a:r>
              <a:rPr lang="en-US" sz="2000" b="1" i="1" dirty="0"/>
              <a:t> * hash2(key)) % TABLE_SIZE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b="1" i="1" dirty="0"/>
              <a:t>	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10" y="3481909"/>
            <a:ext cx="3548360" cy="13306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109" y="3333786"/>
            <a:ext cx="4227155" cy="35242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85397" y="3000194"/>
            <a:ext cx="53018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Cek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lokasi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hash1(key)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kosong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kosong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masukan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kosong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hitung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hash2(key).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Cek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hash1(key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+ hash2(key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))%size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kosong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kosong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cek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berulang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742950" lvl="1" indent="-285750">
              <a:buFontTx/>
              <a:buChar char="-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(hash1(key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2*hash2(key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))%size, </a:t>
            </a:r>
          </a:p>
          <a:p>
            <a:pPr marL="742950" lvl="1" indent="-285750">
              <a:buFontTx/>
              <a:buChar char="-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(hash1(key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3*hash2(key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))%size,</a:t>
            </a:r>
          </a:p>
          <a:p>
            <a:pPr marL="742950" lvl="1" indent="-285750">
              <a:buFontTx/>
              <a:buChar char="-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(hash1(key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4*hash2(key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))%size,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sampai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menemukan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index yang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kosong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99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43" y="2035801"/>
            <a:ext cx="4023948" cy="37339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308" y="3519923"/>
            <a:ext cx="5830010" cy="27649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61547" y="1592281"/>
            <a:ext cx="7811754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key 44: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h(k) = 5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sudah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isinya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yaitu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18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d(k) = 5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(h(k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 + d(k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)) mod 13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 10 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kosong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masukkan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44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index 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07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Collision Resolution: Open Hashing (Chaining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11029615" cy="2124655"/>
          </a:xfrm>
        </p:spPr>
        <p:txBody>
          <a:bodyPr/>
          <a:lstStyle/>
          <a:p>
            <a:r>
              <a:rPr lang="en-US" dirty="0" err="1"/>
              <a:t>Permasalahan</a:t>
            </a:r>
            <a:r>
              <a:rPr lang="en-US" dirty="0"/>
              <a:t> Collision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hash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smtClean="0"/>
              <a:t>set</a:t>
            </a:r>
          </a:p>
          <a:p>
            <a:r>
              <a:rPr lang="en-US" dirty="0"/>
              <a:t>Open </a:t>
            </a:r>
            <a:r>
              <a:rPr lang="en-US" dirty="0" smtClean="0"/>
              <a:t>Hashing: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/>
              <a:t>Menyediakan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u="sng" dirty="0"/>
              <a:t>linked list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yang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 smtClean="0"/>
              <a:t>nilai</a:t>
            </a:r>
            <a:r>
              <a:rPr lang="en-US" sz="1800" dirty="0" smtClean="0"/>
              <a:t> hash </a:t>
            </a:r>
            <a:r>
              <a:rPr lang="en-US" sz="1800" dirty="0" err="1" smtClean="0"/>
              <a:t>sama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 smtClean="0"/>
              <a:t>Tiap</a:t>
            </a:r>
            <a:r>
              <a:rPr lang="en-US" sz="1800" dirty="0" smtClean="0"/>
              <a:t> </a:t>
            </a:r>
            <a:r>
              <a:rPr lang="en-US" sz="1800" dirty="0" err="1"/>
              <a:t>sel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hash table </a:t>
            </a:r>
            <a:r>
              <a:rPr lang="en-US" sz="1800" dirty="0" err="1"/>
              <a:t>berisi</a:t>
            </a:r>
            <a:r>
              <a:rPr lang="en-US" sz="1800" dirty="0"/>
              <a:t> pointer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linked list </a:t>
            </a:r>
            <a:r>
              <a:rPr lang="en-US" sz="1800" dirty="0" smtClean="0"/>
              <a:t>yang </a:t>
            </a:r>
            <a:r>
              <a:rPr lang="en-US" sz="1800" dirty="0" err="1" smtClean="0"/>
              <a:t>berisikan</a:t>
            </a:r>
            <a:r>
              <a:rPr lang="en-US" sz="1800" dirty="0" smtClean="0"/>
              <a:t> data/</a:t>
            </a:r>
            <a:r>
              <a:rPr lang="en-US" sz="1800" dirty="0" err="1" smtClean="0"/>
              <a:t>elemen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132" y="3768009"/>
            <a:ext cx="4450859" cy="301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8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Open Hashing (Chaining)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2"/>
            <a:ext cx="11029615" cy="193147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smtClean="0"/>
              <a:t>Key: 19, 14, 23, 1, 68, 20, 84, 27, 55, 11, 10, 79</a:t>
            </a:r>
          </a:p>
          <a:p>
            <a:r>
              <a:rPr lang="en-US" dirty="0" smtClean="0"/>
              <a:t>H(key) = key mod 13</a:t>
            </a:r>
          </a:p>
          <a:p>
            <a:r>
              <a:rPr lang="en-US" dirty="0" smtClean="0"/>
              <a:t>Hash table yang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4" y="2928199"/>
            <a:ext cx="6888289" cy="380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2"/>
            <a:ext cx="8955387" cy="1339044"/>
          </a:xfrm>
        </p:spPr>
        <p:txBody>
          <a:bodyPr>
            <a:normAutofit/>
          </a:bodyPr>
          <a:lstStyle/>
          <a:p>
            <a:r>
              <a:rPr lang="en-US" b="1" dirty="0" smtClean="0"/>
              <a:t>Heap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b="1" dirty="0" smtClean="0"/>
              <a:t>Complete Binary Tree </a:t>
            </a:r>
            <a:r>
              <a:rPr lang="en-US" dirty="0" smtClean="0"/>
              <a:t>(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smtClean="0"/>
              <a:t>level </a:t>
            </a:r>
            <a:r>
              <a:rPr lang="en-US" dirty="0" err="1" smtClean="0"/>
              <a:t>pada</a:t>
            </a:r>
            <a:r>
              <a:rPr lang="en-US" dirty="0" smtClean="0"/>
              <a:t> tree</a:t>
            </a:r>
            <a:r>
              <a:rPr lang="en-US" dirty="0"/>
              <a:t>, </a:t>
            </a:r>
            <a:r>
              <a:rPr lang="en-US" dirty="0" err="1" smtClean="0"/>
              <a:t>kecuali</a:t>
            </a:r>
            <a:r>
              <a:rPr lang="en-US" dirty="0"/>
              <a:t> </a:t>
            </a:r>
            <a:r>
              <a:rPr lang="en-US" dirty="0" smtClean="0"/>
              <a:t>level </a:t>
            </a:r>
            <a:r>
              <a:rPr lang="en-US" dirty="0" err="1" smtClean="0"/>
              <a:t>terakhir</a:t>
            </a:r>
            <a:r>
              <a:rPr lang="en-US" dirty="0" smtClean="0"/>
              <a:t>, </a:t>
            </a:r>
            <a:r>
              <a:rPr lang="en-US" dirty="0" err="1" smtClean="0"/>
              <a:t>sepenuhnya</a:t>
            </a:r>
            <a:r>
              <a:rPr lang="en-US" dirty="0" smtClean="0"/>
              <a:t> </a:t>
            </a:r>
            <a:r>
              <a:rPr lang="en-US" dirty="0" err="1"/>
              <a:t>diisi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tree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node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level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dulu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Bukan</a:t>
            </a:r>
            <a:r>
              <a:rPr lang="en-US" dirty="0" smtClean="0"/>
              <a:t> Binary Search Tree!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perbedaannya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6945782" y="5351217"/>
            <a:ext cx="566738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352057" y="5722692"/>
            <a:ext cx="793750" cy="731838"/>
            <a:chOff x="2468" y="2680"/>
            <a:chExt cx="500" cy="461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2468" y="2680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2487" y="2699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19</a:t>
              </a:r>
            </a:p>
          </p:txBody>
        </p:sp>
      </p:grp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10131895" y="4409830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10495432" y="4781305"/>
            <a:ext cx="793750" cy="731837"/>
            <a:chOff x="5078" y="2087"/>
            <a:chExt cx="500" cy="461"/>
          </a:xfrm>
        </p:grpSpPr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507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509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2" name="Line 14"/>
          <p:cNvSpPr>
            <a:spLocks noChangeShapeType="1"/>
          </p:cNvSpPr>
          <p:nvPr/>
        </p:nvSpPr>
        <p:spPr bwMode="auto">
          <a:xfrm flipH="1">
            <a:off x="9920757" y="4409830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9327032" y="4781305"/>
            <a:ext cx="793750" cy="731837"/>
            <a:chOff x="4342" y="2087"/>
            <a:chExt cx="500" cy="461"/>
          </a:xfrm>
        </p:grpSpPr>
        <p:sp>
          <p:nvSpPr>
            <p:cNvPr id="14" name="AutoShape 16"/>
            <p:cNvSpPr>
              <a:spLocks noChangeArrowheads="1"/>
            </p:cNvSpPr>
            <p:nvPr/>
          </p:nvSpPr>
          <p:spPr bwMode="auto">
            <a:xfrm>
              <a:off x="4342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>
              <a:off x="4361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22</a:t>
              </a:r>
            </a:p>
          </p:txBody>
        </p:sp>
      </p:grp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7950670" y="4409830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19"/>
          <p:cNvGrpSpPr>
            <a:grpSpLocks/>
          </p:cNvGrpSpPr>
          <p:nvPr/>
        </p:nvGrpSpPr>
        <p:grpSpPr bwMode="auto">
          <a:xfrm>
            <a:off x="8314207" y="4781305"/>
            <a:ext cx="793750" cy="731837"/>
            <a:chOff x="3704" y="2087"/>
            <a:chExt cx="500" cy="461"/>
          </a:xfrm>
        </p:grpSpPr>
        <p:sp>
          <p:nvSpPr>
            <p:cNvPr id="18" name="AutoShape 20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" name="AutoShape 21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7707782" y="4409830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7114057" y="4781305"/>
            <a:ext cx="793750" cy="731837"/>
            <a:chOff x="2948" y="2087"/>
            <a:chExt cx="500" cy="461"/>
          </a:xfrm>
        </p:grpSpPr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AutoShape 25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27</a:t>
              </a:r>
            </a:p>
          </p:txBody>
        </p:sp>
      </p:grp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9536582" y="3449392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9871545" y="3866905"/>
            <a:ext cx="793750" cy="731837"/>
            <a:chOff x="4685" y="1511"/>
            <a:chExt cx="500" cy="461"/>
          </a:xfrm>
        </p:grpSpPr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" name="AutoShape 29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28" name="Line 30"/>
          <p:cNvSpPr>
            <a:spLocks noChangeShapeType="1"/>
          </p:cNvSpPr>
          <p:nvPr/>
        </p:nvSpPr>
        <p:spPr bwMode="auto">
          <a:xfrm flipH="1">
            <a:off x="8301507" y="3495430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" name="Group 31"/>
          <p:cNvGrpSpPr>
            <a:grpSpLocks/>
          </p:cNvGrpSpPr>
          <p:nvPr/>
        </p:nvGrpSpPr>
        <p:grpSpPr bwMode="auto">
          <a:xfrm>
            <a:off x="8811095" y="2800105"/>
            <a:ext cx="793750" cy="731837"/>
            <a:chOff x="4017" y="839"/>
            <a:chExt cx="500" cy="461"/>
          </a:xfrm>
        </p:grpSpPr>
        <p:sp>
          <p:nvSpPr>
            <p:cNvPr id="30" name="AutoShape 32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" name="AutoShape 33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45</a:t>
              </a:r>
            </a:p>
          </p:txBody>
        </p:sp>
      </p:grpSp>
      <p:grpSp>
        <p:nvGrpSpPr>
          <p:cNvPr id="32" name="Group 34"/>
          <p:cNvGrpSpPr>
            <a:grpSpLocks/>
          </p:cNvGrpSpPr>
          <p:nvPr/>
        </p:nvGrpSpPr>
        <p:grpSpPr bwMode="auto">
          <a:xfrm>
            <a:off x="7707782" y="3866905"/>
            <a:ext cx="793750" cy="731837"/>
            <a:chOff x="3322" y="1511"/>
            <a:chExt cx="500" cy="461"/>
          </a:xfrm>
        </p:grpSpPr>
        <p:sp>
          <p:nvSpPr>
            <p:cNvPr id="33" name="AutoShape 35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" name="AutoShape 36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>
                  <a:solidFill>
                    <a:schemeClr val="tx1"/>
                  </a:solidFill>
                </a:rPr>
                <a:t>35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379686" y="4232514"/>
            <a:ext cx="5205098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nilainya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&gt;=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anaknya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850006" y="5177306"/>
            <a:ext cx="3112864" cy="1004553"/>
          </a:xfrm>
          <a:prstGeom prst="wedgeEllipseCallout">
            <a:avLst>
              <a:gd name="adj1" fmla="val 48761"/>
              <a:gd name="adj2" fmla="val -92162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biasa</a:t>
            </a:r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disebut</a:t>
            </a:r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Heap</a:t>
            </a:r>
            <a:endParaRPr lang="en-US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85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Open Hashing (Chaining)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,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hash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linked list mana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dicari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pembacaan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linked list </a:t>
            </a:r>
            <a:r>
              <a:rPr lang="en-US" dirty="0" err="1" smtClean="0"/>
              <a:t>tersebut</a:t>
            </a:r>
            <a:endParaRPr lang="en-US" dirty="0" smtClean="0"/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smtClean="0"/>
              <a:t>juga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u="sng" dirty="0" err="1" smtClean="0"/>
              <a:t>struktur</a:t>
            </a:r>
            <a:r>
              <a:rPr lang="en-US" u="sng" dirty="0" smtClean="0"/>
              <a:t> data lain </a:t>
            </a:r>
            <a:r>
              <a:rPr lang="en-US" u="sng" dirty="0" err="1" smtClean="0"/>
              <a:t>selain</a:t>
            </a:r>
            <a:r>
              <a:rPr lang="en-US" u="sng" dirty="0" smtClean="0"/>
              <a:t> linked list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hash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r>
              <a:rPr lang="en-US" dirty="0" err="1" smtClean="0"/>
              <a:t>Kelebihan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data yang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 (</a:t>
            </a:r>
            <a:r>
              <a:rPr lang="en-US" i="1" dirty="0" smtClean="0"/>
              <a:t>dynamic expansion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5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vs Closed Hashing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32" y="2157949"/>
            <a:ext cx="9905612" cy="347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VS Array </a:t>
            </a:r>
            <a:r>
              <a:rPr lang="en-US" dirty="0" err="1" smtClean="0"/>
              <a:t>dan</a:t>
            </a:r>
            <a:r>
              <a:rPr lang="en-US" dirty="0" smtClean="0"/>
              <a:t>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5" y="1803402"/>
            <a:ext cx="5613544" cy="3760272"/>
          </a:xfrm>
        </p:spPr>
        <p:txBody>
          <a:bodyPr/>
          <a:lstStyle/>
          <a:p>
            <a:r>
              <a:rPr lang="en-US" dirty="0" smtClean="0"/>
              <a:t>Array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(fix)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terpakai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Boros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endParaRPr lang="en-US" dirty="0" smtClean="0"/>
          </a:p>
          <a:p>
            <a:r>
              <a:rPr lang="en-US" dirty="0" smtClean="0"/>
              <a:t>Linked List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Ukuran</a:t>
            </a:r>
            <a:r>
              <a:rPr lang="en-US" dirty="0"/>
              <a:t> </a:t>
            </a:r>
            <a:r>
              <a:rPr lang="en-US" dirty="0" err="1" smtClean="0"/>
              <a:t>dinamis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Hemat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Boros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(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search lama)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94739" y="1930044"/>
            <a:ext cx="5613544" cy="37602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Hash Table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aksesnya</a:t>
            </a:r>
            <a:r>
              <a:rPr lang="en-US" dirty="0" smtClean="0"/>
              <a:t> yang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record yang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hash </a:t>
            </a:r>
            <a:r>
              <a:rPr lang="en-US" dirty="0" err="1" smtClean="0"/>
              <a:t>lokasi</a:t>
            </a:r>
            <a:r>
              <a:rPr lang="en-US" dirty="0"/>
              <a:t> </a:t>
            </a:r>
            <a:r>
              <a:rPr lang="en-US" dirty="0" err="1" smtClean="0"/>
              <a:t>penyimpanannya</a:t>
            </a:r>
            <a:endParaRPr lang="en-US" dirty="0"/>
          </a:p>
          <a:p>
            <a:pPr lvl="1">
              <a:buFont typeface="Arial" panose="020B0604020202020204" pitchFamily="34" charset="0"/>
              <a:buChar char="+"/>
            </a:pPr>
            <a:r>
              <a:rPr lang="en-US" dirty="0" smtClean="0"/>
              <a:t>Hashing </a:t>
            </a:r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+"/>
            </a:pP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insert, delete, </a:t>
            </a:r>
            <a:r>
              <a:rPr lang="en-US" dirty="0" err="1" smtClean="0"/>
              <a:t>maupun</a:t>
            </a:r>
            <a:r>
              <a:rPr lang="en-US" dirty="0" smtClean="0"/>
              <a:t> search </a:t>
            </a:r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hash table yang record – </a:t>
            </a:r>
            <a:r>
              <a:rPr lang="en-US" dirty="0" err="1" smtClean="0"/>
              <a:t>recordnya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hash yang </a:t>
            </a:r>
            <a:r>
              <a:rPr lang="en-US" dirty="0" err="1" smtClean="0"/>
              <a:t>sama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mencetak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hash table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minimum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maksimum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Hash Table: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data </a:t>
            </a:r>
            <a:r>
              <a:rPr lang="en-US" dirty="0" err="1" smtClean="0"/>
              <a:t>baru</a:t>
            </a:r>
            <a:r>
              <a:rPr lang="en-US" dirty="0" smtClean="0"/>
              <a:t>, key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dikonversi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index array hash table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hash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en-US" sz="1800" dirty="0" err="1" smtClean="0"/>
              <a:t>Fungsi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memetakan</a:t>
            </a:r>
            <a:r>
              <a:rPr lang="en-US" sz="1800" dirty="0" smtClean="0"/>
              <a:t> NIP </a:t>
            </a:r>
            <a:r>
              <a:rPr lang="en-US" sz="1800" dirty="0" err="1" smtClean="0"/>
              <a:t>Pegawai</a:t>
            </a:r>
            <a:r>
              <a:rPr lang="en-US" sz="1800" dirty="0" smtClean="0"/>
              <a:t>/key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b="1" dirty="0" smtClean="0"/>
              <a:t>hash(key) = key mod 701</a:t>
            </a:r>
          </a:p>
          <a:p>
            <a:pPr marL="594000" lvl="2" indent="0">
              <a:buNone/>
            </a:pPr>
            <a:r>
              <a:rPr lang="en-US" sz="1800" dirty="0" smtClean="0"/>
              <a:t>	NIP </a:t>
            </a:r>
            <a:r>
              <a:rPr lang="en-US" sz="1800" dirty="0" err="1"/>
              <a:t>P</a:t>
            </a:r>
            <a:r>
              <a:rPr lang="en-US" sz="1800" dirty="0" err="1" smtClean="0"/>
              <a:t>egawai</a:t>
            </a:r>
            <a:r>
              <a:rPr lang="en-US" sz="1800" dirty="0" smtClean="0"/>
              <a:t> 580625685 </a:t>
            </a: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 err="1" smtClean="0">
                <a:sym typeface="Wingdings" panose="05000000000000000000" pitchFamily="2" charset="2"/>
              </a:rPr>
              <a:t>maka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b="1" dirty="0" smtClean="0">
                <a:sym typeface="Wingdings" panose="05000000000000000000" pitchFamily="2" charset="2"/>
              </a:rPr>
              <a:t>hash(</a:t>
            </a:r>
            <a:r>
              <a:rPr lang="en-US" sz="1800" b="1" dirty="0" smtClean="0"/>
              <a:t>580625685) = </a:t>
            </a:r>
            <a:r>
              <a:rPr lang="en-US" sz="1800" b="1" dirty="0"/>
              <a:t>580625685 </a:t>
            </a:r>
            <a:r>
              <a:rPr lang="en-US" sz="1800" b="1" dirty="0" smtClean="0"/>
              <a:t>mod 701 = 3</a:t>
            </a:r>
            <a:endParaRPr lang="en-US" sz="1800" dirty="0" smtClean="0"/>
          </a:p>
          <a:p>
            <a:pPr marL="324000" lvl="1" indent="0"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	(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terjadi</a:t>
            </a:r>
            <a:r>
              <a:rPr lang="en-US" sz="1800" dirty="0" smtClean="0"/>
              <a:t> collision, </a:t>
            </a:r>
            <a:r>
              <a:rPr lang="en-US" sz="1800" dirty="0" err="1" smtClean="0"/>
              <a:t>maka</a:t>
            </a:r>
            <a:r>
              <a:rPr lang="en-US" sz="1800" dirty="0" smtClean="0"/>
              <a:t> </a:t>
            </a:r>
            <a:r>
              <a:rPr lang="en-US" sz="1800" dirty="0" err="1" smtClean="0"/>
              <a:t>bisa</a:t>
            </a:r>
            <a:r>
              <a:rPr lang="en-US" sz="1800" dirty="0" smtClean="0"/>
              <a:t> </a:t>
            </a:r>
            <a:r>
              <a:rPr lang="en-US" sz="1800" dirty="0" err="1" smtClean="0"/>
              <a:t>diimplementasikan</a:t>
            </a:r>
            <a:r>
              <a:rPr lang="en-US" sz="1800" dirty="0" smtClean="0"/>
              <a:t> collision </a:t>
            </a:r>
            <a:r>
              <a:rPr lang="en-US" sz="1800" dirty="0" smtClean="0"/>
              <a:t>resolution)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	</a:t>
            </a:r>
            <a:r>
              <a:rPr lang="en-US" sz="1800" dirty="0" err="1" smtClean="0"/>
              <a:t>Tambahkan</a:t>
            </a:r>
            <a:r>
              <a:rPr lang="en-US" sz="1800" dirty="0" smtClean="0"/>
              <a:t> </a:t>
            </a:r>
            <a:r>
              <a:rPr lang="en-US" sz="1800" dirty="0" smtClean="0"/>
              <a:t>data </a:t>
            </a:r>
            <a:r>
              <a:rPr lang="en-US" sz="1800" dirty="0" err="1" smtClean="0"/>
              <a:t>baru</a:t>
            </a:r>
            <a:r>
              <a:rPr lang="en-US" sz="1800" dirty="0" smtClean="0"/>
              <a:t> (</a:t>
            </a:r>
            <a:r>
              <a:rPr lang="en-US" sz="1800" dirty="0" err="1" smtClean="0"/>
              <a:t>nama</a:t>
            </a:r>
            <a:r>
              <a:rPr lang="en-US" sz="1800" dirty="0" smtClean="0"/>
              <a:t>, </a:t>
            </a:r>
            <a:r>
              <a:rPr lang="en-US" sz="1800" dirty="0" err="1" smtClean="0"/>
              <a:t>tanggal</a:t>
            </a:r>
            <a:r>
              <a:rPr lang="en-US" sz="1800" dirty="0" smtClean="0"/>
              <a:t> </a:t>
            </a:r>
            <a:r>
              <a:rPr lang="en-US" sz="1800" dirty="0" err="1" smtClean="0"/>
              <a:t>lahir</a:t>
            </a:r>
            <a:r>
              <a:rPr lang="en-US" sz="1800" dirty="0" smtClean="0"/>
              <a:t>, </a:t>
            </a:r>
            <a:r>
              <a:rPr lang="en-US" sz="1800" dirty="0" err="1" smtClean="0"/>
              <a:t>alamat</a:t>
            </a:r>
            <a:r>
              <a:rPr lang="en-US" sz="1800" dirty="0" smtClean="0"/>
              <a:t>, </a:t>
            </a:r>
            <a:r>
              <a:rPr lang="en-US" sz="1800" dirty="0" err="1" smtClean="0"/>
              <a:t>dll</a:t>
            </a:r>
            <a:r>
              <a:rPr lang="en-US" sz="1800" dirty="0" smtClean="0"/>
              <a:t>) </a:t>
            </a:r>
            <a:r>
              <a:rPr lang="en-US" sz="1800" dirty="0" err="1" smtClean="0"/>
              <a:t>pada</a:t>
            </a:r>
            <a:r>
              <a:rPr lang="en-US" sz="1800" dirty="0" smtClean="0"/>
              <a:t> array hash table index </a:t>
            </a:r>
            <a:r>
              <a:rPr lang="en-US" sz="1800" dirty="0" err="1" smtClean="0"/>
              <a:t>ke</a:t>
            </a:r>
            <a:r>
              <a:rPr lang="en-US" sz="1800" dirty="0" smtClean="0"/>
              <a:t>- 3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709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Hash Table: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hash value/index array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fugsi</a:t>
            </a:r>
            <a:r>
              <a:rPr lang="en-US" dirty="0" smtClean="0"/>
              <a:t> hash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insert (</a:t>
            </a:r>
            <a:r>
              <a:rPr lang="en-US" dirty="0" err="1" smtClean="0"/>
              <a:t>termasuk</a:t>
            </a:r>
            <a:r>
              <a:rPr lang="en-US" dirty="0" smtClean="0"/>
              <a:t> juga </a:t>
            </a:r>
            <a:r>
              <a:rPr lang="en-US" dirty="0" err="1" smtClean="0"/>
              <a:t>implementasi</a:t>
            </a:r>
            <a:r>
              <a:rPr lang="en-US" dirty="0" smtClean="0"/>
              <a:t> collision resolution-</a:t>
            </a:r>
            <a:r>
              <a:rPr lang="en-US" dirty="0" err="1" smtClean="0"/>
              <a:t>nya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Baca </a:t>
            </a:r>
            <a:r>
              <a:rPr lang="en-US" dirty="0" err="1" smtClean="0"/>
              <a:t>nilai</a:t>
            </a:r>
            <a:r>
              <a:rPr lang="en-US" dirty="0" smtClean="0"/>
              <a:t> array </a:t>
            </a:r>
            <a:r>
              <a:rPr lang="en-US" dirty="0" err="1" smtClean="0"/>
              <a:t>pada</a:t>
            </a:r>
            <a:r>
              <a:rPr lang="en-US" dirty="0" smtClean="0"/>
              <a:t> index </a:t>
            </a:r>
            <a:r>
              <a:rPr lang="en-US" dirty="0" err="1" smtClean="0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5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Hash Table: </a:t>
            </a:r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hash table</a:t>
            </a:r>
          </a:p>
          <a:p>
            <a:r>
              <a:rPr lang="en-US" dirty="0" err="1" smtClean="0"/>
              <a:t>Tetapi</a:t>
            </a:r>
            <a:r>
              <a:rPr lang="en-US" dirty="0" smtClean="0"/>
              <a:t> index array/</a:t>
            </a:r>
            <a:r>
              <a:rPr lang="en-US" dirty="0" err="1" smtClean="0"/>
              <a:t>lokasi</a:t>
            </a:r>
            <a:r>
              <a:rPr lang="en-US" dirty="0" smtClean="0"/>
              <a:t> yang </a:t>
            </a:r>
            <a:r>
              <a:rPr lang="en-US" dirty="0" err="1" smtClean="0"/>
              <a:t>dihapus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 </a:t>
            </a:r>
            <a:r>
              <a:rPr lang="en-US" u="sng" dirty="0" err="1" smtClean="0"/>
              <a:t>tidak</a:t>
            </a:r>
            <a:r>
              <a:rPr lang="en-US" u="sng" dirty="0" smtClean="0"/>
              <a:t> </a:t>
            </a:r>
            <a:r>
              <a:rPr lang="en-US" u="sng" dirty="0" err="1" smtClean="0"/>
              <a:t>boleh</a:t>
            </a:r>
            <a:r>
              <a:rPr lang="en-US" u="sng" dirty="0" smtClean="0"/>
              <a:t> </a:t>
            </a:r>
            <a:r>
              <a:rPr lang="en-US" u="sng" dirty="0" err="1" smtClean="0"/>
              <a:t>dibiarkan</a:t>
            </a:r>
            <a:r>
              <a:rPr lang="en-US" u="sng" dirty="0" smtClean="0"/>
              <a:t> </a:t>
            </a:r>
            <a:r>
              <a:rPr lang="en-US" u="sng" dirty="0" err="1" smtClean="0"/>
              <a:t>sebagai</a:t>
            </a:r>
            <a:r>
              <a:rPr lang="en-US" u="sng" dirty="0"/>
              <a:t> </a:t>
            </a:r>
            <a:r>
              <a:rPr lang="en-US" u="sng" dirty="0" err="1" smtClean="0"/>
              <a:t>lokasi</a:t>
            </a:r>
            <a:r>
              <a:rPr lang="en-US" u="sng" dirty="0" smtClean="0"/>
              <a:t> yang </a:t>
            </a:r>
            <a:r>
              <a:rPr lang="en-US" u="sng" dirty="0" err="1" smtClean="0"/>
              <a:t>kosong</a:t>
            </a:r>
            <a:r>
              <a:rPr lang="en-US" u="sng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proses search</a:t>
            </a:r>
          </a:p>
          <a:p>
            <a:r>
              <a:rPr lang="en-US" dirty="0" smtClean="0"/>
              <a:t>Index array/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ditandai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isinya</a:t>
            </a:r>
            <a:r>
              <a:rPr lang="en-US" dirty="0" smtClean="0"/>
              <a:t>.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biarkan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penghapusan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smtClean="0"/>
              <a:t>search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/>
              <a:t> </a:t>
            </a:r>
            <a:r>
              <a:rPr lang="en-US" dirty="0" smtClean="0"/>
              <a:t>A,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proses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insert </a:t>
            </a:r>
            <a:r>
              <a:rPr lang="en-US" dirty="0" err="1" smtClean="0"/>
              <a:t>elemen</a:t>
            </a:r>
            <a:r>
              <a:rPr lang="en-US" dirty="0" smtClean="0"/>
              <a:t>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11414493" cy="405539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insert </a:t>
            </a:r>
            <a:r>
              <a:rPr lang="en-US" dirty="0" err="1" smtClean="0"/>
              <a:t>dan</a:t>
            </a:r>
            <a:r>
              <a:rPr lang="en-US" dirty="0" smtClean="0"/>
              <a:t> delete </a:t>
            </a:r>
            <a:r>
              <a:rPr lang="en-US" dirty="0" err="1" smtClean="0"/>
              <a:t>antrian</a:t>
            </a:r>
            <a:r>
              <a:rPr lang="en-US" dirty="0" smtClean="0"/>
              <a:t> </a:t>
            </a:r>
            <a:r>
              <a:rPr lang="en-US" dirty="0" err="1" smtClean="0"/>
              <a:t>berprioritas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b="1" dirty="0" smtClean="0"/>
              <a:t>Min Heap </a:t>
            </a:r>
            <a:r>
              <a:rPr lang="en-US" dirty="0" err="1" smtClean="0"/>
              <a:t>dengan</a:t>
            </a:r>
            <a:r>
              <a:rPr lang="en-US" dirty="0" smtClean="0"/>
              <a:t> root index = 0? (customize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b="1" dirty="0"/>
              <a:t>Max Heap </a:t>
            </a:r>
            <a:r>
              <a:rPr lang="en-US" dirty="0"/>
              <a:t>= </a:t>
            </a:r>
            <a:r>
              <a:rPr lang="en-US" dirty="0" err="1"/>
              <a:t>setiap</a:t>
            </a:r>
            <a:r>
              <a:rPr lang="en-US" dirty="0"/>
              <a:t> node </a:t>
            </a:r>
            <a:r>
              <a:rPr lang="en-US" dirty="0" err="1"/>
              <a:t>nilainya</a:t>
            </a:r>
            <a:r>
              <a:rPr lang="en-US" dirty="0"/>
              <a:t> &gt;=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anaknya</a:t>
            </a:r>
            <a:r>
              <a:rPr lang="en-US" dirty="0" smtClean="0"/>
              <a:t>, root paling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nilainya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antrian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berprioritas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*</a:t>
            </a:r>
            <a:r>
              <a:rPr lang="en-US" b="1" dirty="0" smtClean="0">
                <a:sym typeface="Wingdings" panose="05000000000000000000" pitchFamily="2" charset="2"/>
              </a:rPr>
              <a:t>Min Heap </a:t>
            </a:r>
            <a:r>
              <a:rPr lang="en-US" dirty="0" smtClean="0">
                <a:sym typeface="Wingdings" panose="05000000000000000000" pitchFamily="2" charset="2"/>
              </a:rPr>
              <a:t>= </a:t>
            </a:r>
            <a:r>
              <a:rPr lang="en-US" dirty="0" err="1"/>
              <a:t>setiap</a:t>
            </a:r>
            <a:r>
              <a:rPr lang="en-US" dirty="0"/>
              <a:t> node </a:t>
            </a:r>
            <a:r>
              <a:rPr lang="en-US" dirty="0" err="1"/>
              <a:t>nilainya</a:t>
            </a:r>
            <a:r>
              <a:rPr lang="en-US" dirty="0"/>
              <a:t> &lt;</a:t>
            </a:r>
            <a:r>
              <a:rPr lang="en-US" dirty="0" smtClean="0"/>
              <a:t>=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– </a:t>
            </a:r>
            <a:r>
              <a:rPr lang="en-US" dirty="0" err="1"/>
              <a:t>anaknya</a:t>
            </a:r>
            <a:r>
              <a:rPr lang="en-US" dirty="0"/>
              <a:t>, root paling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nilainya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Key 12, 18, 13, 2, 3, 23, 5 </a:t>
            </a:r>
            <a:r>
              <a:rPr lang="en-US" dirty="0" err="1"/>
              <a:t>dan</a:t>
            </a:r>
            <a:r>
              <a:rPr lang="en-US" dirty="0"/>
              <a:t> 15 </a:t>
            </a:r>
            <a:r>
              <a:rPr lang="en-US" dirty="0" err="1"/>
              <a:t>dimasukan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Hash Table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10 </a:t>
            </a:r>
            <a:r>
              <a:rPr lang="en-US" dirty="0" err="1" smtClean="0"/>
              <a:t>menggunakan</a:t>
            </a:r>
            <a:r>
              <a:rPr lang="en-US" dirty="0" smtClean="0"/>
              <a:t> hash </a:t>
            </a:r>
            <a:r>
              <a:rPr lang="en-US" dirty="0"/>
              <a:t>function h(k) = k mod 10 </a:t>
            </a:r>
            <a:r>
              <a:rPr lang="en-US" dirty="0" err="1"/>
              <a:t>dan</a:t>
            </a:r>
            <a:r>
              <a:rPr lang="en-US" dirty="0"/>
              <a:t> linear probing.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key </a:t>
            </a:r>
            <a:r>
              <a:rPr lang="en-US" dirty="0" err="1"/>
              <a:t>ke</a:t>
            </a:r>
            <a:r>
              <a:rPr lang="en-US" dirty="0"/>
              <a:t> index array Hash Table </a:t>
            </a:r>
            <a:r>
              <a:rPr lang="en-US" dirty="0" err="1"/>
              <a:t>adalah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5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1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Heap: Insert (</a:t>
            </a:r>
            <a:r>
              <a:rPr lang="en-US" dirty="0" err="1" smtClean="0"/>
              <a:t>Menambahkan</a:t>
            </a:r>
            <a:r>
              <a:rPr lang="en-US" dirty="0" smtClean="0"/>
              <a:t> Node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Heap)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11029615" cy="1596622"/>
          </a:xfrm>
        </p:spPr>
        <p:txBody>
          <a:bodyPr/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US" dirty="0" err="1" smtClean="0"/>
              <a:t>Tambahkan</a:t>
            </a:r>
            <a:r>
              <a:rPr lang="en-US" dirty="0" smtClean="0"/>
              <a:t> node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setelahnya</a:t>
            </a:r>
            <a:r>
              <a:rPr lang="en-US" dirty="0" smtClean="0"/>
              <a:t> (</a:t>
            </a:r>
            <a:r>
              <a:rPr lang="en-US" dirty="0" err="1" smtClean="0"/>
              <a:t>urutan</a:t>
            </a:r>
            <a:r>
              <a:rPr lang="en-US" dirty="0" smtClean="0"/>
              <a:t>: root – </a:t>
            </a:r>
            <a:r>
              <a:rPr lang="en-US" dirty="0" err="1" smtClean="0"/>
              <a:t>kiri</a:t>
            </a:r>
            <a:r>
              <a:rPr lang="en-US" dirty="0" smtClean="0"/>
              <a:t> – </a:t>
            </a:r>
            <a:r>
              <a:rPr lang="en-US" dirty="0" err="1" smtClean="0"/>
              <a:t>kanan</a:t>
            </a:r>
            <a:r>
              <a:rPr lang="en-US" dirty="0" smtClean="0"/>
              <a:t>) 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 err="1" smtClean="0"/>
              <a:t>Naikan</a:t>
            </a:r>
            <a:r>
              <a:rPr lang="en-US" dirty="0" smtClean="0"/>
              <a:t> node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menggantikan</a:t>
            </a:r>
            <a:r>
              <a:rPr lang="en-US" dirty="0" smtClean="0"/>
              <a:t> parent-</a:t>
            </a:r>
            <a:r>
              <a:rPr lang="en-US" dirty="0" err="1" smtClean="0"/>
              <a:t>nya</a:t>
            </a:r>
            <a:r>
              <a:rPr lang="en-US" dirty="0"/>
              <a:t> (</a:t>
            </a:r>
            <a:r>
              <a:rPr lang="en-US" b="1" dirty="0" err="1" smtClean="0"/>
              <a:t>reheapification</a:t>
            </a:r>
            <a:r>
              <a:rPr lang="en-US" b="1" dirty="0" smtClean="0"/>
              <a:t> upward</a:t>
            </a:r>
            <a:r>
              <a:rPr lang="en-US" dirty="0" smtClean="0"/>
              <a:t>)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Node parent &gt;= node </a:t>
            </a:r>
            <a:r>
              <a:rPr lang="en-US" dirty="0" err="1"/>
              <a:t>tersebut</a:t>
            </a:r>
            <a:endParaRPr lang="en-US" dirty="0"/>
          </a:p>
          <a:p>
            <a:pPr lvl="1"/>
            <a:r>
              <a:rPr lang="en-US" dirty="0" smtClean="0"/>
              <a:t>Node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root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44" y="3571271"/>
            <a:ext cx="3114675" cy="26003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945" y="3571271"/>
            <a:ext cx="3311351" cy="260032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920" y="3571271"/>
            <a:ext cx="3134106" cy="2575843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>
            <a:off x="3876541" y="3889420"/>
            <a:ext cx="804072" cy="1171977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8240333" y="3946726"/>
            <a:ext cx="804072" cy="1171977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9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5651"/>
          <a:stretch/>
        </p:blipFill>
        <p:spPr>
          <a:xfrm>
            <a:off x="8610219" y="1511300"/>
            <a:ext cx="3251207" cy="2580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641" y="4059776"/>
            <a:ext cx="3534317" cy="266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Heap: Delete Root Paling </a:t>
            </a:r>
            <a:r>
              <a:rPr lang="en-US" dirty="0" err="1" smtClean="0"/>
              <a:t>Atas</a:t>
            </a:r>
            <a:r>
              <a:rPr lang="en-US" dirty="0" smtClean="0"/>
              <a:t> (</a:t>
            </a:r>
            <a:r>
              <a:rPr lang="en-US" dirty="0" err="1" smtClean="0"/>
              <a:t>Nilai</a:t>
            </a:r>
            <a:r>
              <a:rPr lang="en-US" dirty="0" smtClean="0"/>
              <a:t> Paling </a:t>
            </a:r>
            <a:r>
              <a:rPr lang="en-US" dirty="0" err="1" smtClean="0"/>
              <a:t>Besar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2"/>
            <a:ext cx="8029025" cy="22563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Keluarkan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paling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err="1" smtClean="0">
                <a:sym typeface="Wingdings" panose="05000000000000000000" pitchFamily="2" charset="2"/>
              </a:rPr>
              <a:t>antrian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berprioritas</a:t>
            </a:r>
            <a:endParaRPr lang="en-US" b="1" dirty="0" smtClean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 err="1" smtClean="0"/>
              <a:t>Pindahkan</a:t>
            </a:r>
            <a:r>
              <a:rPr lang="en-US" dirty="0" smtClean="0"/>
              <a:t> node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node paling </a:t>
            </a:r>
            <a:r>
              <a:rPr lang="en-US" dirty="0" err="1" smtClean="0"/>
              <a:t>atas</a:t>
            </a:r>
            <a:endParaRPr lang="en-US" dirty="0" smtClean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 err="1" smtClean="0"/>
              <a:t>Turunkan</a:t>
            </a:r>
            <a:r>
              <a:rPr lang="en-US" dirty="0" smtClean="0"/>
              <a:t> node paling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bertukar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node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(</a:t>
            </a:r>
            <a:r>
              <a:rPr lang="en-GB" altLang="en-US" b="1" dirty="0" err="1"/>
              <a:t>reheapification</a:t>
            </a:r>
            <a:r>
              <a:rPr lang="en-GB" altLang="en-US" b="1" dirty="0"/>
              <a:t> </a:t>
            </a:r>
            <a:r>
              <a:rPr lang="en-GB" altLang="en-US" b="1" dirty="0" smtClean="0"/>
              <a:t>downward</a:t>
            </a:r>
            <a:r>
              <a:rPr lang="en-GB" altLang="en-US" dirty="0" smtClean="0"/>
              <a:t>)</a:t>
            </a:r>
            <a:r>
              <a:rPr lang="en-US" dirty="0" smtClean="0"/>
              <a:t>,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Node </a:t>
            </a:r>
            <a:r>
              <a:rPr lang="en-US" dirty="0" err="1" smtClean="0"/>
              <a:t>anak</a:t>
            </a:r>
            <a:r>
              <a:rPr lang="en-US" dirty="0" smtClean="0"/>
              <a:t> – </a:t>
            </a:r>
            <a:r>
              <a:rPr lang="en-US" dirty="0" err="1" smtClean="0"/>
              <a:t>anaknya</a:t>
            </a:r>
            <a:r>
              <a:rPr lang="en-US" dirty="0" smtClean="0"/>
              <a:t> &lt;= node </a:t>
            </a:r>
            <a:r>
              <a:rPr lang="en-US" dirty="0" err="1" smtClean="0"/>
              <a:t>tersebut</a:t>
            </a:r>
            <a:endParaRPr lang="en-US" dirty="0" smtClean="0"/>
          </a:p>
          <a:p>
            <a:pPr lvl="1"/>
            <a:r>
              <a:rPr lang="en-US" dirty="0" smtClean="0"/>
              <a:t>Node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leaf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814" y="4193864"/>
            <a:ext cx="3095625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6370" y="4143447"/>
            <a:ext cx="3376848" cy="2667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309439" y="4556150"/>
            <a:ext cx="804072" cy="837126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076607" y="4438094"/>
            <a:ext cx="804072" cy="837126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6786844">
            <a:off x="10228105" y="3641212"/>
            <a:ext cx="804072" cy="837126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1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10224181" cy="1081467"/>
          </a:xfrm>
        </p:spPr>
        <p:txBody>
          <a:bodyPr>
            <a:normAutofit/>
          </a:bodyPr>
          <a:lstStyle/>
          <a:p>
            <a:r>
              <a:rPr lang="en-US" dirty="0" smtClean="0"/>
              <a:t>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array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node – node </a:t>
            </a:r>
            <a:r>
              <a:rPr lang="en-US" dirty="0" err="1" smtClean="0"/>
              <a:t>dari</a:t>
            </a:r>
            <a:r>
              <a:rPr lang="en-US" dirty="0" smtClean="0"/>
              <a:t> heap</a:t>
            </a:r>
          </a:p>
          <a:p>
            <a:r>
              <a:rPr lang="en-US" dirty="0" err="1" smtClean="0"/>
              <a:t>Masukan</a:t>
            </a:r>
            <a:r>
              <a:rPr lang="en-US" dirty="0" smtClean="0"/>
              <a:t> node – node di heap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level paling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turun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level di </a:t>
            </a:r>
            <a:r>
              <a:rPr lang="en-US" dirty="0" err="1" smtClean="0"/>
              <a:t>bawahnya</a:t>
            </a:r>
            <a:r>
              <a:rPr lang="en-US" dirty="0" smtClean="0"/>
              <a:t>: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–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58" y="3179539"/>
            <a:ext cx="3640695" cy="2744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963" y="4332197"/>
            <a:ext cx="5944177" cy="138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ter image description here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371" y="1560149"/>
            <a:ext cx="6325673" cy="501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4465177" cy="4055399"/>
          </a:xfrm>
        </p:spPr>
        <p:txBody>
          <a:bodyPr/>
          <a:lstStyle/>
          <a:p>
            <a:r>
              <a:rPr lang="en-US" dirty="0" smtClean="0"/>
              <a:t>Index root </a:t>
            </a:r>
            <a:r>
              <a:rPr lang="en-US" dirty="0" err="1" smtClean="0"/>
              <a:t>selalu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Elemen</a:t>
            </a:r>
            <a:r>
              <a:rPr lang="en-US" dirty="0" smtClean="0"/>
              <a:t> di index</a:t>
            </a:r>
            <a:r>
              <a:rPr lang="en-US" b="1" i="1" dirty="0" smtClean="0"/>
              <a:t> </a:t>
            </a:r>
            <a:r>
              <a:rPr lang="en-US" b="1" i="1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array </a:t>
            </a:r>
            <a:r>
              <a:rPr lang="en-US" b="1" dirty="0" err="1" smtClean="0"/>
              <a:t>Arr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:</a:t>
            </a:r>
          </a:p>
          <a:p>
            <a:pPr lvl="1"/>
            <a:r>
              <a:rPr lang="en-US" sz="1800" dirty="0" smtClean="0"/>
              <a:t>Parent-</a:t>
            </a:r>
            <a:r>
              <a:rPr lang="en-US" sz="1800" dirty="0" err="1" smtClean="0"/>
              <a:t>nya</a:t>
            </a:r>
            <a:r>
              <a:rPr lang="en-US" sz="1800" dirty="0" smtClean="0"/>
              <a:t> </a:t>
            </a:r>
            <a:r>
              <a:rPr lang="en-US" sz="1800" dirty="0" err="1" smtClean="0"/>
              <a:t>ada</a:t>
            </a:r>
            <a:r>
              <a:rPr lang="en-US" sz="1800" dirty="0" smtClean="0"/>
              <a:t> di index </a:t>
            </a:r>
            <a:r>
              <a:rPr lang="en-US" sz="1800" b="1" dirty="0" err="1"/>
              <a:t>i</a:t>
            </a:r>
            <a:r>
              <a:rPr lang="en-US" sz="1800" b="1" dirty="0"/>
              <a:t>/2</a:t>
            </a:r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kecuali</a:t>
            </a:r>
            <a:r>
              <a:rPr lang="en-US" sz="1800" dirty="0" smtClean="0"/>
              <a:t> root </a:t>
            </a:r>
            <a:r>
              <a:rPr lang="en-US" sz="1800" dirty="0" err="1" smtClean="0"/>
              <a:t>karena</a:t>
            </a:r>
            <a:r>
              <a:rPr lang="en-US" sz="1800" dirty="0" smtClean="0"/>
              <a:t>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punya</a:t>
            </a:r>
            <a:r>
              <a:rPr lang="en-US" sz="1800" dirty="0" smtClean="0"/>
              <a:t> parent)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diakses</a:t>
            </a:r>
            <a:r>
              <a:rPr lang="en-US" sz="1800" dirty="0" smtClean="0"/>
              <a:t> di </a:t>
            </a:r>
            <a:r>
              <a:rPr lang="en-US" sz="1800" b="1" dirty="0" err="1" smtClean="0"/>
              <a:t>Arr</a:t>
            </a:r>
            <a:r>
              <a:rPr lang="en-US" sz="1800" b="1" dirty="0" smtClean="0"/>
              <a:t>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/2</a:t>
            </a:r>
            <a:r>
              <a:rPr lang="en-US" sz="1800" b="1" dirty="0"/>
              <a:t>]</a:t>
            </a:r>
          </a:p>
          <a:p>
            <a:pPr lvl="1"/>
            <a:r>
              <a:rPr lang="en-US" sz="1800" dirty="0" err="1" smtClean="0"/>
              <a:t>Anak</a:t>
            </a:r>
            <a:r>
              <a:rPr lang="en-US" sz="1800" dirty="0" smtClean="0"/>
              <a:t> </a:t>
            </a:r>
            <a:r>
              <a:rPr lang="en-US" sz="1800" dirty="0" err="1" smtClean="0"/>
              <a:t>kirinya</a:t>
            </a:r>
            <a:r>
              <a:rPr lang="en-US" sz="1800" dirty="0" smtClean="0"/>
              <a:t> </a:t>
            </a:r>
            <a:r>
              <a:rPr lang="en-US" sz="1800" dirty="0" err="1" smtClean="0"/>
              <a:t>ada</a:t>
            </a:r>
            <a:r>
              <a:rPr lang="en-US" sz="1800" dirty="0" smtClean="0"/>
              <a:t> di index </a:t>
            </a:r>
            <a:r>
              <a:rPr lang="en-US" sz="1800" b="1" dirty="0"/>
              <a:t>2*</a:t>
            </a:r>
            <a:r>
              <a:rPr lang="en-US" sz="1800" b="1" dirty="0" err="1"/>
              <a:t>i</a:t>
            </a:r>
            <a:r>
              <a:rPr lang="en-US" sz="1800" b="1" dirty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diakses</a:t>
            </a:r>
            <a:r>
              <a:rPr lang="en-US" sz="1800" dirty="0" smtClean="0"/>
              <a:t> di</a:t>
            </a:r>
            <a:r>
              <a:rPr lang="en-US" sz="1800" b="1" dirty="0" smtClean="0"/>
              <a:t> </a:t>
            </a:r>
            <a:r>
              <a:rPr lang="en-US" sz="1800" b="1" dirty="0" err="1"/>
              <a:t>Arr</a:t>
            </a:r>
            <a:r>
              <a:rPr lang="en-US" sz="1800" b="1" dirty="0"/>
              <a:t>[2*</a:t>
            </a:r>
            <a:r>
              <a:rPr lang="en-US" sz="1800" b="1" dirty="0" err="1"/>
              <a:t>i</a:t>
            </a:r>
            <a:r>
              <a:rPr lang="en-US" sz="1800" b="1" dirty="0"/>
              <a:t>]</a:t>
            </a:r>
          </a:p>
          <a:p>
            <a:pPr lvl="1"/>
            <a:r>
              <a:rPr lang="en-US" sz="1800" dirty="0" err="1" smtClean="0"/>
              <a:t>Anak</a:t>
            </a:r>
            <a:r>
              <a:rPr lang="en-US" sz="1800" dirty="0" smtClean="0"/>
              <a:t> </a:t>
            </a:r>
            <a:r>
              <a:rPr lang="en-US" sz="1800" dirty="0" err="1" smtClean="0"/>
              <a:t>kanannya</a:t>
            </a:r>
            <a:r>
              <a:rPr lang="en-US" sz="1800" dirty="0" smtClean="0"/>
              <a:t> </a:t>
            </a:r>
            <a:r>
              <a:rPr lang="en-US" sz="1800" dirty="0" err="1" smtClean="0"/>
              <a:t>ada</a:t>
            </a:r>
            <a:r>
              <a:rPr lang="en-US" sz="1800" dirty="0" smtClean="0"/>
              <a:t> di index</a:t>
            </a:r>
            <a:r>
              <a:rPr lang="en-US" sz="1800" b="1" dirty="0" smtClean="0"/>
              <a:t> </a:t>
            </a:r>
            <a:r>
              <a:rPr lang="en-US" sz="1800" b="1" dirty="0"/>
              <a:t>2*i+1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diakses</a:t>
            </a:r>
            <a:r>
              <a:rPr lang="en-US" sz="1800" dirty="0" smtClean="0"/>
              <a:t> di </a:t>
            </a:r>
            <a:r>
              <a:rPr lang="en-US" sz="1800" b="1" dirty="0" err="1"/>
              <a:t>Arr</a:t>
            </a:r>
            <a:r>
              <a:rPr lang="en-US" sz="1800" b="1" dirty="0"/>
              <a:t>[2*i+1]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Heap (Program)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err="1" smtClean="0"/>
              <a:t>Lihat</a:t>
            </a:r>
            <a:r>
              <a:rPr lang="en-US" sz="2800" b="1" dirty="0" smtClean="0"/>
              <a:t> di file </a:t>
            </a:r>
            <a:r>
              <a:rPr lang="en-US" sz="2800" b="1" dirty="0" err="1" smtClean="0"/>
              <a:t>heap.c</a:t>
            </a:r>
            <a:endParaRPr lang="en-US" sz="2800" b="1" dirty="0"/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parent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//returns index of parent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left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//returns index of left child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right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//return index of right child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*q) </a:t>
            </a:r>
            <a:r>
              <a:rPr lang="en-US" dirty="0"/>
              <a:t>//swap value of two </a:t>
            </a:r>
            <a:r>
              <a:rPr lang="en-US" dirty="0" smtClean="0"/>
              <a:t>variables: parent </a:t>
            </a:r>
            <a:r>
              <a:rPr lang="en-US" dirty="0" err="1" smtClean="0"/>
              <a:t>dan</a:t>
            </a:r>
            <a:r>
              <a:rPr lang="en-US" dirty="0" smtClean="0"/>
              <a:t> child</a:t>
            </a:r>
            <a:endParaRPr lang="en-US" dirty="0"/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insert(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delete(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a[],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a[],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heapsize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Main function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array agar </a:t>
            </a:r>
            <a:r>
              <a:rPr lang="en-US" dirty="0" err="1" smtClean="0"/>
              <a:t>penyimpanan</a:t>
            </a:r>
            <a:r>
              <a:rPr lang="en-US" dirty="0" smtClean="0"/>
              <a:t>, </a:t>
            </a:r>
            <a:r>
              <a:rPr lang="en-US" dirty="0" err="1" smtClean="0"/>
              <a:t>pencarian</a:t>
            </a:r>
            <a:r>
              <a:rPr lang="en-US" dirty="0" smtClean="0"/>
              <a:t>, </a:t>
            </a:r>
            <a:r>
              <a:rPr lang="en-US" dirty="0" err="1" smtClean="0"/>
              <a:t>penambahan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penghapusan</a:t>
            </a:r>
            <a:r>
              <a:rPr lang="en-US" dirty="0" smtClean="0"/>
              <a:t> data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engan</a:t>
            </a:r>
            <a:r>
              <a:rPr lang="en-US" dirty="0" smtClean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/index </a:t>
            </a:r>
            <a:r>
              <a:rPr lang="en-US" dirty="0" err="1"/>
              <a:t>penyimpanan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langsung</a:t>
            </a:r>
            <a:endParaRPr lang="en-US" dirty="0" smtClean="0"/>
          </a:p>
          <a:p>
            <a:r>
              <a:rPr lang="en-US" dirty="0" err="1" smtClean="0"/>
              <a:t>Ilustrasi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di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loker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lokernya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lupa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lokernya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–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loker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barangnya</a:t>
            </a:r>
            <a:r>
              <a:rPr lang="en-US" dirty="0"/>
              <a:t> </a:t>
            </a:r>
            <a:r>
              <a:rPr lang="en-US" dirty="0" err="1"/>
              <a:t>ketemu</a:t>
            </a:r>
            <a:r>
              <a:rPr lang="en-US" dirty="0"/>
              <a:t> (binary search).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lokernya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di </a:t>
            </a:r>
            <a:r>
              <a:rPr lang="en-US" dirty="0" err="1"/>
              <a:t>loker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.</a:t>
            </a:r>
          </a:p>
          <a:p>
            <a:r>
              <a:rPr lang="en-US" dirty="0" smtClean="0"/>
              <a:t>Data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uniknya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data </a:t>
            </a:r>
            <a:r>
              <a:rPr lang="en-US" dirty="0" err="1">
                <a:sym typeface="Wingdings" panose="05000000000000000000" pitchFamily="2" charset="2"/>
              </a:rPr>
              <a:t>disimpan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dalam</a:t>
            </a:r>
            <a:r>
              <a:rPr lang="en-US" dirty="0">
                <a:sym typeface="Wingdings" panose="05000000000000000000" pitchFamily="2" charset="2"/>
              </a:rPr>
              <a:t> format </a:t>
            </a:r>
            <a:r>
              <a:rPr lang="en-US" b="1" dirty="0">
                <a:sym typeface="Wingdings" panose="05000000000000000000" pitchFamily="2" charset="2"/>
              </a:rPr>
              <a:t>dictionary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atau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key-value pairs </a:t>
            </a:r>
          </a:p>
          <a:p>
            <a:endParaRPr lang="en-US" dirty="0" smtClean="0"/>
          </a:p>
          <a:p>
            <a:pPr marL="3240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1" t="19494" r="7019" b="3323"/>
          <a:stretch/>
        </p:blipFill>
        <p:spPr>
          <a:xfrm>
            <a:off x="3515932" y="4672801"/>
            <a:ext cx="4034322" cy="20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34185</TotalTime>
  <Words>1931</Words>
  <Application>Microsoft Office PowerPoint</Application>
  <PresentationFormat>Widescreen</PresentationFormat>
  <Paragraphs>244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 Unicode MS</vt:lpstr>
      <vt:lpstr>Arial</vt:lpstr>
      <vt:lpstr>Calibri</vt:lpstr>
      <vt:lpstr>Courier New</vt:lpstr>
      <vt:lpstr>Gill Sans MT</vt:lpstr>
      <vt:lpstr>휴먼매직체</vt:lpstr>
      <vt:lpstr>Times New Roman</vt:lpstr>
      <vt:lpstr>Wingdings</vt:lpstr>
      <vt:lpstr>Wingdings 2</vt:lpstr>
      <vt:lpstr>Dividend</vt:lpstr>
      <vt:lpstr>STRUKTUR DATA</vt:lpstr>
      <vt:lpstr>Agenda Pertemuan</vt:lpstr>
      <vt:lpstr>Heap</vt:lpstr>
      <vt:lpstr>Heap: Insert (Menambahkan Node Baru ke Heap)</vt:lpstr>
      <vt:lpstr>Heap: Delete Root Paling Atas (Nilai Paling Besar) </vt:lpstr>
      <vt:lpstr>Implementasi Heap</vt:lpstr>
      <vt:lpstr>Implementasi Heap</vt:lpstr>
      <vt:lpstr>Implementasi Heap (Program)</vt:lpstr>
      <vt:lpstr>Hashing</vt:lpstr>
      <vt:lpstr>Hashing</vt:lpstr>
      <vt:lpstr>Mengapa Hash Table?</vt:lpstr>
      <vt:lpstr>Hash Function</vt:lpstr>
      <vt:lpstr>Hash Function: Truncation</vt:lpstr>
      <vt:lpstr>Hash Function: Folding</vt:lpstr>
      <vt:lpstr>Hash Function: Modular Arithmetic</vt:lpstr>
      <vt:lpstr>Bagaimana Hash Function untuk String?</vt:lpstr>
      <vt:lpstr>Latihan</vt:lpstr>
      <vt:lpstr>Collision Resolution</vt:lpstr>
      <vt:lpstr>Collision Resolution: Closed Hashing (Open Addressing)</vt:lpstr>
      <vt:lpstr>Linear Probing</vt:lpstr>
      <vt:lpstr>Linear Probing (contoh: H(key) = key mod 7 untuk 50, 700, 76, 85, 92, 73, 101)</vt:lpstr>
      <vt:lpstr>Latihan</vt:lpstr>
      <vt:lpstr>Latihan</vt:lpstr>
      <vt:lpstr>Quadratic Probing</vt:lpstr>
      <vt:lpstr>Quadratic Probing</vt:lpstr>
      <vt:lpstr>Double Hashing</vt:lpstr>
      <vt:lpstr>Latihan</vt:lpstr>
      <vt:lpstr>Collision Resolution: Open Hashing (Chaining)</vt:lpstr>
      <vt:lpstr>Collision Resolution: Open Hashing (Chaining)</vt:lpstr>
      <vt:lpstr>Collision Resolution: Open Hashing (Chaining)</vt:lpstr>
      <vt:lpstr>Open vs Closed Hashing</vt:lpstr>
      <vt:lpstr>Hash Table VS Array dan Linked List</vt:lpstr>
      <vt:lpstr>Implementasi Hash Table: Insert</vt:lpstr>
      <vt:lpstr>Implementasi Hash Table: Search</vt:lpstr>
      <vt:lpstr>Implementasi Hash Table: Delete</vt:lpstr>
      <vt:lpstr>Latihan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BPS-Client</dc:creator>
  <cp:lastModifiedBy>Ratih Ngestrini</cp:lastModifiedBy>
  <cp:revision>1036</cp:revision>
  <dcterms:created xsi:type="dcterms:W3CDTF">2019-08-19T16:47:32Z</dcterms:created>
  <dcterms:modified xsi:type="dcterms:W3CDTF">2020-11-18T00:47:44Z</dcterms:modified>
</cp:coreProperties>
</file>