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276" r:id="rId11"/>
    <p:sldId id="277" r:id="rId12"/>
    <p:sldId id="275" r:id="rId13"/>
    <p:sldId id="268" r:id="rId14"/>
    <p:sldId id="267" r:id="rId15"/>
    <p:sldId id="269" r:id="rId16"/>
    <p:sldId id="270" r:id="rId17"/>
    <p:sldId id="271" r:id="rId18"/>
    <p:sldId id="273" r:id="rId19"/>
    <p:sldId id="279" r:id="rId20"/>
    <p:sldId id="280" r:id="rId21"/>
    <p:sldId id="274" r:id="rId22"/>
    <p:sldId id="282" r:id="rId23"/>
    <p:sldId id="283" r:id="rId24"/>
    <p:sldId id="284" r:id="rId25"/>
    <p:sldId id="285" r:id="rId26"/>
    <p:sldId id="289" r:id="rId27"/>
    <p:sldId id="290" r:id="rId28"/>
    <p:sldId id="291" r:id="rId29"/>
    <p:sldId id="292" r:id="rId30"/>
    <p:sldId id="293" r:id="rId31"/>
    <p:sldId id="294" r:id="rId32"/>
    <p:sldId id="295" r:id="rId33"/>
    <p:sldId id="30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91" autoAdjust="0"/>
    <p:restoredTop sz="94660"/>
  </p:normalViewPr>
  <p:slideViewPr>
    <p:cSldViewPr snapToGrid="0">
      <p:cViewPr varScale="1">
        <p:scale>
          <a:sx n="48" d="100"/>
          <a:sy n="48" d="100"/>
        </p:scale>
        <p:origin x="82"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02/11/2023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‹nº›</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02/11/2023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02/11/2023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‹nº›</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02/11/2023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02/11/2023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02/11/2023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02/11/2023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02/11/2023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‹nº›</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02/11/2023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02/11/2023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‹nº›</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4128041" y="1925266"/>
            <a:ext cx="4510513" cy="2425959"/>
          </a:xfrm>
        </p:spPr>
        <p:txBody>
          <a:bodyPr>
            <a:noAutofit/>
          </a:bodyPr>
          <a:lstStyle/>
          <a:p>
            <a:pPr algn="l"/>
            <a:r>
              <a:rPr lang="pt-PT" sz="3600" dirty="0" err="1"/>
              <a:t>Predictive</a:t>
            </a:r>
            <a:r>
              <a:rPr lang="pt-PT" sz="3600" dirty="0"/>
              <a:t> Data </a:t>
            </a:r>
            <a:r>
              <a:rPr lang="pt-PT" sz="3600" dirty="0" err="1"/>
              <a:t>Mining</a:t>
            </a:r>
            <a:r>
              <a:rPr lang="pt-PT" sz="3600" dirty="0"/>
              <a:t> – </a:t>
            </a: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508518" y="5540339"/>
            <a:ext cx="6801612" cy="1239894"/>
          </a:xfrm>
        </p:spPr>
        <p:txBody>
          <a:bodyPr>
            <a:normAutofit/>
          </a:bodyPr>
          <a:lstStyle/>
          <a:p>
            <a:pPr algn="l"/>
            <a:r>
              <a:rPr lang="pt-PT" dirty="0"/>
              <a:t>André Sousa </a:t>
            </a:r>
            <a:r>
              <a:rPr lang="pt-PT" b="1" dirty="0"/>
              <a:t>up202005277</a:t>
            </a:r>
          </a:p>
          <a:p>
            <a:pPr algn="l"/>
            <a:r>
              <a:rPr lang="pt-PT" dirty="0"/>
              <a:t>Pedro Fonseca </a:t>
            </a:r>
            <a:r>
              <a:rPr lang="pt-PT" b="1" dirty="0"/>
              <a:t>up202008307</a:t>
            </a:r>
          </a:p>
          <a:p>
            <a:pPr algn="l"/>
            <a:r>
              <a:rPr lang="pt-PT" dirty="0"/>
              <a:t>Tomás Maciel </a:t>
            </a:r>
            <a:r>
              <a:rPr lang="pt-PT" b="1" dirty="0"/>
              <a:t>up202006845 </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6226793" y="5662714"/>
            <a:ext cx="6801612"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pt-PT" sz="2400" b="1" dirty="0"/>
              <a:t>AC – </a:t>
            </a:r>
            <a:r>
              <a:rPr lang="pt-PT" sz="2400" b="1" dirty="0" err="1"/>
              <a:t>Machine</a:t>
            </a:r>
            <a:r>
              <a:rPr lang="pt-PT" sz="2400" b="1" dirty="0"/>
              <a:t> </a:t>
            </a:r>
            <a:r>
              <a:rPr lang="pt-PT" sz="2400" b="1" dirty="0" err="1"/>
              <a:t>Learning</a:t>
            </a:r>
            <a:r>
              <a:rPr lang="pt-PT" sz="2400" b="1" dirty="0"/>
              <a:t>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lstStyle/>
          <a:p>
            <a:r>
              <a:rPr lang="en-US"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r>
              <a:rPr lang="en-US" dirty="0"/>
              <a:t>In this project, we did not use the Hold-out methodology for evaluating our models since this technique does not provide sufficient data training the models. For this reason, we applied the Stratified K Folding methodology. However, the standard implementation of this technique is not suitable for the problem at hand since it splits the data regardless of its semantical meaning. </a:t>
            </a:r>
          </a:p>
          <a:p>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lstStyle/>
          <a:p>
            <a:r>
              <a:rPr lang="en-US" dirty="0"/>
              <a:t>Evaluation Methodology: Solution</a:t>
            </a:r>
            <a:endParaRPr lang="pt-PT"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r>
              <a:rPr lang="en-US" dirty="0"/>
              <a:t>To implement a version of the Stratified K Folding technique that pays attention to the semantic meaning of the data, we followed the advice given in the theoretical classes.</a:t>
            </a:r>
          </a:p>
          <a:p>
            <a:r>
              <a:rPr lang="en-US" dirty="0"/>
              <a:t>Instead of grouping random data from the main dataset into k folds, we implemented an alternative that mimics the functioning of a sliding window. </a:t>
            </a:r>
          </a:p>
          <a:p>
            <a:r>
              <a:rPr lang="en-US" dirty="0"/>
              <a:t>Each fold only contains data from complete seasons.</a:t>
            </a:r>
          </a:p>
          <a:p>
            <a:r>
              <a:rPr lang="en-US" dirty="0"/>
              <a:t>The several folds are obtained by adjusting the time delta of the algorithm. For example, if the dataset contains data from 6 years and we are dividing the data into 3 folds, each fold will contain the data corresponding to 2 years.</a:t>
            </a:r>
          </a:p>
          <a:p>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lstStyle/>
          <a:p>
            <a:r>
              <a:rPr lang="pt-PT" dirty="0" err="1"/>
              <a:t>Lagged</a:t>
            </a:r>
            <a:r>
              <a:rPr lang="pt-PT" dirty="0"/>
              <a:t> </a:t>
            </a:r>
            <a:r>
              <a:rPr lang="pt-PT" dirty="0" err="1"/>
              <a:t>features</a:t>
            </a:r>
            <a:r>
              <a:rPr lang="pt-PT" dirty="0"/>
              <a:t> </a:t>
            </a:r>
            <a:r>
              <a:rPr lang="pt-PT" dirty="0" err="1"/>
              <a:t>idea</a:t>
            </a:r>
            <a:endParaRPr lang="pt-PT"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r>
              <a:rPr lang="en-US" dirty="0"/>
              <a:t>To complement the Sliding Window methodology, we applied Feature Engineering to our data.</a:t>
            </a:r>
          </a:p>
          <a:p>
            <a:r>
              <a:rPr lang="en-US" dirty="0"/>
              <a:t>As we mentioned before, we created Lagged Features so that, for each year, we added the information of the previous 3.  We did this because it would improve both the accuracy and efficiency of the model.</a:t>
            </a:r>
          </a:p>
          <a:p>
            <a:r>
              <a:rPr lang="en-US" dirty="0"/>
              <a:t>When we tested, we concluded exactly that so, for the other metrics that we created after to be used in the models, we kept doing that and creating the lagged features using the shift function, which made our work easier.</a:t>
            </a:r>
          </a:p>
          <a:p>
            <a:endParaRPr lang="en-US" dirty="0"/>
          </a:p>
          <a:p>
            <a:endParaRPr lang="en-US" dirty="0">
              <a:solidFill>
                <a:srgbClr val="FF0000"/>
              </a:solidFill>
            </a:endParaRPr>
          </a:p>
          <a:p>
            <a:endParaRPr lang="en-US" dirty="0"/>
          </a:p>
        </p:txBody>
      </p:sp>
    </p:spTree>
    <p:extLst>
      <p:ext uri="{BB962C8B-B14F-4D97-AF65-F5344CB8AC3E}">
        <p14:creationId xmlns:p14="http://schemas.microsoft.com/office/powerpoint/2010/main" val="956684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lstStyle/>
          <a:p>
            <a:r>
              <a:rPr lang="pt-PT" dirty="0"/>
              <a:t>ML MODELS </a:t>
            </a:r>
            <a:r>
              <a:rPr lang="pt-PT" dirty="0" err="1"/>
              <a:t>EXplored</a:t>
            </a:r>
            <a:endParaRPr lang="pt-PT"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p:txBody>
          <a:bodyPr>
            <a:normAutofit fontScale="85000" lnSpcReduction="10000"/>
          </a:bodyPr>
          <a:lstStyle/>
          <a:p>
            <a:r>
              <a:rPr lang="en-US" dirty="0"/>
              <a:t>In the upcoming slide, we will enumerate the Machine Learning models utilized for predicting the qualification of basketball teams for the playoffs.</a:t>
            </a:r>
          </a:p>
          <a:p>
            <a:r>
              <a:rPr lang="en-US" dirty="0"/>
              <a:t>In this project, we explored both regression and classifier models, depending on our target variable.</a:t>
            </a:r>
          </a:p>
          <a:p>
            <a:r>
              <a:rPr lang="en-US" dirty="0"/>
              <a:t>The regression models were used to predict each player future performance, by computing the value of the player’s EFF and DPR performance metrics in the upcoming season. Furthermore, we also used this type models to predict the likelihood of the team’s qualification to the playoff. </a:t>
            </a:r>
          </a:p>
          <a:p>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r>
              <a:rPr lang="en-US" dirty="0"/>
              <a:t>However, for didactic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lstStyle/>
          <a:p>
            <a:r>
              <a:rPr lang="pt-PT" dirty="0"/>
              <a:t>ML </a:t>
            </a:r>
            <a:r>
              <a:rPr lang="pt-PT" dirty="0" err="1"/>
              <a:t>Models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lstStyle/>
          <a:p>
            <a:r>
              <a:rPr lang="pt-PT" dirty="0" err="1"/>
              <a:t>Scalers</a:t>
            </a:r>
            <a:r>
              <a:rPr lang="pt-PT" dirty="0"/>
              <a:t> </a:t>
            </a:r>
            <a:r>
              <a:rPr lang="pt-PT" dirty="0" err="1"/>
              <a:t>explored</a:t>
            </a:r>
            <a:endParaRPr lang="pt-PT"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r>
              <a:rPr lang="en-US" dirty="0"/>
              <a:t>To this end, we conducted a comparative analysis of the following scaling algorithms:</a:t>
            </a:r>
          </a:p>
          <a:p>
            <a:pPr lvl="1"/>
            <a:r>
              <a:rPr lang="en-US" dirty="0"/>
              <a:t>Standard Scaler</a:t>
            </a:r>
          </a:p>
          <a:p>
            <a:pPr lvl="1"/>
            <a:r>
              <a:rPr lang="en-US" dirty="0" err="1"/>
              <a:t>MinMax</a:t>
            </a:r>
            <a:r>
              <a:rPr lang="en-US" dirty="0"/>
              <a:t> Scaler</a:t>
            </a:r>
          </a:p>
          <a:p>
            <a:pPr lvl="1"/>
            <a:r>
              <a:rPr lang="en-US" dirty="0"/>
              <a:t>Robust Scaler</a:t>
            </a:r>
          </a:p>
          <a:p>
            <a:pPr lvl="1"/>
            <a:r>
              <a:rPr lang="en-US" dirty="0" err="1"/>
              <a:t>MaxAbs</a:t>
            </a:r>
            <a:r>
              <a:rPr lang="en-US" dirty="0"/>
              <a:t> Scaler</a:t>
            </a:r>
          </a:p>
          <a:p>
            <a:pPr lvl="1"/>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lstStyle/>
          <a:p>
            <a:r>
              <a:rPr lang="pt-PT" dirty="0" err="1"/>
              <a:t>Scalers</a:t>
            </a:r>
            <a:r>
              <a:rPr lang="pt-PT" dirty="0"/>
              <a:t> </a:t>
            </a:r>
            <a:r>
              <a:rPr lang="pt-PT" dirty="0" err="1"/>
              <a:t>exploration</a:t>
            </a:r>
            <a:r>
              <a:rPr lang="pt-PT" dirty="0"/>
              <a:t> </a:t>
            </a:r>
            <a:r>
              <a:rPr lang="pt-PT" dirty="0" err="1"/>
              <a:t>results</a:t>
            </a:r>
            <a:endParaRPr lang="pt-PT" dirty="0"/>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dirty="0"/>
              <a:t>Linear Regression, Support Vector Regressor, and Ridge Regression consistently achieve high scores across all Scalers, with accuracy, recall, precision, and F1 score of 0.625 or higher.</a:t>
            </a:r>
          </a:p>
          <a:p>
            <a:pPr algn="just"/>
            <a:endParaRPr lang="en-US" dirty="0"/>
          </a:p>
          <a:p>
            <a:pPr algn="just"/>
            <a:r>
              <a:rPr lang="en-US" dirty="0"/>
              <a:t>Random Forest Regressor and MLP Regressor exhibit less consistent performance, with scores varying depending on the Scaler used. However, the overall scores are lower than the results mentioned in the previous topic.</a:t>
            </a:r>
          </a:p>
          <a:p>
            <a:pPr algn="just"/>
            <a:endParaRPr lang="en-US" dirty="0"/>
          </a:p>
          <a:p>
            <a:pPr algn="just"/>
            <a:r>
              <a:rPr lang="en-US" dirty="0"/>
              <a:t>Lasso Regression achieves the highest accuracy and F1 score among all regression models, indicating strong overall predictive capability. Furthermore, the best result was obtained without using a Scaler.</a:t>
            </a:r>
          </a:p>
          <a:p>
            <a:pPr algn="just"/>
            <a:endParaRPr lang="en-US" dirty="0"/>
          </a:p>
          <a:p>
            <a:pPr algn="just"/>
            <a:r>
              <a:rPr lang="en-US" dirty="0"/>
              <a:t>Gradient Boosting Regressor demonstrates competitive performance with high accuracy, recall, precision, and F1 score under the Normalizer Scaler.</a:t>
            </a:r>
          </a:p>
          <a:p>
            <a:pPr algn="just"/>
            <a:endParaRPr lang="en-US" dirty="0"/>
          </a:p>
          <a:p>
            <a:pPr algn="just"/>
            <a:r>
              <a:rPr lang="en-US" dirty="0"/>
              <a:t>As expected, Naïve Bayes 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lstStyle/>
          <a:p>
            <a:r>
              <a:rPr lang="pt-PT" dirty="0" err="1"/>
              <a:t>Domain</a:t>
            </a:r>
            <a:r>
              <a:rPr lang="pt-PT" dirty="0"/>
              <a:t> </a:t>
            </a:r>
            <a:r>
              <a:rPr lang="pt-PT" dirty="0" err="1"/>
              <a:t>description</a:t>
            </a:r>
            <a:endParaRPr lang="pt-PT"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a:bodyPr>
          <a:lstStyle/>
          <a:p>
            <a:r>
              <a:rPr lang="en-US" sz="1800" dirty="0"/>
              <a:t>For 10 seasons (years) data from players, teams, coaches, games, and several other metrics were gathered and arranged on this dataset.</a:t>
            </a:r>
          </a:p>
          <a:p>
            <a:r>
              <a:rPr lang="pt-PT" sz="1800" dirty="0" err="1"/>
              <a:t>Our</a:t>
            </a:r>
            <a:r>
              <a:rPr lang="pt-PT" sz="1800" dirty="0"/>
              <a:t> </a:t>
            </a:r>
            <a:r>
              <a:rPr lang="pt-PT" sz="1800" dirty="0" err="1"/>
              <a:t>main</a:t>
            </a:r>
            <a:r>
              <a:rPr lang="pt-PT" sz="1800" dirty="0"/>
              <a:t> </a:t>
            </a:r>
            <a:r>
              <a:rPr lang="pt-PT" sz="1800" dirty="0" err="1"/>
              <a:t>goal</a:t>
            </a:r>
            <a:r>
              <a:rPr lang="pt-PT" sz="1800" dirty="0"/>
              <a:t> </a:t>
            </a:r>
            <a:r>
              <a:rPr lang="pt-PT" sz="1800" dirty="0" err="1"/>
              <a:t>is</a:t>
            </a:r>
            <a:r>
              <a:rPr lang="pt-PT" sz="1800" dirty="0"/>
              <a:t>, </a:t>
            </a:r>
            <a:r>
              <a:rPr lang="pt-PT" sz="1800" dirty="0" err="1"/>
              <a:t>using</a:t>
            </a:r>
            <a:r>
              <a:rPr lang="pt-PT" sz="1800" dirty="0"/>
              <a:t> </a:t>
            </a:r>
            <a:r>
              <a:rPr lang="pt-PT" sz="1800" dirty="0" err="1"/>
              <a:t>this</a:t>
            </a:r>
            <a:r>
              <a:rPr lang="pt-PT" sz="1800" dirty="0"/>
              <a:t> data, to </a:t>
            </a:r>
            <a:r>
              <a:rPr lang="pt-PT" sz="1800" dirty="0" err="1"/>
              <a:t>develop</a:t>
            </a:r>
            <a:r>
              <a:rPr lang="pt-PT" sz="1800" dirty="0"/>
              <a:t> a </a:t>
            </a:r>
            <a:r>
              <a:rPr lang="pt-PT" sz="1800" dirty="0" err="1"/>
              <a:t>model</a:t>
            </a:r>
            <a:r>
              <a:rPr lang="pt-PT" sz="1800" dirty="0"/>
              <a:t> </a:t>
            </a:r>
            <a:r>
              <a:rPr lang="pt-PT" sz="1800" dirty="0" err="1"/>
              <a:t>that</a:t>
            </a:r>
            <a:r>
              <a:rPr lang="pt-PT" sz="1800" dirty="0"/>
              <a:t> can </a:t>
            </a:r>
            <a:r>
              <a:rPr lang="pt-PT" sz="1800" dirty="0" err="1"/>
              <a:t>predict</a:t>
            </a:r>
            <a:r>
              <a:rPr lang="pt-PT" sz="1800" dirty="0"/>
              <a:t> </a:t>
            </a:r>
            <a:r>
              <a:rPr lang="pt-PT" sz="1800" dirty="0" err="1"/>
              <a:t>which</a:t>
            </a:r>
            <a:r>
              <a:rPr lang="pt-PT" sz="1800" dirty="0"/>
              <a:t> teams </a:t>
            </a:r>
            <a:r>
              <a:rPr lang="pt-PT" sz="1800" dirty="0" err="1"/>
              <a:t>go</a:t>
            </a:r>
            <a:r>
              <a:rPr lang="pt-PT" sz="1800" dirty="0"/>
              <a:t> to </a:t>
            </a:r>
            <a:r>
              <a:rPr lang="pt-PT" sz="1800" dirty="0" err="1"/>
              <a:t>the</a:t>
            </a:r>
            <a:r>
              <a:rPr lang="pt-PT" sz="1800" dirty="0"/>
              <a:t> (8 </a:t>
            </a:r>
            <a:r>
              <a:rPr lang="pt-PT" sz="1800" dirty="0" err="1"/>
              <a:t>first</a:t>
            </a:r>
            <a:r>
              <a:rPr lang="pt-PT" sz="1800" dirty="0"/>
              <a:t> teams).</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lstStyle/>
          <a:p>
            <a:r>
              <a:rPr lang="en-US"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competes,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a:t>
            </a:r>
            <a:r>
              <a:rPr lang="en-US"/>
              <a:t>or 15,4% </a:t>
            </a:r>
            <a:r>
              <a:rPr lang="en-US" dirty="0"/>
              <a:t>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lstStyle/>
          <a:p>
            <a:r>
              <a:rPr lang="pt-PT" dirty="0"/>
              <a:t>Game </a:t>
            </a:r>
            <a:r>
              <a:rPr lang="pt-PT" dirty="0" err="1"/>
              <a:t>simulation</a:t>
            </a:r>
            <a:r>
              <a:rPr lang="pt-PT" dirty="0"/>
              <a:t> </a:t>
            </a:r>
            <a:r>
              <a:rPr lang="pt-PT" dirty="0" err="1"/>
              <a:t>alternative</a:t>
            </a:r>
            <a:endParaRPr lang="pt-PT"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p:txBody>
          <a:bodyPr/>
          <a:lstStyle/>
          <a:p>
            <a:r>
              <a:rPr lang="pt-PT" dirty="0" err="1"/>
              <a:t>We</a:t>
            </a:r>
            <a:r>
              <a:rPr lang="pt-PT" dirty="0"/>
              <a:t> </a:t>
            </a:r>
            <a:r>
              <a:rPr lang="pt-PT" dirty="0" err="1"/>
              <a:t>will</a:t>
            </a:r>
            <a:r>
              <a:rPr lang="pt-PT" dirty="0"/>
              <a:t> </a:t>
            </a:r>
            <a:r>
              <a:rPr lang="pt-PT" dirty="0" err="1"/>
              <a:t>present</a:t>
            </a:r>
            <a:r>
              <a:rPr lang="pt-PT" dirty="0"/>
              <a:t> </a:t>
            </a:r>
            <a:r>
              <a:rPr lang="pt-PT" dirty="0" err="1"/>
              <a:t>the</a:t>
            </a:r>
            <a:r>
              <a:rPr lang="pt-PT" dirty="0"/>
              <a:t> </a:t>
            </a:r>
            <a:r>
              <a:rPr lang="pt-PT" dirty="0" err="1"/>
              <a:t>results</a:t>
            </a:r>
            <a:r>
              <a:rPr lang="pt-PT" dirty="0"/>
              <a:t> </a:t>
            </a:r>
            <a:r>
              <a:rPr lang="pt-PT" dirty="0" err="1"/>
              <a:t>of</a:t>
            </a:r>
            <a:r>
              <a:rPr lang="pt-PT" dirty="0"/>
              <a:t> </a:t>
            </a:r>
            <a:r>
              <a:rPr lang="pt-PT" dirty="0" err="1"/>
              <a:t>the</a:t>
            </a:r>
            <a:r>
              <a:rPr lang="pt-PT" dirty="0"/>
              <a:t> 4 </a:t>
            </a:r>
            <a:r>
              <a:rPr lang="pt-PT" dirty="0" err="1"/>
              <a:t>columns</a:t>
            </a:r>
            <a:r>
              <a:rPr lang="pt-PT" dirty="0"/>
              <a:t> </a:t>
            </a:r>
            <a:r>
              <a:rPr lang="pt-PT" dirty="0" err="1"/>
              <a:t>we</a:t>
            </a:r>
            <a:r>
              <a:rPr lang="pt-PT" dirty="0"/>
              <a:t> </a:t>
            </a:r>
            <a:r>
              <a:rPr lang="pt-PT" dirty="0" err="1"/>
              <a:t>tried</a:t>
            </a:r>
            <a:r>
              <a:rPr lang="pt-PT" dirty="0"/>
              <a:t> to </a:t>
            </a:r>
            <a:r>
              <a:rPr lang="pt-PT" dirty="0" err="1"/>
              <a:t>predicts</a:t>
            </a:r>
            <a:r>
              <a:rPr lang="pt-PT" dirty="0"/>
              <a:t>, </a:t>
            </a:r>
            <a:r>
              <a:rPr lang="pt-PT" dirty="0" err="1"/>
              <a:t>being</a:t>
            </a:r>
            <a:r>
              <a:rPr lang="pt-PT" dirty="0"/>
              <a:t> 2 </a:t>
            </a:r>
            <a:r>
              <a:rPr lang="pt-PT" dirty="0" err="1"/>
              <a:t>of</a:t>
            </a:r>
            <a:r>
              <a:rPr lang="pt-PT" dirty="0"/>
              <a:t> </a:t>
            </a:r>
            <a:r>
              <a:rPr lang="pt-PT" dirty="0" err="1"/>
              <a:t>them</a:t>
            </a:r>
            <a:r>
              <a:rPr lang="pt-PT" dirty="0"/>
              <a:t> </a:t>
            </a:r>
            <a:r>
              <a:rPr lang="pt-PT" dirty="0" err="1"/>
              <a:t>intermediaries</a:t>
            </a:r>
            <a:r>
              <a:rPr lang="pt-PT" dirty="0"/>
              <a:t> to </a:t>
            </a:r>
            <a:r>
              <a:rPr lang="pt-PT" dirty="0" err="1"/>
              <a:t>the</a:t>
            </a:r>
            <a:r>
              <a:rPr lang="pt-PT" dirty="0"/>
              <a:t> final </a:t>
            </a:r>
            <a:r>
              <a:rPr lang="pt-PT" dirty="0" err="1"/>
              <a:t>goal</a:t>
            </a:r>
            <a:r>
              <a:rPr lang="pt-PT" dirty="0"/>
              <a:t> </a:t>
            </a:r>
            <a:r>
              <a:rPr lang="pt-PT" dirty="0" err="1"/>
              <a:t>of</a:t>
            </a:r>
            <a:r>
              <a:rPr lang="pt-PT" dirty="0"/>
              <a:t> </a:t>
            </a:r>
            <a:r>
              <a:rPr lang="pt-PT" dirty="0" err="1"/>
              <a:t>predicting</a:t>
            </a:r>
            <a:r>
              <a:rPr lang="pt-PT" dirty="0"/>
              <a:t> </a:t>
            </a:r>
            <a:r>
              <a:rPr lang="pt-PT" dirty="0" err="1"/>
              <a:t>the</a:t>
            </a:r>
            <a:r>
              <a:rPr lang="pt-PT" dirty="0"/>
              <a:t> final </a:t>
            </a:r>
            <a:r>
              <a:rPr lang="pt-PT" dirty="0" err="1"/>
              <a:t>result</a:t>
            </a:r>
            <a:r>
              <a:rPr lang="pt-PT" dirty="0"/>
              <a:t>.</a:t>
            </a:r>
          </a:p>
          <a:p>
            <a:r>
              <a:rPr lang="pt-PT" dirty="0"/>
              <a:t>For </a:t>
            </a:r>
            <a:r>
              <a:rPr lang="pt-PT" dirty="0" err="1"/>
              <a:t>predicting</a:t>
            </a:r>
            <a:r>
              <a:rPr lang="pt-PT" dirty="0"/>
              <a:t> </a:t>
            </a:r>
            <a:r>
              <a:rPr lang="pt-PT" dirty="0" err="1"/>
              <a:t>the</a:t>
            </a:r>
            <a:r>
              <a:rPr lang="pt-PT" dirty="0"/>
              <a:t> </a:t>
            </a:r>
            <a:r>
              <a:rPr lang="pt-PT" dirty="0" err="1"/>
              <a:t>players</a:t>
            </a:r>
            <a:r>
              <a:rPr lang="pt-PT" dirty="0"/>
              <a:t>’ EFF, </a:t>
            </a:r>
            <a:r>
              <a:rPr lang="pt-PT" dirty="0" err="1"/>
              <a:t>from</a:t>
            </a:r>
            <a:r>
              <a:rPr lang="pt-PT" dirty="0"/>
              <a:t> </a:t>
            </a:r>
            <a:r>
              <a:rPr lang="pt-PT" dirty="0" err="1"/>
              <a:t>all</a:t>
            </a:r>
            <a:r>
              <a:rPr lang="pt-PT" dirty="0"/>
              <a:t> </a:t>
            </a:r>
            <a:r>
              <a:rPr lang="pt-PT" dirty="0" err="1"/>
              <a:t>the</a:t>
            </a:r>
            <a:r>
              <a:rPr lang="pt-PT" dirty="0"/>
              <a:t> </a:t>
            </a:r>
            <a:r>
              <a:rPr lang="pt-PT" dirty="0" err="1"/>
              <a:t>models</a:t>
            </a:r>
            <a:r>
              <a:rPr lang="pt-PT" dirty="0"/>
              <a:t> presente </a:t>
            </a:r>
            <a:r>
              <a:rPr lang="pt-PT" dirty="0" err="1"/>
              <a:t>before</a:t>
            </a:r>
            <a:r>
              <a:rPr lang="pt-PT" dirty="0"/>
              <a:t> </a:t>
            </a:r>
            <a:r>
              <a:rPr lang="pt-PT" dirty="0" err="1"/>
              <a:t>that</a:t>
            </a:r>
            <a:r>
              <a:rPr lang="pt-PT" dirty="0"/>
              <a:t> </a:t>
            </a:r>
            <a:r>
              <a:rPr lang="pt-PT" dirty="0" err="1"/>
              <a:t>we</a:t>
            </a:r>
            <a:r>
              <a:rPr lang="pt-PT" dirty="0"/>
              <a:t> </a:t>
            </a:r>
            <a:r>
              <a:rPr lang="pt-PT" dirty="0" err="1"/>
              <a:t>tested</a:t>
            </a:r>
            <a:r>
              <a:rPr lang="pt-PT" dirty="0"/>
              <a:t>, </a:t>
            </a:r>
            <a:r>
              <a:rPr lang="pt-PT" dirty="0" err="1"/>
              <a:t>the</a:t>
            </a:r>
            <a:r>
              <a:rPr lang="pt-PT" dirty="0"/>
              <a:t> </a:t>
            </a:r>
            <a:r>
              <a:rPr lang="pt-PT" dirty="0" err="1"/>
              <a:t>one</a:t>
            </a:r>
            <a:r>
              <a:rPr lang="pt-PT" dirty="0"/>
              <a:t> </a:t>
            </a:r>
            <a:r>
              <a:rPr lang="pt-PT" dirty="0" err="1"/>
              <a:t>we</a:t>
            </a:r>
            <a:r>
              <a:rPr lang="pt-PT" dirty="0"/>
              <a:t> </a:t>
            </a:r>
            <a:r>
              <a:rPr lang="pt-PT" dirty="0" err="1"/>
              <a:t>used</a:t>
            </a:r>
            <a:r>
              <a:rPr lang="pt-PT" dirty="0"/>
              <a:t> </a:t>
            </a:r>
            <a:r>
              <a:rPr lang="pt-PT" dirty="0" err="1"/>
              <a:t>was</a:t>
            </a:r>
            <a:r>
              <a:rPr lang="pt-PT" dirty="0"/>
              <a:t> </a:t>
            </a:r>
            <a:r>
              <a:rPr lang="pt-PT" dirty="0" err="1"/>
              <a:t>the</a:t>
            </a:r>
            <a:r>
              <a:rPr lang="pt-PT" dirty="0"/>
              <a:t> “</a:t>
            </a:r>
            <a:r>
              <a:rPr lang="pt-PT" dirty="0" err="1"/>
              <a:t>Random</a:t>
            </a:r>
            <a:r>
              <a:rPr lang="pt-PT" dirty="0"/>
              <a:t> </a:t>
            </a:r>
            <a:r>
              <a:rPr lang="pt-PT" dirty="0" err="1"/>
              <a:t>Forest</a:t>
            </a:r>
            <a:r>
              <a:rPr lang="pt-PT" dirty="0"/>
              <a:t> </a:t>
            </a:r>
            <a:r>
              <a:rPr lang="pt-PT" dirty="0" err="1"/>
              <a:t>Regressor</a:t>
            </a:r>
            <a:r>
              <a:rPr lang="pt-PT" dirty="0"/>
              <a:t>’, </a:t>
            </a:r>
            <a:r>
              <a:rPr lang="pt-PT" dirty="0" err="1"/>
              <a:t>with</a:t>
            </a:r>
            <a:r>
              <a:rPr lang="pt-PT" dirty="0"/>
              <a:t> </a:t>
            </a:r>
            <a:r>
              <a:rPr lang="pt-PT" dirty="0" err="1"/>
              <a:t>the</a:t>
            </a:r>
            <a:r>
              <a:rPr lang="pt-PT" dirty="0"/>
              <a:t> ‘</a:t>
            </a:r>
            <a:r>
              <a:rPr lang="pt-PT" dirty="0" err="1"/>
              <a:t>RobustScaler</a:t>
            </a:r>
            <a:r>
              <a:rPr lang="pt-PT" dirty="0"/>
              <a:t>.</a:t>
            </a:r>
          </a:p>
          <a:p>
            <a:r>
              <a:rPr lang="pt-PT" dirty="0" err="1"/>
              <a:t>The</a:t>
            </a:r>
            <a:r>
              <a:rPr lang="pt-PT" dirty="0"/>
              <a:t> </a:t>
            </a:r>
            <a:r>
              <a:rPr lang="pt-PT" dirty="0" err="1"/>
              <a:t>same</a:t>
            </a:r>
            <a:r>
              <a:rPr lang="pt-PT" dirty="0"/>
              <a:t> </a:t>
            </a:r>
            <a:r>
              <a:rPr lang="pt-PT" dirty="0" err="1"/>
              <a:t>happened</a:t>
            </a:r>
            <a:r>
              <a:rPr lang="pt-PT" dirty="0"/>
              <a:t> to </a:t>
            </a:r>
            <a:r>
              <a:rPr lang="pt-PT" dirty="0" err="1"/>
              <a:t>predict</a:t>
            </a:r>
            <a:r>
              <a:rPr lang="pt-PT" dirty="0"/>
              <a:t> </a:t>
            </a:r>
            <a:r>
              <a:rPr lang="pt-PT" dirty="0" err="1"/>
              <a:t>the</a:t>
            </a:r>
            <a:r>
              <a:rPr lang="pt-PT" dirty="0"/>
              <a:t> </a:t>
            </a:r>
            <a:r>
              <a:rPr lang="pt-PT" dirty="0" err="1"/>
              <a:t>players</a:t>
            </a:r>
            <a:r>
              <a:rPr lang="pt-PT" dirty="0"/>
              <a:t>’ DPR, in </a:t>
            </a:r>
            <a:r>
              <a:rPr lang="pt-PT" dirty="0" err="1"/>
              <a:t>which</a:t>
            </a:r>
            <a:r>
              <a:rPr lang="pt-PT" dirty="0"/>
              <a:t> </a:t>
            </a:r>
            <a:r>
              <a:rPr lang="pt-PT" dirty="0" err="1"/>
              <a:t>we</a:t>
            </a:r>
            <a:r>
              <a:rPr lang="pt-PT" dirty="0"/>
              <a:t> </a:t>
            </a:r>
            <a:r>
              <a:rPr lang="pt-PT" dirty="0" err="1"/>
              <a:t>used</a:t>
            </a:r>
            <a:r>
              <a:rPr lang="pt-PT" dirty="0"/>
              <a:t> </a:t>
            </a:r>
            <a:r>
              <a:rPr lang="pt-PT" dirty="0" err="1"/>
              <a:t>the</a:t>
            </a:r>
            <a:r>
              <a:rPr lang="pt-PT" dirty="0"/>
              <a:t> </a:t>
            </a:r>
            <a:r>
              <a:rPr lang="pt-PT" dirty="0" err="1"/>
              <a:t>same</a:t>
            </a:r>
            <a:r>
              <a:rPr lang="pt-PT" dirty="0"/>
              <a:t> </a:t>
            </a:r>
            <a:r>
              <a:rPr lang="pt-PT" dirty="0" err="1"/>
              <a:t>exactly</a:t>
            </a:r>
            <a:r>
              <a:rPr lang="pt-PT" dirty="0"/>
              <a:t> </a:t>
            </a:r>
            <a:r>
              <a:rPr lang="pt-PT" dirty="0" err="1"/>
              <a:t>model</a:t>
            </a:r>
            <a:r>
              <a:rPr lang="pt-PT" dirty="0"/>
              <a:t> to </a:t>
            </a:r>
            <a:r>
              <a:rPr lang="pt-PT" dirty="0" err="1"/>
              <a:t>predict</a:t>
            </a:r>
            <a:r>
              <a:rPr lang="pt-PT" dirty="0"/>
              <a:t> </a:t>
            </a:r>
            <a:r>
              <a:rPr lang="pt-PT" dirty="0" err="1"/>
              <a:t>the</a:t>
            </a:r>
            <a:r>
              <a:rPr lang="pt-PT" dirty="0"/>
              <a:t> future </a:t>
            </a:r>
            <a:r>
              <a:rPr lang="pt-PT" dirty="0" err="1"/>
              <a:t>DPRs</a:t>
            </a:r>
            <a:r>
              <a:rPr lang="pt-PT" dirty="0"/>
              <a:t>.</a:t>
            </a:r>
            <a:endParaRPr lang="pt-PT" b="0" dirty="0">
              <a:solidFill>
                <a:schemeClr val="tx1"/>
              </a:solidFill>
              <a:effectLst/>
              <a:latin typeface="Gill Sans MT" panose="020B0502020104020203" pitchFamily="34" charset="0"/>
            </a:endParaRPr>
          </a:p>
        </p:txBody>
      </p:sp>
    </p:spTree>
    <p:extLst>
      <p:ext uri="{BB962C8B-B14F-4D97-AF65-F5344CB8AC3E}">
        <p14:creationId xmlns:p14="http://schemas.microsoft.com/office/powerpoint/2010/main" val="2319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lstStyle/>
          <a:p>
            <a:r>
              <a:rPr lang="pt-PT" dirty="0" err="1"/>
              <a:t>Results</a:t>
            </a:r>
            <a:endParaRPr lang="pt-PT" dirty="0"/>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pt-PT" dirty="0" err="1"/>
              <a:t>So</a:t>
            </a:r>
            <a:r>
              <a:rPr lang="pt-PT" dirty="0"/>
              <a:t> </a:t>
            </a:r>
            <a:r>
              <a:rPr lang="pt-PT" dirty="0" err="1"/>
              <a:t>the</a:t>
            </a:r>
            <a:r>
              <a:rPr lang="pt-PT" dirty="0"/>
              <a:t> </a:t>
            </a:r>
            <a:r>
              <a:rPr lang="pt-PT" dirty="0" err="1"/>
              <a:t>main</a:t>
            </a:r>
            <a:r>
              <a:rPr lang="pt-PT" dirty="0"/>
              <a:t> </a:t>
            </a:r>
            <a:r>
              <a:rPr lang="pt-PT" dirty="0" err="1"/>
              <a:t>goal</a:t>
            </a:r>
            <a:r>
              <a:rPr lang="pt-PT" dirty="0"/>
              <a:t> </a:t>
            </a:r>
            <a:r>
              <a:rPr lang="pt-PT" dirty="0" err="1"/>
              <a:t>of</a:t>
            </a:r>
            <a:r>
              <a:rPr lang="pt-PT" dirty="0"/>
              <a:t> </a:t>
            </a:r>
            <a:r>
              <a:rPr lang="pt-PT" dirty="0" err="1"/>
              <a:t>our</a:t>
            </a:r>
            <a:r>
              <a:rPr lang="pt-PT" dirty="0"/>
              <a:t> </a:t>
            </a:r>
            <a:r>
              <a:rPr lang="pt-PT" dirty="0" err="1"/>
              <a:t>project</a:t>
            </a:r>
            <a:r>
              <a:rPr lang="pt-PT" dirty="0"/>
              <a:t> </a:t>
            </a:r>
            <a:r>
              <a:rPr lang="pt-PT" dirty="0" err="1"/>
              <a:t>was</a:t>
            </a:r>
            <a:r>
              <a:rPr lang="pt-PT" dirty="0"/>
              <a:t> to </a:t>
            </a:r>
            <a:r>
              <a:rPr lang="pt-PT" dirty="0" err="1"/>
              <a:t>predict</a:t>
            </a:r>
            <a:r>
              <a:rPr lang="pt-PT" dirty="0"/>
              <a:t> </a:t>
            </a:r>
            <a:r>
              <a:rPr lang="pt-PT" dirty="0" err="1"/>
              <a:t>which</a:t>
            </a:r>
            <a:r>
              <a:rPr lang="pt-PT" dirty="0"/>
              <a:t> teams </a:t>
            </a:r>
            <a:r>
              <a:rPr lang="pt-PT" dirty="0" err="1"/>
              <a:t>go</a:t>
            </a:r>
            <a:r>
              <a:rPr lang="pt-PT" dirty="0"/>
              <a:t> to </a:t>
            </a:r>
            <a:r>
              <a:rPr lang="pt-PT" dirty="0" err="1"/>
              <a:t>the</a:t>
            </a:r>
            <a:r>
              <a:rPr lang="pt-PT" dirty="0"/>
              <a:t> </a:t>
            </a:r>
            <a:r>
              <a:rPr lang="pt-PT" dirty="0" err="1"/>
              <a:t>playoff</a:t>
            </a:r>
            <a:r>
              <a:rPr lang="pt-PT" dirty="0"/>
              <a:t>, </a:t>
            </a:r>
            <a:r>
              <a:rPr lang="pt-PT" dirty="0" err="1"/>
              <a:t>and</a:t>
            </a:r>
            <a:r>
              <a:rPr lang="pt-PT" dirty="0"/>
              <a:t> for </a:t>
            </a:r>
            <a:r>
              <a:rPr lang="pt-PT" dirty="0" err="1"/>
              <a:t>that</a:t>
            </a:r>
            <a:r>
              <a:rPr lang="pt-PT" dirty="0"/>
              <a:t> </a:t>
            </a:r>
            <a:r>
              <a:rPr lang="pt-PT" dirty="0" err="1"/>
              <a:t>the</a:t>
            </a:r>
            <a:r>
              <a:rPr lang="pt-PT" dirty="0"/>
              <a:t> </a:t>
            </a:r>
            <a:r>
              <a:rPr lang="pt-PT" dirty="0" err="1"/>
              <a:t>model</a:t>
            </a:r>
            <a:r>
              <a:rPr lang="pt-PT" dirty="0"/>
              <a:t> </a:t>
            </a:r>
            <a:r>
              <a:rPr lang="pt-PT" dirty="0" err="1"/>
              <a:t>that</a:t>
            </a:r>
            <a:r>
              <a:rPr lang="pt-PT" dirty="0"/>
              <a:t> </a:t>
            </a:r>
            <a:r>
              <a:rPr lang="pt-PT" dirty="0" err="1"/>
              <a:t>had</a:t>
            </a:r>
            <a:r>
              <a:rPr lang="pt-PT" dirty="0"/>
              <a:t> </a:t>
            </a:r>
            <a:r>
              <a:rPr lang="pt-PT" dirty="0" err="1"/>
              <a:t>the</a:t>
            </a:r>
            <a:r>
              <a:rPr lang="pt-PT" dirty="0"/>
              <a:t> </a:t>
            </a:r>
            <a:r>
              <a:rPr lang="pt-PT" dirty="0" err="1"/>
              <a:t>highest</a:t>
            </a:r>
            <a:r>
              <a:rPr lang="pt-PT" dirty="0"/>
              <a:t> </a:t>
            </a:r>
            <a:r>
              <a:rPr lang="pt-PT" dirty="0" err="1"/>
              <a:t>accuracy</a:t>
            </a:r>
            <a:r>
              <a:rPr lang="pt-PT" dirty="0"/>
              <a:t>, </a:t>
            </a:r>
            <a:r>
              <a:rPr lang="pt-PT" dirty="0" err="1"/>
              <a:t>was</a:t>
            </a:r>
            <a:r>
              <a:rPr lang="pt-PT" dirty="0"/>
              <a:t> </a:t>
            </a:r>
            <a:r>
              <a:rPr lang="pt-PT" dirty="0" err="1"/>
              <a:t>the</a:t>
            </a:r>
            <a:r>
              <a:rPr lang="pt-PT" dirty="0"/>
              <a:t> ‘Lasso </a:t>
            </a:r>
            <a:r>
              <a:rPr lang="pt-PT" dirty="0" err="1"/>
              <a:t>Regression</a:t>
            </a:r>
            <a:r>
              <a:rPr lang="pt-PT" dirty="0"/>
              <a:t> </a:t>
            </a:r>
            <a:r>
              <a:rPr lang="pt-PT" dirty="0" err="1"/>
              <a:t>Model</a:t>
            </a:r>
            <a:r>
              <a:rPr lang="pt-PT" dirty="0"/>
              <a:t>’, </a:t>
            </a:r>
            <a:r>
              <a:rPr lang="pt-PT" dirty="0" err="1"/>
              <a:t>with</a:t>
            </a:r>
            <a:r>
              <a:rPr lang="pt-PT" dirty="0"/>
              <a:t> </a:t>
            </a:r>
            <a:r>
              <a:rPr lang="pt-PT" dirty="0" err="1"/>
              <a:t>None</a:t>
            </a:r>
            <a:r>
              <a:rPr lang="pt-PT" dirty="0"/>
              <a:t> </a:t>
            </a:r>
            <a:r>
              <a:rPr lang="pt-PT" dirty="0" err="1"/>
              <a:t>Scaler</a:t>
            </a:r>
            <a:r>
              <a:rPr lang="pt-PT" dirty="0"/>
              <a:t>.</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a:t>As </a:t>
            </a:r>
            <a:r>
              <a:rPr lang="pt-PT" dirty="0" err="1"/>
              <a:t>we</a:t>
            </a:r>
            <a:r>
              <a:rPr lang="pt-PT" dirty="0"/>
              <a:t> can </a:t>
            </a:r>
            <a:r>
              <a:rPr lang="pt-PT" dirty="0" err="1"/>
              <a:t>see</a:t>
            </a:r>
            <a:r>
              <a:rPr lang="pt-PT" dirty="0"/>
              <a:t>, </a:t>
            </a:r>
            <a:r>
              <a:rPr lang="pt-PT" dirty="0" err="1"/>
              <a:t>with</a:t>
            </a:r>
            <a:r>
              <a:rPr lang="pt-PT" dirty="0"/>
              <a:t> </a:t>
            </a:r>
            <a:r>
              <a:rPr lang="pt-PT" dirty="0" err="1"/>
              <a:t>None</a:t>
            </a:r>
            <a:r>
              <a:rPr lang="pt-PT" dirty="0"/>
              <a:t> </a:t>
            </a:r>
            <a:r>
              <a:rPr lang="pt-PT" dirty="0" err="1"/>
              <a:t>Scaler</a:t>
            </a:r>
            <a:r>
              <a:rPr lang="pt-PT" dirty="0"/>
              <a:t>, </a:t>
            </a:r>
            <a:r>
              <a:rPr lang="pt-PT" dirty="0" err="1"/>
              <a:t>it</a:t>
            </a:r>
            <a:r>
              <a:rPr lang="pt-PT" dirty="0"/>
              <a:t> </a:t>
            </a:r>
            <a:r>
              <a:rPr lang="pt-PT" dirty="0" err="1"/>
              <a:t>obtained</a:t>
            </a:r>
            <a:r>
              <a:rPr lang="pt-PT" dirty="0"/>
              <a:t> </a:t>
            </a:r>
            <a:r>
              <a:rPr lang="pt-PT" dirty="0" err="1"/>
              <a:t>an</a:t>
            </a:r>
            <a:r>
              <a:rPr lang="pt-PT" dirty="0"/>
              <a:t> </a:t>
            </a:r>
            <a:r>
              <a:rPr lang="pt-PT" dirty="0" err="1"/>
              <a:t>accuracy</a:t>
            </a:r>
            <a:r>
              <a:rPr lang="pt-PT" dirty="0"/>
              <a:t> </a:t>
            </a:r>
            <a:r>
              <a:rPr lang="pt-PT" dirty="0" err="1"/>
              <a:t>of</a:t>
            </a:r>
            <a:r>
              <a:rPr lang="pt-PT" dirty="0"/>
              <a:t> </a:t>
            </a:r>
            <a:r>
              <a:rPr lang="pt-PT" dirty="0" err="1"/>
              <a:t>nearly</a:t>
            </a:r>
            <a:r>
              <a:rPr lang="pt-PT" dirty="0"/>
              <a:t> 0.85 </a:t>
            </a:r>
            <a:r>
              <a:rPr lang="pt-PT" dirty="0" err="1"/>
              <a:t>and</a:t>
            </a:r>
            <a:r>
              <a:rPr lang="pt-PT" dirty="0"/>
              <a:t> </a:t>
            </a:r>
            <a:r>
              <a:rPr lang="pt-PT" dirty="0" err="1"/>
              <a:t>values</a:t>
            </a:r>
            <a:r>
              <a:rPr lang="pt-PT" dirty="0"/>
              <a:t> os </a:t>
            </a:r>
            <a:r>
              <a:rPr lang="pt-PT" dirty="0" err="1"/>
              <a:t>Precision</a:t>
            </a:r>
            <a:r>
              <a:rPr lang="pt-PT" dirty="0"/>
              <a:t>, </a:t>
            </a:r>
            <a:r>
              <a:rPr lang="pt-PT" dirty="0" err="1"/>
              <a:t>Recall</a:t>
            </a:r>
            <a:r>
              <a:rPr lang="pt-PT" dirty="0"/>
              <a:t> </a:t>
            </a:r>
            <a:r>
              <a:rPr lang="pt-PT" dirty="0" err="1"/>
              <a:t>and</a:t>
            </a:r>
            <a:r>
              <a:rPr lang="pt-PT" dirty="0"/>
              <a:t> F1 Score </a:t>
            </a:r>
            <a:r>
              <a:rPr lang="pt-PT" dirty="0" err="1"/>
              <a:t>of</a:t>
            </a:r>
            <a:r>
              <a:rPr lang="pt-PT" dirty="0"/>
              <a:t> 0.875.</a:t>
            </a:r>
          </a:p>
          <a:p>
            <a:r>
              <a:rPr lang="pt-PT" dirty="0" err="1"/>
              <a:t>This</a:t>
            </a:r>
            <a:r>
              <a:rPr lang="pt-PT" dirty="0"/>
              <a:t> </a:t>
            </a:r>
            <a:r>
              <a:rPr lang="pt-PT" dirty="0" err="1"/>
              <a:t>accuracy</a:t>
            </a:r>
            <a:r>
              <a:rPr lang="pt-PT" dirty="0"/>
              <a:t> </a:t>
            </a:r>
            <a:r>
              <a:rPr lang="pt-PT" dirty="0" err="1"/>
              <a:t>is</a:t>
            </a:r>
            <a:r>
              <a:rPr lang="pt-PT" dirty="0"/>
              <a:t> </a:t>
            </a:r>
            <a:r>
              <a:rPr lang="pt-PT" dirty="0" err="1"/>
              <a:t>pretty</a:t>
            </a:r>
            <a:r>
              <a:rPr lang="pt-PT" dirty="0"/>
              <a:t> </a:t>
            </a:r>
            <a:r>
              <a:rPr lang="pt-PT" dirty="0" err="1"/>
              <a:t>good</a:t>
            </a:r>
            <a:r>
              <a:rPr lang="pt-PT" dirty="0"/>
              <a:t>, </a:t>
            </a:r>
            <a:r>
              <a:rPr lang="pt-PT" dirty="0" err="1"/>
              <a:t>giving</a:t>
            </a:r>
            <a:r>
              <a:rPr lang="pt-PT" dirty="0"/>
              <a:t> </a:t>
            </a:r>
            <a:r>
              <a:rPr lang="pt-PT" dirty="0" err="1"/>
              <a:t>that</a:t>
            </a:r>
            <a:r>
              <a:rPr lang="pt-PT" dirty="0"/>
              <a:t> </a:t>
            </a:r>
            <a:r>
              <a:rPr lang="pt-PT" dirty="0" err="1"/>
              <a:t>we</a:t>
            </a:r>
            <a:r>
              <a:rPr lang="pt-PT" dirty="0"/>
              <a:t> </a:t>
            </a:r>
            <a:r>
              <a:rPr lang="pt-PT" dirty="0" err="1"/>
              <a:t>have</a:t>
            </a:r>
            <a:r>
              <a:rPr lang="pt-PT" dirty="0"/>
              <a:t> to </a:t>
            </a:r>
            <a:r>
              <a:rPr lang="pt-PT" dirty="0" err="1"/>
              <a:t>predict</a:t>
            </a:r>
            <a:r>
              <a:rPr lang="pt-PT" dirty="0"/>
              <a:t> </a:t>
            </a:r>
            <a:r>
              <a:rPr lang="pt-PT" dirty="0" err="1"/>
              <a:t>the</a:t>
            </a:r>
            <a:r>
              <a:rPr lang="pt-PT" dirty="0"/>
              <a:t> </a:t>
            </a:r>
            <a:r>
              <a:rPr lang="pt-PT" dirty="0" err="1"/>
              <a:t>first</a:t>
            </a:r>
            <a:r>
              <a:rPr lang="pt-PT" dirty="0"/>
              <a:t> 8 teams </a:t>
            </a:r>
            <a:r>
              <a:rPr lang="pt-PT" dirty="0" err="1"/>
              <a:t>of</a:t>
            </a:r>
            <a:r>
              <a:rPr lang="pt-PT" dirty="0"/>
              <a:t> 12, </a:t>
            </a:r>
            <a:r>
              <a:rPr lang="pt-PT" dirty="0" err="1"/>
              <a:t>and</a:t>
            </a:r>
            <a:r>
              <a:rPr lang="pt-PT" dirty="0"/>
              <a:t> </a:t>
            </a:r>
            <a:r>
              <a:rPr lang="pt-PT" dirty="0" err="1"/>
              <a:t>one</a:t>
            </a:r>
            <a:r>
              <a:rPr lang="pt-PT" dirty="0"/>
              <a:t> </a:t>
            </a:r>
            <a:r>
              <a:rPr lang="pt-PT" dirty="0" err="1"/>
              <a:t>wrong</a:t>
            </a:r>
            <a:r>
              <a:rPr lang="pt-PT" dirty="0"/>
              <a:t> </a:t>
            </a:r>
            <a:r>
              <a:rPr lang="pt-PT" dirty="0" err="1"/>
              <a:t>prediction</a:t>
            </a:r>
            <a:r>
              <a:rPr lang="pt-PT" dirty="0"/>
              <a:t> </a:t>
            </a:r>
            <a:r>
              <a:rPr lang="pt-PT" dirty="0" err="1"/>
              <a:t>has</a:t>
            </a:r>
            <a:r>
              <a:rPr lang="pt-PT" dirty="0"/>
              <a:t> a </a:t>
            </a:r>
            <a:r>
              <a:rPr lang="pt-PT" dirty="0" err="1"/>
              <a:t>big</a:t>
            </a:r>
            <a:r>
              <a:rPr lang="pt-PT" dirty="0"/>
              <a:t> </a:t>
            </a:r>
            <a:r>
              <a:rPr lang="pt-PT" dirty="0" err="1"/>
              <a:t>amount</a:t>
            </a:r>
            <a:r>
              <a:rPr lang="pt-PT" dirty="0"/>
              <a:t> </a:t>
            </a:r>
            <a:r>
              <a:rPr lang="pt-PT" dirty="0" err="1"/>
              <a:t>of</a:t>
            </a:r>
            <a:r>
              <a:rPr lang="pt-PT" dirty="0"/>
              <a:t> </a:t>
            </a:r>
            <a:r>
              <a:rPr lang="pt-PT" dirty="0" err="1"/>
              <a:t>effect</a:t>
            </a:r>
            <a:r>
              <a:rPr lang="pt-PT" dirty="0"/>
              <a:t> in </a:t>
            </a:r>
            <a:r>
              <a:rPr lang="pt-PT" dirty="0" err="1"/>
              <a:t>the</a:t>
            </a:r>
            <a:r>
              <a:rPr lang="pt-PT" dirty="0"/>
              <a:t> final </a:t>
            </a:r>
            <a:r>
              <a:rPr lang="pt-PT" dirty="0" err="1"/>
              <a:t>accuracy</a:t>
            </a:r>
            <a:r>
              <a:rPr lang="pt-PT" dirty="0"/>
              <a:t>.</a:t>
            </a:r>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lstStyle/>
          <a:p>
            <a:r>
              <a:rPr lang="pt-PT" dirty="0" err="1"/>
              <a:t>Conclusions</a:t>
            </a:r>
            <a:endParaRPr lang="pt-PT"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lstStyle/>
          <a:p>
            <a:r>
              <a:rPr lang="pt-PT" dirty="0"/>
              <a:t>In </a:t>
            </a:r>
            <a:r>
              <a:rPr lang="pt-PT" dirty="0" err="1"/>
              <a:t>the</a:t>
            </a:r>
            <a:r>
              <a:rPr lang="pt-PT" dirty="0"/>
              <a:t> </a:t>
            </a:r>
            <a:r>
              <a:rPr lang="pt-PT" dirty="0" err="1"/>
              <a:t>end</a:t>
            </a:r>
            <a:r>
              <a:rPr lang="pt-PT" dirty="0"/>
              <a:t> </a:t>
            </a:r>
            <a:r>
              <a:rPr lang="pt-PT" dirty="0" err="1"/>
              <a:t>of</a:t>
            </a:r>
            <a:r>
              <a:rPr lang="pt-PT" dirty="0"/>
              <a:t> </a:t>
            </a:r>
            <a:r>
              <a:rPr lang="pt-PT" dirty="0" err="1"/>
              <a:t>this</a:t>
            </a:r>
            <a:r>
              <a:rPr lang="pt-PT" dirty="0"/>
              <a:t> </a:t>
            </a:r>
            <a:r>
              <a:rPr lang="pt-PT" dirty="0" err="1"/>
              <a:t>phase</a:t>
            </a:r>
            <a:r>
              <a:rPr lang="pt-PT" dirty="0"/>
              <a:t>, </a:t>
            </a:r>
            <a:r>
              <a:rPr lang="pt-PT" dirty="0" err="1"/>
              <a:t>we</a:t>
            </a:r>
            <a:r>
              <a:rPr lang="pt-PT" dirty="0"/>
              <a:t> </a:t>
            </a:r>
            <a:r>
              <a:rPr lang="pt-PT" dirty="0" err="1"/>
              <a:t>think</a:t>
            </a:r>
            <a:r>
              <a:rPr lang="pt-PT" dirty="0"/>
              <a:t> </a:t>
            </a:r>
            <a:r>
              <a:rPr lang="pt-PT" dirty="0" err="1"/>
              <a:t>that</a:t>
            </a:r>
            <a:r>
              <a:rPr lang="pt-PT" dirty="0"/>
              <a:t> </a:t>
            </a:r>
            <a:r>
              <a:rPr lang="pt-PT" dirty="0" err="1"/>
              <a:t>the</a:t>
            </a:r>
            <a:r>
              <a:rPr lang="pt-PT" dirty="0"/>
              <a:t> </a:t>
            </a:r>
            <a:r>
              <a:rPr lang="pt-PT" dirty="0" err="1"/>
              <a:t>project</a:t>
            </a:r>
            <a:r>
              <a:rPr lang="pt-PT" dirty="0"/>
              <a:t> </a:t>
            </a:r>
            <a:r>
              <a:rPr lang="pt-PT" dirty="0" err="1"/>
              <a:t>went</a:t>
            </a:r>
            <a:r>
              <a:rPr lang="pt-PT" dirty="0"/>
              <a:t> </a:t>
            </a:r>
            <a:r>
              <a:rPr lang="pt-PT" dirty="0" err="1"/>
              <a:t>very</a:t>
            </a:r>
            <a:r>
              <a:rPr lang="pt-PT" dirty="0"/>
              <a:t> </a:t>
            </a:r>
            <a:r>
              <a:rPr lang="pt-PT" dirty="0" err="1"/>
              <a:t>well</a:t>
            </a:r>
            <a:r>
              <a:rPr lang="pt-PT" dirty="0"/>
              <a:t>. </a:t>
            </a:r>
            <a:r>
              <a:rPr lang="pt-PT" dirty="0" err="1"/>
              <a:t>We</a:t>
            </a:r>
            <a:r>
              <a:rPr lang="pt-PT" dirty="0"/>
              <a:t> </a:t>
            </a:r>
            <a:r>
              <a:rPr lang="pt-PT" dirty="0" err="1"/>
              <a:t>started</a:t>
            </a:r>
            <a:r>
              <a:rPr lang="pt-PT" dirty="0"/>
              <a:t> </a:t>
            </a:r>
            <a:r>
              <a:rPr lang="pt-PT" dirty="0" err="1"/>
              <a:t>by</a:t>
            </a:r>
            <a:r>
              <a:rPr lang="pt-PT" dirty="0"/>
              <a:t> </a:t>
            </a:r>
            <a:r>
              <a:rPr lang="pt-PT" dirty="0" err="1"/>
              <a:t>making</a:t>
            </a:r>
            <a:r>
              <a:rPr lang="pt-PT" dirty="0"/>
              <a:t> a </a:t>
            </a:r>
            <a:r>
              <a:rPr lang="pt-PT" dirty="0" err="1"/>
              <a:t>good</a:t>
            </a:r>
            <a:r>
              <a:rPr lang="pt-PT" dirty="0"/>
              <a:t> </a:t>
            </a:r>
            <a:r>
              <a:rPr lang="pt-PT" dirty="0" err="1"/>
              <a:t>analysis</a:t>
            </a:r>
            <a:r>
              <a:rPr lang="pt-PT" dirty="0"/>
              <a:t> </a:t>
            </a:r>
            <a:r>
              <a:rPr lang="pt-PT" dirty="0" err="1"/>
              <a:t>of</a:t>
            </a:r>
            <a:r>
              <a:rPr lang="pt-PT" dirty="0"/>
              <a:t> </a:t>
            </a:r>
            <a:r>
              <a:rPr lang="pt-PT" dirty="0" err="1"/>
              <a:t>the</a:t>
            </a:r>
            <a:r>
              <a:rPr lang="pt-PT" dirty="0"/>
              <a:t> data, </a:t>
            </a:r>
            <a:r>
              <a:rPr lang="pt-PT" dirty="0" err="1"/>
              <a:t>which</a:t>
            </a:r>
            <a:r>
              <a:rPr lang="pt-PT" dirty="0"/>
              <a:t> </a:t>
            </a:r>
            <a:r>
              <a:rPr lang="pt-PT" dirty="0" err="1"/>
              <a:t>allowed</a:t>
            </a:r>
            <a:r>
              <a:rPr lang="pt-PT" dirty="0"/>
              <a:t> </a:t>
            </a:r>
            <a:r>
              <a:rPr lang="pt-PT" dirty="0" err="1"/>
              <a:t>us</a:t>
            </a:r>
            <a:r>
              <a:rPr lang="pt-PT" dirty="0"/>
              <a:t> to </a:t>
            </a:r>
            <a:r>
              <a:rPr lang="pt-PT" dirty="0" err="1"/>
              <a:t>understand</a:t>
            </a:r>
            <a:r>
              <a:rPr lang="pt-PT" dirty="0"/>
              <a:t> </a:t>
            </a:r>
            <a:r>
              <a:rPr lang="pt-PT" dirty="0" err="1"/>
              <a:t>what</a:t>
            </a:r>
            <a:r>
              <a:rPr lang="pt-PT" dirty="0"/>
              <a:t> </a:t>
            </a:r>
            <a:r>
              <a:rPr lang="pt-PT" dirty="0" err="1"/>
              <a:t>would</a:t>
            </a:r>
            <a:r>
              <a:rPr lang="pt-PT" dirty="0"/>
              <a:t> </a:t>
            </a:r>
            <a:r>
              <a:rPr lang="pt-PT" dirty="0" err="1"/>
              <a:t>be</a:t>
            </a:r>
            <a:r>
              <a:rPr lang="pt-PT" dirty="0"/>
              <a:t> </a:t>
            </a:r>
            <a:r>
              <a:rPr lang="pt-PT" dirty="0" err="1"/>
              <a:t>useful</a:t>
            </a:r>
            <a:r>
              <a:rPr lang="pt-PT" dirty="0"/>
              <a:t> for </a:t>
            </a:r>
            <a:r>
              <a:rPr lang="pt-PT" dirty="0" err="1"/>
              <a:t>the</a:t>
            </a:r>
            <a:r>
              <a:rPr lang="pt-PT" dirty="0"/>
              <a:t> final </a:t>
            </a:r>
            <a:r>
              <a:rPr lang="pt-PT" dirty="0" err="1"/>
              <a:t>prediction</a:t>
            </a:r>
            <a:r>
              <a:rPr lang="pt-PT" dirty="0"/>
              <a:t> </a:t>
            </a:r>
            <a:r>
              <a:rPr lang="pt-PT" dirty="0" err="1"/>
              <a:t>and</a:t>
            </a:r>
            <a:r>
              <a:rPr lang="pt-PT" dirty="0"/>
              <a:t> </a:t>
            </a:r>
            <a:r>
              <a:rPr lang="pt-PT" dirty="0" err="1"/>
              <a:t>we</a:t>
            </a:r>
            <a:r>
              <a:rPr lang="pt-PT" dirty="0"/>
              <a:t> </a:t>
            </a:r>
            <a:r>
              <a:rPr lang="pt-PT" dirty="0" err="1"/>
              <a:t>were</a:t>
            </a:r>
            <a:r>
              <a:rPr lang="pt-PT" dirty="0"/>
              <a:t> </a:t>
            </a:r>
            <a:r>
              <a:rPr lang="pt-PT" dirty="0" err="1"/>
              <a:t>able</a:t>
            </a:r>
            <a:r>
              <a:rPr lang="pt-PT" dirty="0"/>
              <a:t> to </a:t>
            </a:r>
            <a:r>
              <a:rPr lang="pt-PT" dirty="0" err="1"/>
              <a:t>perform</a:t>
            </a:r>
            <a:r>
              <a:rPr lang="pt-PT" dirty="0"/>
              <a:t> a data </a:t>
            </a:r>
            <a:r>
              <a:rPr lang="pt-PT" dirty="0" err="1"/>
              <a:t>cleaning</a:t>
            </a:r>
            <a:r>
              <a:rPr lang="pt-PT" dirty="0"/>
              <a:t> in </a:t>
            </a:r>
            <a:r>
              <a:rPr lang="pt-PT" dirty="0" err="1"/>
              <a:t>the</a:t>
            </a:r>
            <a:r>
              <a:rPr lang="pt-PT" dirty="0"/>
              <a:t> </a:t>
            </a:r>
            <a:r>
              <a:rPr lang="pt-PT" dirty="0" err="1"/>
              <a:t>first</a:t>
            </a:r>
            <a:r>
              <a:rPr lang="pt-PT" dirty="0"/>
              <a:t> </a:t>
            </a:r>
            <a:r>
              <a:rPr lang="pt-PT" dirty="0" err="1"/>
              <a:t>weeks</a:t>
            </a:r>
            <a:r>
              <a:rPr lang="pt-PT" dirty="0"/>
              <a:t>. </a:t>
            </a:r>
          </a:p>
          <a:p>
            <a:r>
              <a:rPr lang="pt-PT" dirty="0" err="1"/>
              <a:t>Then</a:t>
            </a:r>
            <a:r>
              <a:rPr lang="pt-PT" dirty="0"/>
              <a:t>, as a team, </a:t>
            </a:r>
            <a:r>
              <a:rPr lang="pt-PT" dirty="0" err="1"/>
              <a:t>we</a:t>
            </a:r>
            <a:r>
              <a:rPr lang="pt-PT" dirty="0"/>
              <a:t> </a:t>
            </a:r>
            <a:r>
              <a:rPr lang="pt-PT" dirty="0" err="1"/>
              <a:t>talked</a:t>
            </a:r>
            <a:r>
              <a:rPr lang="pt-PT" dirty="0"/>
              <a:t> </a:t>
            </a:r>
            <a:r>
              <a:rPr lang="pt-PT" dirty="0" err="1"/>
              <a:t>between</a:t>
            </a:r>
            <a:r>
              <a:rPr lang="pt-PT" dirty="0"/>
              <a:t> </a:t>
            </a:r>
            <a:r>
              <a:rPr lang="pt-PT" dirty="0" err="1"/>
              <a:t>us</a:t>
            </a:r>
            <a:r>
              <a:rPr lang="pt-PT" dirty="0"/>
              <a:t> </a:t>
            </a:r>
            <a:r>
              <a:rPr lang="pt-PT" dirty="0" err="1"/>
              <a:t>and</a:t>
            </a:r>
            <a:r>
              <a:rPr lang="pt-PT" dirty="0"/>
              <a:t> </a:t>
            </a:r>
            <a:r>
              <a:rPr lang="pt-PT" dirty="0" err="1"/>
              <a:t>searched</a:t>
            </a:r>
            <a:r>
              <a:rPr lang="pt-PT" dirty="0"/>
              <a:t> some </a:t>
            </a:r>
            <a:r>
              <a:rPr lang="pt-PT" dirty="0" err="1"/>
              <a:t>metrics</a:t>
            </a:r>
            <a:r>
              <a:rPr lang="pt-PT" dirty="0"/>
              <a:t> </a:t>
            </a:r>
            <a:r>
              <a:rPr lang="pt-PT" dirty="0" err="1"/>
              <a:t>that</a:t>
            </a:r>
            <a:r>
              <a:rPr lang="pt-PT" dirty="0"/>
              <a:t> NBA uses to </a:t>
            </a:r>
            <a:r>
              <a:rPr lang="pt-PT" dirty="0" err="1"/>
              <a:t>evaluate</a:t>
            </a:r>
            <a:r>
              <a:rPr lang="pt-PT" dirty="0"/>
              <a:t> </a:t>
            </a:r>
            <a:r>
              <a:rPr lang="pt-PT" dirty="0" err="1"/>
              <a:t>the</a:t>
            </a:r>
            <a:r>
              <a:rPr lang="pt-PT" dirty="0"/>
              <a:t> </a:t>
            </a:r>
            <a:r>
              <a:rPr lang="pt-PT" dirty="0" err="1"/>
              <a:t>players</a:t>
            </a:r>
            <a:r>
              <a:rPr lang="pt-PT" dirty="0"/>
              <a:t> </a:t>
            </a:r>
            <a:r>
              <a:rPr lang="pt-PT" dirty="0" err="1"/>
              <a:t>and</a:t>
            </a:r>
            <a:r>
              <a:rPr lang="pt-PT" dirty="0"/>
              <a:t>, </a:t>
            </a:r>
            <a:r>
              <a:rPr lang="pt-PT" dirty="0" err="1"/>
              <a:t>with</a:t>
            </a:r>
            <a:r>
              <a:rPr lang="pt-PT" dirty="0"/>
              <a:t> </a:t>
            </a:r>
            <a:r>
              <a:rPr lang="pt-PT" dirty="0" err="1"/>
              <a:t>that</a:t>
            </a:r>
            <a:r>
              <a:rPr lang="pt-PT" dirty="0"/>
              <a:t> </a:t>
            </a:r>
            <a:r>
              <a:rPr lang="pt-PT" dirty="0" err="1"/>
              <a:t>inspiration</a:t>
            </a:r>
            <a:r>
              <a:rPr lang="pt-PT" dirty="0"/>
              <a:t>, </a:t>
            </a:r>
            <a:r>
              <a:rPr lang="pt-PT" dirty="0" err="1"/>
              <a:t>we</a:t>
            </a:r>
            <a:r>
              <a:rPr lang="pt-PT" dirty="0"/>
              <a:t> </a:t>
            </a:r>
            <a:r>
              <a:rPr lang="pt-PT" dirty="0" err="1"/>
              <a:t>defined</a:t>
            </a:r>
            <a:r>
              <a:rPr lang="pt-PT" dirty="0"/>
              <a:t> </a:t>
            </a:r>
            <a:r>
              <a:rPr lang="pt-PT" dirty="0" err="1"/>
              <a:t>that</a:t>
            </a:r>
            <a:r>
              <a:rPr lang="pt-PT" dirty="0"/>
              <a:t> </a:t>
            </a:r>
            <a:r>
              <a:rPr lang="pt-PT" dirty="0" err="1"/>
              <a:t>those</a:t>
            </a:r>
            <a:r>
              <a:rPr lang="pt-PT" dirty="0"/>
              <a:t> </a:t>
            </a:r>
            <a:r>
              <a:rPr lang="pt-PT" dirty="0" err="1"/>
              <a:t>metrics</a:t>
            </a:r>
            <a:r>
              <a:rPr lang="pt-PT" dirty="0"/>
              <a:t> </a:t>
            </a:r>
            <a:r>
              <a:rPr lang="pt-PT" dirty="0" err="1"/>
              <a:t>would</a:t>
            </a:r>
            <a:r>
              <a:rPr lang="pt-PT" dirty="0"/>
              <a:t> </a:t>
            </a:r>
            <a:r>
              <a:rPr lang="pt-PT" dirty="0" err="1"/>
              <a:t>be</a:t>
            </a:r>
            <a:r>
              <a:rPr lang="pt-PT" dirty="0"/>
              <a:t> </a:t>
            </a:r>
            <a:r>
              <a:rPr lang="pt-PT" dirty="0" err="1"/>
              <a:t>the</a:t>
            </a:r>
            <a:r>
              <a:rPr lang="pt-PT" dirty="0"/>
              <a:t> base </a:t>
            </a:r>
            <a:r>
              <a:rPr lang="pt-PT" dirty="0" err="1"/>
              <a:t>of</a:t>
            </a:r>
            <a:r>
              <a:rPr lang="pt-PT" dirty="0"/>
              <a:t> </a:t>
            </a:r>
            <a:r>
              <a:rPr lang="pt-PT" dirty="0" err="1"/>
              <a:t>the</a:t>
            </a:r>
            <a:r>
              <a:rPr lang="pt-PT" dirty="0"/>
              <a:t> </a:t>
            </a:r>
            <a:r>
              <a:rPr lang="pt-PT" dirty="0" err="1"/>
              <a:t>predictions</a:t>
            </a:r>
            <a:r>
              <a:rPr lang="pt-PT" dirty="0"/>
              <a:t> </a:t>
            </a:r>
            <a:r>
              <a:rPr lang="pt-PT" dirty="0" err="1"/>
              <a:t>we</a:t>
            </a:r>
            <a:r>
              <a:rPr lang="pt-PT" dirty="0"/>
              <a:t> </a:t>
            </a:r>
            <a:r>
              <a:rPr lang="pt-PT" dirty="0" err="1"/>
              <a:t>would</a:t>
            </a:r>
            <a:r>
              <a:rPr lang="pt-PT" dirty="0"/>
              <a:t> do.</a:t>
            </a:r>
          </a:p>
          <a:p>
            <a:r>
              <a:rPr lang="pt-PT" dirty="0" err="1"/>
              <a:t>We</a:t>
            </a:r>
            <a:r>
              <a:rPr lang="pt-PT" dirty="0"/>
              <a:t> </a:t>
            </a:r>
            <a:r>
              <a:rPr lang="pt-PT" dirty="0" err="1"/>
              <a:t>were</a:t>
            </a:r>
            <a:r>
              <a:rPr lang="pt-PT" dirty="0"/>
              <a:t> </a:t>
            </a:r>
            <a:r>
              <a:rPr lang="pt-PT" dirty="0" err="1"/>
              <a:t>able</a:t>
            </a:r>
            <a:r>
              <a:rPr lang="pt-PT" dirty="0"/>
              <a:t> to </a:t>
            </a:r>
            <a:r>
              <a:rPr lang="pt-PT" dirty="0" err="1"/>
              <a:t>test</a:t>
            </a:r>
            <a:r>
              <a:rPr lang="pt-PT" dirty="0"/>
              <a:t> a </a:t>
            </a:r>
            <a:r>
              <a:rPr lang="pt-PT" dirty="0" err="1"/>
              <a:t>lot</a:t>
            </a:r>
            <a:r>
              <a:rPr lang="pt-PT" dirty="0"/>
              <a:t> </a:t>
            </a:r>
            <a:r>
              <a:rPr lang="pt-PT" dirty="0" err="1"/>
              <a:t>of</a:t>
            </a:r>
            <a:r>
              <a:rPr lang="pt-PT" dirty="0"/>
              <a:t> </a:t>
            </a:r>
            <a:r>
              <a:rPr lang="pt-PT" dirty="0" err="1"/>
              <a:t>models</a:t>
            </a:r>
            <a:r>
              <a:rPr lang="pt-PT" dirty="0"/>
              <a:t> </a:t>
            </a:r>
            <a:r>
              <a:rPr lang="pt-PT" dirty="0" err="1"/>
              <a:t>also</a:t>
            </a:r>
            <a:r>
              <a:rPr lang="pt-PT" dirty="0"/>
              <a:t> </a:t>
            </a:r>
            <a:r>
              <a:rPr lang="pt-PT" dirty="0" err="1"/>
              <a:t>and</a:t>
            </a:r>
            <a:r>
              <a:rPr lang="pt-PT" dirty="0"/>
              <a:t> to </a:t>
            </a:r>
            <a:r>
              <a:rPr lang="pt-PT" dirty="0" err="1"/>
              <a:t>choose</a:t>
            </a:r>
            <a:r>
              <a:rPr lang="pt-PT" dirty="0"/>
              <a:t> </a:t>
            </a:r>
            <a:r>
              <a:rPr lang="pt-PT" dirty="0" err="1"/>
              <a:t>the</a:t>
            </a:r>
            <a:r>
              <a:rPr lang="pt-PT" dirty="0"/>
              <a:t> </a:t>
            </a:r>
            <a:r>
              <a:rPr lang="pt-PT" dirty="0" err="1"/>
              <a:t>best</a:t>
            </a:r>
            <a:r>
              <a:rPr lang="pt-PT" dirty="0"/>
              <a:t> </a:t>
            </a:r>
            <a:r>
              <a:rPr lang="pt-PT" dirty="0" err="1"/>
              <a:t>one</a:t>
            </a:r>
            <a:r>
              <a:rPr lang="pt-PT" dirty="0"/>
              <a:t> as </a:t>
            </a:r>
            <a:r>
              <a:rPr lang="pt-PT" dirty="0" err="1"/>
              <a:t>our</a:t>
            </a:r>
            <a:r>
              <a:rPr lang="pt-PT" dirty="0"/>
              <a:t> ‘</a:t>
            </a:r>
            <a:r>
              <a:rPr lang="pt-PT" dirty="0" err="1"/>
              <a:t>official</a:t>
            </a:r>
            <a:r>
              <a:rPr lang="pt-PT" dirty="0"/>
              <a:t>’ </a:t>
            </a:r>
            <a:r>
              <a:rPr lang="pt-PT" dirty="0" err="1"/>
              <a:t>model</a:t>
            </a:r>
            <a:r>
              <a:rPr lang="pt-PT" dirty="0"/>
              <a:t>, </a:t>
            </a:r>
            <a:r>
              <a:rPr lang="pt-PT" dirty="0" err="1"/>
              <a:t>and</a:t>
            </a:r>
            <a:r>
              <a:rPr lang="pt-PT" dirty="0"/>
              <a:t> </a:t>
            </a:r>
            <a:r>
              <a:rPr lang="pt-PT" dirty="0" err="1"/>
              <a:t>that</a:t>
            </a:r>
            <a:r>
              <a:rPr lang="pt-PT" dirty="0"/>
              <a:t> </a:t>
            </a:r>
            <a:r>
              <a:rPr lang="pt-PT" dirty="0" err="1"/>
              <a:t>gave</a:t>
            </a:r>
            <a:r>
              <a:rPr lang="pt-PT" dirty="0"/>
              <a:t> </a:t>
            </a:r>
            <a:r>
              <a:rPr lang="pt-PT" dirty="0" err="1"/>
              <a:t>us</a:t>
            </a:r>
            <a:r>
              <a:rPr lang="pt-PT" dirty="0"/>
              <a:t> </a:t>
            </a:r>
            <a:r>
              <a:rPr lang="pt-PT" dirty="0" err="1"/>
              <a:t>an</a:t>
            </a:r>
            <a:r>
              <a:rPr lang="pt-PT" dirty="0"/>
              <a:t> </a:t>
            </a:r>
            <a:r>
              <a:rPr lang="pt-PT" dirty="0" err="1"/>
              <a:t>idea</a:t>
            </a:r>
            <a:r>
              <a:rPr lang="pt-PT" dirty="0"/>
              <a:t> </a:t>
            </a:r>
            <a:r>
              <a:rPr lang="pt-PT" dirty="0" err="1"/>
              <a:t>of</a:t>
            </a:r>
            <a:r>
              <a:rPr lang="pt-PT" dirty="0"/>
              <a:t> </a:t>
            </a:r>
            <a:r>
              <a:rPr lang="pt-PT" dirty="0" err="1"/>
              <a:t>the</a:t>
            </a:r>
            <a:r>
              <a:rPr lang="pt-PT" dirty="0"/>
              <a:t> pros </a:t>
            </a:r>
            <a:r>
              <a:rPr lang="pt-PT" dirty="0" err="1"/>
              <a:t>and</a:t>
            </a:r>
            <a:r>
              <a:rPr lang="pt-PT" dirty="0"/>
              <a:t> </a:t>
            </a:r>
            <a:r>
              <a:rPr lang="pt-PT" dirty="0" err="1"/>
              <a:t>cons</a:t>
            </a:r>
            <a:r>
              <a:rPr lang="pt-PT" dirty="0"/>
              <a:t> </a:t>
            </a:r>
            <a:r>
              <a:rPr lang="pt-PT" dirty="0" err="1"/>
              <a:t>of</a:t>
            </a:r>
            <a:r>
              <a:rPr lang="pt-PT" dirty="0"/>
              <a:t> </a:t>
            </a:r>
            <a:r>
              <a:rPr lang="pt-PT" dirty="0" err="1"/>
              <a:t>each</a:t>
            </a:r>
            <a:r>
              <a:rPr lang="pt-PT" dirty="0"/>
              <a:t> </a:t>
            </a:r>
            <a:r>
              <a:rPr lang="pt-PT" dirty="0" err="1"/>
              <a:t>model</a:t>
            </a:r>
            <a:r>
              <a:rPr lang="pt-PT" dirty="0"/>
              <a:t>.</a:t>
            </a:r>
          </a:p>
          <a:p>
            <a:pPr marL="0" indent="0">
              <a:buNone/>
            </a:pPr>
            <a:endParaRPr lang="pt-PT" dirty="0"/>
          </a:p>
        </p:txBody>
      </p:sp>
    </p:spTree>
    <p:extLst>
      <p:ext uri="{BB962C8B-B14F-4D97-AF65-F5344CB8AC3E}">
        <p14:creationId xmlns:p14="http://schemas.microsoft.com/office/powerpoint/2010/main" val="2588217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403182" y="2982550"/>
            <a:ext cx="10178322" cy="1492132"/>
          </a:xfrm>
        </p:spPr>
        <p:txBody>
          <a:bodyPr/>
          <a:lstStyle/>
          <a:p>
            <a:r>
              <a:rPr lang="pt-PT" dirty="0" err="1"/>
              <a:t>Annexes</a:t>
            </a:r>
            <a:endParaRPr lang="pt-PT" dirty="0"/>
          </a:p>
        </p:txBody>
      </p:sp>
    </p:spTree>
    <p:extLst>
      <p:ext uri="{BB962C8B-B14F-4D97-AF65-F5344CB8AC3E}">
        <p14:creationId xmlns:p14="http://schemas.microsoft.com/office/powerpoint/2010/main" val="366154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lstStyle/>
          <a:p>
            <a:r>
              <a:rPr lang="pt-PT" dirty="0"/>
              <a:t>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r>
              <a:rPr lang="pt-PT" dirty="0" err="1"/>
              <a:t>When</a:t>
            </a:r>
            <a:r>
              <a:rPr lang="pt-PT" dirty="0"/>
              <a:t> </a:t>
            </a:r>
            <a:r>
              <a:rPr lang="pt-PT" dirty="0" err="1"/>
              <a:t>performing</a:t>
            </a:r>
            <a:r>
              <a:rPr lang="pt-PT" dirty="0"/>
              <a:t> </a:t>
            </a:r>
            <a:r>
              <a:rPr lang="pt-PT" dirty="0" err="1"/>
              <a:t>the</a:t>
            </a:r>
            <a:r>
              <a:rPr lang="pt-PT" dirty="0"/>
              <a:t> data </a:t>
            </a:r>
            <a:r>
              <a:rPr lang="pt-PT" dirty="0" err="1"/>
              <a:t>analysis</a:t>
            </a:r>
            <a:r>
              <a:rPr lang="pt-PT" dirty="0"/>
              <a:t>, </a:t>
            </a:r>
            <a:r>
              <a:rPr lang="pt-PT" dirty="0" err="1"/>
              <a:t>besides</a:t>
            </a:r>
            <a:r>
              <a:rPr lang="pt-PT" dirty="0"/>
              <a:t> </a:t>
            </a:r>
            <a:r>
              <a:rPr lang="pt-PT" dirty="0" err="1"/>
              <a:t>the</a:t>
            </a:r>
            <a:r>
              <a:rPr lang="pt-PT" dirty="0"/>
              <a:t> </a:t>
            </a:r>
            <a:r>
              <a:rPr lang="pt-PT" dirty="0" err="1"/>
              <a:t>plots</a:t>
            </a:r>
            <a:r>
              <a:rPr lang="pt-PT" dirty="0"/>
              <a:t> </a:t>
            </a:r>
            <a:r>
              <a:rPr lang="pt-PT" dirty="0" err="1"/>
              <a:t>that</a:t>
            </a:r>
            <a:r>
              <a:rPr lang="pt-PT" dirty="0"/>
              <a:t> </a:t>
            </a:r>
            <a:r>
              <a:rPr lang="pt-PT" dirty="0" err="1"/>
              <a:t>we</a:t>
            </a:r>
            <a:r>
              <a:rPr lang="pt-PT" dirty="0"/>
              <a:t> </a:t>
            </a:r>
            <a:r>
              <a:rPr lang="pt-PT" dirty="0" err="1"/>
              <a:t>presented</a:t>
            </a:r>
            <a:r>
              <a:rPr lang="pt-PT" dirty="0"/>
              <a:t>, </a:t>
            </a:r>
            <a:r>
              <a:rPr lang="pt-PT" dirty="0" err="1"/>
              <a:t>we</a:t>
            </a:r>
            <a:r>
              <a:rPr lang="pt-PT" dirty="0"/>
              <a:t> </a:t>
            </a:r>
            <a:r>
              <a:rPr lang="pt-PT" dirty="0" err="1"/>
              <a:t>also</a:t>
            </a:r>
            <a:r>
              <a:rPr lang="pt-PT" dirty="0"/>
              <a:t> </a:t>
            </a:r>
            <a:r>
              <a:rPr lang="pt-PT" dirty="0" err="1"/>
              <a:t>made</a:t>
            </a:r>
            <a:r>
              <a:rPr lang="pt-PT" dirty="0"/>
              <a:t> a </a:t>
            </a:r>
            <a:r>
              <a:rPr lang="pt-PT" dirty="0" err="1"/>
              <a:t>less</a:t>
            </a:r>
            <a:r>
              <a:rPr lang="pt-PT" dirty="0"/>
              <a:t> visual </a:t>
            </a:r>
            <a:r>
              <a:rPr lang="pt-PT" dirty="0" err="1"/>
              <a:t>analysis</a:t>
            </a:r>
            <a:r>
              <a:rPr lang="pt-PT" dirty="0"/>
              <a:t>, </a:t>
            </a:r>
            <a:r>
              <a:rPr lang="pt-PT" dirty="0" err="1"/>
              <a:t>using</a:t>
            </a:r>
            <a:r>
              <a:rPr lang="pt-PT" dirty="0"/>
              <a:t> </a:t>
            </a:r>
            <a:r>
              <a:rPr lang="pt-PT" dirty="0" err="1"/>
              <a:t>function</a:t>
            </a:r>
            <a:r>
              <a:rPr lang="pt-PT" dirty="0"/>
              <a:t> </a:t>
            </a:r>
            <a:r>
              <a:rPr lang="pt-PT" dirty="0" err="1"/>
              <a:t>from</a:t>
            </a:r>
            <a:r>
              <a:rPr lang="pt-PT" dirty="0"/>
              <a:t> pandas, </a:t>
            </a:r>
            <a:r>
              <a:rPr lang="pt-PT" dirty="0" err="1"/>
              <a:t>such</a:t>
            </a:r>
            <a:r>
              <a:rPr lang="pt-PT" dirty="0"/>
              <a:t> as </a:t>
            </a:r>
            <a:r>
              <a:rPr lang="pt-PT" dirty="0" err="1"/>
              <a:t>describe</a:t>
            </a:r>
            <a:r>
              <a:rPr lang="pt-PT" dirty="0"/>
              <a:t>(), </a:t>
            </a:r>
            <a:r>
              <a:rPr lang="pt-PT" dirty="0" err="1"/>
              <a:t>info</a:t>
            </a:r>
            <a:r>
              <a:rPr lang="pt-PT" dirty="0"/>
              <a:t>(), </a:t>
            </a:r>
            <a:r>
              <a:rPr lang="pt-PT" dirty="0" err="1"/>
              <a:t>isnull</a:t>
            </a:r>
            <a:r>
              <a:rPr lang="pt-PT" dirty="0"/>
              <a:t>(), etc.</a:t>
            </a:r>
          </a:p>
          <a:p>
            <a:r>
              <a:rPr lang="pt-PT" dirty="0" err="1"/>
              <a:t>With</a:t>
            </a:r>
            <a:r>
              <a:rPr lang="pt-PT" dirty="0"/>
              <a:t> </a:t>
            </a:r>
            <a:r>
              <a:rPr lang="pt-PT" dirty="0" err="1"/>
              <a:t>that</a:t>
            </a:r>
            <a:r>
              <a:rPr lang="pt-PT" dirty="0"/>
              <a:t>, </a:t>
            </a:r>
            <a:r>
              <a:rPr lang="pt-PT" dirty="0" err="1"/>
              <a:t>we</a:t>
            </a:r>
            <a:r>
              <a:rPr lang="pt-PT" dirty="0"/>
              <a:t> </a:t>
            </a:r>
            <a:r>
              <a:rPr lang="pt-PT" dirty="0" err="1"/>
              <a:t>obtained</a:t>
            </a:r>
            <a:r>
              <a:rPr lang="pt-PT" dirty="0"/>
              <a:t> more </a:t>
            </a:r>
            <a:r>
              <a:rPr lang="pt-PT" dirty="0" err="1"/>
              <a:t>details</a:t>
            </a:r>
            <a:r>
              <a:rPr lang="pt-PT" dirty="0"/>
              <a:t> </a:t>
            </a:r>
            <a:r>
              <a:rPr lang="pt-PT" dirty="0" err="1"/>
              <a:t>about</a:t>
            </a:r>
            <a:r>
              <a:rPr lang="pt-PT" dirty="0"/>
              <a:t> </a:t>
            </a:r>
            <a:r>
              <a:rPr lang="pt-PT" dirty="0" err="1"/>
              <a:t>the</a:t>
            </a:r>
            <a:r>
              <a:rPr lang="pt-PT" dirty="0"/>
              <a:t> data </a:t>
            </a:r>
            <a:r>
              <a:rPr lang="pt-PT" dirty="0" err="1"/>
              <a:t>we</a:t>
            </a:r>
            <a:r>
              <a:rPr lang="pt-PT" dirty="0"/>
              <a:t> </a:t>
            </a:r>
            <a:r>
              <a:rPr lang="pt-PT" dirty="0" err="1"/>
              <a:t>had</a:t>
            </a:r>
            <a:r>
              <a:rPr lang="pt-PT" dirty="0"/>
              <a:t> in </a:t>
            </a:r>
            <a:r>
              <a:rPr lang="pt-PT" dirty="0" err="1"/>
              <a:t>hands</a:t>
            </a:r>
            <a:r>
              <a:rPr lang="pt-PT" dirty="0"/>
              <a:t> </a:t>
            </a:r>
            <a:r>
              <a:rPr lang="pt-PT" dirty="0" err="1"/>
              <a:t>and</a:t>
            </a:r>
            <a:r>
              <a:rPr lang="pt-PT" dirty="0"/>
              <a:t> </a:t>
            </a:r>
            <a:r>
              <a:rPr lang="pt-PT" dirty="0" err="1"/>
              <a:t>the</a:t>
            </a:r>
            <a:r>
              <a:rPr lang="pt-PT" dirty="0"/>
              <a:t> </a:t>
            </a:r>
            <a:r>
              <a:rPr lang="pt-PT" dirty="0" err="1"/>
              <a:t>columns</a:t>
            </a:r>
            <a:r>
              <a:rPr lang="pt-PT" dirty="0"/>
              <a:t> </a:t>
            </a:r>
            <a:r>
              <a:rPr lang="pt-PT" dirty="0" err="1"/>
              <a:t>and</a:t>
            </a:r>
            <a:r>
              <a:rPr lang="pt-PT" dirty="0"/>
              <a:t> </a:t>
            </a:r>
            <a:r>
              <a:rPr lang="pt-PT" dirty="0" err="1"/>
              <a:t>its</a:t>
            </a:r>
            <a:r>
              <a:rPr lang="pt-PT" dirty="0"/>
              <a:t> </a:t>
            </a:r>
            <a:r>
              <a:rPr lang="pt-PT" dirty="0" err="1"/>
              <a:t>types</a:t>
            </a:r>
            <a:r>
              <a:rPr lang="pt-PT" dirty="0"/>
              <a:t>, </a:t>
            </a:r>
            <a:r>
              <a:rPr lang="pt-PT" dirty="0" err="1"/>
              <a:t>which</a:t>
            </a:r>
            <a:r>
              <a:rPr lang="pt-PT" dirty="0"/>
              <a:t> </a:t>
            </a:r>
            <a:r>
              <a:rPr lang="pt-PT" dirty="0" err="1"/>
              <a:t>gave</a:t>
            </a:r>
            <a:r>
              <a:rPr lang="pt-PT" dirty="0"/>
              <a:t> </a:t>
            </a:r>
            <a:r>
              <a:rPr lang="pt-PT" dirty="0" err="1"/>
              <a:t>us</a:t>
            </a:r>
            <a:r>
              <a:rPr lang="pt-PT" dirty="0"/>
              <a:t> a </a:t>
            </a:r>
            <a:r>
              <a:rPr lang="pt-PT" dirty="0" err="1"/>
              <a:t>deeper</a:t>
            </a:r>
            <a:r>
              <a:rPr lang="pt-PT" dirty="0"/>
              <a:t> </a:t>
            </a:r>
            <a:r>
              <a:rPr lang="pt-PT" dirty="0" err="1"/>
              <a:t>knowledge</a:t>
            </a:r>
            <a:r>
              <a:rPr lang="pt-PT" dirty="0"/>
              <a:t> </a:t>
            </a:r>
            <a:r>
              <a:rPr lang="pt-PT" dirty="0" err="1"/>
              <a:t>of</a:t>
            </a:r>
            <a:r>
              <a:rPr lang="pt-PT" dirty="0"/>
              <a:t> </a:t>
            </a:r>
            <a:r>
              <a:rPr lang="pt-PT" dirty="0" err="1"/>
              <a:t>the</a:t>
            </a:r>
            <a:r>
              <a:rPr lang="pt-PT" dirty="0"/>
              <a:t> problema </a:t>
            </a:r>
            <a:r>
              <a:rPr lang="pt-PT" dirty="0" err="1"/>
              <a:t>we</a:t>
            </a:r>
            <a:r>
              <a:rPr lang="pt-PT" dirty="0"/>
              <a:t> </a:t>
            </a:r>
            <a:r>
              <a:rPr lang="pt-PT" dirty="0" err="1"/>
              <a:t>had</a:t>
            </a:r>
            <a:r>
              <a:rPr lang="pt-PT" dirty="0"/>
              <a:t> </a:t>
            </a:r>
            <a:r>
              <a:rPr lang="pt-PT" dirty="0" err="1"/>
              <a:t>and</a:t>
            </a:r>
            <a:r>
              <a:rPr lang="pt-PT" dirty="0"/>
              <a:t> </a:t>
            </a:r>
            <a:r>
              <a:rPr lang="pt-PT" dirty="0" err="1"/>
              <a:t>the</a:t>
            </a:r>
            <a:r>
              <a:rPr lang="pt-PT" dirty="0"/>
              <a:t> </a:t>
            </a:r>
            <a:r>
              <a:rPr lang="pt-PT" dirty="0" err="1"/>
              <a:t>initial</a:t>
            </a:r>
            <a:r>
              <a:rPr lang="pt-PT" dirty="0"/>
              <a:t> data.</a:t>
            </a:r>
          </a:p>
          <a:p>
            <a:r>
              <a:rPr lang="pt-PT" dirty="0"/>
              <a:t>Also </a:t>
            </a:r>
            <a:r>
              <a:rPr lang="pt-PT" dirty="0" err="1"/>
              <a:t>with</a:t>
            </a:r>
            <a:r>
              <a:rPr lang="pt-PT" dirty="0"/>
              <a:t> </a:t>
            </a:r>
            <a:r>
              <a:rPr lang="pt-PT" dirty="0" err="1"/>
              <a:t>this</a:t>
            </a:r>
            <a:r>
              <a:rPr lang="pt-PT" dirty="0"/>
              <a:t> </a:t>
            </a:r>
            <a:r>
              <a:rPr lang="pt-PT" dirty="0" err="1"/>
              <a:t>type</a:t>
            </a:r>
            <a:r>
              <a:rPr lang="pt-PT" dirty="0"/>
              <a:t> </a:t>
            </a:r>
            <a:r>
              <a:rPr lang="pt-PT" dirty="0" err="1"/>
              <a:t>of</a:t>
            </a:r>
            <a:r>
              <a:rPr lang="pt-PT" dirty="0"/>
              <a:t> </a:t>
            </a:r>
            <a:r>
              <a:rPr lang="pt-PT" dirty="0" err="1"/>
              <a:t>analysis</a:t>
            </a:r>
            <a:r>
              <a:rPr lang="pt-PT" dirty="0"/>
              <a:t>, </a:t>
            </a:r>
            <a:r>
              <a:rPr lang="pt-PT" dirty="0" err="1"/>
              <a:t>we</a:t>
            </a:r>
            <a:r>
              <a:rPr lang="pt-PT" dirty="0"/>
              <a:t> </a:t>
            </a:r>
            <a:r>
              <a:rPr lang="pt-PT" dirty="0" err="1"/>
              <a:t>detected</a:t>
            </a:r>
            <a:r>
              <a:rPr lang="pt-PT" dirty="0"/>
              <a:t> some </a:t>
            </a:r>
            <a:r>
              <a:rPr lang="pt-PT" dirty="0" err="1"/>
              <a:t>columns</a:t>
            </a:r>
            <a:r>
              <a:rPr lang="pt-PT" dirty="0"/>
              <a:t> </a:t>
            </a:r>
            <a:r>
              <a:rPr lang="pt-PT" dirty="0" err="1"/>
              <a:t>that</a:t>
            </a:r>
            <a:r>
              <a:rPr lang="pt-PT" dirty="0"/>
              <a:t> </a:t>
            </a:r>
            <a:r>
              <a:rPr lang="pt-PT" dirty="0" err="1"/>
              <a:t>both</a:t>
            </a:r>
            <a:r>
              <a:rPr lang="pt-PT" dirty="0"/>
              <a:t> </a:t>
            </a:r>
            <a:r>
              <a:rPr lang="pt-PT" dirty="0" err="1"/>
              <a:t>had</a:t>
            </a:r>
            <a:r>
              <a:rPr lang="pt-PT" dirty="0"/>
              <a:t> </a:t>
            </a:r>
            <a:r>
              <a:rPr lang="pt-PT" dirty="0" err="1"/>
              <a:t>many</a:t>
            </a:r>
            <a:r>
              <a:rPr lang="pt-PT" dirty="0"/>
              <a:t> </a:t>
            </a:r>
            <a:r>
              <a:rPr lang="pt-PT" dirty="0" err="1"/>
              <a:t>null</a:t>
            </a:r>
            <a:r>
              <a:rPr lang="pt-PT" dirty="0"/>
              <a:t> </a:t>
            </a:r>
            <a:r>
              <a:rPr lang="pt-PT" dirty="0" err="1"/>
              <a:t>values</a:t>
            </a:r>
            <a:r>
              <a:rPr lang="pt-PT" dirty="0"/>
              <a:t> </a:t>
            </a:r>
            <a:r>
              <a:rPr lang="pt-PT" dirty="0" err="1"/>
              <a:t>and</a:t>
            </a:r>
            <a:r>
              <a:rPr lang="pt-PT" dirty="0"/>
              <a:t> </a:t>
            </a:r>
            <a:r>
              <a:rPr lang="pt-PT" dirty="0" err="1"/>
              <a:t>didn’t</a:t>
            </a:r>
            <a:r>
              <a:rPr lang="pt-PT" dirty="0"/>
              <a:t> </a:t>
            </a:r>
            <a:r>
              <a:rPr lang="pt-PT" dirty="0" err="1"/>
              <a:t>add</a:t>
            </a:r>
            <a:r>
              <a:rPr lang="pt-PT" dirty="0"/>
              <a:t> </a:t>
            </a:r>
            <a:r>
              <a:rPr lang="pt-PT" dirty="0" err="1"/>
              <a:t>relevant</a:t>
            </a:r>
            <a:r>
              <a:rPr lang="pt-PT" dirty="0"/>
              <a:t> </a:t>
            </a:r>
            <a:r>
              <a:rPr lang="pt-PT" dirty="0" err="1"/>
              <a:t>information</a:t>
            </a:r>
            <a:r>
              <a:rPr lang="pt-PT" dirty="0"/>
              <a:t> to out </a:t>
            </a:r>
            <a:r>
              <a:rPr lang="pt-PT" dirty="0" err="1"/>
              <a:t>problem</a:t>
            </a:r>
            <a:r>
              <a:rPr lang="pt-PT" dirty="0"/>
              <a:t>.</a:t>
            </a:r>
          </a:p>
          <a:p>
            <a:r>
              <a:rPr lang="pt-PT" dirty="0" err="1"/>
              <a:t>We</a:t>
            </a:r>
            <a:r>
              <a:rPr lang="pt-PT" dirty="0"/>
              <a:t> </a:t>
            </a:r>
            <a:r>
              <a:rPr lang="pt-PT" dirty="0" err="1"/>
              <a:t>detected</a:t>
            </a:r>
            <a:r>
              <a:rPr lang="pt-PT" dirty="0"/>
              <a:t> </a:t>
            </a:r>
            <a:r>
              <a:rPr lang="pt-PT" dirty="0" err="1"/>
              <a:t>on</a:t>
            </a:r>
            <a:r>
              <a:rPr lang="pt-PT" dirty="0"/>
              <a:t> ‘teams’ </a:t>
            </a:r>
            <a:r>
              <a:rPr lang="pt-PT" dirty="0" err="1"/>
              <a:t>that</a:t>
            </a:r>
            <a:r>
              <a:rPr lang="pt-PT" dirty="0"/>
              <a:t> </a:t>
            </a:r>
            <a:r>
              <a:rPr lang="pt-PT" dirty="0" err="1"/>
              <a:t>the</a:t>
            </a:r>
            <a:r>
              <a:rPr lang="pt-PT" dirty="0"/>
              <a:t> </a:t>
            </a:r>
            <a:r>
              <a:rPr lang="pt-PT" dirty="0" err="1"/>
              <a:t>column</a:t>
            </a:r>
            <a:r>
              <a:rPr lang="pt-PT" dirty="0"/>
              <a:t> ‘</a:t>
            </a:r>
            <a:r>
              <a:rPr lang="pt-PT" dirty="0" err="1"/>
              <a:t>divID</a:t>
            </a:r>
            <a:r>
              <a:rPr lang="pt-PT" dirty="0"/>
              <a:t>’ </a:t>
            </a:r>
            <a:r>
              <a:rPr lang="pt-PT" dirty="0" err="1"/>
              <a:t>was</a:t>
            </a:r>
            <a:r>
              <a:rPr lang="pt-PT" dirty="0"/>
              <a:t> </a:t>
            </a:r>
            <a:r>
              <a:rPr lang="pt-PT" dirty="0" err="1"/>
              <a:t>all</a:t>
            </a:r>
            <a:r>
              <a:rPr lang="pt-PT" dirty="0"/>
              <a:t> </a:t>
            </a:r>
            <a:r>
              <a:rPr lang="pt-PT" dirty="0" err="1"/>
              <a:t>filled</a:t>
            </a:r>
            <a:r>
              <a:rPr lang="pt-PT" dirty="0"/>
              <a:t> </a:t>
            </a:r>
            <a:r>
              <a:rPr lang="pt-PT" dirty="0" err="1"/>
              <a:t>with</a:t>
            </a:r>
            <a:r>
              <a:rPr lang="pt-PT" dirty="0"/>
              <a:t> </a:t>
            </a:r>
            <a:r>
              <a:rPr lang="pt-PT" dirty="0" err="1"/>
              <a:t>Nan</a:t>
            </a:r>
            <a:r>
              <a:rPr lang="pt-PT" dirty="0"/>
              <a:t> </a:t>
            </a:r>
            <a:r>
              <a:rPr lang="pt-PT" dirty="0" err="1"/>
              <a:t>value</a:t>
            </a:r>
            <a:r>
              <a:rPr lang="pt-PT" dirty="0"/>
              <a:t>, </a:t>
            </a:r>
            <a:r>
              <a:rPr lang="pt-PT" dirty="0" err="1"/>
              <a:t>which</a:t>
            </a:r>
            <a:r>
              <a:rPr lang="pt-PT" dirty="0"/>
              <a:t> </a:t>
            </a:r>
            <a:r>
              <a:rPr lang="pt-PT" dirty="0" err="1"/>
              <a:t>made</a:t>
            </a:r>
            <a:r>
              <a:rPr lang="pt-PT" dirty="0"/>
              <a:t> </a:t>
            </a:r>
            <a:r>
              <a:rPr lang="pt-PT" dirty="0" err="1"/>
              <a:t>us</a:t>
            </a:r>
            <a:r>
              <a:rPr lang="pt-PT" dirty="0"/>
              <a:t> remove </a:t>
            </a:r>
            <a:r>
              <a:rPr lang="pt-PT" dirty="0" err="1"/>
              <a:t>it</a:t>
            </a:r>
            <a:r>
              <a:rPr lang="pt-PT" dirty="0"/>
              <a:t>.</a:t>
            </a:r>
          </a:p>
        </p:txBody>
      </p:sp>
    </p:spTree>
    <p:extLst>
      <p:ext uri="{BB962C8B-B14F-4D97-AF65-F5344CB8AC3E}">
        <p14:creationId xmlns:p14="http://schemas.microsoft.com/office/powerpoint/2010/main" val="2828782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lstStyle/>
          <a:p>
            <a:r>
              <a:rPr lang="pt-PT" dirty="0"/>
              <a:t>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pt-PT" dirty="0" err="1"/>
              <a:t>We</a:t>
            </a:r>
            <a:r>
              <a:rPr lang="pt-PT" dirty="0"/>
              <a:t> </a:t>
            </a:r>
            <a:r>
              <a:rPr lang="pt-PT" dirty="0" err="1"/>
              <a:t>also</a:t>
            </a:r>
            <a:r>
              <a:rPr lang="pt-PT" dirty="0"/>
              <a:t> </a:t>
            </a:r>
            <a:r>
              <a:rPr lang="pt-PT" dirty="0" err="1"/>
              <a:t>observed</a:t>
            </a:r>
            <a:r>
              <a:rPr lang="pt-PT" dirty="0"/>
              <a:t> </a:t>
            </a:r>
            <a:r>
              <a:rPr lang="pt-PT" dirty="0" err="1"/>
              <a:t>that</a:t>
            </a:r>
            <a:r>
              <a:rPr lang="pt-PT" dirty="0"/>
              <a:t> in </a:t>
            </a:r>
            <a:r>
              <a:rPr lang="pt-PT" dirty="0" err="1"/>
              <a:t>the</a:t>
            </a:r>
            <a:r>
              <a:rPr lang="pt-PT" dirty="0"/>
              <a:t> </a:t>
            </a:r>
            <a:r>
              <a:rPr lang="pt-PT" dirty="0" err="1"/>
              <a:t>table</a:t>
            </a:r>
            <a:r>
              <a:rPr lang="pt-PT" dirty="0"/>
              <a:t> ‘</a:t>
            </a:r>
            <a:r>
              <a:rPr lang="pt-PT" dirty="0" err="1"/>
              <a:t>players</a:t>
            </a:r>
            <a:r>
              <a:rPr lang="pt-PT" dirty="0"/>
              <a:t>’ </a:t>
            </a:r>
            <a:r>
              <a:rPr lang="pt-PT" dirty="0" err="1"/>
              <a:t>there</a:t>
            </a:r>
            <a:r>
              <a:rPr lang="pt-PT" dirty="0"/>
              <a:t> </a:t>
            </a:r>
            <a:r>
              <a:rPr lang="pt-PT" dirty="0" err="1"/>
              <a:t>were</a:t>
            </a:r>
            <a:r>
              <a:rPr lang="pt-PT" dirty="0"/>
              <a:t> </a:t>
            </a:r>
            <a:r>
              <a:rPr lang="pt-PT" dirty="0" err="1"/>
              <a:t>many</a:t>
            </a:r>
            <a:r>
              <a:rPr lang="pt-PT" dirty="0"/>
              <a:t> </a:t>
            </a:r>
            <a:r>
              <a:rPr lang="pt-PT" dirty="0" err="1"/>
              <a:t>columns</a:t>
            </a:r>
            <a:r>
              <a:rPr lang="pt-PT" dirty="0"/>
              <a:t> </a:t>
            </a:r>
            <a:r>
              <a:rPr lang="pt-PT" dirty="0" err="1"/>
              <a:t>with</a:t>
            </a:r>
            <a:r>
              <a:rPr lang="pt-PT" dirty="0"/>
              <a:t> </a:t>
            </a:r>
            <a:r>
              <a:rPr lang="pt-PT" dirty="0" err="1"/>
              <a:t>Nan</a:t>
            </a:r>
            <a:r>
              <a:rPr lang="pt-PT" dirty="0"/>
              <a:t> </a:t>
            </a:r>
            <a:r>
              <a:rPr lang="pt-PT" dirty="0" err="1"/>
              <a:t>values</a:t>
            </a:r>
            <a:r>
              <a:rPr lang="pt-PT" dirty="0"/>
              <a:t>.</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Of</a:t>
            </a:r>
            <a:r>
              <a:rPr lang="pt-PT" dirty="0"/>
              <a:t> </a:t>
            </a:r>
            <a:r>
              <a:rPr lang="pt-PT" dirty="0" err="1"/>
              <a:t>course</a:t>
            </a:r>
            <a:r>
              <a:rPr lang="pt-PT" dirty="0"/>
              <a:t> </a:t>
            </a:r>
            <a:r>
              <a:rPr lang="pt-PT" dirty="0" err="1"/>
              <a:t>that</a:t>
            </a:r>
            <a:r>
              <a:rPr lang="pt-PT" dirty="0"/>
              <a:t>, </a:t>
            </a:r>
            <a:r>
              <a:rPr lang="pt-PT" dirty="0" err="1"/>
              <a:t>given</a:t>
            </a:r>
            <a:r>
              <a:rPr lang="pt-PT" dirty="0"/>
              <a:t> </a:t>
            </a:r>
            <a:r>
              <a:rPr lang="pt-PT" dirty="0" err="1"/>
              <a:t>this</a:t>
            </a:r>
            <a:r>
              <a:rPr lang="pt-PT" dirty="0"/>
              <a:t> </a:t>
            </a:r>
            <a:r>
              <a:rPr lang="pt-PT" dirty="0" err="1"/>
              <a:t>scenario</a:t>
            </a:r>
            <a:r>
              <a:rPr lang="pt-PT" dirty="0"/>
              <a:t>, </a:t>
            </a:r>
            <a:r>
              <a:rPr lang="pt-PT" dirty="0" err="1"/>
              <a:t>we</a:t>
            </a:r>
            <a:r>
              <a:rPr lang="pt-PT" dirty="0"/>
              <a:t> </a:t>
            </a:r>
            <a:r>
              <a:rPr lang="pt-PT" dirty="0" err="1"/>
              <a:t>started</a:t>
            </a:r>
            <a:r>
              <a:rPr lang="pt-PT" dirty="0"/>
              <a:t> </a:t>
            </a:r>
            <a:r>
              <a:rPr lang="pt-PT" dirty="0" err="1"/>
              <a:t>thinking</a:t>
            </a:r>
            <a:r>
              <a:rPr lang="pt-PT" dirty="0"/>
              <a:t> </a:t>
            </a:r>
            <a:r>
              <a:rPr lang="pt-PT" dirty="0" err="1"/>
              <a:t>of</a:t>
            </a:r>
            <a:r>
              <a:rPr lang="pt-PT" dirty="0"/>
              <a:t> </a:t>
            </a:r>
            <a:r>
              <a:rPr lang="pt-PT" dirty="0" err="1"/>
              <a:t>what</a:t>
            </a:r>
            <a:r>
              <a:rPr lang="pt-PT" dirty="0"/>
              <a:t> </a:t>
            </a:r>
            <a:r>
              <a:rPr lang="pt-PT" dirty="0" err="1"/>
              <a:t>we</a:t>
            </a:r>
            <a:r>
              <a:rPr lang="pt-PT" dirty="0"/>
              <a:t> </a:t>
            </a:r>
            <a:r>
              <a:rPr lang="pt-PT" dirty="0" err="1"/>
              <a:t>could</a:t>
            </a:r>
            <a:r>
              <a:rPr lang="pt-PT" dirty="0"/>
              <a:t> do to </a:t>
            </a:r>
            <a:r>
              <a:rPr lang="pt-PT" dirty="0" err="1"/>
              <a:t>deal</a:t>
            </a:r>
            <a:r>
              <a:rPr lang="pt-PT" dirty="0"/>
              <a:t> </a:t>
            </a:r>
            <a:r>
              <a:rPr lang="pt-PT" dirty="0" err="1"/>
              <a:t>with</a:t>
            </a:r>
            <a:r>
              <a:rPr lang="pt-PT" dirty="0"/>
              <a:t> </a:t>
            </a:r>
            <a:r>
              <a:rPr lang="pt-PT" dirty="0" err="1"/>
              <a:t>it</a:t>
            </a:r>
            <a:r>
              <a:rPr lang="pt-PT" dirty="0"/>
              <a:t>.</a:t>
            </a:r>
          </a:p>
          <a:p>
            <a:r>
              <a:rPr lang="pt-PT" dirty="0"/>
              <a:t>For </a:t>
            </a:r>
            <a:r>
              <a:rPr lang="pt-PT" dirty="0" err="1"/>
              <a:t>the</a:t>
            </a:r>
            <a:r>
              <a:rPr lang="pt-PT" dirty="0"/>
              <a:t> ‘</a:t>
            </a:r>
            <a:r>
              <a:rPr lang="pt-PT" dirty="0" err="1"/>
              <a:t>pos</a:t>
            </a:r>
            <a:r>
              <a:rPr lang="pt-PT" dirty="0"/>
              <a:t>’ </a:t>
            </a:r>
            <a:r>
              <a:rPr lang="pt-PT" dirty="0" err="1"/>
              <a:t>column</a:t>
            </a:r>
            <a:r>
              <a:rPr lang="pt-PT" dirty="0"/>
              <a:t>, </a:t>
            </a:r>
            <a:r>
              <a:rPr lang="pt-PT" dirty="0" err="1"/>
              <a:t>we</a:t>
            </a:r>
            <a:r>
              <a:rPr lang="pt-PT" dirty="0"/>
              <a:t> </a:t>
            </a:r>
            <a:r>
              <a:rPr lang="pt-PT" dirty="0" err="1"/>
              <a:t>dropped</a:t>
            </a:r>
            <a:r>
              <a:rPr lang="pt-PT" dirty="0"/>
              <a:t> </a:t>
            </a:r>
            <a:r>
              <a:rPr lang="pt-PT" dirty="0" err="1"/>
              <a:t>the</a:t>
            </a:r>
            <a:r>
              <a:rPr lang="pt-PT" dirty="0"/>
              <a:t> </a:t>
            </a:r>
            <a:r>
              <a:rPr lang="pt-PT" dirty="0" err="1"/>
              <a:t>Nan</a:t>
            </a:r>
            <a:r>
              <a:rPr lang="pt-PT" dirty="0"/>
              <a:t> </a:t>
            </a:r>
            <a:r>
              <a:rPr lang="pt-PT" dirty="0" err="1"/>
              <a:t>values</a:t>
            </a:r>
            <a:r>
              <a:rPr lang="pt-PT" dirty="0"/>
              <a:t> </a:t>
            </a:r>
            <a:r>
              <a:rPr lang="pt-PT" dirty="0" err="1"/>
              <a:t>and</a:t>
            </a:r>
            <a:r>
              <a:rPr lang="pt-PT" dirty="0"/>
              <a:t> </a:t>
            </a:r>
            <a:r>
              <a:rPr lang="pt-PT" dirty="0" err="1"/>
              <a:t>kept</a:t>
            </a:r>
            <a:r>
              <a:rPr lang="pt-PT" dirty="0"/>
              <a:t> </a:t>
            </a:r>
            <a:r>
              <a:rPr lang="pt-PT" dirty="0" err="1"/>
              <a:t>the</a:t>
            </a:r>
            <a:r>
              <a:rPr lang="pt-PT" dirty="0"/>
              <a:t> </a:t>
            </a:r>
            <a:r>
              <a:rPr lang="pt-PT" dirty="0" err="1"/>
              <a:t>others</a:t>
            </a:r>
            <a:r>
              <a:rPr lang="pt-PT" dirty="0"/>
              <a:t> </a:t>
            </a:r>
            <a:r>
              <a:rPr lang="pt-PT" dirty="0" err="1"/>
              <a:t>not</a:t>
            </a:r>
            <a:r>
              <a:rPr lang="pt-PT" dirty="0"/>
              <a:t> </a:t>
            </a:r>
            <a:r>
              <a:rPr lang="pt-PT" dirty="0" err="1"/>
              <a:t>Nan</a:t>
            </a:r>
            <a:r>
              <a:rPr lang="pt-PT" dirty="0"/>
              <a:t>.</a:t>
            </a:r>
          </a:p>
          <a:p>
            <a:r>
              <a:rPr lang="pt-PT" dirty="0"/>
              <a:t>For </a:t>
            </a:r>
            <a:r>
              <a:rPr lang="pt-PT" dirty="0" err="1"/>
              <a:t>the</a:t>
            </a:r>
            <a:r>
              <a:rPr lang="pt-PT" dirty="0"/>
              <a:t> </a:t>
            </a:r>
            <a:r>
              <a:rPr lang="pt-PT" dirty="0" err="1"/>
              <a:t>columns</a:t>
            </a:r>
            <a:r>
              <a:rPr lang="pt-PT" dirty="0"/>
              <a:t> </a:t>
            </a:r>
            <a:r>
              <a:rPr lang="pt-PT" dirty="0" err="1"/>
              <a:t>related</a:t>
            </a:r>
            <a:r>
              <a:rPr lang="pt-PT" dirty="0"/>
              <a:t> to </a:t>
            </a:r>
            <a:r>
              <a:rPr lang="pt-PT" dirty="0" err="1"/>
              <a:t>the</a:t>
            </a:r>
            <a:r>
              <a:rPr lang="pt-PT" dirty="0"/>
              <a:t> </a:t>
            </a:r>
            <a:r>
              <a:rPr lang="pt-PT" dirty="0" err="1"/>
              <a:t>colleges</a:t>
            </a:r>
            <a:r>
              <a:rPr lang="pt-PT" dirty="0"/>
              <a:t>, </a:t>
            </a:r>
            <a:r>
              <a:rPr lang="pt-PT" dirty="0" err="1"/>
              <a:t>the</a:t>
            </a:r>
            <a:r>
              <a:rPr lang="pt-PT" dirty="0"/>
              <a:t> </a:t>
            </a:r>
            <a:r>
              <a:rPr lang="pt-PT" dirty="0" err="1"/>
              <a:t>solution</a:t>
            </a:r>
            <a:r>
              <a:rPr lang="pt-PT" dirty="0"/>
              <a:t> </a:t>
            </a:r>
            <a:r>
              <a:rPr lang="pt-PT" dirty="0" err="1"/>
              <a:t>we</a:t>
            </a:r>
            <a:r>
              <a:rPr lang="pt-PT" dirty="0"/>
              <a:t> </a:t>
            </a:r>
            <a:r>
              <a:rPr lang="pt-PT" dirty="0" err="1"/>
              <a:t>found</a:t>
            </a:r>
            <a:r>
              <a:rPr lang="pt-PT" dirty="0"/>
              <a:t> </a:t>
            </a:r>
            <a:r>
              <a:rPr lang="pt-PT" dirty="0" err="1"/>
              <a:t>was</a:t>
            </a:r>
            <a:r>
              <a:rPr lang="pt-PT" dirty="0"/>
              <a:t> to </a:t>
            </a:r>
            <a:r>
              <a:rPr lang="pt-PT" dirty="0" err="1"/>
              <a:t>make</a:t>
            </a:r>
            <a:r>
              <a:rPr lang="pt-PT" dirty="0"/>
              <a:t> a </a:t>
            </a:r>
            <a:r>
              <a:rPr lang="pt-PT" dirty="0" err="1"/>
              <a:t>mapping</a:t>
            </a:r>
            <a:r>
              <a:rPr lang="pt-PT" dirty="0"/>
              <a:t>, </a:t>
            </a:r>
            <a:r>
              <a:rPr lang="pt-PT" dirty="0" err="1"/>
              <a:t>giving</a:t>
            </a:r>
            <a:r>
              <a:rPr lang="pt-PT" dirty="0"/>
              <a:t> to </a:t>
            </a:r>
            <a:r>
              <a:rPr lang="pt-PT" dirty="0" err="1"/>
              <a:t>each</a:t>
            </a:r>
            <a:r>
              <a:rPr lang="pt-PT" dirty="0"/>
              <a:t> </a:t>
            </a:r>
            <a:r>
              <a:rPr lang="pt-PT" dirty="0" err="1"/>
              <a:t>college</a:t>
            </a:r>
            <a:r>
              <a:rPr lang="pt-PT" dirty="0"/>
              <a:t> </a:t>
            </a:r>
            <a:r>
              <a:rPr lang="pt-PT" dirty="0" err="1"/>
              <a:t>an</a:t>
            </a:r>
            <a:r>
              <a:rPr lang="pt-PT" dirty="0"/>
              <a:t> </a:t>
            </a:r>
            <a:r>
              <a:rPr lang="pt-PT" dirty="0" err="1"/>
              <a:t>index</a:t>
            </a:r>
            <a:r>
              <a:rPr lang="pt-PT" dirty="0"/>
              <a:t>, </a:t>
            </a:r>
            <a:r>
              <a:rPr lang="pt-PT" dirty="0" err="1"/>
              <a:t>and</a:t>
            </a:r>
            <a:r>
              <a:rPr lang="pt-PT" dirty="0"/>
              <a:t> </a:t>
            </a:r>
            <a:r>
              <a:rPr lang="pt-PT" dirty="0" err="1"/>
              <a:t>like</a:t>
            </a:r>
            <a:r>
              <a:rPr lang="pt-PT" dirty="0"/>
              <a:t> </a:t>
            </a:r>
            <a:r>
              <a:rPr lang="pt-PT" dirty="0" err="1"/>
              <a:t>that</a:t>
            </a:r>
            <a:r>
              <a:rPr lang="pt-PT" dirty="0"/>
              <a:t> </a:t>
            </a:r>
            <a:r>
              <a:rPr lang="pt-PT" dirty="0" err="1"/>
              <a:t>we</a:t>
            </a:r>
            <a:r>
              <a:rPr lang="pt-PT" dirty="0"/>
              <a:t> </a:t>
            </a:r>
            <a:r>
              <a:rPr lang="pt-PT" dirty="0" err="1"/>
              <a:t>dealt</a:t>
            </a:r>
            <a:r>
              <a:rPr lang="pt-PT" dirty="0"/>
              <a:t> </a:t>
            </a:r>
            <a:r>
              <a:rPr lang="pt-PT" dirty="0" err="1"/>
              <a:t>with</a:t>
            </a:r>
            <a:r>
              <a:rPr lang="pt-PT" dirty="0"/>
              <a:t> </a:t>
            </a:r>
            <a:r>
              <a:rPr lang="pt-PT" dirty="0" err="1"/>
              <a:t>this</a:t>
            </a:r>
            <a:r>
              <a:rPr lang="pt-PT" dirty="0"/>
              <a:t> </a:t>
            </a:r>
            <a:r>
              <a:rPr lang="pt-PT" dirty="0" err="1"/>
              <a:t>problem</a:t>
            </a:r>
            <a:r>
              <a:rPr lang="pt-PT" dirty="0"/>
              <a:t>.</a:t>
            </a:r>
          </a:p>
        </p:txBody>
      </p:sp>
    </p:spTree>
    <p:extLst>
      <p:ext uri="{BB962C8B-B14F-4D97-AF65-F5344CB8AC3E}">
        <p14:creationId xmlns:p14="http://schemas.microsoft.com/office/powerpoint/2010/main" val="339065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lstStyle/>
          <a:p>
            <a:r>
              <a:rPr lang="pt-PT" dirty="0" err="1"/>
              <a:t>Features</a:t>
            </a:r>
            <a:r>
              <a:rPr lang="pt-PT" dirty="0"/>
              <a:t> </a:t>
            </a:r>
            <a:r>
              <a:rPr lang="pt-PT" dirty="0" err="1"/>
              <a:t>choice</a:t>
            </a:r>
            <a:r>
              <a:rPr lang="pt-PT"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pt-PT" dirty="0"/>
              <a:t>As </a:t>
            </a:r>
            <a:r>
              <a:rPr lang="pt-PT" dirty="0" err="1"/>
              <a:t>we</a:t>
            </a:r>
            <a:r>
              <a:rPr lang="pt-PT" dirty="0"/>
              <a:t> </a:t>
            </a:r>
            <a:r>
              <a:rPr lang="pt-PT" dirty="0" err="1"/>
              <a:t>presented</a:t>
            </a:r>
            <a:r>
              <a:rPr lang="pt-PT" dirty="0"/>
              <a:t> </a:t>
            </a:r>
            <a:r>
              <a:rPr lang="pt-PT" dirty="0" err="1"/>
              <a:t>before</a:t>
            </a:r>
            <a:r>
              <a:rPr lang="pt-PT" dirty="0"/>
              <a:t>, </a:t>
            </a:r>
            <a:r>
              <a:rPr lang="pt-PT" dirty="0" err="1"/>
              <a:t>we</a:t>
            </a:r>
            <a:r>
              <a:rPr lang="pt-PT" dirty="0"/>
              <a:t> </a:t>
            </a:r>
            <a:r>
              <a:rPr lang="pt-PT" dirty="0" err="1"/>
              <a:t>created</a:t>
            </a:r>
            <a:r>
              <a:rPr lang="pt-PT" dirty="0"/>
              <a:t> ‘</a:t>
            </a:r>
            <a:r>
              <a:rPr lang="pt-PT" dirty="0" err="1"/>
              <a:t>important</a:t>
            </a:r>
            <a:r>
              <a:rPr lang="pt-PT" dirty="0"/>
              <a:t>’ </a:t>
            </a:r>
            <a:r>
              <a:rPr lang="pt-PT" dirty="0" err="1"/>
              <a:t>features</a:t>
            </a:r>
            <a:r>
              <a:rPr lang="pt-PT" dirty="0"/>
              <a:t> </a:t>
            </a:r>
            <a:r>
              <a:rPr lang="pt-PT" dirty="0" err="1"/>
              <a:t>that</a:t>
            </a:r>
            <a:r>
              <a:rPr lang="pt-PT" dirty="0"/>
              <a:t> </a:t>
            </a:r>
            <a:r>
              <a:rPr lang="pt-PT" dirty="0" err="1"/>
              <a:t>were</a:t>
            </a:r>
            <a:r>
              <a:rPr lang="pt-PT" dirty="0"/>
              <a:t> </a:t>
            </a:r>
            <a:r>
              <a:rPr lang="pt-PT" dirty="0" err="1"/>
              <a:t>directly</a:t>
            </a:r>
            <a:r>
              <a:rPr lang="pt-PT" dirty="0"/>
              <a:t> </a:t>
            </a:r>
            <a:r>
              <a:rPr lang="pt-PT" dirty="0" err="1"/>
              <a:t>used</a:t>
            </a:r>
            <a:r>
              <a:rPr lang="pt-PT" dirty="0"/>
              <a:t> </a:t>
            </a:r>
            <a:r>
              <a:rPr lang="pt-PT" dirty="0" err="1"/>
              <a:t>by</a:t>
            </a:r>
            <a:r>
              <a:rPr lang="pt-PT" dirty="0"/>
              <a:t> </a:t>
            </a:r>
            <a:r>
              <a:rPr lang="pt-PT" dirty="0" err="1"/>
              <a:t>the</a:t>
            </a:r>
            <a:r>
              <a:rPr lang="pt-PT" dirty="0"/>
              <a:t> </a:t>
            </a:r>
            <a:r>
              <a:rPr lang="pt-PT" dirty="0" err="1"/>
              <a:t>models</a:t>
            </a:r>
            <a:r>
              <a:rPr lang="pt-PT" dirty="0"/>
              <a:t>: EFF, DPR, </a:t>
            </a:r>
            <a:r>
              <a:rPr lang="pt-PT" dirty="0" err="1"/>
              <a:t>defensive_performance</a:t>
            </a:r>
            <a:r>
              <a:rPr lang="pt-PT" dirty="0"/>
              <a:t>, </a:t>
            </a:r>
            <a:r>
              <a:rPr lang="pt-PT" dirty="0" err="1"/>
              <a:t>offensive_performance</a:t>
            </a:r>
            <a:r>
              <a:rPr lang="pt-PT" dirty="0"/>
              <a:t> </a:t>
            </a:r>
            <a:r>
              <a:rPr lang="pt-PT" dirty="0" err="1"/>
              <a:t>and</a:t>
            </a:r>
            <a:r>
              <a:rPr lang="pt-PT" dirty="0"/>
              <a:t> </a:t>
            </a:r>
            <a:r>
              <a:rPr lang="pt-PT" dirty="0" err="1"/>
              <a:t>TeamScore</a:t>
            </a:r>
            <a:r>
              <a:rPr lang="pt-PT" dirty="0"/>
              <a:t>.</a:t>
            </a:r>
          </a:p>
          <a:p>
            <a:r>
              <a:rPr lang="pt-PT" b="1" dirty="0"/>
              <a:t>EFF</a:t>
            </a:r>
          </a:p>
          <a:p>
            <a:pPr lvl="1"/>
            <a:r>
              <a:rPr lang="pt-PT" dirty="0" err="1"/>
              <a:t>This</a:t>
            </a:r>
            <a:r>
              <a:rPr lang="pt-PT" dirty="0"/>
              <a:t> </a:t>
            </a:r>
            <a:r>
              <a:rPr lang="pt-PT" dirty="0" err="1"/>
              <a:t>is</a:t>
            </a:r>
            <a:r>
              <a:rPr lang="pt-PT" dirty="0"/>
              <a:t> </a:t>
            </a:r>
            <a:r>
              <a:rPr lang="pt-PT" dirty="0" err="1"/>
              <a:t>the</a:t>
            </a:r>
            <a:r>
              <a:rPr lang="pt-PT" dirty="0"/>
              <a:t> </a:t>
            </a:r>
            <a:r>
              <a:rPr lang="pt-PT" dirty="0" err="1"/>
              <a:t>official</a:t>
            </a:r>
            <a:r>
              <a:rPr lang="pt-PT" dirty="0"/>
              <a:t> NBA individual </a:t>
            </a:r>
            <a:r>
              <a:rPr lang="pt-PT" dirty="0" err="1"/>
              <a:t>player</a:t>
            </a:r>
            <a:r>
              <a:rPr lang="pt-PT" dirty="0"/>
              <a:t> </a:t>
            </a:r>
            <a:r>
              <a:rPr lang="pt-PT" dirty="0" err="1"/>
              <a:t>efficiency</a:t>
            </a:r>
            <a:r>
              <a:rPr lang="pt-PT" dirty="0"/>
              <a:t>. </a:t>
            </a:r>
            <a:r>
              <a:rPr lang="pt-PT" dirty="0" err="1"/>
              <a:t>It</a:t>
            </a:r>
            <a:r>
              <a:rPr lang="pt-PT" dirty="0"/>
              <a:t> </a:t>
            </a:r>
            <a:r>
              <a:rPr lang="pt-PT" dirty="0" err="1"/>
              <a:t>is</a:t>
            </a:r>
            <a:r>
              <a:rPr lang="pt-PT" dirty="0"/>
              <a:t> </a:t>
            </a:r>
            <a:r>
              <a:rPr lang="pt-PT" dirty="0" err="1"/>
              <a:t>derived</a:t>
            </a:r>
            <a:r>
              <a:rPr lang="pt-PT" dirty="0"/>
              <a:t> </a:t>
            </a:r>
            <a:r>
              <a:rPr lang="pt-PT" dirty="0" err="1"/>
              <a:t>by</a:t>
            </a:r>
            <a:r>
              <a:rPr lang="pt-PT" dirty="0"/>
              <a:t> </a:t>
            </a:r>
            <a:r>
              <a:rPr lang="pt-PT" dirty="0" err="1"/>
              <a:t>the</a:t>
            </a:r>
            <a:r>
              <a:rPr lang="pt-PT" dirty="0"/>
              <a:t> </a:t>
            </a:r>
            <a:r>
              <a:rPr lang="pt-PT" dirty="0" err="1"/>
              <a:t>following</a:t>
            </a:r>
            <a:r>
              <a:rPr lang="pt-PT" dirty="0"/>
              <a:t> formula </a:t>
            </a:r>
            <a:r>
              <a:rPr lang="pt-PT" dirty="0" err="1"/>
              <a:t>that</a:t>
            </a:r>
            <a:r>
              <a:rPr lang="pt-PT" dirty="0"/>
              <a:t> </a:t>
            </a:r>
            <a:r>
              <a:rPr lang="pt-PT" dirty="0" err="1"/>
              <a:t>we</a:t>
            </a:r>
            <a:r>
              <a:rPr lang="pt-PT" dirty="0"/>
              <a:t> </a:t>
            </a:r>
            <a:r>
              <a:rPr lang="pt-PT" dirty="0" err="1"/>
              <a:t>used</a:t>
            </a:r>
            <a:r>
              <a:rPr lang="pt-PT" dirty="0"/>
              <a:t>: </a:t>
            </a:r>
          </a:p>
          <a:p>
            <a:pPr marL="457200" lvl="1" indent="0">
              <a:buNone/>
            </a:pPr>
            <a:r>
              <a:rPr lang="pt-PT" dirty="0"/>
              <a:t>		(PTS + REB+ AST + STL + BLK – </a:t>
            </a:r>
            <a:r>
              <a:rPr lang="pt-PT" dirty="0" err="1"/>
              <a:t>Missed</a:t>
            </a:r>
            <a:r>
              <a:rPr lang="pt-PT" dirty="0"/>
              <a:t> FG – </a:t>
            </a:r>
            <a:r>
              <a:rPr lang="pt-PT" dirty="0" err="1"/>
              <a:t>Missed</a:t>
            </a:r>
            <a:r>
              <a:rPr lang="pt-PT" dirty="0"/>
              <a:t> FT – TO) / GP</a:t>
            </a:r>
          </a:p>
          <a:p>
            <a:pPr marL="457200" lvl="1" indent="0">
              <a:buNone/>
            </a:pPr>
            <a:endParaRPr lang="pt-PT" dirty="0"/>
          </a:p>
          <a:p>
            <a:pPr marL="457200" lvl="1" indent="0">
              <a:buNone/>
            </a:pPr>
            <a:endParaRPr lang="pt-PT"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a:t>DPR (</a:t>
            </a:r>
            <a:r>
              <a:rPr lang="pt-PT" b="1" dirty="0" err="1"/>
              <a:t>Defensive</a:t>
            </a:r>
            <a:r>
              <a:rPr lang="pt-PT" b="1" dirty="0"/>
              <a:t> </a:t>
            </a:r>
            <a:r>
              <a:rPr lang="pt-PT" b="1" dirty="0" err="1"/>
              <a:t>Player</a:t>
            </a:r>
            <a:r>
              <a:rPr lang="pt-PT" b="1" dirty="0"/>
              <a:t> Rating)</a:t>
            </a:r>
          </a:p>
          <a:p>
            <a:pPr lvl="1"/>
            <a:r>
              <a:rPr lang="pt-PT" dirty="0" err="1"/>
              <a:t>This</a:t>
            </a:r>
            <a:r>
              <a:rPr lang="pt-PT" dirty="0"/>
              <a:t> </a:t>
            </a:r>
            <a:r>
              <a:rPr lang="pt-PT" dirty="0" err="1"/>
              <a:t>stat</a:t>
            </a:r>
            <a:r>
              <a:rPr lang="pt-PT" dirty="0"/>
              <a:t> shows </a:t>
            </a:r>
            <a:r>
              <a:rPr lang="pt-PT" dirty="0" err="1"/>
              <a:t>the</a:t>
            </a:r>
            <a:r>
              <a:rPr lang="pt-PT" dirty="0"/>
              <a:t> </a:t>
            </a:r>
            <a:r>
              <a:rPr lang="pt-PT" dirty="0" err="1"/>
              <a:t>Defensive</a:t>
            </a:r>
            <a:r>
              <a:rPr lang="pt-PT" dirty="0"/>
              <a:t> </a:t>
            </a:r>
            <a:r>
              <a:rPr lang="pt-PT" dirty="0" err="1"/>
              <a:t>Prowess</a:t>
            </a:r>
            <a:r>
              <a:rPr lang="pt-PT" dirty="0"/>
              <a:t> </a:t>
            </a:r>
            <a:r>
              <a:rPr lang="pt-PT" dirty="0" err="1"/>
              <a:t>of</a:t>
            </a:r>
            <a:r>
              <a:rPr lang="pt-PT" dirty="0"/>
              <a:t> a </a:t>
            </a:r>
            <a:r>
              <a:rPr lang="pt-PT" dirty="0" err="1"/>
              <a:t>player</a:t>
            </a:r>
            <a:r>
              <a:rPr lang="pt-PT" dirty="0"/>
              <a:t> </a:t>
            </a:r>
            <a:r>
              <a:rPr lang="pt-PT" dirty="0" err="1"/>
              <a:t>and</a:t>
            </a:r>
            <a:r>
              <a:rPr lang="pt-PT" dirty="0"/>
              <a:t> </a:t>
            </a:r>
            <a:r>
              <a:rPr lang="pt-PT" dirty="0" err="1"/>
              <a:t>its</a:t>
            </a:r>
            <a:r>
              <a:rPr lang="pt-PT" dirty="0"/>
              <a:t> </a:t>
            </a:r>
            <a:r>
              <a:rPr lang="pt-PT" dirty="0" err="1"/>
              <a:t>defensive</a:t>
            </a:r>
            <a:r>
              <a:rPr lang="pt-PT" dirty="0"/>
              <a:t> </a:t>
            </a:r>
            <a:r>
              <a:rPr lang="pt-PT" dirty="0" err="1"/>
              <a:t>impact</a:t>
            </a:r>
            <a:r>
              <a:rPr lang="pt-PT" dirty="0"/>
              <a:t> to </a:t>
            </a:r>
            <a:r>
              <a:rPr lang="pt-PT" dirty="0" err="1"/>
              <a:t>his</a:t>
            </a:r>
            <a:r>
              <a:rPr lang="pt-PT" dirty="0"/>
              <a:t> team. </a:t>
            </a:r>
            <a:r>
              <a:rPr lang="pt-PT" dirty="0" err="1"/>
              <a:t>It</a:t>
            </a:r>
            <a:r>
              <a:rPr lang="pt-PT" dirty="0"/>
              <a:t> </a:t>
            </a:r>
            <a:r>
              <a:rPr lang="pt-PT" dirty="0" err="1"/>
              <a:t>evaluates</a:t>
            </a:r>
            <a:r>
              <a:rPr lang="pt-PT" dirty="0"/>
              <a:t> </a:t>
            </a:r>
            <a:r>
              <a:rPr lang="pt-PT" dirty="0" err="1"/>
              <a:t>the</a:t>
            </a:r>
            <a:r>
              <a:rPr lang="pt-PT" dirty="0"/>
              <a:t> </a:t>
            </a:r>
            <a:r>
              <a:rPr lang="pt-PT" dirty="0" err="1"/>
              <a:t>player</a:t>
            </a:r>
            <a:r>
              <a:rPr lang="pt-PT" dirty="0"/>
              <a:t> </a:t>
            </a:r>
            <a:r>
              <a:rPr lang="pt-PT" dirty="0" err="1"/>
              <a:t>efficiency</a:t>
            </a:r>
            <a:r>
              <a:rPr lang="pt-PT" dirty="0"/>
              <a:t> </a:t>
            </a:r>
            <a:r>
              <a:rPr lang="pt-PT" dirty="0" err="1"/>
              <a:t>on</a:t>
            </a:r>
            <a:r>
              <a:rPr lang="pt-PT" dirty="0"/>
              <a:t> a </a:t>
            </a:r>
            <a:r>
              <a:rPr lang="pt-PT" dirty="0" err="1"/>
              <a:t>defensive</a:t>
            </a:r>
            <a:r>
              <a:rPr lang="pt-PT" dirty="0"/>
              <a:t> </a:t>
            </a:r>
            <a:r>
              <a:rPr lang="pt-PT" dirty="0" err="1"/>
              <a:t>level</a:t>
            </a:r>
            <a:r>
              <a:rPr lang="pt-PT" dirty="0"/>
              <a:t> </a:t>
            </a:r>
            <a:r>
              <a:rPr lang="pt-PT" dirty="0" err="1"/>
              <a:t>and</a:t>
            </a:r>
            <a:r>
              <a:rPr lang="pt-PT" dirty="0"/>
              <a:t> </a:t>
            </a:r>
            <a:r>
              <a:rPr lang="pt-PT" dirty="0" err="1"/>
              <a:t>the</a:t>
            </a:r>
            <a:r>
              <a:rPr lang="pt-PT" dirty="0"/>
              <a:t> formula </a:t>
            </a:r>
            <a:r>
              <a:rPr lang="pt-PT" dirty="0" err="1"/>
              <a:t>is</a:t>
            </a:r>
            <a:r>
              <a:rPr lang="pt-PT" dirty="0"/>
              <a:t>:</a:t>
            </a:r>
          </a:p>
          <a:p>
            <a:pPr marL="457200" lvl="1" indent="0">
              <a:buFont typeface="Gill Sans MT" panose="020B0502020104020203" pitchFamily="34" charset="0"/>
              <a:buNone/>
            </a:pPr>
            <a:r>
              <a:rPr lang="pt-PT" dirty="0"/>
              <a:t>		100 – (100 * (</a:t>
            </a:r>
            <a:r>
              <a:rPr lang="pt-PT" dirty="0" err="1"/>
              <a:t>Def</a:t>
            </a:r>
            <a:r>
              <a:rPr lang="pt-PT" dirty="0"/>
              <a:t>. REB + STL + BLK – PF – TO – PTS)) / GP</a:t>
            </a:r>
          </a:p>
          <a:p>
            <a:pPr marL="457200" lvl="1" indent="0">
              <a:buFont typeface="Gill Sans MT" panose="020B0502020104020203" pitchFamily="34" charset="0"/>
              <a:buNone/>
            </a:pPr>
            <a:endParaRPr lang="pt-PT" dirty="0"/>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482030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lstStyle/>
          <a:p>
            <a:r>
              <a:rPr lang="pt-PT" dirty="0" err="1"/>
              <a:t>Features</a:t>
            </a:r>
            <a:r>
              <a:rPr lang="pt-PT" dirty="0"/>
              <a:t> </a:t>
            </a:r>
            <a:r>
              <a:rPr lang="pt-PT" dirty="0" err="1"/>
              <a:t>choice</a:t>
            </a:r>
            <a:r>
              <a:rPr lang="pt-PT"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stat</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914400" lvl="2" indent="0">
              <a:buNone/>
            </a:pPr>
            <a:endParaRPr lang="pt-PT" dirty="0"/>
          </a:p>
          <a:p>
            <a:pPr marL="914400" lvl="2"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lstStyle/>
          <a:p>
            <a:r>
              <a:rPr lang="en-US" dirty="0"/>
              <a:t>Exploratory</a:t>
            </a:r>
            <a:r>
              <a:rPr lang="pt-PT" dirty="0"/>
              <a:t> Data </a:t>
            </a:r>
            <a:r>
              <a:rPr lang="pt-PT" dirty="0" err="1"/>
              <a:t>Analysis</a:t>
            </a:r>
            <a:endParaRPr lang="pt-PT" dirty="0"/>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0" indent="0">
              <a:buNone/>
            </a:pPr>
            <a:r>
              <a:rPr lang="en-US" sz="1800" dirty="0"/>
              <a:t>1- There are teams with different coaches over the 10 years, however, a few kept the same coach. There are also teams that switched coaches during the season.</a:t>
            </a:r>
          </a:p>
          <a:p>
            <a:pPr marL="0" indent="0">
              <a:buNone/>
            </a:pPr>
            <a:r>
              <a:rPr lang="en-US" sz="1800" dirty="0"/>
              <a:t>2- The 20 coaches with the higher Win-Loss Ratio.</a:t>
            </a:r>
          </a:p>
          <a:p>
            <a:pPr marL="0" indent="0">
              <a:buNone/>
            </a:pPr>
            <a:r>
              <a:rPr lang="en-US" sz="1800" dirty="0"/>
              <a:t>3 – The top 10 players with the most awards won, which suggests us the best players.</a:t>
            </a:r>
          </a:p>
          <a:p>
            <a:pPr marL="0" indent="0">
              <a:buNone/>
            </a:pPr>
            <a:r>
              <a:rPr lang="en-US" sz="1800" dirty="0"/>
              <a:t>4 – 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lstStyle/>
          <a:p>
            <a:r>
              <a:rPr lang="pt-PT" dirty="0" err="1"/>
              <a:t>Features</a:t>
            </a:r>
            <a:r>
              <a:rPr lang="pt-PT" dirty="0"/>
              <a:t> </a:t>
            </a:r>
            <a:r>
              <a:rPr lang="pt-PT" dirty="0" err="1"/>
              <a:t>choice</a:t>
            </a:r>
            <a:r>
              <a:rPr lang="pt-PT"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team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all</a:t>
            </a:r>
            <a:r>
              <a:rPr lang="pt-PT" dirty="0"/>
              <a:t> </a:t>
            </a:r>
            <a:r>
              <a:rPr lang="pt-PT" dirty="0" err="1"/>
              <a:t>of</a:t>
            </a:r>
            <a:r>
              <a:rPr lang="pt-PT" dirty="0"/>
              <a:t> </a:t>
            </a:r>
            <a:r>
              <a:rPr lang="pt-PT" dirty="0" err="1"/>
              <a:t>this</a:t>
            </a:r>
            <a:r>
              <a:rPr lang="pt-PT" dirty="0"/>
              <a:t> </a:t>
            </a:r>
            <a:r>
              <a:rPr lang="pt-PT" dirty="0" err="1"/>
              <a:t>features</a:t>
            </a:r>
            <a:r>
              <a:rPr lang="pt-PT" dirty="0"/>
              <a:t> </a:t>
            </a:r>
            <a:r>
              <a:rPr lang="pt-PT" dirty="0" err="1"/>
              <a:t>created</a:t>
            </a:r>
            <a:r>
              <a:rPr lang="pt-PT" dirty="0"/>
              <a:t> </a:t>
            </a:r>
            <a:r>
              <a:rPr lang="pt-PT" dirty="0" err="1"/>
              <a:t>by</a:t>
            </a:r>
            <a:r>
              <a:rPr lang="pt-PT" dirty="0"/>
              <a:t> </a:t>
            </a:r>
            <a:r>
              <a:rPr lang="pt-PT" dirty="0" err="1"/>
              <a:t>us</a:t>
            </a:r>
            <a:r>
              <a:rPr lang="pt-PT" dirty="0"/>
              <a:t> </a:t>
            </a:r>
            <a:r>
              <a:rPr lang="pt-PT" dirty="0" err="1"/>
              <a:t>allowed</a:t>
            </a:r>
            <a:r>
              <a:rPr lang="pt-PT" dirty="0"/>
              <a:t> a </a:t>
            </a:r>
            <a:r>
              <a:rPr lang="pt-PT" dirty="0" err="1"/>
              <a:t>very</a:t>
            </a:r>
            <a:r>
              <a:rPr lang="pt-PT" dirty="0"/>
              <a:t> complete </a:t>
            </a:r>
            <a:r>
              <a:rPr lang="pt-PT" dirty="0" err="1"/>
              <a:t>analysis</a:t>
            </a:r>
            <a:r>
              <a:rPr lang="pt-PT" dirty="0"/>
              <a:t> </a:t>
            </a:r>
            <a:r>
              <a:rPr lang="pt-PT" dirty="0" err="1"/>
              <a:t>of</a:t>
            </a:r>
            <a:r>
              <a:rPr lang="pt-PT" dirty="0"/>
              <a:t> </a:t>
            </a:r>
            <a:r>
              <a:rPr lang="pt-PT" dirty="0" err="1"/>
              <a:t>several</a:t>
            </a:r>
            <a:r>
              <a:rPr lang="pt-PT" dirty="0"/>
              <a:t> factos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allowed</a:t>
            </a:r>
            <a:r>
              <a:rPr lang="pt-PT" dirty="0"/>
              <a:t> </a:t>
            </a:r>
            <a:r>
              <a:rPr lang="pt-PT" dirty="0" err="1"/>
              <a:t>us</a:t>
            </a:r>
            <a:r>
              <a:rPr lang="pt-PT" dirty="0"/>
              <a:t> to </a:t>
            </a:r>
            <a:r>
              <a:rPr lang="pt-PT" dirty="0" err="1"/>
              <a:t>perform</a:t>
            </a:r>
            <a:r>
              <a:rPr lang="pt-PT" dirty="0"/>
              <a:t> </a:t>
            </a:r>
            <a:r>
              <a:rPr lang="pt-PT" dirty="0" err="1"/>
              <a:t>the</a:t>
            </a:r>
            <a:r>
              <a:rPr lang="pt-PT" dirty="0"/>
              <a:t> </a:t>
            </a:r>
            <a:r>
              <a:rPr lang="pt-PT" dirty="0" err="1"/>
              <a:t>best</a:t>
            </a:r>
            <a:r>
              <a:rPr lang="pt-PT" dirty="0"/>
              <a:t> </a:t>
            </a:r>
            <a:r>
              <a:rPr lang="pt-PT" dirty="0" err="1"/>
              <a:t>prediction</a:t>
            </a:r>
            <a:r>
              <a:rPr lang="pt-PT" dirty="0"/>
              <a:t> </a:t>
            </a:r>
            <a:r>
              <a:rPr lang="pt-PT" dirty="0" err="1"/>
              <a:t>we</a:t>
            </a:r>
            <a:r>
              <a:rPr lang="pt-PT" dirty="0"/>
              <a:t> </a:t>
            </a:r>
            <a:r>
              <a:rPr lang="pt-PT" dirty="0" err="1"/>
              <a:t>could</a:t>
            </a:r>
            <a:r>
              <a:rPr lang="pt-PT" dirty="0"/>
              <a:t> </a:t>
            </a:r>
            <a:r>
              <a:rPr lang="pt-PT" dirty="0" err="1"/>
              <a:t>by</a:t>
            </a:r>
            <a:r>
              <a:rPr lang="pt-PT" dirty="0"/>
              <a:t> </a:t>
            </a:r>
            <a:r>
              <a:rPr lang="pt-PT" dirty="0" err="1"/>
              <a:t>taking</a:t>
            </a:r>
            <a:r>
              <a:rPr lang="pt-PT" dirty="0"/>
              <a:t> </a:t>
            </a:r>
            <a:r>
              <a:rPr lang="pt-PT" dirty="0" err="1"/>
              <a:t>into</a:t>
            </a:r>
            <a:r>
              <a:rPr lang="pt-PT" dirty="0"/>
              <a:t> </a:t>
            </a:r>
            <a:r>
              <a:rPr lang="pt-PT" dirty="0" err="1"/>
              <a:t>account</a:t>
            </a:r>
            <a:r>
              <a:rPr lang="pt-PT" dirty="0"/>
              <a:t> </a:t>
            </a:r>
            <a:r>
              <a:rPr lang="pt-PT" dirty="0" err="1"/>
              <a:t>many</a:t>
            </a:r>
            <a:r>
              <a:rPr lang="pt-PT" dirty="0"/>
              <a:t> </a:t>
            </a:r>
            <a:r>
              <a:rPr lang="pt-PT" dirty="0" err="1"/>
              <a:t>types</a:t>
            </a:r>
            <a:r>
              <a:rPr lang="pt-PT" dirty="0"/>
              <a:t> </a:t>
            </a:r>
            <a:r>
              <a:rPr lang="pt-PT" dirty="0" err="1"/>
              <a:t>of</a:t>
            </a:r>
            <a:r>
              <a:rPr lang="pt-PT" dirty="0"/>
              <a:t> </a:t>
            </a:r>
            <a:r>
              <a:rPr lang="pt-PT" dirty="0" err="1"/>
              <a:t>statistics</a:t>
            </a:r>
            <a:r>
              <a:rPr lang="pt-PT" dirty="0"/>
              <a:t> </a:t>
            </a:r>
            <a:r>
              <a:rPr lang="pt-PT" dirty="0" err="1"/>
              <a:t>of</a:t>
            </a:r>
            <a:r>
              <a:rPr lang="pt-PT" dirty="0"/>
              <a:t> </a:t>
            </a:r>
            <a:r>
              <a:rPr lang="pt-PT" dirty="0" err="1"/>
              <a:t>our</a:t>
            </a:r>
            <a:r>
              <a:rPr lang="pt-PT" dirty="0"/>
              <a:t> </a:t>
            </a:r>
            <a:r>
              <a:rPr lang="pt-PT" dirty="0" err="1"/>
              <a:t>dataset</a:t>
            </a:r>
            <a:r>
              <a:rPr lang="pt-PT" dirty="0"/>
              <a:t>.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lstStyle/>
          <a:p>
            <a:r>
              <a:rPr lang="pt-PT" dirty="0" err="1"/>
              <a:t>Feature</a:t>
            </a:r>
            <a:r>
              <a:rPr lang="pt-PT" dirty="0"/>
              <a:t> </a:t>
            </a:r>
            <a:r>
              <a:rPr lang="pt-PT" dirty="0" err="1"/>
              <a:t>Importance</a:t>
            </a:r>
            <a:r>
              <a:rPr lang="pt-PT"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lstStyle/>
          <a:p>
            <a:r>
              <a:rPr lang="pt-PT" dirty="0"/>
              <a:t>Technologies/</a:t>
            </a:r>
            <a:r>
              <a:rPr lang="pt-PT" dirty="0" err="1"/>
              <a:t>tools</a:t>
            </a:r>
            <a:r>
              <a:rPr lang="pt-PT"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pt-PT" dirty="0"/>
              <a:t>To </a:t>
            </a:r>
            <a:r>
              <a:rPr lang="pt-PT" dirty="0" err="1"/>
              <a:t>make</a:t>
            </a:r>
            <a:r>
              <a:rPr lang="pt-PT" dirty="0"/>
              <a:t> </a:t>
            </a:r>
            <a:r>
              <a:rPr lang="pt-PT" dirty="0" err="1"/>
              <a:t>this</a:t>
            </a:r>
            <a:r>
              <a:rPr lang="pt-PT" dirty="0"/>
              <a:t> </a:t>
            </a:r>
            <a:r>
              <a:rPr lang="pt-PT" dirty="0" err="1"/>
              <a:t>project</a:t>
            </a:r>
            <a:r>
              <a:rPr lang="pt-PT" dirty="0"/>
              <a:t>, </a:t>
            </a:r>
            <a:r>
              <a:rPr lang="pt-PT" dirty="0" err="1"/>
              <a:t>we</a:t>
            </a:r>
            <a:r>
              <a:rPr lang="pt-PT" dirty="0"/>
              <a:t> </a:t>
            </a:r>
            <a:r>
              <a:rPr lang="pt-PT" dirty="0" err="1"/>
              <a:t>used</a:t>
            </a:r>
            <a:r>
              <a:rPr lang="pt-PT" dirty="0"/>
              <a:t> a </a:t>
            </a:r>
            <a:r>
              <a:rPr lang="pt-PT" dirty="0" err="1"/>
              <a:t>lot</a:t>
            </a:r>
            <a:r>
              <a:rPr lang="pt-PT" dirty="0"/>
              <a:t> </a:t>
            </a:r>
            <a:r>
              <a:rPr lang="pt-PT" dirty="0" err="1"/>
              <a:t>of</a:t>
            </a:r>
            <a:r>
              <a:rPr lang="pt-PT" dirty="0"/>
              <a:t> </a:t>
            </a:r>
            <a:r>
              <a:rPr lang="pt-PT" dirty="0" err="1"/>
              <a:t>technologies</a:t>
            </a:r>
            <a:r>
              <a:rPr lang="pt-PT" dirty="0"/>
              <a:t> </a:t>
            </a:r>
            <a:r>
              <a:rPr lang="pt-PT" dirty="0" err="1"/>
              <a:t>since</a:t>
            </a:r>
            <a:r>
              <a:rPr lang="pt-PT" dirty="0"/>
              <a:t> </a:t>
            </a:r>
            <a:r>
              <a:rPr lang="pt-PT" dirty="0" err="1"/>
              <a:t>libraries</a:t>
            </a:r>
            <a:r>
              <a:rPr lang="pt-PT" dirty="0"/>
              <a:t> to </a:t>
            </a:r>
            <a:r>
              <a:rPr lang="pt-PT" dirty="0" err="1"/>
              <a:t>draw</a:t>
            </a:r>
            <a:r>
              <a:rPr lang="pt-PT" dirty="0"/>
              <a:t> </a:t>
            </a:r>
            <a:r>
              <a:rPr lang="pt-PT" dirty="0" err="1"/>
              <a:t>plots</a:t>
            </a:r>
            <a:r>
              <a:rPr lang="pt-PT" dirty="0"/>
              <a:t> to </a:t>
            </a:r>
            <a:r>
              <a:rPr lang="pt-PT" dirty="0" err="1"/>
              <a:t>libraries</a:t>
            </a:r>
            <a:r>
              <a:rPr lang="pt-PT" dirty="0"/>
              <a:t> </a:t>
            </a:r>
            <a:r>
              <a:rPr lang="pt-PT" dirty="0" err="1"/>
              <a:t>specific</a:t>
            </a:r>
            <a:r>
              <a:rPr lang="pt-PT" dirty="0"/>
              <a:t> for </a:t>
            </a:r>
            <a:r>
              <a:rPr lang="pt-PT" dirty="0" err="1"/>
              <a:t>Machine</a:t>
            </a:r>
            <a:r>
              <a:rPr lang="pt-PT" dirty="0"/>
              <a:t> </a:t>
            </a:r>
            <a:r>
              <a:rPr lang="pt-PT" dirty="0" err="1"/>
              <a:t>Learning</a:t>
            </a:r>
            <a:r>
              <a:rPr lang="pt-PT" dirty="0"/>
              <a:t>:</a:t>
            </a:r>
          </a:p>
          <a:p>
            <a:pPr lvl="1"/>
            <a:r>
              <a:rPr lang="pt-PT" dirty="0"/>
              <a:t>Pandas – Data </a:t>
            </a:r>
            <a:r>
              <a:rPr lang="pt-PT" dirty="0" err="1"/>
              <a:t>manipulation</a:t>
            </a:r>
            <a:r>
              <a:rPr lang="pt-PT" dirty="0"/>
              <a:t> </a:t>
            </a:r>
            <a:r>
              <a:rPr lang="pt-PT" dirty="0" err="1"/>
              <a:t>by</a:t>
            </a:r>
            <a:r>
              <a:rPr lang="pt-PT" dirty="0"/>
              <a:t> </a:t>
            </a:r>
            <a:r>
              <a:rPr lang="pt-PT" dirty="0" err="1"/>
              <a:t>using</a:t>
            </a:r>
            <a:r>
              <a:rPr lang="pt-PT" dirty="0"/>
              <a:t> </a:t>
            </a:r>
            <a:r>
              <a:rPr lang="pt-PT" dirty="0" err="1"/>
              <a:t>Dataframes</a:t>
            </a:r>
            <a:r>
              <a:rPr lang="pt-PT" dirty="0"/>
              <a:t> </a:t>
            </a:r>
            <a:r>
              <a:rPr lang="pt-PT" dirty="0" err="1"/>
              <a:t>and</a:t>
            </a:r>
            <a:r>
              <a:rPr lang="pt-PT" dirty="0"/>
              <a:t> </a:t>
            </a:r>
            <a:r>
              <a:rPr lang="pt-PT" dirty="0" err="1"/>
              <a:t>analysis</a:t>
            </a:r>
            <a:endParaRPr lang="pt-PT" dirty="0"/>
          </a:p>
          <a:p>
            <a:pPr lvl="1"/>
            <a:r>
              <a:rPr lang="pt-PT" dirty="0" err="1"/>
              <a:t>Sci</a:t>
            </a:r>
            <a:r>
              <a:rPr lang="pt-PT" dirty="0"/>
              <a:t>-Kit </a:t>
            </a:r>
            <a:r>
              <a:rPr lang="pt-PT" dirty="0" err="1"/>
              <a:t>Learn</a:t>
            </a:r>
            <a:r>
              <a:rPr lang="pt-PT" dirty="0"/>
              <a:t> – </a:t>
            </a:r>
            <a:r>
              <a:rPr lang="pt-PT" dirty="0" err="1"/>
              <a:t>Machine</a:t>
            </a:r>
            <a:r>
              <a:rPr lang="pt-PT" dirty="0"/>
              <a:t>  </a:t>
            </a:r>
            <a:r>
              <a:rPr lang="pt-PT" dirty="0" err="1"/>
              <a:t>Learning</a:t>
            </a:r>
            <a:endParaRPr lang="pt-PT" dirty="0"/>
          </a:p>
          <a:p>
            <a:pPr lvl="1"/>
            <a:r>
              <a:rPr lang="pt-PT" dirty="0" err="1"/>
              <a:t>Numpy</a:t>
            </a:r>
            <a:r>
              <a:rPr lang="pt-PT" dirty="0"/>
              <a:t> – </a:t>
            </a:r>
            <a:r>
              <a:rPr lang="pt-PT" dirty="0" err="1"/>
              <a:t>Numerical</a:t>
            </a:r>
            <a:r>
              <a:rPr lang="pt-PT" dirty="0"/>
              <a:t> </a:t>
            </a:r>
            <a:r>
              <a:rPr lang="pt-PT" dirty="0" err="1"/>
              <a:t>computing</a:t>
            </a:r>
            <a:r>
              <a:rPr lang="pt-PT" dirty="0"/>
              <a:t> in some </a:t>
            </a:r>
            <a:r>
              <a:rPr lang="pt-PT" dirty="0" err="1"/>
              <a:t>special</a:t>
            </a:r>
            <a:r>
              <a:rPr lang="pt-PT" dirty="0"/>
              <a:t> cases</a:t>
            </a:r>
          </a:p>
          <a:p>
            <a:pPr lvl="1"/>
            <a:r>
              <a:rPr lang="pt-PT" dirty="0" err="1"/>
              <a:t>MatPlotLib</a:t>
            </a:r>
            <a:r>
              <a:rPr lang="pt-PT" dirty="0"/>
              <a:t> – </a:t>
            </a:r>
            <a:r>
              <a:rPr lang="pt-PT" dirty="0" err="1"/>
              <a:t>Plot</a:t>
            </a:r>
            <a:r>
              <a:rPr lang="pt-PT" dirty="0"/>
              <a:t> </a:t>
            </a:r>
            <a:r>
              <a:rPr lang="pt-PT" dirty="0" err="1"/>
              <a:t>drawing</a:t>
            </a:r>
            <a:r>
              <a:rPr lang="pt-PT" dirty="0"/>
              <a:t> </a:t>
            </a:r>
            <a:r>
              <a:rPr lang="pt-PT" dirty="0" err="1"/>
              <a:t>and</a:t>
            </a:r>
            <a:r>
              <a:rPr lang="pt-PT" dirty="0"/>
              <a:t> </a:t>
            </a:r>
            <a:r>
              <a:rPr lang="pt-PT" dirty="0" err="1"/>
              <a:t>visualization</a:t>
            </a:r>
            <a:endParaRPr lang="pt-PT" dirty="0"/>
          </a:p>
          <a:p>
            <a:pPr lvl="1"/>
            <a:r>
              <a:rPr lang="pt-PT" dirty="0" err="1"/>
              <a:t>Seaborn</a:t>
            </a:r>
            <a:r>
              <a:rPr lang="pt-PT" dirty="0"/>
              <a:t> – Data </a:t>
            </a:r>
            <a:r>
              <a:rPr lang="pt-PT" dirty="0" err="1"/>
              <a:t>visualization</a:t>
            </a:r>
            <a:r>
              <a:rPr lang="pt-PT" dirty="0"/>
              <a:t> </a:t>
            </a:r>
            <a:r>
              <a:rPr lang="pt-PT" dirty="0" err="1"/>
              <a:t>integrated</a:t>
            </a:r>
            <a:r>
              <a:rPr lang="pt-PT" dirty="0"/>
              <a:t> </a:t>
            </a:r>
            <a:r>
              <a:rPr lang="pt-PT" dirty="0" err="1"/>
              <a:t>with</a:t>
            </a:r>
            <a:r>
              <a:rPr lang="pt-PT" dirty="0"/>
              <a:t> </a:t>
            </a:r>
            <a:r>
              <a:rPr lang="pt-PT" dirty="0" err="1"/>
              <a:t>MatPlotLib</a:t>
            </a:r>
            <a:endParaRPr lang="pt-PT" dirty="0"/>
          </a:p>
          <a:p>
            <a:pPr lvl="1"/>
            <a:r>
              <a:rPr lang="pt-PT" dirty="0" err="1"/>
              <a:t>Math</a:t>
            </a:r>
            <a:r>
              <a:rPr lang="pt-PT" dirty="0"/>
              <a:t> – </a:t>
            </a:r>
            <a:r>
              <a:rPr lang="pt-PT" dirty="0" err="1"/>
              <a:t>Mathematical</a:t>
            </a:r>
            <a:r>
              <a:rPr lang="pt-PT" dirty="0"/>
              <a:t> </a:t>
            </a:r>
            <a:r>
              <a:rPr lang="pt-PT" dirty="0" err="1"/>
              <a:t>Functions</a:t>
            </a:r>
            <a:endParaRPr lang="pt-PT" dirty="0"/>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lstStyle/>
          <a:p>
            <a:r>
              <a:rPr lang="pt-PT" dirty="0" err="1"/>
              <a:t>rEFERENCES</a:t>
            </a:r>
            <a:endParaRPr lang="pt-PT"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lstStyle/>
          <a:p>
            <a:r>
              <a:rPr lang="pt-PT" dirty="0" err="1"/>
              <a:t>Exploratory</a:t>
            </a:r>
            <a:r>
              <a:rPr lang="pt-PT" dirty="0"/>
              <a:t> Data </a:t>
            </a:r>
            <a:r>
              <a:rPr lang="pt-PT" dirty="0" err="1"/>
              <a:t>Analysis</a:t>
            </a:r>
            <a:endParaRPr lang="pt-PT" dirty="0"/>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pt-PT" sz="1800" dirty="0"/>
              <a:t>5 - </a:t>
            </a:r>
            <a:r>
              <a:rPr lang="en-US" sz="1800" dirty="0"/>
              <a:t>The correlation matrix of </a:t>
            </a:r>
            <a:r>
              <a:rPr lang="en-US" sz="1800" dirty="0" err="1"/>
              <a:t>players_teams</a:t>
            </a:r>
            <a:r>
              <a:rPr lang="en-US" sz="1800" dirty="0"/>
              <a:t> allows us to see that many individual stats are correlated.</a:t>
            </a:r>
          </a:p>
          <a:p>
            <a:pPr marL="0" indent="0">
              <a:buFont typeface="Arial" panose="020B0604020202020204" pitchFamily="34" charset="0"/>
              <a:buNone/>
            </a:pPr>
            <a:r>
              <a:rPr lang="pt-PT" sz="1800" dirty="0"/>
              <a:t>6 - </a:t>
            </a:r>
            <a:r>
              <a:rPr lang="en-US" sz="1800" dirty="0"/>
              <a:t>Correlation matrix, that shows us the high correlation between weight and height of a player.</a:t>
            </a:r>
          </a:p>
          <a:p>
            <a:pPr marL="0" indent="0">
              <a:buFont typeface="Arial" panose="020B0604020202020204" pitchFamily="34" charset="0"/>
              <a:buNone/>
            </a:pPr>
            <a:r>
              <a:rPr lang="pt-PT" sz="1800" dirty="0"/>
              <a:t>7 – </a:t>
            </a:r>
            <a:r>
              <a:rPr lang="en-US" sz="1800" dirty="0"/>
              <a:t>Playoff appearances per team, show us the teams that are statistically more predictable to advance to playoffs again.</a:t>
            </a:r>
          </a:p>
          <a:p>
            <a:pPr marL="0" indent="0">
              <a:buFont typeface="Arial" panose="020B0604020202020204" pitchFamily="34" charset="0"/>
              <a:buNone/>
            </a:pPr>
            <a:r>
              <a:rPr lang="pt-PT" sz="1800" dirty="0"/>
              <a:t>8 - </a:t>
            </a:r>
            <a:r>
              <a:rPr lang="pt-PT" sz="1800" dirty="0" err="1"/>
              <a:t>Playoff</a:t>
            </a:r>
            <a:r>
              <a:rPr lang="pt-PT" sz="1800" dirty="0"/>
              <a:t> </a:t>
            </a:r>
            <a:r>
              <a:rPr lang="pt-PT" sz="1800" dirty="0" err="1"/>
              <a:t>Wins</a:t>
            </a:r>
            <a:r>
              <a:rPr lang="pt-PT" sz="1800" dirty="0"/>
              <a:t> per team </a:t>
            </a:r>
            <a:r>
              <a:rPr lang="pt-PT" sz="1800" dirty="0" err="1"/>
              <a:t>that</a:t>
            </a:r>
            <a:r>
              <a:rPr lang="pt-PT" sz="1800" dirty="0"/>
              <a:t> shows </a:t>
            </a:r>
            <a:r>
              <a:rPr lang="pt-PT" sz="1800" dirty="0" err="1"/>
              <a:t>us</a:t>
            </a:r>
            <a:r>
              <a:rPr lang="pt-PT" sz="1800" dirty="0"/>
              <a:t> </a:t>
            </a:r>
            <a:r>
              <a:rPr lang="pt-PT" sz="1800" dirty="0" err="1"/>
              <a:t>the</a:t>
            </a:r>
            <a:r>
              <a:rPr lang="pt-PT" sz="1800" dirty="0"/>
              <a:t> </a:t>
            </a:r>
            <a:r>
              <a:rPr lang="pt-PT" sz="1800" dirty="0" err="1"/>
              <a:t>last</a:t>
            </a:r>
            <a:r>
              <a:rPr lang="pt-PT" sz="1800" dirty="0"/>
              <a:t> winners </a:t>
            </a:r>
            <a:r>
              <a:rPr lang="pt-PT" sz="1800" dirty="0" err="1"/>
              <a:t>of</a:t>
            </a:r>
            <a:r>
              <a:rPr lang="pt-PT" sz="1800" dirty="0"/>
              <a:t> </a:t>
            </a:r>
            <a:r>
              <a:rPr lang="pt-PT" sz="1800" dirty="0" err="1"/>
              <a:t>the</a:t>
            </a:r>
            <a:r>
              <a:rPr lang="pt-PT" sz="1800" dirty="0"/>
              <a:t> </a:t>
            </a:r>
            <a:r>
              <a:rPr lang="pt-PT" sz="1800" dirty="0" err="1"/>
              <a:t>playoffs</a:t>
            </a:r>
            <a:r>
              <a:rPr lang="pt-PT" sz="1800" dirty="0"/>
              <a:t>.</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lstStyle/>
          <a:p>
            <a:r>
              <a:rPr lang="pt-PT" dirty="0" err="1"/>
              <a:t>Problem</a:t>
            </a:r>
            <a:r>
              <a:rPr lang="pt-PT" dirty="0"/>
              <a:t> </a:t>
            </a:r>
            <a:r>
              <a:rPr lang="pt-PT" dirty="0" err="1"/>
              <a:t>Definition</a:t>
            </a:r>
            <a:endParaRPr lang="pt-PT"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616400" y="1724400"/>
            <a:ext cx="10178322" cy="4322717"/>
          </a:xfrm>
        </p:spPr>
        <p:txBody>
          <a:bodyPr>
            <a:normAutofit fontScale="92500" lnSpcReduction="10000"/>
          </a:bodyPr>
          <a:lstStyle/>
          <a:p>
            <a:r>
              <a:rPr lang="en-US" sz="1800" dirty="0"/>
              <a:t>This project delves into the domain of basketball tournaments, specifically focusing on the prediction of playoff qualification for teams. Basketball tournaments are traditionally divided into two phases: the regular season, where teams compete to accumulate the highest number of wins, and the playoffs, featuring knockout matches for the championship. The objective of this project is to utilize a decade's worth of comprehensive data, encompassing players, teams, coaches, games, and various performance metrics, to forecast which teams will qualify for the playoffs in the forthcoming season.</a:t>
            </a:r>
          </a:p>
          <a:p>
            <a:pPr marL="0" indent="0">
              <a:buNone/>
            </a:pPr>
            <a:endParaRPr lang="en-US" sz="1800" dirty="0"/>
          </a:p>
          <a:p>
            <a:pPr marL="0" indent="0">
              <a:buNone/>
            </a:pPr>
            <a:r>
              <a:rPr lang="en-US" sz="1800" dirty="0"/>
              <a:t>Dataset Overview:</a:t>
            </a:r>
          </a:p>
          <a:p>
            <a:r>
              <a:rPr lang="en-US" sz="1800" dirty="0"/>
              <a:t>The dataset at hand spans ten years, providing a rich and extensive repository of information relevant to basketball tournaments. It includes detailed player statistics and respective awards, team performance metrics, coaching data, and game-specific information. Furthermore, the dataset also provides data of the team's performance both in the season and in the post-season.</a:t>
            </a:r>
          </a:p>
          <a:p>
            <a:r>
              <a:rPr lang="en-US" sz="1800" dirty="0"/>
              <a:t>Moreover, the dataset is not provided as a typical one table dataset. Instead, we were provided with data that was not previously cleaned and it was scattered through seven distinct tables.</a:t>
            </a:r>
            <a:endParaRPr lang="pt-PT" sz="1800" dirty="0"/>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lstStyle/>
          <a:p>
            <a:r>
              <a:rPr lang="en-US"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p:txBody>
          <a:bodyPr/>
          <a:lstStyle/>
          <a:p>
            <a:r>
              <a:rPr lang="en-US" dirty="0"/>
              <a:t>Feature Engineering in the different tables</a:t>
            </a:r>
          </a:p>
          <a:p>
            <a:r>
              <a:rPr lang="en-US" dirty="0"/>
              <a:t>Prediction of some player evaluation metrics that reflect its performance in the upcoming season</a:t>
            </a:r>
          </a:p>
          <a:p>
            <a:r>
              <a:rPr lang="en-US" dirty="0"/>
              <a:t>Prediction of the team’s results, according to the statistics of the players that are part of it</a:t>
            </a:r>
          </a:p>
          <a:p>
            <a:r>
              <a:rPr lang="en-US" dirty="0"/>
              <a:t>Comparison between team’s results and choice of the best 8 teams 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616400" y="1724400"/>
            <a:ext cx="10178322" cy="3593591"/>
          </a:xfrm>
        </p:spPr>
        <p:txBody>
          <a:bodyPr>
            <a:normAutofit fontScale="92500" lnSpcReduction="10000"/>
          </a:bodyPr>
          <a:lstStyle/>
          <a:p>
            <a:r>
              <a:rPr lang="en-US" sz="1800" dirty="0"/>
              <a:t>Drop irrelevant features on the player's table (</a:t>
            </a:r>
            <a:r>
              <a:rPr lang="en-US" sz="1800" dirty="0" err="1"/>
              <a:t>deathDate</a:t>
            </a:r>
            <a:r>
              <a:rPr lang="en-US" sz="1800" dirty="0"/>
              <a:t>, </a:t>
            </a:r>
            <a:r>
              <a:rPr lang="en-US" sz="1800" dirty="0" err="1"/>
              <a:t>NaN</a:t>
            </a:r>
            <a:r>
              <a:rPr lang="en-US" sz="1800" dirty="0"/>
              <a:t> pos, </a:t>
            </a:r>
            <a:r>
              <a:rPr lang="en-US" sz="1800" dirty="0" err="1"/>
              <a:t>firstSeason</a:t>
            </a:r>
            <a:r>
              <a:rPr lang="en-US" sz="1800" dirty="0"/>
              <a:t>, </a:t>
            </a:r>
            <a:r>
              <a:rPr lang="en-US" sz="1800" dirty="0" err="1"/>
              <a:t>lastSeason</a:t>
            </a:r>
            <a:r>
              <a:rPr lang="en-US" sz="1800" dirty="0"/>
              <a:t>)</a:t>
            </a:r>
          </a:p>
          <a:p>
            <a:r>
              <a:rPr lang="en-US" sz="1800" dirty="0"/>
              <a:t>Drop players whose </a:t>
            </a:r>
            <a:r>
              <a:rPr lang="en-US" sz="1800" dirty="0" err="1"/>
              <a:t>birthDate</a:t>
            </a:r>
            <a:r>
              <a:rPr lang="en-US" sz="1800" dirty="0"/>
              <a:t> = 0000-00-00 </a:t>
            </a:r>
          </a:p>
          <a:p>
            <a:r>
              <a:rPr lang="en-US" sz="1800" dirty="0"/>
              <a:t>Mapping colleges’ names and player’s positions to numerical indexes on  the players' table</a:t>
            </a:r>
          </a:p>
          <a:p>
            <a:r>
              <a:rPr lang="en-US" sz="1800" dirty="0"/>
              <a:t>Update </a:t>
            </a:r>
            <a:r>
              <a:rPr lang="en-US" sz="1800" dirty="0" err="1"/>
              <a:t>birthDate</a:t>
            </a:r>
            <a:r>
              <a:rPr lang="en-US" sz="1800" dirty="0"/>
              <a:t> to </a:t>
            </a:r>
            <a:r>
              <a:rPr lang="en-US" sz="1800" dirty="0" err="1"/>
              <a:t>birthYear</a:t>
            </a:r>
            <a:r>
              <a:rPr lang="en-US" sz="1800" dirty="0"/>
              <a:t> (day and month are irrelevant for our goal)</a:t>
            </a:r>
          </a:p>
          <a:p>
            <a:r>
              <a:rPr lang="en-US" sz="1800" dirty="0"/>
              <a:t>Merge table awards with players, and then add a new attribute </a:t>
            </a:r>
            <a:r>
              <a:rPr lang="en-US" sz="1800" dirty="0" err="1"/>
              <a:t>awards_count</a:t>
            </a:r>
            <a:r>
              <a:rPr lang="en-US" sz="1800" dirty="0"/>
              <a:t> for each player</a:t>
            </a:r>
          </a:p>
          <a:p>
            <a:r>
              <a:rPr lang="en-US" sz="1800" dirty="0"/>
              <a:t>Feature Engineering for </a:t>
            </a:r>
            <a:r>
              <a:rPr lang="en-US" sz="1800" dirty="0" err="1"/>
              <a:t>players_teams</a:t>
            </a:r>
            <a:r>
              <a:rPr lang="en-US" sz="1800" dirty="0"/>
              <a:t> table (Creation of ‘EFF’, ‘DPR’, ‘</a:t>
            </a:r>
            <a:r>
              <a:rPr lang="en-US" sz="1800" dirty="0" err="1"/>
              <a:t>FG_Percentage</a:t>
            </a:r>
            <a:r>
              <a:rPr lang="en-US" sz="1800" dirty="0"/>
              <a:t>,’ ‘</a:t>
            </a:r>
            <a:r>
              <a:rPr lang="en-US" sz="1800" dirty="0" err="1"/>
              <a:t>FT_Percentage</a:t>
            </a:r>
            <a:r>
              <a:rPr lang="en-US" sz="1800" dirty="0"/>
              <a:t>’ and ‘PPG’ and drop the rows with null values of '</a:t>
            </a:r>
            <a:r>
              <a:rPr lang="en-US" sz="1800" dirty="0" err="1"/>
              <a:t>FG_Percentage</a:t>
            </a:r>
            <a:r>
              <a:rPr lang="en-US" sz="1800" dirty="0"/>
              <a:t>', '</a:t>
            </a:r>
            <a:r>
              <a:rPr lang="en-US" sz="1800" dirty="0" err="1"/>
              <a:t>FT_Percentage</a:t>
            </a:r>
            <a:r>
              <a:rPr lang="en-US" sz="1800" dirty="0"/>
              <a:t>', 'PPG’)</a:t>
            </a:r>
          </a:p>
          <a:p>
            <a:r>
              <a:rPr lang="en-US" sz="1800" dirty="0"/>
              <a:t>Merge </a:t>
            </a:r>
            <a:r>
              <a:rPr lang="en-US" sz="1800" dirty="0" err="1"/>
              <a:t>players_teams</a:t>
            </a:r>
            <a:r>
              <a:rPr lang="en-US" sz="1800" dirty="0"/>
              <a:t> with players by </a:t>
            </a:r>
            <a:r>
              <a:rPr lang="en-US" sz="1800" dirty="0" err="1"/>
              <a:t>playerID</a:t>
            </a:r>
            <a:r>
              <a:rPr lang="en-US" sz="1800" dirty="0"/>
              <a:t> (it’s the same as </a:t>
            </a:r>
            <a:r>
              <a:rPr lang="en-US" sz="1800" dirty="0" err="1"/>
              <a:t>bioID</a:t>
            </a:r>
            <a:r>
              <a:rPr lang="en-US" sz="1800" dirty="0"/>
              <a:t> present on players)</a:t>
            </a:r>
          </a:p>
          <a:p>
            <a:r>
              <a:rPr lang="en-US" sz="1800" dirty="0"/>
              <a:t>Drop </a:t>
            </a:r>
            <a:r>
              <a:rPr lang="en-US" sz="1800" dirty="0" err="1"/>
              <a:t>lgIDLoser</a:t>
            </a:r>
            <a:r>
              <a:rPr lang="en-US" sz="1800" dirty="0"/>
              <a:t> and </a:t>
            </a:r>
            <a:r>
              <a:rPr lang="en-US" sz="1800" dirty="0" err="1"/>
              <a:t>lgIDWinner</a:t>
            </a:r>
            <a:r>
              <a:rPr lang="en-US" sz="1800" dirty="0"/>
              <a:t> (not relevant) in </a:t>
            </a:r>
            <a:r>
              <a:rPr lang="en-US" sz="1800" dirty="0" err="1"/>
              <a:t>series_post</a:t>
            </a:r>
            <a:r>
              <a:rPr lang="en-US" sz="1800" dirty="0"/>
              <a:t> and update ‘W’ and ‘L’ to percentages</a:t>
            </a:r>
          </a:p>
          <a:p>
            <a:r>
              <a:rPr lang="en-US" sz="1800" dirty="0"/>
              <a:t>Creation of new columns on table coaches (‘</a:t>
            </a:r>
            <a:r>
              <a:rPr lang="en-US" sz="1800" dirty="0" err="1"/>
              <a:t>WLRatio</a:t>
            </a:r>
            <a:r>
              <a:rPr lang="en-US" sz="1800" dirty="0"/>
              <a:t>’ and ‘</a:t>
            </a:r>
            <a:r>
              <a:rPr lang="en-US" sz="1800" dirty="0" err="1"/>
              <a:t>WLRatio_Post</a:t>
            </a:r>
            <a:r>
              <a:rPr lang="en-US" sz="1800" dirty="0"/>
              <a:t>’)</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lstStyle/>
          <a:p>
            <a:r>
              <a:rPr lang="pt-PT" dirty="0"/>
              <a:t>Data </a:t>
            </a:r>
            <a:r>
              <a:rPr lang="pt-PT" dirty="0" err="1"/>
              <a:t>preparation</a:t>
            </a:r>
            <a:endParaRPr lang="pt-PT" dirty="0"/>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616400" y="1724400"/>
            <a:ext cx="10178322" cy="3593591"/>
          </a:xfrm>
        </p:spPr>
        <p:txBody>
          <a:bodyPr/>
          <a:lstStyle/>
          <a:p>
            <a:r>
              <a:rPr lang="en-US" dirty="0"/>
              <a:t>Feature Engineering related to score on table teams (creation of ‘</a:t>
            </a:r>
            <a:r>
              <a:rPr lang="en-US" dirty="0" err="1"/>
              <a:t>PredictedTeamScore</a:t>
            </a:r>
            <a:r>
              <a:rPr lang="en-US" dirty="0"/>
              <a:t>’ and ‘</a:t>
            </a:r>
            <a:r>
              <a:rPr lang="en-US" dirty="0" err="1"/>
              <a:t>RealTeamScore</a:t>
            </a:r>
            <a:r>
              <a:rPr lang="en-US" dirty="0"/>
              <a:t>’)</a:t>
            </a:r>
          </a:p>
          <a:p>
            <a:r>
              <a:rPr lang="en-US" dirty="0"/>
              <a:t>More Feature Engineering on table teams (‘progress’, ‘</a:t>
            </a:r>
            <a:r>
              <a:rPr lang="en-US" dirty="0" err="1"/>
              <a:t>offensive_performance</a:t>
            </a:r>
            <a:r>
              <a:rPr lang="en-US" dirty="0"/>
              <a:t>’ and ‘</a:t>
            </a:r>
            <a:r>
              <a:rPr lang="en-US" dirty="0" err="1"/>
              <a:t>defensive_performance</a:t>
            </a:r>
            <a:r>
              <a:rPr lang="en-US" dirty="0"/>
              <a:t>’, …)</a:t>
            </a:r>
          </a:p>
          <a:p>
            <a:r>
              <a:rPr lang="en-US" dirty="0"/>
              <a:t>Merge of tables coaches and teams</a:t>
            </a:r>
          </a:p>
          <a:p>
            <a:r>
              <a:rPr lang="en-US" dirty="0"/>
              <a:t>Mapping of playoff (in table teams) to Boolean values (‘Y’=1 and ‘N’=0)</a:t>
            </a:r>
          </a:p>
          <a:p>
            <a:r>
              <a:rPr lang="en-US" dirty="0"/>
              <a:t>Creation of lagged features that will be used on the models, named on tables </a:t>
            </a:r>
            <a:r>
              <a:rPr lang="en-US" dirty="0" err="1"/>
              <a:t>players_teams</a:t>
            </a:r>
            <a:r>
              <a:rPr lang="en-US" dirty="0"/>
              <a:t> and teams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lstStyle/>
          <a:p>
            <a:r>
              <a:rPr lang="en-PT"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p:txBody>
          <a:bodyPr/>
          <a:lstStyle/>
          <a:p>
            <a:r>
              <a:rPr lang="en-US" dirty="0"/>
              <a:t>Including historical context in our data allows our models to catch trends and improve accuracy in the forecasting of variables.</a:t>
            </a:r>
          </a:p>
          <a:p>
            <a:r>
              <a:rPr lang="en-PT" dirty="0"/>
              <a:t>Used in:</a:t>
            </a:r>
          </a:p>
          <a:p>
            <a:pPr lvl="1"/>
            <a:r>
              <a:rPr lang="en-GB" dirty="0"/>
              <a:t>p</a:t>
            </a:r>
            <a:r>
              <a:rPr lang="en-PT" dirty="0"/>
              <a:t>layers_teams -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r>
              <a:rPr lang="en-GB" dirty="0"/>
              <a:t>t</a:t>
            </a:r>
            <a:r>
              <a:rPr lang="en-PT" dirty="0"/>
              <a:t>eams -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r>
              <a:rPr lang="en-US" dirty="0"/>
              <a:t>For each year we added the information of the previous 3 years.</a:t>
            </a:r>
          </a:p>
          <a:p>
            <a:r>
              <a:rPr lang="en-US" dirty="0"/>
              <a:t>In case of non-existent values (happens when there are less than 3 prior years) we define the values as -1 except for playoff where we define them as 0.5 (represents uncertainty).</a:t>
            </a:r>
            <a:endParaRPr lang="en-GB" dirty="0">
              <a:solidFill>
                <a:srgbClr val="6AAB73"/>
              </a:solidFill>
              <a:effectLst/>
            </a:endParaRPr>
          </a:p>
          <a:p>
            <a:pPr lvl="1"/>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649</TotalTime>
  <Words>3423</Words>
  <Application>Microsoft Office PowerPoint</Application>
  <PresentationFormat>Ecrã Panorâmico</PresentationFormat>
  <Paragraphs>276</Paragraphs>
  <Slides>33</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33</vt:i4>
      </vt:variant>
    </vt:vector>
  </HeadingPairs>
  <TitlesOfParts>
    <vt:vector size="37" baseType="lpstr">
      <vt:lpstr>Arial</vt:lpstr>
      <vt:lpstr>Gill Sans MT</vt:lpstr>
      <vt:lpstr>Impact</vt:lpstr>
      <vt:lpstr>Distintivo</vt:lpstr>
      <vt:lpstr>Predictive Data Mining – basketball playoffs qualification</vt:lpstr>
      <vt:lpstr>Domain description</vt:lpstr>
      <vt:lpstr>Exploratory Data Analysis</vt:lpstr>
      <vt:lpstr>Exploratory Data Analysis</vt:lpstr>
      <vt:lpstr>Problem Definition</vt:lpstr>
      <vt:lpstr>Main Steps for playoff prediction</vt:lpstr>
      <vt:lpstr>Data preparation</vt:lpstr>
      <vt:lpstr>Data preparation</vt:lpstr>
      <vt:lpstr>LAGGED FEATURES</vt:lpstr>
      <vt:lpstr>Evaluation Methodology: problems</vt:lpstr>
      <vt:lpstr>Evaluation Methodology: Solution</vt:lpstr>
      <vt:lpstr>Lagged features idea</vt:lpstr>
      <vt:lpstr>ML MODELS EXplored</vt:lpstr>
      <vt:lpstr>ML Models explored</vt:lpstr>
      <vt:lpstr>Scalers explored</vt:lpstr>
      <vt:lpstr>Scalers exploration results</vt:lpstr>
      <vt:lpstr>Scalers exploration results</vt:lpstr>
      <vt:lpstr>Scalers exploration results</vt:lpstr>
      <vt:lpstr>SCALERS EXPLORED: ANALYSIS</vt:lpstr>
      <vt:lpstr>SCALERS EXPLORED: ANALYSIS</vt:lpstr>
      <vt:lpstr>Game simulation alternative</vt:lpstr>
      <vt:lpstr>Results</vt:lpstr>
      <vt:lpstr>Results</vt:lpstr>
      <vt:lpstr>Conclusions</vt:lpstr>
      <vt:lpstr>Annexes</vt:lpstr>
      <vt:lpstr>Data Analysis</vt:lpstr>
      <vt:lpstr>Data Analysis</vt:lpstr>
      <vt:lpstr>Features choice 1/3</vt:lpstr>
      <vt:lpstr>Features choice 2/3</vt:lpstr>
      <vt:lpstr>Features choice 3/3</vt:lpstr>
      <vt:lpstr>Feature Importance </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Tomás Pereira Maciel</cp:lastModifiedBy>
  <cp:revision>12</cp:revision>
  <dcterms:created xsi:type="dcterms:W3CDTF">2023-10-26T14:18:36Z</dcterms:created>
  <dcterms:modified xsi:type="dcterms:W3CDTF">2023-11-02T17:12:25Z</dcterms:modified>
</cp:coreProperties>
</file>