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78" r:id="rId7"/>
    <p:sldId id="261" r:id="rId8"/>
    <p:sldId id="262" r:id="rId9"/>
    <p:sldId id="281" r:id="rId10"/>
    <p:sldId id="263" r:id="rId11"/>
    <p:sldId id="264" r:id="rId12"/>
    <p:sldId id="265" r:id="rId13"/>
    <p:sldId id="266" r:id="rId14"/>
    <p:sldId id="276" r:id="rId15"/>
    <p:sldId id="277" r:id="rId16"/>
    <p:sldId id="275" r:id="rId17"/>
    <p:sldId id="268" r:id="rId18"/>
    <p:sldId id="267" r:id="rId19"/>
    <p:sldId id="269" r:id="rId20"/>
    <p:sldId id="270" r:id="rId21"/>
    <p:sldId id="271" r:id="rId22"/>
    <p:sldId id="273" r:id="rId23"/>
    <p:sldId id="279" r:id="rId24"/>
    <p:sldId id="280" r:id="rId25"/>
    <p:sldId id="274"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527" autoAdjust="0"/>
    <p:restoredTop sz="94660"/>
  </p:normalViewPr>
  <p:slideViewPr>
    <p:cSldViewPr snapToGrid="0">
      <p:cViewPr varScale="1">
        <p:scale>
          <a:sx n="111" d="100"/>
          <a:sy n="111" d="100"/>
        </p:scale>
        <p:origin x="10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pt-PT"/>
              <a:t>Clique para editar o estilo de título do Modelo Global</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A73D0D99-86C5-4560-B8F4-5530516C9A59}" type="datetimeFigureOut">
              <a:rPr lang="pt-PT" smtClean="0"/>
              <a:t>31/10/2023</a:t>
            </a:fld>
            <a:endParaRPr lang="pt-PT"/>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pt-PT"/>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CECEB4B7-15ED-4A30-949F-57A9EF3856D8}" type="slidenum">
              <a:rPr lang="pt-PT" smtClean="0"/>
              <a:t>‹#›</a:t>
            </a:fld>
            <a:endParaRPr lang="pt-PT"/>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62048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A73D0D99-86C5-4560-B8F4-5530516C9A59}" type="datetimeFigureOut">
              <a:rPr lang="pt-PT" smtClean="0"/>
              <a:t>31/10/2023</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2732071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A73D0D99-86C5-4560-B8F4-5530516C9A59}" type="datetimeFigureOut">
              <a:rPr lang="pt-PT" smtClean="0"/>
              <a:t>31/10/2023</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3283513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A73D0D99-86C5-4560-B8F4-5530516C9A59}" type="datetimeFigureOut">
              <a:rPr lang="pt-PT" smtClean="0"/>
              <a:t>31/10/2023</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2588159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A73D0D99-86C5-4560-B8F4-5530516C9A59}" type="datetimeFigureOut">
              <a:rPr lang="pt-PT" smtClean="0"/>
              <a:t>31/10/2023</a:t>
            </a:fld>
            <a:endParaRPr lang="pt-PT"/>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pt-PT"/>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CECEB4B7-15ED-4A30-949F-57A9EF3856D8}" type="slidenum">
              <a:rPr lang="pt-PT" smtClean="0"/>
              <a:t>‹#›</a:t>
            </a:fld>
            <a:endParaRPr lang="pt-PT"/>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28504505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A73D0D99-86C5-4560-B8F4-5530516C9A59}" type="datetimeFigureOut">
              <a:rPr lang="pt-PT" smtClean="0"/>
              <a:t>31/10/2023</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9150871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1257300" y="2909102"/>
            <a:ext cx="4800600" cy="299639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6633864" y="2909102"/>
            <a:ext cx="4800600" cy="299639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A73D0D99-86C5-4560-B8F4-5530516C9A59}" type="datetimeFigureOut">
              <a:rPr lang="pt-PT" smtClean="0"/>
              <a:t>31/10/2023</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165742464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A73D0D99-86C5-4560-B8F4-5530516C9A59}" type="datetimeFigureOut">
              <a:rPr lang="pt-PT" smtClean="0"/>
              <a:t>31/10/2023</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398697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3D0D99-86C5-4560-B8F4-5530516C9A59}" type="datetimeFigureOut">
              <a:rPr lang="pt-PT" smtClean="0"/>
              <a:t>31/10/2023</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3517440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pt-PT"/>
              <a:t>Clique para editar o estilo de título do Modelo Global</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a:xfrm>
            <a:off x="765051" y="6375679"/>
            <a:ext cx="1233355" cy="348462"/>
          </a:xfrm>
        </p:spPr>
        <p:txBody>
          <a:bodyPr/>
          <a:lstStyle/>
          <a:p>
            <a:fld id="{A73D0D99-86C5-4560-B8F4-5530516C9A59}" type="datetimeFigureOut">
              <a:rPr lang="pt-PT" smtClean="0"/>
              <a:t>31/10/2023</a:t>
            </a:fld>
            <a:endParaRPr lang="pt-PT"/>
          </a:p>
        </p:txBody>
      </p:sp>
      <p:sp>
        <p:nvSpPr>
          <p:cNvPr id="6" name="Footer Placeholder 5"/>
          <p:cNvSpPr>
            <a:spLocks noGrp="1"/>
          </p:cNvSpPr>
          <p:nvPr>
            <p:ph type="ftr" sz="quarter" idx="11"/>
          </p:nvPr>
        </p:nvSpPr>
        <p:spPr>
          <a:xfrm>
            <a:off x="2103620" y="6375679"/>
            <a:ext cx="3482179" cy="345796"/>
          </a:xfrm>
        </p:spPr>
        <p:txBody>
          <a:bodyPr/>
          <a:lstStyle/>
          <a:p>
            <a:endParaRPr lang="pt-PT"/>
          </a:p>
        </p:txBody>
      </p:sp>
      <p:sp>
        <p:nvSpPr>
          <p:cNvPr id="7" name="Slide Number Placeholder 6"/>
          <p:cNvSpPr>
            <a:spLocks noGrp="1"/>
          </p:cNvSpPr>
          <p:nvPr>
            <p:ph type="sldNum" sz="quarter" idx="12"/>
          </p:nvPr>
        </p:nvSpPr>
        <p:spPr>
          <a:xfrm>
            <a:off x="5691014" y="6375679"/>
            <a:ext cx="1232456" cy="345796"/>
          </a:xfrm>
        </p:spPr>
        <p:txBody>
          <a:bodyPr/>
          <a:lstStyle/>
          <a:p>
            <a:fld id="{CECEB4B7-15ED-4A30-949F-57A9EF3856D8}" type="slidenum">
              <a:rPr lang="pt-PT" smtClean="0"/>
              <a:t>‹#›</a:t>
            </a:fld>
            <a:endParaRPr lang="pt-PT"/>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78231595"/>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pt-PT"/>
              <a:t>Clique para editar o estilo de título do Modelo Global</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a:xfrm>
            <a:off x="765950" y="6375679"/>
            <a:ext cx="1232456" cy="348462"/>
          </a:xfrm>
        </p:spPr>
        <p:txBody>
          <a:bodyPr/>
          <a:lstStyle/>
          <a:p>
            <a:fld id="{A73D0D99-86C5-4560-B8F4-5530516C9A59}" type="datetimeFigureOut">
              <a:rPr lang="pt-PT" smtClean="0"/>
              <a:t>31/10/2023</a:t>
            </a:fld>
            <a:endParaRPr lang="pt-PT"/>
          </a:p>
        </p:txBody>
      </p:sp>
      <p:sp>
        <p:nvSpPr>
          <p:cNvPr id="6" name="Footer Placeholder 5"/>
          <p:cNvSpPr>
            <a:spLocks noGrp="1"/>
          </p:cNvSpPr>
          <p:nvPr>
            <p:ph type="ftr" sz="quarter" idx="11"/>
          </p:nvPr>
        </p:nvSpPr>
        <p:spPr>
          <a:xfrm>
            <a:off x="2103621" y="6375679"/>
            <a:ext cx="3482178" cy="345796"/>
          </a:xfrm>
        </p:spPr>
        <p:txBody>
          <a:bodyPr/>
          <a:lstStyle/>
          <a:p>
            <a:endParaRPr lang="pt-PT"/>
          </a:p>
        </p:txBody>
      </p:sp>
      <p:sp>
        <p:nvSpPr>
          <p:cNvPr id="7" name="Slide Number Placeholder 6"/>
          <p:cNvSpPr>
            <a:spLocks noGrp="1"/>
          </p:cNvSpPr>
          <p:nvPr>
            <p:ph type="sldNum" sz="quarter" idx="12"/>
          </p:nvPr>
        </p:nvSpPr>
        <p:spPr>
          <a:xfrm>
            <a:off x="5687568" y="6375679"/>
            <a:ext cx="1234440" cy="345796"/>
          </a:xfrm>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1660366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A73D0D99-86C5-4560-B8F4-5530516C9A59}" type="datetimeFigureOut">
              <a:rPr lang="pt-PT" smtClean="0"/>
              <a:t>31/10/2023</a:t>
            </a:fld>
            <a:endParaRPr lang="pt-PT"/>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pt-PT"/>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CECEB4B7-15ED-4A30-949F-57A9EF3856D8}" type="slidenum">
              <a:rPr lang="pt-PT" smtClean="0"/>
              <a:t>‹#›</a:t>
            </a:fld>
            <a:endParaRPr lang="pt-PT"/>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7898825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8FE613-DBB6-8988-0124-0F82440FAE70}"/>
              </a:ext>
            </a:extLst>
          </p:cNvPr>
          <p:cNvSpPr>
            <a:spLocks noGrp="1"/>
          </p:cNvSpPr>
          <p:nvPr>
            <p:ph type="ctrTitle"/>
          </p:nvPr>
        </p:nvSpPr>
        <p:spPr>
          <a:xfrm>
            <a:off x="4128041" y="1925266"/>
            <a:ext cx="4510513" cy="2425959"/>
          </a:xfrm>
        </p:spPr>
        <p:txBody>
          <a:bodyPr>
            <a:noAutofit/>
          </a:bodyPr>
          <a:lstStyle/>
          <a:p>
            <a:pPr algn="l"/>
            <a:r>
              <a:rPr lang="pt-PT" sz="3600" dirty="0" err="1"/>
              <a:t>Predictive</a:t>
            </a:r>
            <a:r>
              <a:rPr lang="pt-PT" sz="3600" dirty="0"/>
              <a:t> Data </a:t>
            </a:r>
            <a:r>
              <a:rPr lang="pt-PT" sz="3600" dirty="0" err="1"/>
              <a:t>Mining</a:t>
            </a:r>
            <a:r>
              <a:rPr lang="pt-PT" sz="3600" dirty="0"/>
              <a:t> – </a:t>
            </a:r>
            <a:r>
              <a:rPr lang="pt-PT" sz="3600" dirty="0" err="1"/>
              <a:t>basketball</a:t>
            </a:r>
            <a:r>
              <a:rPr lang="pt-PT" sz="3600" dirty="0"/>
              <a:t> </a:t>
            </a:r>
            <a:r>
              <a:rPr lang="pt-PT" sz="3600" dirty="0" err="1"/>
              <a:t>playoffs</a:t>
            </a:r>
            <a:r>
              <a:rPr lang="pt-PT" sz="3600" dirty="0"/>
              <a:t> </a:t>
            </a:r>
            <a:r>
              <a:rPr lang="pt-PT" sz="3600" dirty="0" err="1"/>
              <a:t>qualification</a:t>
            </a:r>
            <a:endParaRPr lang="pt-PT" sz="3600" dirty="0"/>
          </a:p>
        </p:txBody>
      </p:sp>
      <p:sp>
        <p:nvSpPr>
          <p:cNvPr id="3" name="Subtítulo 2">
            <a:extLst>
              <a:ext uri="{FF2B5EF4-FFF2-40B4-BE49-F238E27FC236}">
                <a16:creationId xmlns:a16="http://schemas.microsoft.com/office/drawing/2014/main" id="{22074FD6-19DB-D98E-84FD-DB53D80FB989}"/>
              </a:ext>
            </a:extLst>
          </p:cNvPr>
          <p:cNvSpPr>
            <a:spLocks noGrp="1"/>
          </p:cNvSpPr>
          <p:nvPr>
            <p:ph type="subTitle" idx="1"/>
          </p:nvPr>
        </p:nvSpPr>
        <p:spPr>
          <a:xfrm>
            <a:off x="508518" y="5540339"/>
            <a:ext cx="6801612" cy="1239894"/>
          </a:xfrm>
        </p:spPr>
        <p:txBody>
          <a:bodyPr>
            <a:normAutofit/>
          </a:bodyPr>
          <a:lstStyle/>
          <a:p>
            <a:pPr algn="l"/>
            <a:r>
              <a:rPr lang="pt-PT" dirty="0"/>
              <a:t>André Sousa </a:t>
            </a:r>
            <a:r>
              <a:rPr lang="pt-PT" b="1" dirty="0"/>
              <a:t>up202005277</a:t>
            </a:r>
          </a:p>
          <a:p>
            <a:pPr algn="l"/>
            <a:r>
              <a:rPr lang="pt-PT" dirty="0"/>
              <a:t>Pedro Fonseca </a:t>
            </a:r>
            <a:r>
              <a:rPr lang="pt-PT" b="1" dirty="0"/>
              <a:t>up202008307</a:t>
            </a:r>
          </a:p>
          <a:p>
            <a:pPr algn="l"/>
            <a:r>
              <a:rPr lang="pt-PT" dirty="0"/>
              <a:t>Tomás Maciel </a:t>
            </a:r>
            <a:r>
              <a:rPr lang="pt-PT" b="1" dirty="0" err="1"/>
              <a:t>up</a:t>
            </a:r>
            <a:r>
              <a:rPr lang="pt-PT" b="1" dirty="0"/>
              <a:t> </a:t>
            </a:r>
          </a:p>
        </p:txBody>
      </p:sp>
      <p:sp>
        <p:nvSpPr>
          <p:cNvPr id="4" name="Subtítulo 2">
            <a:extLst>
              <a:ext uri="{FF2B5EF4-FFF2-40B4-BE49-F238E27FC236}">
                <a16:creationId xmlns:a16="http://schemas.microsoft.com/office/drawing/2014/main" id="{1765B53D-7AD6-0B24-FCE4-40D7F7AE5D0F}"/>
              </a:ext>
            </a:extLst>
          </p:cNvPr>
          <p:cNvSpPr txBox="1">
            <a:spLocks/>
          </p:cNvSpPr>
          <p:nvPr/>
        </p:nvSpPr>
        <p:spPr>
          <a:xfrm>
            <a:off x="6226793" y="5662714"/>
            <a:ext cx="6801612" cy="1239894"/>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r>
              <a:rPr lang="pt-PT" sz="2400" b="1" dirty="0"/>
              <a:t>AC – </a:t>
            </a:r>
            <a:r>
              <a:rPr lang="pt-PT" sz="2400" b="1" dirty="0" err="1"/>
              <a:t>Machine</a:t>
            </a:r>
            <a:r>
              <a:rPr lang="pt-PT" sz="2400" b="1" dirty="0"/>
              <a:t> </a:t>
            </a:r>
            <a:r>
              <a:rPr lang="pt-PT" sz="2400" b="1" dirty="0" err="1"/>
              <a:t>Learning</a:t>
            </a:r>
            <a:r>
              <a:rPr lang="pt-PT" sz="2400" b="1" dirty="0"/>
              <a:t> 2023/2024</a:t>
            </a:r>
          </a:p>
        </p:txBody>
      </p:sp>
    </p:spTree>
    <p:extLst>
      <p:ext uri="{BB962C8B-B14F-4D97-AF65-F5344CB8AC3E}">
        <p14:creationId xmlns:p14="http://schemas.microsoft.com/office/powerpoint/2010/main" val="2656492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8D8DBC-06AA-2C5A-0A94-C370D62F102C}"/>
              </a:ext>
            </a:extLst>
          </p:cNvPr>
          <p:cNvSpPr>
            <a:spLocks noGrp="1"/>
          </p:cNvSpPr>
          <p:nvPr>
            <p:ph type="title"/>
          </p:nvPr>
        </p:nvSpPr>
        <p:spPr/>
        <p:txBody>
          <a:bodyPr/>
          <a:lstStyle/>
          <a:p>
            <a:r>
              <a:rPr lang="pt-PT" dirty="0"/>
              <a:t>Experimental Setup</a:t>
            </a:r>
          </a:p>
        </p:txBody>
      </p:sp>
      <p:sp>
        <p:nvSpPr>
          <p:cNvPr id="3" name="Marcador de Posição de Conteúdo 2">
            <a:extLst>
              <a:ext uri="{FF2B5EF4-FFF2-40B4-BE49-F238E27FC236}">
                <a16:creationId xmlns:a16="http://schemas.microsoft.com/office/drawing/2014/main" id="{4BF98680-B298-EC08-D2A1-C76F4720486C}"/>
              </a:ext>
            </a:extLst>
          </p:cNvPr>
          <p:cNvSpPr>
            <a:spLocks noGrp="1"/>
          </p:cNvSpPr>
          <p:nvPr>
            <p:ph idx="1"/>
          </p:nvPr>
        </p:nvSpPr>
        <p:spPr/>
        <p:txBody>
          <a:bodyPr/>
          <a:lstStyle/>
          <a:p>
            <a:endParaRPr lang="pt-PT"/>
          </a:p>
        </p:txBody>
      </p:sp>
    </p:spTree>
    <p:extLst>
      <p:ext uri="{BB962C8B-B14F-4D97-AF65-F5344CB8AC3E}">
        <p14:creationId xmlns:p14="http://schemas.microsoft.com/office/powerpoint/2010/main" val="3387298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4F8C47-E9F1-5A8E-98E4-BB381FC5CC1B}"/>
              </a:ext>
            </a:extLst>
          </p:cNvPr>
          <p:cNvSpPr>
            <a:spLocks noGrp="1"/>
          </p:cNvSpPr>
          <p:nvPr>
            <p:ph type="title"/>
          </p:nvPr>
        </p:nvSpPr>
        <p:spPr/>
        <p:txBody>
          <a:bodyPr/>
          <a:lstStyle/>
          <a:p>
            <a:r>
              <a:rPr lang="pt-PT" dirty="0" err="1"/>
              <a:t>Results</a:t>
            </a:r>
            <a:endParaRPr lang="pt-PT" dirty="0"/>
          </a:p>
        </p:txBody>
      </p:sp>
      <p:sp>
        <p:nvSpPr>
          <p:cNvPr id="3" name="Marcador de Posição de Conteúdo 2">
            <a:extLst>
              <a:ext uri="{FF2B5EF4-FFF2-40B4-BE49-F238E27FC236}">
                <a16:creationId xmlns:a16="http://schemas.microsoft.com/office/drawing/2014/main" id="{74E874F6-0926-BCD5-0745-9366A2D607DA}"/>
              </a:ext>
            </a:extLst>
          </p:cNvPr>
          <p:cNvSpPr>
            <a:spLocks noGrp="1"/>
          </p:cNvSpPr>
          <p:nvPr>
            <p:ph idx="1"/>
          </p:nvPr>
        </p:nvSpPr>
        <p:spPr/>
        <p:txBody>
          <a:bodyPr/>
          <a:lstStyle/>
          <a:p>
            <a:endParaRPr lang="pt-PT"/>
          </a:p>
        </p:txBody>
      </p:sp>
    </p:spTree>
    <p:extLst>
      <p:ext uri="{BB962C8B-B14F-4D97-AF65-F5344CB8AC3E}">
        <p14:creationId xmlns:p14="http://schemas.microsoft.com/office/powerpoint/2010/main" val="3698104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897CC4-F74F-7AFE-AF30-9681DF6B325C}"/>
              </a:ext>
            </a:extLst>
          </p:cNvPr>
          <p:cNvSpPr>
            <a:spLocks noGrp="1"/>
          </p:cNvSpPr>
          <p:nvPr>
            <p:ph type="title"/>
          </p:nvPr>
        </p:nvSpPr>
        <p:spPr/>
        <p:txBody>
          <a:bodyPr/>
          <a:lstStyle/>
          <a:p>
            <a:r>
              <a:rPr lang="pt-PT" dirty="0" err="1"/>
              <a:t>Results</a:t>
            </a:r>
            <a:endParaRPr lang="pt-PT" dirty="0"/>
          </a:p>
        </p:txBody>
      </p:sp>
      <p:sp>
        <p:nvSpPr>
          <p:cNvPr id="3" name="Marcador de Posição de Conteúdo 2">
            <a:extLst>
              <a:ext uri="{FF2B5EF4-FFF2-40B4-BE49-F238E27FC236}">
                <a16:creationId xmlns:a16="http://schemas.microsoft.com/office/drawing/2014/main" id="{92E74BE2-2B55-2A9A-620C-05A72B947D4E}"/>
              </a:ext>
            </a:extLst>
          </p:cNvPr>
          <p:cNvSpPr>
            <a:spLocks noGrp="1"/>
          </p:cNvSpPr>
          <p:nvPr>
            <p:ph idx="1"/>
          </p:nvPr>
        </p:nvSpPr>
        <p:spPr/>
        <p:txBody>
          <a:bodyPr/>
          <a:lstStyle/>
          <a:p>
            <a:endParaRPr lang="pt-PT"/>
          </a:p>
        </p:txBody>
      </p:sp>
    </p:spTree>
    <p:extLst>
      <p:ext uri="{BB962C8B-B14F-4D97-AF65-F5344CB8AC3E}">
        <p14:creationId xmlns:p14="http://schemas.microsoft.com/office/powerpoint/2010/main" val="1527478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129481-6409-4096-394F-42C35B7C8B53}"/>
              </a:ext>
            </a:extLst>
          </p:cNvPr>
          <p:cNvSpPr>
            <a:spLocks noGrp="1"/>
          </p:cNvSpPr>
          <p:nvPr>
            <p:ph type="title"/>
          </p:nvPr>
        </p:nvSpPr>
        <p:spPr/>
        <p:txBody>
          <a:bodyPr/>
          <a:lstStyle/>
          <a:p>
            <a:r>
              <a:rPr lang="pt-PT" dirty="0" err="1"/>
              <a:t>Conclusions</a:t>
            </a:r>
            <a:endParaRPr lang="pt-PT" dirty="0"/>
          </a:p>
        </p:txBody>
      </p:sp>
      <p:sp>
        <p:nvSpPr>
          <p:cNvPr id="3" name="Marcador de Posição de Conteúdo 2">
            <a:extLst>
              <a:ext uri="{FF2B5EF4-FFF2-40B4-BE49-F238E27FC236}">
                <a16:creationId xmlns:a16="http://schemas.microsoft.com/office/drawing/2014/main" id="{FA8BEC33-50C3-AB46-BE21-6ECC028FD1CF}"/>
              </a:ext>
            </a:extLst>
          </p:cNvPr>
          <p:cNvSpPr>
            <a:spLocks noGrp="1"/>
          </p:cNvSpPr>
          <p:nvPr>
            <p:ph idx="1"/>
          </p:nvPr>
        </p:nvSpPr>
        <p:spPr/>
        <p:txBody>
          <a:bodyPr/>
          <a:lstStyle/>
          <a:p>
            <a:endParaRPr lang="pt-PT"/>
          </a:p>
        </p:txBody>
      </p:sp>
    </p:spTree>
    <p:extLst>
      <p:ext uri="{BB962C8B-B14F-4D97-AF65-F5344CB8AC3E}">
        <p14:creationId xmlns:p14="http://schemas.microsoft.com/office/powerpoint/2010/main" val="3817316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F727A-69B0-67ED-2E37-1D58A1B40F1A}"/>
              </a:ext>
            </a:extLst>
          </p:cNvPr>
          <p:cNvSpPr>
            <a:spLocks noGrp="1"/>
          </p:cNvSpPr>
          <p:nvPr>
            <p:ph type="title"/>
          </p:nvPr>
        </p:nvSpPr>
        <p:spPr>
          <a:xfrm>
            <a:off x="1086928" y="382385"/>
            <a:ext cx="10791646" cy="1492132"/>
          </a:xfrm>
        </p:spPr>
        <p:txBody>
          <a:bodyPr/>
          <a:lstStyle/>
          <a:p>
            <a:r>
              <a:rPr lang="en-US" dirty="0"/>
              <a:t>Evaluation Methodology: problems</a:t>
            </a:r>
          </a:p>
        </p:txBody>
      </p:sp>
      <p:sp>
        <p:nvSpPr>
          <p:cNvPr id="3" name="Content Placeholder 2">
            <a:extLst>
              <a:ext uri="{FF2B5EF4-FFF2-40B4-BE49-F238E27FC236}">
                <a16:creationId xmlns:a16="http://schemas.microsoft.com/office/drawing/2014/main" id="{15FA2797-CAF7-7C29-6BD5-BFA3A69B3929}"/>
              </a:ext>
            </a:extLst>
          </p:cNvPr>
          <p:cNvSpPr>
            <a:spLocks noGrp="1"/>
          </p:cNvSpPr>
          <p:nvPr>
            <p:ph idx="1"/>
          </p:nvPr>
        </p:nvSpPr>
        <p:spPr/>
        <p:txBody>
          <a:bodyPr/>
          <a:lstStyle/>
          <a:p>
            <a:r>
              <a:rPr lang="en-US" dirty="0"/>
              <a:t>In this project, we did not use the Hold-out methodology for evaluating our models since this technique does not provide sufficient data training the models. For this reason, we applied the Stratified K Folding methodology. However, the standard implementation of this technique is not suitable for the problem at hand since it splits the data regardless of its semantical meaning. </a:t>
            </a:r>
          </a:p>
          <a:p>
            <a:r>
              <a:rPr lang="en-US" dirty="0"/>
              <a:t>In this case, a likely scenario would be, for example, training the model with portions of data from seasons 5 and 8, but testing would be done with the complete data from season 7.  This is not a realistic scenario; therefore, it cannot be used to train and evaluate our models.</a:t>
            </a:r>
          </a:p>
        </p:txBody>
      </p:sp>
    </p:spTree>
    <p:extLst>
      <p:ext uri="{BB962C8B-B14F-4D97-AF65-F5344CB8AC3E}">
        <p14:creationId xmlns:p14="http://schemas.microsoft.com/office/powerpoint/2010/main" val="687550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28B24-357B-1C73-730A-6F6D0AD7EDCB}"/>
              </a:ext>
            </a:extLst>
          </p:cNvPr>
          <p:cNvSpPr>
            <a:spLocks noGrp="1"/>
          </p:cNvSpPr>
          <p:nvPr>
            <p:ph type="title"/>
          </p:nvPr>
        </p:nvSpPr>
        <p:spPr>
          <a:xfrm>
            <a:off x="1048957" y="373759"/>
            <a:ext cx="10583764" cy="1492132"/>
          </a:xfrm>
        </p:spPr>
        <p:txBody>
          <a:bodyPr/>
          <a:lstStyle/>
          <a:p>
            <a:r>
              <a:rPr lang="en-US" dirty="0"/>
              <a:t>Evaluation Methodology: Solution</a:t>
            </a:r>
            <a:endParaRPr lang="pt-PT" dirty="0"/>
          </a:p>
        </p:txBody>
      </p:sp>
      <p:sp>
        <p:nvSpPr>
          <p:cNvPr id="3" name="Content Placeholder 2">
            <a:extLst>
              <a:ext uri="{FF2B5EF4-FFF2-40B4-BE49-F238E27FC236}">
                <a16:creationId xmlns:a16="http://schemas.microsoft.com/office/drawing/2014/main" id="{C2FE6B95-8C37-6837-AEB6-768D4BCF8FFD}"/>
              </a:ext>
            </a:extLst>
          </p:cNvPr>
          <p:cNvSpPr>
            <a:spLocks noGrp="1"/>
          </p:cNvSpPr>
          <p:nvPr>
            <p:ph idx="1"/>
          </p:nvPr>
        </p:nvSpPr>
        <p:spPr>
          <a:xfrm>
            <a:off x="1251678" y="2286001"/>
            <a:ext cx="10178322" cy="3821501"/>
          </a:xfrm>
        </p:spPr>
        <p:txBody>
          <a:bodyPr>
            <a:normAutofit fontScale="92500" lnSpcReduction="10000"/>
          </a:bodyPr>
          <a:lstStyle/>
          <a:p>
            <a:r>
              <a:rPr lang="en-US" dirty="0"/>
              <a:t>To implement a version of the Stratified K Folding technique that pays attention to the semantic meaning of the data, we followed the advice given in the theoretical classes.</a:t>
            </a:r>
          </a:p>
          <a:p>
            <a:r>
              <a:rPr lang="en-US" dirty="0"/>
              <a:t>Instead of grouping random data from the main dataset into k folds, we implemented an alternative that mimics the functioning of a sliding window. </a:t>
            </a:r>
          </a:p>
          <a:p>
            <a:r>
              <a:rPr lang="en-US" dirty="0"/>
              <a:t>Each fold only contains data from complete seasons.</a:t>
            </a:r>
          </a:p>
          <a:p>
            <a:r>
              <a:rPr lang="en-US" dirty="0"/>
              <a:t>The several folds are obtained by adjusting the time delta of the algorithm. For example, if the dataset contains data from 6 years and we are dividing the data into 3 folds, each fold will contain the data corresponding to 2 years.</a:t>
            </a:r>
          </a:p>
          <a:p>
            <a:r>
              <a:rPr lang="en-US" dirty="0"/>
              <a:t>Using this approach, we were able to train our models with different window sizes, keeping their semantic meaning and simulating a realistic situation, therefore resulting in more reliable predictions.</a:t>
            </a:r>
          </a:p>
        </p:txBody>
      </p:sp>
    </p:spTree>
    <p:extLst>
      <p:ext uri="{BB962C8B-B14F-4D97-AF65-F5344CB8AC3E}">
        <p14:creationId xmlns:p14="http://schemas.microsoft.com/office/powerpoint/2010/main" val="2539666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A46AD-B0D0-1383-A109-8435C17452CC}"/>
              </a:ext>
            </a:extLst>
          </p:cNvPr>
          <p:cNvSpPr>
            <a:spLocks noGrp="1"/>
          </p:cNvSpPr>
          <p:nvPr>
            <p:ph type="title"/>
          </p:nvPr>
        </p:nvSpPr>
        <p:spPr/>
        <p:txBody>
          <a:bodyPr/>
          <a:lstStyle/>
          <a:p>
            <a:r>
              <a:rPr lang="pt-PT" dirty="0" err="1"/>
              <a:t>Lagged</a:t>
            </a:r>
            <a:r>
              <a:rPr lang="pt-PT" dirty="0"/>
              <a:t> </a:t>
            </a:r>
            <a:r>
              <a:rPr lang="pt-PT" dirty="0" err="1"/>
              <a:t>features</a:t>
            </a:r>
            <a:r>
              <a:rPr lang="pt-PT" dirty="0"/>
              <a:t> </a:t>
            </a:r>
            <a:r>
              <a:rPr lang="pt-PT" dirty="0" err="1"/>
              <a:t>idea</a:t>
            </a:r>
            <a:endParaRPr lang="pt-PT" dirty="0"/>
          </a:p>
        </p:txBody>
      </p:sp>
      <p:sp>
        <p:nvSpPr>
          <p:cNvPr id="3" name="Content Placeholder 2">
            <a:extLst>
              <a:ext uri="{FF2B5EF4-FFF2-40B4-BE49-F238E27FC236}">
                <a16:creationId xmlns:a16="http://schemas.microsoft.com/office/drawing/2014/main" id="{A7BF94BD-C26B-B459-6395-09B9133FC427}"/>
              </a:ext>
            </a:extLst>
          </p:cNvPr>
          <p:cNvSpPr>
            <a:spLocks noGrp="1"/>
          </p:cNvSpPr>
          <p:nvPr>
            <p:ph idx="1"/>
          </p:nvPr>
        </p:nvSpPr>
        <p:spPr/>
        <p:txBody>
          <a:bodyPr/>
          <a:lstStyle/>
          <a:p>
            <a:r>
              <a:rPr lang="en-US" dirty="0"/>
              <a:t>To complement the Sliding Window methodology, we applied Feature Engineering to our data.</a:t>
            </a:r>
          </a:p>
          <a:p>
            <a:r>
              <a:rPr lang="en-US" dirty="0" err="1">
                <a:solidFill>
                  <a:srgbClr val="FF0000"/>
                </a:solidFill>
              </a:rPr>
              <a:t>Precisa</a:t>
            </a:r>
            <a:r>
              <a:rPr lang="en-US" dirty="0">
                <a:solidFill>
                  <a:srgbClr val="FF0000"/>
                </a:solidFill>
              </a:rPr>
              <a:t> de ser </a:t>
            </a:r>
            <a:r>
              <a:rPr lang="en-US" dirty="0" err="1">
                <a:solidFill>
                  <a:srgbClr val="FF0000"/>
                </a:solidFill>
              </a:rPr>
              <a:t>descrito</a:t>
            </a:r>
            <a:endParaRPr lang="en-US" dirty="0">
              <a:solidFill>
                <a:srgbClr val="FF0000"/>
              </a:solidFill>
            </a:endParaRPr>
          </a:p>
          <a:p>
            <a:endParaRPr lang="en-US" dirty="0"/>
          </a:p>
        </p:txBody>
      </p:sp>
    </p:spTree>
    <p:extLst>
      <p:ext uri="{BB962C8B-B14F-4D97-AF65-F5344CB8AC3E}">
        <p14:creationId xmlns:p14="http://schemas.microsoft.com/office/powerpoint/2010/main" val="956684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FFD99-BE56-28B6-36A2-8C5D0A5C3332}"/>
              </a:ext>
            </a:extLst>
          </p:cNvPr>
          <p:cNvSpPr>
            <a:spLocks noGrp="1"/>
          </p:cNvSpPr>
          <p:nvPr>
            <p:ph type="title"/>
          </p:nvPr>
        </p:nvSpPr>
        <p:spPr/>
        <p:txBody>
          <a:bodyPr/>
          <a:lstStyle/>
          <a:p>
            <a:r>
              <a:rPr lang="pt-PT" dirty="0"/>
              <a:t>ML MODELS </a:t>
            </a:r>
            <a:r>
              <a:rPr lang="pt-PT" dirty="0" err="1"/>
              <a:t>EXplored</a:t>
            </a:r>
            <a:endParaRPr lang="pt-PT" dirty="0"/>
          </a:p>
        </p:txBody>
      </p:sp>
      <p:sp>
        <p:nvSpPr>
          <p:cNvPr id="3" name="Content Placeholder 2">
            <a:extLst>
              <a:ext uri="{FF2B5EF4-FFF2-40B4-BE49-F238E27FC236}">
                <a16:creationId xmlns:a16="http://schemas.microsoft.com/office/drawing/2014/main" id="{2D851BEA-9B0F-393F-4520-EAC95A04C792}"/>
              </a:ext>
            </a:extLst>
          </p:cNvPr>
          <p:cNvSpPr>
            <a:spLocks noGrp="1"/>
          </p:cNvSpPr>
          <p:nvPr>
            <p:ph idx="1"/>
          </p:nvPr>
        </p:nvSpPr>
        <p:spPr/>
        <p:txBody>
          <a:bodyPr>
            <a:normAutofit fontScale="85000" lnSpcReduction="10000"/>
          </a:bodyPr>
          <a:lstStyle/>
          <a:p>
            <a:r>
              <a:rPr lang="en-US" dirty="0"/>
              <a:t>In the upcoming slide, we will enumerate the Machine Learning models utilized for predicting the qualification of basketball teams for the playoffs.</a:t>
            </a:r>
          </a:p>
          <a:p>
            <a:r>
              <a:rPr lang="en-US" dirty="0"/>
              <a:t>In this project, we explored both regression and classifier models, depending on our target variable.</a:t>
            </a:r>
          </a:p>
          <a:p>
            <a:r>
              <a:rPr lang="en-US" dirty="0"/>
              <a:t>The regression models were used to predict each player future performance, by computing the value of the player’s EFF and DPR performance metrics in the upcoming season. Furthermore, we also used this type models to predict the likelihood of the team’s qualification to the playoff. </a:t>
            </a:r>
          </a:p>
          <a:p>
            <a:r>
              <a:rPr lang="en-US" dirty="0"/>
              <a:t>We opted for regression models over classifiers due to our specific objective of computing a score ranging from 0 to 1, a metric that would determine the top 8 teams eligible for playoff qualification. This approach allowed us to scrutinize and compare the likelihoods of qualification, enabling us to select the most suitable ones, rather than blindly designating 8 teams with a "Y" label, devoid of additional criteria.</a:t>
            </a:r>
          </a:p>
          <a:p>
            <a:r>
              <a:rPr lang="en-US" dirty="0"/>
              <a:t>However, for didactic purposes, we also employed classifier models to forecast playoff qualification, offering a valuable basis for contrasting the outcomes against those produced by the regression models.</a:t>
            </a:r>
          </a:p>
        </p:txBody>
      </p:sp>
    </p:spTree>
    <p:extLst>
      <p:ext uri="{BB962C8B-B14F-4D97-AF65-F5344CB8AC3E}">
        <p14:creationId xmlns:p14="http://schemas.microsoft.com/office/powerpoint/2010/main" val="1154948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5D58C-621B-9CE6-F53B-595EE192AE01}"/>
              </a:ext>
            </a:extLst>
          </p:cNvPr>
          <p:cNvSpPr>
            <a:spLocks noGrp="1"/>
          </p:cNvSpPr>
          <p:nvPr>
            <p:ph type="title"/>
          </p:nvPr>
        </p:nvSpPr>
        <p:spPr/>
        <p:txBody>
          <a:bodyPr/>
          <a:lstStyle/>
          <a:p>
            <a:r>
              <a:rPr lang="pt-PT" dirty="0"/>
              <a:t>ML </a:t>
            </a:r>
            <a:r>
              <a:rPr lang="pt-PT" dirty="0" err="1"/>
              <a:t>Models</a:t>
            </a:r>
            <a:r>
              <a:rPr lang="pt-PT" dirty="0"/>
              <a:t> </a:t>
            </a:r>
            <a:r>
              <a:rPr lang="pt-PT" dirty="0" err="1"/>
              <a:t>explored</a:t>
            </a:r>
            <a:endParaRPr lang="pt-PT" dirty="0"/>
          </a:p>
        </p:txBody>
      </p:sp>
      <p:sp>
        <p:nvSpPr>
          <p:cNvPr id="3" name="Content Placeholder 2">
            <a:extLst>
              <a:ext uri="{FF2B5EF4-FFF2-40B4-BE49-F238E27FC236}">
                <a16:creationId xmlns:a16="http://schemas.microsoft.com/office/drawing/2014/main" id="{262A59F9-0FFE-FF01-0D39-09C35D6658D4}"/>
              </a:ext>
            </a:extLst>
          </p:cNvPr>
          <p:cNvSpPr>
            <a:spLocks noGrp="1"/>
          </p:cNvSpPr>
          <p:nvPr>
            <p:ph idx="1"/>
          </p:nvPr>
        </p:nvSpPr>
        <p:spPr>
          <a:xfrm>
            <a:off x="1251678" y="2286001"/>
            <a:ext cx="10178322" cy="3942271"/>
          </a:xfrm>
        </p:spPr>
        <p:txBody>
          <a:bodyPr numCol="2">
            <a:normAutofit/>
          </a:bodyPr>
          <a:lstStyle/>
          <a:p>
            <a:r>
              <a:rPr lang="pt-PT" dirty="0" err="1"/>
              <a:t>Regression</a:t>
            </a:r>
            <a:r>
              <a:rPr lang="pt-PT" dirty="0"/>
              <a:t> </a:t>
            </a:r>
            <a:r>
              <a:rPr lang="pt-PT" dirty="0" err="1"/>
              <a:t>models</a:t>
            </a:r>
            <a:r>
              <a:rPr lang="pt-PT" dirty="0"/>
              <a:t>:</a:t>
            </a:r>
          </a:p>
          <a:p>
            <a:pPr lvl="1"/>
            <a:r>
              <a:rPr lang="pt-PT" dirty="0"/>
              <a:t>Linear </a:t>
            </a:r>
            <a:r>
              <a:rPr lang="pt-PT" dirty="0" err="1"/>
              <a:t>Regression</a:t>
            </a:r>
            <a:endParaRPr lang="pt-PT" dirty="0"/>
          </a:p>
          <a:p>
            <a:pPr lvl="1"/>
            <a:r>
              <a:rPr lang="pt-PT" dirty="0" err="1"/>
              <a:t>Random</a:t>
            </a:r>
            <a:r>
              <a:rPr lang="pt-PT" dirty="0"/>
              <a:t> </a:t>
            </a:r>
            <a:r>
              <a:rPr lang="pt-PT" dirty="0" err="1"/>
              <a:t>Forest</a:t>
            </a:r>
            <a:r>
              <a:rPr lang="pt-PT" dirty="0"/>
              <a:t> </a:t>
            </a:r>
            <a:r>
              <a:rPr lang="pt-PT" dirty="0" err="1"/>
              <a:t>Regressor</a:t>
            </a:r>
            <a:endParaRPr lang="pt-PT" dirty="0"/>
          </a:p>
          <a:p>
            <a:pPr lvl="1"/>
            <a:r>
              <a:rPr lang="pt-PT" dirty="0"/>
              <a:t>Gradiente </a:t>
            </a:r>
            <a:r>
              <a:rPr lang="pt-PT" dirty="0" err="1"/>
              <a:t>Boosting</a:t>
            </a:r>
            <a:r>
              <a:rPr lang="pt-PT" dirty="0"/>
              <a:t> </a:t>
            </a:r>
            <a:r>
              <a:rPr lang="pt-PT" dirty="0" err="1"/>
              <a:t>Regressor</a:t>
            </a:r>
            <a:endParaRPr lang="pt-PT" dirty="0"/>
          </a:p>
          <a:p>
            <a:pPr lvl="1"/>
            <a:r>
              <a:rPr lang="pt-PT" dirty="0" err="1"/>
              <a:t>Support</a:t>
            </a:r>
            <a:r>
              <a:rPr lang="pt-PT" dirty="0"/>
              <a:t> </a:t>
            </a:r>
            <a:r>
              <a:rPr lang="pt-PT" dirty="0" err="1"/>
              <a:t>Vector</a:t>
            </a:r>
            <a:r>
              <a:rPr lang="pt-PT" dirty="0"/>
              <a:t> </a:t>
            </a:r>
            <a:r>
              <a:rPr lang="pt-PT" dirty="0" err="1"/>
              <a:t>Regressor</a:t>
            </a:r>
            <a:endParaRPr lang="pt-PT" dirty="0"/>
          </a:p>
          <a:p>
            <a:pPr lvl="1"/>
            <a:r>
              <a:rPr lang="pt-PT" dirty="0" err="1"/>
              <a:t>Ridge</a:t>
            </a:r>
            <a:r>
              <a:rPr lang="pt-PT" dirty="0"/>
              <a:t> </a:t>
            </a:r>
            <a:r>
              <a:rPr lang="pt-PT" dirty="0" err="1"/>
              <a:t>Regression</a:t>
            </a:r>
            <a:endParaRPr lang="pt-PT" dirty="0"/>
          </a:p>
          <a:p>
            <a:pPr lvl="1"/>
            <a:r>
              <a:rPr lang="pt-PT" dirty="0"/>
              <a:t>Lasso </a:t>
            </a:r>
            <a:r>
              <a:rPr lang="pt-PT" dirty="0" err="1"/>
              <a:t>Regression</a:t>
            </a:r>
            <a:endParaRPr lang="pt-PT" dirty="0"/>
          </a:p>
          <a:p>
            <a:pPr lvl="1"/>
            <a:r>
              <a:rPr lang="pt-PT" dirty="0"/>
              <a:t>MLP </a:t>
            </a:r>
            <a:r>
              <a:rPr lang="pt-PT" dirty="0" err="1"/>
              <a:t>Regressor</a:t>
            </a:r>
            <a:endParaRPr lang="pt-PT" dirty="0"/>
          </a:p>
          <a:p>
            <a:pPr lvl="1"/>
            <a:endParaRPr lang="pt-PT" dirty="0"/>
          </a:p>
          <a:p>
            <a:pPr lvl="1"/>
            <a:endParaRPr lang="pt-PT" dirty="0"/>
          </a:p>
          <a:p>
            <a:pPr lvl="1">
              <a:buFont typeface="Arial" panose="020B0604020202020204" pitchFamily="34" charset="0"/>
              <a:buChar char="•"/>
            </a:pPr>
            <a:r>
              <a:rPr lang="pt-PT" dirty="0" err="1"/>
              <a:t>Classifier</a:t>
            </a:r>
            <a:r>
              <a:rPr lang="pt-PT" dirty="0"/>
              <a:t> </a:t>
            </a:r>
            <a:r>
              <a:rPr lang="pt-PT" dirty="0" err="1"/>
              <a:t>models</a:t>
            </a:r>
            <a:r>
              <a:rPr lang="pt-PT" dirty="0"/>
              <a:t>:</a:t>
            </a:r>
          </a:p>
          <a:p>
            <a:pPr lvl="2">
              <a:buFont typeface="Gill Sans MT" panose="020B0502020104020203" pitchFamily="34" charset="0"/>
              <a:buChar char="–"/>
            </a:pPr>
            <a:r>
              <a:rPr lang="pt-PT" dirty="0"/>
              <a:t>Linear SVC</a:t>
            </a:r>
          </a:p>
          <a:p>
            <a:pPr lvl="2">
              <a:buFont typeface="Gill Sans MT" panose="020B0502020104020203" pitchFamily="34" charset="0"/>
              <a:buChar char="–"/>
            </a:pPr>
            <a:r>
              <a:rPr lang="pt-PT" dirty="0" err="1"/>
              <a:t>Naive</a:t>
            </a:r>
            <a:r>
              <a:rPr lang="pt-PT" dirty="0"/>
              <a:t> </a:t>
            </a:r>
            <a:r>
              <a:rPr lang="pt-PT" dirty="0" err="1"/>
              <a:t>Bayes</a:t>
            </a:r>
            <a:endParaRPr lang="pt-PT" dirty="0"/>
          </a:p>
          <a:p>
            <a:pPr lvl="2">
              <a:buFont typeface="Gill Sans MT" panose="020B0502020104020203" pitchFamily="34" charset="0"/>
              <a:buChar char="–"/>
            </a:pPr>
            <a:r>
              <a:rPr lang="pt-PT" dirty="0"/>
              <a:t>K-</a:t>
            </a:r>
            <a:r>
              <a:rPr lang="pt-PT" dirty="0" err="1"/>
              <a:t>Nearest</a:t>
            </a:r>
            <a:r>
              <a:rPr lang="pt-PT" dirty="0"/>
              <a:t> </a:t>
            </a:r>
            <a:r>
              <a:rPr lang="pt-PT" dirty="0" err="1"/>
              <a:t>Neighbours</a:t>
            </a:r>
            <a:r>
              <a:rPr lang="pt-PT" dirty="0"/>
              <a:t> </a:t>
            </a:r>
            <a:r>
              <a:rPr lang="pt-PT" dirty="0" err="1"/>
              <a:t>Classifier</a:t>
            </a:r>
            <a:endParaRPr lang="pt-PT" dirty="0"/>
          </a:p>
          <a:p>
            <a:pPr lvl="2">
              <a:buFont typeface="Gill Sans MT" panose="020B0502020104020203" pitchFamily="34" charset="0"/>
              <a:buChar char="–"/>
            </a:pPr>
            <a:r>
              <a:rPr lang="pt-PT" dirty="0" err="1"/>
              <a:t>Support</a:t>
            </a:r>
            <a:r>
              <a:rPr lang="pt-PT" dirty="0"/>
              <a:t> </a:t>
            </a:r>
            <a:r>
              <a:rPr lang="pt-PT" dirty="0" err="1"/>
              <a:t>Vector</a:t>
            </a:r>
            <a:r>
              <a:rPr lang="pt-PT" dirty="0"/>
              <a:t> </a:t>
            </a:r>
            <a:r>
              <a:rPr lang="pt-PT" dirty="0" err="1"/>
              <a:t>Classifier</a:t>
            </a:r>
            <a:endParaRPr lang="pt-PT" dirty="0"/>
          </a:p>
          <a:p>
            <a:pPr lvl="2">
              <a:buFont typeface="Gill Sans MT" panose="020B0502020104020203" pitchFamily="34" charset="0"/>
              <a:buChar char="–"/>
            </a:pPr>
            <a:r>
              <a:rPr lang="pt-PT" dirty="0" err="1"/>
              <a:t>Voting</a:t>
            </a:r>
            <a:r>
              <a:rPr lang="pt-PT" dirty="0"/>
              <a:t> </a:t>
            </a:r>
            <a:r>
              <a:rPr lang="pt-PT" dirty="0" err="1"/>
              <a:t>Classifier</a:t>
            </a:r>
            <a:r>
              <a:rPr lang="pt-PT" dirty="0"/>
              <a:t> (Ensemble)</a:t>
            </a:r>
          </a:p>
          <a:p>
            <a:pPr lvl="3"/>
            <a:r>
              <a:rPr lang="pt-PT" dirty="0" err="1"/>
              <a:t>Logistic</a:t>
            </a:r>
            <a:r>
              <a:rPr lang="pt-PT" dirty="0"/>
              <a:t> </a:t>
            </a:r>
            <a:r>
              <a:rPr lang="pt-PT" dirty="0" err="1"/>
              <a:t>Regression</a:t>
            </a:r>
            <a:endParaRPr lang="pt-PT" dirty="0"/>
          </a:p>
          <a:p>
            <a:pPr lvl="3"/>
            <a:r>
              <a:rPr lang="pt-PT" dirty="0" err="1"/>
              <a:t>Random</a:t>
            </a:r>
            <a:r>
              <a:rPr lang="pt-PT" dirty="0"/>
              <a:t> </a:t>
            </a:r>
            <a:r>
              <a:rPr lang="pt-PT" dirty="0" err="1"/>
              <a:t>Forest</a:t>
            </a:r>
            <a:r>
              <a:rPr lang="pt-PT" dirty="0"/>
              <a:t> </a:t>
            </a:r>
            <a:r>
              <a:rPr lang="pt-PT" dirty="0" err="1"/>
              <a:t>Classifier</a:t>
            </a:r>
            <a:endParaRPr lang="pt-PT" dirty="0"/>
          </a:p>
          <a:p>
            <a:pPr lvl="3"/>
            <a:r>
              <a:rPr lang="pt-PT" dirty="0" err="1"/>
              <a:t>Decision</a:t>
            </a:r>
            <a:r>
              <a:rPr lang="pt-PT" dirty="0"/>
              <a:t> </a:t>
            </a:r>
            <a:r>
              <a:rPr lang="pt-PT" dirty="0" err="1"/>
              <a:t>Tree</a:t>
            </a:r>
            <a:r>
              <a:rPr lang="pt-PT" dirty="0"/>
              <a:t> </a:t>
            </a:r>
            <a:r>
              <a:rPr lang="pt-PT" dirty="0" err="1"/>
              <a:t>Classifier</a:t>
            </a:r>
            <a:endParaRPr lang="pt-PT" dirty="0"/>
          </a:p>
          <a:p>
            <a:pPr lvl="1">
              <a:buFont typeface="Arial" panose="020B0604020202020204" pitchFamily="34" charset="0"/>
              <a:buChar char="•"/>
            </a:pPr>
            <a:endParaRPr lang="pt-PT" dirty="0"/>
          </a:p>
          <a:p>
            <a:pPr lvl="2"/>
            <a:endParaRPr lang="pt-PT" dirty="0"/>
          </a:p>
        </p:txBody>
      </p:sp>
    </p:spTree>
    <p:extLst>
      <p:ext uri="{BB962C8B-B14F-4D97-AF65-F5344CB8AC3E}">
        <p14:creationId xmlns:p14="http://schemas.microsoft.com/office/powerpoint/2010/main" val="674622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FADEC-F0B5-02D4-F625-BC4FCDB73D35}"/>
              </a:ext>
            </a:extLst>
          </p:cNvPr>
          <p:cNvSpPr>
            <a:spLocks noGrp="1"/>
          </p:cNvSpPr>
          <p:nvPr>
            <p:ph type="title"/>
          </p:nvPr>
        </p:nvSpPr>
        <p:spPr/>
        <p:txBody>
          <a:bodyPr/>
          <a:lstStyle/>
          <a:p>
            <a:r>
              <a:rPr lang="pt-PT" dirty="0" err="1"/>
              <a:t>Scalers</a:t>
            </a:r>
            <a:r>
              <a:rPr lang="pt-PT" dirty="0"/>
              <a:t> </a:t>
            </a:r>
            <a:r>
              <a:rPr lang="pt-PT" dirty="0" err="1"/>
              <a:t>explored</a:t>
            </a:r>
            <a:endParaRPr lang="pt-PT" dirty="0"/>
          </a:p>
        </p:txBody>
      </p:sp>
      <p:sp>
        <p:nvSpPr>
          <p:cNvPr id="3" name="Content Placeholder 2">
            <a:extLst>
              <a:ext uri="{FF2B5EF4-FFF2-40B4-BE49-F238E27FC236}">
                <a16:creationId xmlns:a16="http://schemas.microsoft.com/office/drawing/2014/main" id="{2D048246-85DA-FEB5-B662-10C25F7A7CAC}"/>
              </a:ext>
            </a:extLst>
          </p:cNvPr>
          <p:cNvSpPr>
            <a:spLocks noGrp="1"/>
          </p:cNvSpPr>
          <p:nvPr>
            <p:ph idx="1"/>
          </p:nvPr>
        </p:nvSpPr>
        <p:spPr/>
        <p:txBody>
          <a:bodyPr/>
          <a:lstStyle/>
          <a:p>
            <a:r>
              <a:rPr lang="en-US" dirty="0"/>
              <a:t>Given that the output of a Machine Learning algorithm is intricately tied to the input data it receives, we embarked on an exploration of diverse data normalization techniques. Our aim was to assess the impact of these normalization methods on the performance of each model.</a:t>
            </a:r>
          </a:p>
          <a:p>
            <a:r>
              <a:rPr lang="en-US" dirty="0"/>
              <a:t>To this end, we conducted a comparative analysis of the following scaling algorithms:</a:t>
            </a:r>
          </a:p>
          <a:p>
            <a:pPr lvl="1"/>
            <a:r>
              <a:rPr lang="en-US" dirty="0"/>
              <a:t>Standard Scaler</a:t>
            </a:r>
          </a:p>
          <a:p>
            <a:pPr lvl="1"/>
            <a:r>
              <a:rPr lang="en-US" dirty="0" err="1"/>
              <a:t>MinMax</a:t>
            </a:r>
            <a:r>
              <a:rPr lang="en-US" dirty="0"/>
              <a:t> Scaler</a:t>
            </a:r>
          </a:p>
          <a:p>
            <a:pPr lvl="1"/>
            <a:r>
              <a:rPr lang="en-US" dirty="0"/>
              <a:t>Robust Scaler</a:t>
            </a:r>
          </a:p>
          <a:p>
            <a:pPr lvl="1"/>
            <a:r>
              <a:rPr lang="en-US" dirty="0" err="1"/>
              <a:t>MaxAbs</a:t>
            </a:r>
            <a:r>
              <a:rPr lang="en-US" dirty="0"/>
              <a:t> Scaler</a:t>
            </a:r>
          </a:p>
          <a:p>
            <a:pPr lvl="1"/>
            <a:r>
              <a:rPr lang="en-US" dirty="0"/>
              <a:t>Normalizer</a:t>
            </a:r>
          </a:p>
        </p:txBody>
      </p:sp>
    </p:spTree>
    <p:extLst>
      <p:ext uri="{BB962C8B-B14F-4D97-AF65-F5344CB8AC3E}">
        <p14:creationId xmlns:p14="http://schemas.microsoft.com/office/powerpoint/2010/main" val="3182572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45C8BF-6D24-1EC9-AF02-6A7830A81A84}"/>
              </a:ext>
            </a:extLst>
          </p:cNvPr>
          <p:cNvSpPr>
            <a:spLocks noGrp="1"/>
          </p:cNvSpPr>
          <p:nvPr>
            <p:ph type="title"/>
          </p:nvPr>
        </p:nvSpPr>
        <p:spPr/>
        <p:txBody>
          <a:bodyPr/>
          <a:lstStyle/>
          <a:p>
            <a:r>
              <a:rPr lang="pt-PT" dirty="0" err="1"/>
              <a:t>Domain</a:t>
            </a:r>
            <a:r>
              <a:rPr lang="pt-PT" dirty="0"/>
              <a:t> </a:t>
            </a:r>
            <a:r>
              <a:rPr lang="pt-PT" dirty="0" err="1"/>
              <a:t>description</a:t>
            </a:r>
            <a:endParaRPr lang="pt-PT" dirty="0"/>
          </a:p>
        </p:txBody>
      </p:sp>
      <p:sp>
        <p:nvSpPr>
          <p:cNvPr id="3" name="Marcador de Posição de Conteúdo 2">
            <a:extLst>
              <a:ext uri="{FF2B5EF4-FFF2-40B4-BE49-F238E27FC236}">
                <a16:creationId xmlns:a16="http://schemas.microsoft.com/office/drawing/2014/main" id="{FDB30777-F711-D17E-8B97-BB5AAC1ED375}"/>
              </a:ext>
            </a:extLst>
          </p:cNvPr>
          <p:cNvSpPr>
            <a:spLocks noGrp="1"/>
          </p:cNvSpPr>
          <p:nvPr>
            <p:ph idx="1"/>
          </p:nvPr>
        </p:nvSpPr>
        <p:spPr>
          <a:xfrm>
            <a:off x="1615315" y="1846253"/>
            <a:ext cx="3663767" cy="3101983"/>
          </a:xfrm>
        </p:spPr>
        <p:txBody>
          <a:bodyPr>
            <a:normAutofit/>
          </a:bodyPr>
          <a:lstStyle/>
          <a:p>
            <a:r>
              <a:rPr lang="en-US" sz="1800" dirty="0"/>
              <a:t>For 10 seasons (years) data from players, teams, coaches, games, and several other metrics were gathered and arranged on this dataset.</a:t>
            </a:r>
          </a:p>
          <a:p>
            <a:r>
              <a:rPr lang="pt-PT" sz="1800" dirty="0" err="1"/>
              <a:t>Our</a:t>
            </a:r>
            <a:r>
              <a:rPr lang="pt-PT" sz="1800" dirty="0"/>
              <a:t> </a:t>
            </a:r>
            <a:r>
              <a:rPr lang="pt-PT" sz="1800" dirty="0" err="1"/>
              <a:t>main</a:t>
            </a:r>
            <a:r>
              <a:rPr lang="pt-PT" sz="1800" dirty="0"/>
              <a:t> </a:t>
            </a:r>
            <a:r>
              <a:rPr lang="pt-PT" sz="1800" dirty="0" err="1"/>
              <a:t>goal</a:t>
            </a:r>
            <a:r>
              <a:rPr lang="pt-PT" sz="1800" dirty="0"/>
              <a:t> </a:t>
            </a:r>
            <a:r>
              <a:rPr lang="pt-PT" sz="1800" dirty="0" err="1"/>
              <a:t>is</a:t>
            </a:r>
            <a:r>
              <a:rPr lang="pt-PT" sz="1800" dirty="0"/>
              <a:t>, </a:t>
            </a:r>
            <a:r>
              <a:rPr lang="pt-PT" sz="1800" dirty="0" err="1"/>
              <a:t>using</a:t>
            </a:r>
            <a:r>
              <a:rPr lang="pt-PT" sz="1800" dirty="0"/>
              <a:t> </a:t>
            </a:r>
            <a:r>
              <a:rPr lang="pt-PT" sz="1800" dirty="0" err="1"/>
              <a:t>this</a:t>
            </a:r>
            <a:r>
              <a:rPr lang="pt-PT" sz="1800" dirty="0"/>
              <a:t> data, to </a:t>
            </a:r>
            <a:r>
              <a:rPr lang="pt-PT" sz="1800" dirty="0" err="1"/>
              <a:t>develop</a:t>
            </a:r>
            <a:r>
              <a:rPr lang="pt-PT" sz="1800" dirty="0"/>
              <a:t> a </a:t>
            </a:r>
            <a:r>
              <a:rPr lang="pt-PT" sz="1800" dirty="0" err="1"/>
              <a:t>model</a:t>
            </a:r>
            <a:r>
              <a:rPr lang="pt-PT" sz="1800" dirty="0"/>
              <a:t> </a:t>
            </a:r>
            <a:r>
              <a:rPr lang="pt-PT" sz="1800" dirty="0" err="1"/>
              <a:t>that</a:t>
            </a:r>
            <a:r>
              <a:rPr lang="pt-PT" sz="1800" dirty="0"/>
              <a:t> can </a:t>
            </a:r>
            <a:r>
              <a:rPr lang="pt-PT" sz="1800" dirty="0" err="1"/>
              <a:t>predict</a:t>
            </a:r>
            <a:r>
              <a:rPr lang="pt-PT" sz="1800" dirty="0"/>
              <a:t> </a:t>
            </a:r>
            <a:r>
              <a:rPr lang="pt-PT" sz="1800" dirty="0" err="1"/>
              <a:t>which</a:t>
            </a:r>
            <a:r>
              <a:rPr lang="pt-PT" sz="1800" dirty="0"/>
              <a:t> teams </a:t>
            </a:r>
            <a:r>
              <a:rPr lang="pt-PT" sz="1800" dirty="0" err="1"/>
              <a:t>go</a:t>
            </a:r>
            <a:r>
              <a:rPr lang="pt-PT" sz="1800" dirty="0"/>
              <a:t> to </a:t>
            </a:r>
            <a:r>
              <a:rPr lang="pt-PT" sz="1800" dirty="0" err="1"/>
              <a:t>the</a:t>
            </a:r>
            <a:r>
              <a:rPr lang="pt-PT" sz="1800" dirty="0"/>
              <a:t> (8 </a:t>
            </a:r>
            <a:r>
              <a:rPr lang="pt-PT" sz="1800" dirty="0" err="1"/>
              <a:t>first</a:t>
            </a:r>
            <a:r>
              <a:rPr lang="pt-PT" sz="1800" dirty="0"/>
              <a:t> teams).</a:t>
            </a:r>
          </a:p>
        </p:txBody>
      </p:sp>
      <p:pic>
        <p:nvPicPr>
          <p:cNvPr id="1030" name="Picture 6">
            <a:extLst>
              <a:ext uri="{FF2B5EF4-FFF2-40B4-BE49-F238E27FC236}">
                <a16:creationId xmlns:a16="http://schemas.microsoft.com/office/drawing/2014/main" id="{735B204F-C64D-AA75-3628-5C77E50E08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8654" y="1203309"/>
            <a:ext cx="5128363" cy="4451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2472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AED4D-6009-8CE0-5376-7F3A939F6A47}"/>
              </a:ext>
            </a:extLst>
          </p:cNvPr>
          <p:cNvSpPr>
            <a:spLocks noGrp="1"/>
          </p:cNvSpPr>
          <p:nvPr>
            <p:ph type="title"/>
          </p:nvPr>
        </p:nvSpPr>
        <p:spPr/>
        <p:txBody>
          <a:bodyPr/>
          <a:lstStyle/>
          <a:p>
            <a:r>
              <a:rPr lang="pt-PT" dirty="0" err="1"/>
              <a:t>Scalers</a:t>
            </a:r>
            <a:r>
              <a:rPr lang="pt-PT" dirty="0"/>
              <a:t> </a:t>
            </a:r>
            <a:r>
              <a:rPr lang="pt-PT" dirty="0" err="1"/>
              <a:t>exploration</a:t>
            </a:r>
            <a:r>
              <a:rPr lang="pt-PT" dirty="0"/>
              <a:t> </a:t>
            </a:r>
            <a:r>
              <a:rPr lang="pt-PT" dirty="0" err="1"/>
              <a:t>results</a:t>
            </a:r>
            <a:endParaRPr lang="pt-PT" dirty="0"/>
          </a:p>
        </p:txBody>
      </p:sp>
      <p:pic>
        <p:nvPicPr>
          <p:cNvPr id="13" name="Picture 12" descr="A graph with a line&#10;&#10;Description automatically generated">
            <a:extLst>
              <a:ext uri="{FF2B5EF4-FFF2-40B4-BE49-F238E27FC236}">
                <a16:creationId xmlns:a16="http://schemas.microsoft.com/office/drawing/2014/main" id="{2FD70ADE-3451-8416-A846-E206427BC5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8148" y="1112636"/>
            <a:ext cx="3644660" cy="2899913"/>
          </a:xfrm>
          <a:prstGeom prst="rect">
            <a:avLst/>
          </a:prstGeom>
        </p:spPr>
      </p:pic>
      <p:pic>
        <p:nvPicPr>
          <p:cNvPr id="17" name="Picture 16" descr="A graph with blue lines and green lines&#10;&#10;Description automatically generated">
            <a:extLst>
              <a:ext uri="{FF2B5EF4-FFF2-40B4-BE49-F238E27FC236}">
                <a16:creationId xmlns:a16="http://schemas.microsoft.com/office/drawing/2014/main" id="{510B15E7-78A1-6908-D0CB-44E2602D5A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8148" y="4044179"/>
            <a:ext cx="3644660" cy="2803584"/>
          </a:xfrm>
          <a:prstGeom prst="rect">
            <a:avLst/>
          </a:prstGeom>
        </p:spPr>
      </p:pic>
      <p:pic>
        <p:nvPicPr>
          <p:cNvPr id="19" name="Picture 18" descr="A graph with blue lines and green lines&#10;&#10;Description automatically generated">
            <a:extLst>
              <a:ext uri="{FF2B5EF4-FFF2-40B4-BE49-F238E27FC236}">
                <a16:creationId xmlns:a16="http://schemas.microsoft.com/office/drawing/2014/main" id="{E88738CC-2EF7-9EBF-93C0-7ED7792709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6447" y="4054416"/>
            <a:ext cx="3644660" cy="2803584"/>
          </a:xfrm>
          <a:prstGeom prst="rect">
            <a:avLst/>
          </a:prstGeom>
        </p:spPr>
      </p:pic>
      <p:pic>
        <p:nvPicPr>
          <p:cNvPr id="15" name="Picture 14" descr="A graph with a line&#10;&#10;Description automatically generated">
            <a:extLst>
              <a:ext uri="{FF2B5EF4-FFF2-40B4-BE49-F238E27FC236}">
                <a16:creationId xmlns:a16="http://schemas.microsoft.com/office/drawing/2014/main" id="{5702DCA0-239C-7EF6-D5CC-2779BAF235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46447" y="1112636"/>
            <a:ext cx="3644660" cy="2915728"/>
          </a:xfrm>
          <a:prstGeom prst="rect">
            <a:avLst/>
          </a:prstGeom>
        </p:spPr>
      </p:pic>
    </p:spTree>
    <p:extLst>
      <p:ext uri="{BB962C8B-B14F-4D97-AF65-F5344CB8AC3E}">
        <p14:creationId xmlns:p14="http://schemas.microsoft.com/office/powerpoint/2010/main" val="1433452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64765-A406-AB71-4EE6-2668D7D50077}"/>
              </a:ext>
            </a:extLst>
          </p:cNvPr>
          <p:cNvSpPr>
            <a:spLocks noGrp="1"/>
          </p:cNvSpPr>
          <p:nvPr>
            <p:ph type="title"/>
          </p:nvPr>
        </p:nvSpPr>
        <p:spPr/>
        <p:txBody>
          <a:bodyPr/>
          <a:lstStyle/>
          <a:p>
            <a:r>
              <a:rPr lang="pt-PT" dirty="0" err="1"/>
              <a:t>Scalers</a:t>
            </a:r>
            <a:r>
              <a:rPr lang="pt-PT" dirty="0"/>
              <a:t> </a:t>
            </a:r>
            <a:r>
              <a:rPr lang="pt-PT" dirty="0" err="1"/>
              <a:t>exploration</a:t>
            </a:r>
            <a:r>
              <a:rPr lang="pt-PT" dirty="0"/>
              <a:t> </a:t>
            </a:r>
            <a:r>
              <a:rPr lang="pt-PT" dirty="0" err="1"/>
              <a:t>results</a:t>
            </a:r>
            <a:endParaRPr lang="pt-PT" dirty="0"/>
          </a:p>
        </p:txBody>
      </p:sp>
      <p:pic>
        <p:nvPicPr>
          <p:cNvPr id="9" name="Picture 8" descr="A graph with lines and text&#10;&#10;Description automatically generated with medium confidence">
            <a:extLst>
              <a:ext uri="{FF2B5EF4-FFF2-40B4-BE49-F238E27FC236}">
                <a16:creationId xmlns:a16="http://schemas.microsoft.com/office/drawing/2014/main" id="{C8E35AA7-9A96-DD31-A50C-CEBAF96F4E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3065" y="3983674"/>
            <a:ext cx="3644660" cy="2874326"/>
          </a:xfrm>
          <a:prstGeom prst="rect">
            <a:avLst/>
          </a:prstGeom>
        </p:spPr>
      </p:pic>
      <p:pic>
        <p:nvPicPr>
          <p:cNvPr id="11" name="Picture 10" descr="A graph with numbers and letters&#10;&#10;Description automatically generated with medium confidence">
            <a:extLst>
              <a:ext uri="{FF2B5EF4-FFF2-40B4-BE49-F238E27FC236}">
                <a16:creationId xmlns:a16="http://schemas.microsoft.com/office/drawing/2014/main" id="{3A8BBEA1-A425-5DF2-A1C5-1989D06E9F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3544" y="3983674"/>
            <a:ext cx="3644659" cy="2874326"/>
          </a:xfrm>
          <a:prstGeom prst="rect">
            <a:avLst/>
          </a:prstGeom>
        </p:spPr>
      </p:pic>
      <p:pic>
        <p:nvPicPr>
          <p:cNvPr id="5" name="Picture 4" descr="A graph with lines and text&#10;&#10;Description automatically generated with medium confidence">
            <a:extLst>
              <a:ext uri="{FF2B5EF4-FFF2-40B4-BE49-F238E27FC236}">
                <a16:creationId xmlns:a16="http://schemas.microsoft.com/office/drawing/2014/main" id="{01804335-B5CD-989F-8FDE-EB28A72A71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3065" y="1052543"/>
            <a:ext cx="3644660" cy="2874325"/>
          </a:xfrm>
          <a:prstGeom prst="rect">
            <a:avLst/>
          </a:prstGeom>
        </p:spPr>
      </p:pic>
      <p:pic>
        <p:nvPicPr>
          <p:cNvPr id="7" name="Picture 6" descr="A graph with lines and numbers&#10;&#10;Description automatically generated with medium confidence">
            <a:extLst>
              <a:ext uri="{FF2B5EF4-FFF2-40B4-BE49-F238E27FC236}">
                <a16:creationId xmlns:a16="http://schemas.microsoft.com/office/drawing/2014/main" id="{821DBE6A-6FE3-6F2F-BA92-28A6E3A805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43543" y="1052543"/>
            <a:ext cx="3644659" cy="2874326"/>
          </a:xfrm>
          <a:prstGeom prst="rect">
            <a:avLst/>
          </a:prstGeom>
        </p:spPr>
      </p:pic>
    </p:spTree>
    <p:extLst>
      <p:ext uri="{BB962C8B-B14F-4D97-AF65-F5344CB8AC3E}">
        <p14:creationId xmlns:p14="http://schemas.microsoft.com/office/powerpoint/2010/main" val="23067071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64765-A406-AB71-4EE6-2668D7D50077}"/>
              </a:ext>
            </a:extLst>
          </p:cNvPr>
          <p:cNvSpPr>
            <a:spLocks noGrp="1"/>
          </p:cNvSpPr>
          <p:nvPr>
            <p:ph type="title"/>
          </p:nvPr>
        </p:nvSpPr>
        <p:spPr/>
        <p:txBody>
          <a:bodyPr/>
          <a:lstStyle/>
          <a:p>
            <a:r>
              <a:rPr lang="pt-PT" dirty="0" err="1"/>
              <a:t>Scalers</a:t>
            </a:r>
            <a:r>
              <a:rPr lang="pt-PT" dirty="0"/>
              <a:t> </a:t>
            </a:r>
            <a:r>
              <a:rPr lang="pt-PT" dirty="0" err="1"/>
              <a:t>exploration</a:t>
            </a:r>
            <a:r>
              <a:rPr lang="pt-PT" dirty="0"/>
              <a:t> </a:t>
            </a:r>
            <a:r>
              <a:rPr lang="pt-PT" dirty="0" err="1"/>
              <a:t>results</a:t>
            </a:r>
            <a:endParaRPr lang="pt-PT" dirty="0"/>
          </a:p>
        </p:txBody>
      </p:sp>
      <p:pic>
        <p:nvPicPr>
          <p:cNvPr id="4" name="Picture 3" descr="A graph with lines and numbers&#10;&#10;Description automatically generated with medium confidence">
            <a:extLst>
              <a:ext uri="{FF2B5EF4-FFF2-40B4-BE49-F238E27FC236}">
                <a16:creationId xmlns:a16="http://schemas.microsoft.com/office/drawing/2014/main" id="{5FDBEECE-8141-7DDF-D7FD-C9AF6754DF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554" y="1040340"/>
            <a:ext cx="3644660" cy="2874324"/>
          </a:xfrm>
          <a:prstGeom prst="rect">
            <a:avLst/>
          </a:prstGeom>
        </p:spPr>
      </p:pic>
      <p:pic>
        <p:nvPicPr>
          <p:cNvPr id="8" name="Picture 7" descr="A graph with blue lines and green dots&#10;&#10;Description automatically generated">
            <a:extLst>
              <a:ext uri="{FF2B5EF4-FFF2-40B4-BE49-F238E27FC236}">
                <a16:creationId xmlns:a16="http://schemas.microsoft.com/office/drawing/2014/main" id="{D5495653-E877-3F89-8164-00033A37C1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554" y="3983675"/>
            <a:ext cx="3644660" cy="2874325"/>
          </a:xfrm>
          <a:prstGeom prst="rect">
            <a:avLst/>
          </a:prstGeom>
        </p:spPr>
      </p:pic>
      <p:pic>
        <p:nvPicPr>
          <p:cNvPr id="12" name="Picture 11" descr="A graph with blue lines and green lines&#10;&#10;Description automatically generated">
            <a:extLst>
              <a:ext uri="{FF2B5EF4-FFF2-40B4-BE49-F238E27FC236}">
                <a16:creationId xmlns:a16="http://schemas.microsoft.com/office/drawing/2014/main" id="{974B382A-C968-EC65-3091-EEB7062D7D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1786" y="1040340"/>
            <a:ext cx="3644660" cy="2874324"/>
          </a:xfrm>
          <a:prstGeom prst="rect">
            <a:avLst/>
          </a:prstGeom>
        </p:spPr>
      </p:pic>
      <p:pic>
        <p:nvPicPr>
          <p:cNvPr id="14" name="Picture 13" descr="A graph with lines and numbers&#10;&#10;Description automatically generated with medium confidence">
            <a:extLst>
              <a:ext uri="{FF2B5EF4-FFF2-40B4-BE49-F238E27FC236}">
                <a16:creationId xmlns:a16="http://schemas.microsoft.com/office/drawing/2014/main" id="{4CB65B91-70D3-080F-3813-F6FBD0927A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51786" y="4002775"/>
            <a:ext cx="3644660" cy="2863580"/>
          </a:xfrm>
          <a:prstGeom prst="rect">
            <a:avLst/>
          </a:prstGeom>
        </p:spPr>
      </p:pic>
    </p:spTree>
    <p:extLst>
      <p:ext uri="{BB962C8B-B14F-4D97-AF65-F5344CB8AC3E}">
        <p14:creationId xmlns:p14="http://schemas.microsoft.com/office/powerpoint/2010/main" val="26919655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9D67-41A4-F6F3-0509-17A7799B4FEC}"/>
              </a:ext>
            </a:extLst>
          </p:cNvPr>
          <p:cNvSpPr>
            <a:spLocks noGrp="1"/>
          </p:cNvSpPr>
          <p:nvPr>
            <p:ph type="title"/>
          </p:nvPr>
        </p:nvSpPr>
        <p:spPr/>
        <p:txBody>
          <a:bodyPr/>
          <a:lstStyle/>
          <a:p>
            <a:r>
              <a:rPr lang="en-US" dirty="0"/>
              <a:t>SCALERS EXPLORED: ANALYSIS</a:t>
            </a:r>
          </a:p>
        </p:txBody>
      </p:sp>
      <p:sp>
        <p:nvSpPr>
          <p:cNvPr id="3" name="Content Placeholder 2">
            <a:extLst>
              <a:ext uri="{FF2B5EF4-FFF2-40B4-BE49-F238E27FC236}">
                <a16:creationId xmlns:a16="http://schemas.microsoft.com/office/drawing/2014/main" id="{0A964835-9983-B0C3-2536-7BBBAD168774}"/>
              </a:ext>
            </a:extLst>
          </p:cNvPr>
          <p:cNvSpPr>
            <a:spLocks noGrp="1"/>
          </p:cNvSpPr>
          <p:nvPr>
            <p:ph idx="1"/>
          </p:nvPr>
        </p:nvSpPr>
        <p:spPr>
          <a:xfrm>
            <a:off x="1174040" y="1406106"/>
            <a:ext cx="10178322" cy="5365629"/>
          </a:xfrm>
        </p:spPr>
        <p:txBody>
          <a:bodyPr>
            <a:normAutofit fontScale="85000" lnSpcReduction="10000"/>
          </a:bodyPr>
          <a:lstStyle/>
          <a:p>
            <a:pPr algn="just"/>
            <a:r>
              <a:rPr lang="en-US" dirty="0"/>
              <a:t>Linear Regression, Support Vector Regressor, and Ridge Regression consistently achieve high scores across all Scalers, with accuracy, recall, precision, and F1 score of 0.625 or higher.</a:t>
            </a:r>
          </a:p>
          <a:p>
            <a:pPr algn="just"/>
            <a:endParaRPr lang="en-US" dirty="0"/>
          </a:p>
          <a:p>
            <a:pPr algn="just"/>
            <a:r>
              <a:rPr lang="en-US" dirty="0"/>
              <a:t>Random Forest Regressor and MLP Regressor exhibit less consistent performance, with scores varying depending on the Scaler used. However, the overall scores are lower than the results mentioned in the previous topic.</a:t>
            </a:r>
          </a:p>
          <a:p>
            <a:pPr algn="just"/>
            <a:endParaRPr lang="en-US" dirty="0"/>
          </a:p>
          <a:p>
            <a:pPr algn="just"/>
            <a:r>
              <a:rPr lang="en-US" dirty="0"/>
              <a:t>Lasso Regression achieves the highest accuracy and F1 score among all regression models, indicating strong overall predictive capability. Furthermore, the best result was obtained without using a Scaler.</a:t>
            </a:r>
          </a:p>
          <a:p>
            <a:pPr algn="just"/>
            <a:endParaRPr lang="en-US" dirty="0"/>
          </a:p>
          <a:p>
            <a:pPr algn="just"/>
            <a:r>
              <a:rPr lang="en-US" dirty="0"/>
              <a:t>Gradient Boosting Regressor demonstrates competitive performance with high accuracy, recall, precision, and F1 score under the Normalizer Scaler.</a:t>
            </a:r>
          </a:p>
          <a:p>
            <a:pPr algn="just"/>
            <a:endParaRPr lang="en-US" dirty="0"/>
          </a:p>
          <a:p>
            <a:pPr algn="just"/>
            <a:r>
              <a:rPr lang="en-US" dirty="0"/>
              <a:t>As expected, Naïve Bayes did not perform well in this problem.  </a:t>
            </a:r>
            <a:r>
              <a:rPr lang="en-US"/>
              <a:t>We were counting on this outcome, because this algorithm assumes that all the features are completely independent, however, as displayed in the confusion matrices, the columns have some correlation among them, therefore invalidating the assumption made by Naïve Bayes and leading to poor performance.</a:t>
            </a:r>
            <a:endParaRPr lang="en-US" dirty="0"/>
          </a:p>
        </p:txBody>
      </p:sp>
    </p:spTree>
    <p:extLst>
      <p:ext uri="{BB962C8B-B14F-4D97-AF65-F5344CB8AC3E}">
        <p14:creationId xmlns:p14="http://schemas.microsoft.com/office/powerpoint/2010/main" val="8025368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9D67-41A4-F6F3-0509-17A7799B4FEC}"/>
              </a:ext>
            </a:extLst>
          </p:cNvPr>
          <p:cNvSpPr>
            <a:spLocks noGrp="1"/>
          </p:cNvSpPr>
          <p:nvPr>
            <p:ph type="title"/>
          </p:nvPr>
        </p:nvSpPr>
        <p:spPr/>
        <p:txBody>
          <a:bodyPr/>
          <a:lstStyle/>
          <a:p>
            <a:r>
              <a:rPr lang="en-US" dirty="0"/>
              <a:t>SCALERS EXPLORED: ANALYSIS</a:t>
            </a:r>
          </a:p>
        </p:txBody>
      </p:sp>
      <p:sp>
        <p:nvSpPr>
          <p:cNvPr id="3" name="Content Placeholder 2">
            <a:extLst>
              <a:ext uri="{FF2B5EF4-FFF2-40B4-BE49-F238E27FC236}">
                <a16:creationId xmlns:a16="http://schemas.microsoft.com/office/drawing/2014/main" id="{0A964835-9983-B0C3-2536-7BBBAD168774}"/>
              </a:ext>
            </a:extLst>
          </p:cNvPr>
          <p:cNvSpPr>
            <a:spLocks noGrp="1"/>
          </p:cNvSpPr>
          <p:nvPr>
            <p:ph idx="1"/>
          </p:nvPr>
        </p:nvSpPr>
        <p:spPr>
          <a:xfrm>
            <a:off x="1174040" y="1406106"/>
            <a:ext cx="10178322" cy="5365629"/>
          </a:xfrm>
        </p:spPr>
        <p:txBody>
          <a:bodyPr>
            <a:normAutofit fontScale="77500" lnSpcReduction="20000"/>
          </a:bodyPr>
          <a:lstStyle/>
          <a:p>
            <a:pPr algn="just"/>
            <a:r>
              <a:rPr lang="en-US" dirty="0"/>
              <a:t>The choice of Scaler significantly impacts the performance of most regression models, as scores vary across different Scalers.</a:t>
            </a:r>
          </a:p>
          <a:p>
            <a:pPr algn="just"/>
            <a:endParaRPr lang="en-US" dirty="0"/>
          </a:p>
          <a:p>
            <a:pPr algn="just"/>
            <a:r>
              <a:rPr lang="en-US" dirty="0"/>
              <a:t>The "None" Scaler is used for some models, indicating that no data scaling was applied.  These models achieve mixed results, highlighting the potential benefit of data scaling in certain cases.</a:t>
            </a:r>
          </a:p>
          <a:p>
            <a:pPr algn="just"/>
            <a:endParaRPr lang="en-US" dirty="0"/>
          </a:p>
          <a:p>
            <a:pPr algn="just"/>
            <a:r>
              <a:rPr lang="en-US" dirty="0"/>
              <a:t>It is important to highlight that the testing process used to collect this data closely mirrors the conditions of the final Kaggle evaluation. However, this similarity gives rise to a specific challenge: in each season, an average of 13 teams competes, but only 8 secure a spot in the playoffs. Consequently, any misjudgment carries a substantial impact on the evaluation metrics. </a:t>
            </a:r>
          </a:p>
          <a:p>
            <a:pPr algn="just"/>
            <a:endParaRPr lang="en-US" dirty="0"/>
          </a:p>
          <a:p>
            <a:pPr algn="just"/>
            <a:r>
              <a:rPr lang="en-US" dirty="0"/>
              <a:t>For example, if the model anticipates the qualification of a team that does not make it, this single error accounts for 2/13 </a:t>
            </a:r>
            <a:r>
              <a:rPr lang="en-US"/>
              <a:t>or 15,4% </a:t>
            </a:r>
            <a:r>
              <a:rPr lang="en-US" dirty="0"/>
              <a:t>of the final accuracy value. This is because an erroneous prediction of a team's qualification implies the incorrect prediction that another team did not qualify when it should have, effectively doubling the impact of the mistake.</a:t>
            </a:r>
          </a:p>
          <a:p>
            <a:pPr algn="just"/>
            <a:endParaRPr lang="en-US" dirty="0"/>
          </a:p>
          <a:p>
            <a:pPr marL="0" indent="0" algn="just">
              <a:buNone/>
            </a:pPr>
            <a:r>
              <a:rPr lang="en-US" dirty="0"/>
              <a:t>In summary, the data obtained offers valuable insights into the performance of various machine learning models across different data scaling techniques. It highlights the importance of selecting appropriate Scalers for different models and tasks. Additionally, it indicates that some models are more robust across different Scalers, while others exhibit sensitivity to the choice of scaling method. </a:t>
            </a:r>
            <a:endParaRPr lang="pt-PT" dirty="0"/>
          </a:p>
        </p:txBody>
      </p:sp>
    </p:spTree>
    <p:extLst>
      <p:ext uri="{BB962C8B-B14F-4D97-AF65-F5344CB8AC3E}">
        <p14:creationId xmlns:p14="http://schemas.microsoft.com/office/powerpoint/2010/main" val="34624444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34EBB-CC82-BC79-CBC7-04446F22178E}"/>
              </a:ext>
            </a:extLst>
          </p:cNvPr>
          <p:cNvSpPr>
            <a:spLocks noGrp="1"/>
          </p:cNvSpPr>
          <p:nvPr>
            <p:ph type="title"/>
          </p:nvPr>
        </p:nvSpPr>
        <p:spPr/>
        <p:txBody>
          <a:bodyPr/>
          <a:lstStyle/>
          <a:p>
            <a:r>
              <a:rPr lang="pt-PT" dirty="0"/>
              <a:t>Game </a:t>
            </a:r>
            <a:r>
              <a:rPr lang="pt-PT" dirty="0" err="1"/>
              <a:t>simulation</a:t>
            </a:r>
            <a:r>
              <a:rPr lang="pt-PT" dirty="0"/>
              <a:t> </a:t>
            </a:r>
            <a:r>
              <a:rPr lang="pt-PT" dirty="0" err="1"/>
              <a:t>alternative</a:t>
            </a:r>
            <a:endParaRPr lang="pt-PT" dirty="0"/>
          </a:p>
        </p:txBody>
      </p:sp>
      <p:sp>
        <p:nvSpPr>
          <p:cNvPr id="3" name="Content Placeholder 2">
            <a:extLst>
              <a:ext uri="{FF2B5EF4-FFF2-40B4-BE49-F238E27FC236}">
                <a16:creationId xmlns:a16="http://schemas.microsoft.com/office/drawing/2014/main" id="{82023656-1E31-8B35-6B10-545D31AE2457}"/>
              </a:ext>
            </a:extLst>
          </p:cNvPr>
          <p:cNvSpPr>
            <a:spLocks noGrp="1"/>
          </p:cNvSpPr>
          <p:nvPr>
            <p:ph idx="1"/>
          </p:nvPr>
        </p:nvSpPr>
        <p:spPr>
          <a:xfrm>
            <a:off x="1251678" y="2286001"/>
            <a:ext cx="10178322" cy="4284920"/>
          </a:xfrm>
        </p:spPr>
        <p:txBody>
          <a:bodyPr>
            <a:normAutofit lnSpcReduction="10000"/>
          </a:bodyPr>
          <a:lstStyle/>
          <a:p>
            <a:r>
              <a:rPr lang="en-US" dirty="0"/>
              <a:t>Using the </a:t>
            </a:r>
            <a:r>
              <a:rPr lang="en-US" dirty="0" err="1"/>
              <a:t>series_post</a:t>
            </a:r>
            <a:r>
              <a:rPr lang="en-US" dirty="0"/>
              <a:t> </a:t>
            </a:r>
            <a:r>
              <a:rPr lang="en-US" dirty="0" err="1"/>
              <a:t>dataframe</a:t>
            </a:r>
            <a:r>
              <a:rPr lang="en-US" dirty="0"/>
              <a:t> we were able to create an alternative method of determining the teams going to the playoffs.</a:t>
            </a:r>
          </a:p>
          <a:p>
            <a:r>
              <a:rPr lang="en-US" dirty="0"/>
              <a:t>By using the individual games in the </a:t>
            </a:r>
            <a:r>
              <a:rPr lang="en-US" dirty="0" err="1"/>
              <a:t>series_post</a:t>
            </a:r>
            <a:r>
              <a:rPr lang="en-US" dirty="0"/>
              <a:t> we were able to create a model capable of predicting the odds of a particular team winning.</a:t>
            </a:r>
          </a:p>
          <a:p>
            <a:pPr lvl="1"/>
            <a:r>
              <a:rPr lang="en-US" dirty="0"/>
              <a:t>Data passed to the model: </a:t>
            </a:r>
          </a:p>
          <a:p>
            <a:pPr lvl="2"/>
            <a:r>
              <a:rPr lang="en-US" dirty="0"/>
              <a:t>Lagged: </a:t>
            </a:r>
            <a:r>
              <a:rPr lang="en-US" dirty="0">
                <a:solidFill>
                  <a:srgbClr val="6AAB73"/>
                </a:solidFill>
                <a:effectLst/>
              </a:rPr>
              <a:t>'</a:t>
            </a:r>
            <a:r>
              <a:rPr lang="en-US" dirty="0" err="1">
                <a:solidFill>
                  <a:srgbClr val="6AAB73"/>
                </a:solidFill>
                <a:effectLst/>
              </a:rPr>
              <a:t>RealTeamScore</a:t>
            </a:r>
            <a:r>
              <a:rPr lang="en-US" dirty="0">
                <a:solidFill>
                  <a:srgbClr val="6AAB73"/>
                </a:solidFill>
                <a:effectLst/>
              </a:rPr>
              <a:t>'</a:t>
            </a:r>
            <a:r>
              <a:rPr lang="en-US" dirty="0">
                <a:solidFill>
                  <a:srgbClr val="BCBEC4"/>
                </a:solidFill>
                <a:effectLst/>
              </a:rPr>
              <a:t>, </a:t>
            </a:r>
            <a:r>
              <a:rPr lang="en-US" dirty="0">
                <a:solidFill>
                  <a:srgbClr val="6AAB73"/>
                </a:solidFill>
                <a:effectLst/>
              </a:rPr>
              <a:t>'</a:t>
            </a:r>
            <a:r>
              <a:rPr lang="en-US" dirty="0" err="1">
                <a:solidFill>
                  <a:srgbClr val="6AAB73"/>
                </a:solidFill>
                <a:effectLst/>
              </a:rPr>
              <a:t>defensive_performance</a:t>
            </a:r>
            <a:r>
              <a:rPr lang="en-US" dirty="0">
                <a:solidFill>
                  <a:srgbClr val="6AAB73"/>
                </a:solidFill>
                <a:effectLst/>
              </a:rPr>
              <a:t>'</a:t>
            </a:r>
            <a:r>
              <a:rPr lang="en-US" dirty="0">
                <a:solidFill>
                  <a:srgbClr val="BCBEC4"/>
                </a:solidFill>
                <a:effectLst/>
              </a:rPr>
              <a:t>, </a:t>
            </a:r>
            <a:r>
              <a:rPr lang="en-US" dirty="0">
                <a:solidFill>
                  <a:srgbClr val="6AAB73"/>
                </a:solidFill>
                <a:effectLst/>
              </a:rPr>
              <a:t>'</a:t>
            </a:r>
            <a:r>
              <a:rPr lang="en-US" dirty="0" err="1">
                <a:solidFill>
                  <a:srgbClr val="6AAB73"/>
                </a:solidFill>
                <a:effectLst/>
              </a:rPr>
              <a:t>offensive_performance</a:t>
            </a:r>
            <a:r>
              <a:rPr lang="en-US" dirty="0">
                <a:solidFill>
                  <a:srgbClr val="6AAB73"/>
                </a:solidFill>
                <a:effectLst/>
              </a:rPr>
              <a:t>'</a:t>
            </a:r>
            <a:r>
              <a:rPr lang="en-US" dirty="0">
                <a:solidFill>
                  <a:srgbClr val="BCBEC4"/>
                </a:solidFill>
                <a:effectLst/>
              </a:rPr>
              <a:t>, </a:t>
            </a:r>
            <a:r>
              <a:rPr lang="en-US" dirty="0">
                <a:solidFill>
                  <a:srgbClr val="6AAB73"/>
                </a:solidFill>
                <a:effectLst/>
              </a:rPr>
              <a:t>'</a:t>
            </a:r>
            <a:r>
              <a:rPr lang="en-US" dirty="0" err="1">
                <a:solidFill>
                  <a:srgbClr val="6AAB73"/>
                </a:solidFill>
                <a:effectLst/>
              </a:rPr>
              <a:t>gamesWLRatio</a:t>
            </a:r>
            <a:r>
              <a:rPr lang="en-US" dirty="0">
                <a:solidFill>
                  <a:srgbClr val="6AAB73"/>
                </a:solidFill>
                <a:effectLst/>
              </a:rPr>
              <a:t>'</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6AAB73"/>
                </a:solidFill>
                <a:effectLst/>
              </a:rPr>
              <a:t>'</a:t>
            </a:r>
            <a:r>
              <a:rPr lang="en-US" dirty="0" err="1">
                <a:solidFill>
                  <a:srgbClr val="6AAB73"/>
                </a:solidFill>
                <a:effectLst/>
              </a:rPr>
              <a:t>homeWLRatio</a:t>
            </a:r>
            <a:r>
              <a:rPr lang="en-US" dirty="0">
                <a:solidFill>
                  <a:srgbClr val="6AAB73"/>
                </a:solidFill>
                <a:effectLst/>
              </a:rPr>
              <a:t>'</a:t>
            </a:r>
            <a:r>
              <a:rPr lang="en-US" dirty="0">
                <a:solidFill>
                  <a:srgbClr val="BCBEC4"/>
                </a:solidFill>
                <a:effectLst/>
              </a:rPr>
              <a:t>, </a:t>
            </a:r>
            <a:r>
              <a:rPr lang="en-US" dirty="0">
                <a:solidFill>
                  <a:srgbClr val="6AAB73"/>
                </a:solidFill>
                <a:effectLst/>
              </a:rPr>
              <a:t>'</a:t>
            </a:r>
            <a:r>
              <a:rPr lang="en-US" dirty="0" err="1">
                <a:solidFill>
                  <a:srgbClr val="6AAB73"/>
                </a:solidFill>
                <a:effectLst/>
              </a:rPr>
              <a:t>awayWLRatio</a:t>
            </a:r>
            <a:r>
              <a:rPr lang="en-US" dirty="0">
                <a:solidFill>
                  <a:srgbClr val="6AAB73"/>
                </a:solidFill>
                <a:effectLst/>
              </a:rPr>
              <a:t>'</a:t>
            </a:r>
            <a:r>
              <a:rPr lang="en-US" dirty="0">
                <a:solidFill>
                  <a:srgbClr val="BCBEC4"/>
                </a:solidFill>
                <a:effectLst/>
              </a:rPr>
              <a:t>, </a:t>
            </a:r>
            <a:r>
              <a:rPr lang="en-US" dirty="0">
                <a:solidFill>
                  <a:srgbClr val="6AAB73"/>
                </a:solidFill>
                <a:effectLst/>
              </a:rPr>
              <a:t>'</a:t>
            </a:r>
            <a:r>
              <a:rPr lang="en-US" dirty="0" err="1">
                <a:solidFill>
                  <a:srgbClr val="6AAB73"/>
                </a:solidFill>
                <a:effectLst/>
              </a:rPr>
              <a:t>confWLRatio</a:t>
            </a:r>
            <a:r>
              <a:rPr lang="en-US" dirty="0">
                <a:solidFill>
                  <a:srgbClr val="6AAB73"/>
                </a:solidFill>
                <a:effectLst/>
              </a:rPr>
              <a:t>'</a:t>
            </a:r>
            <a:r>
              <a:rPr lang="en-US" dirty="0">
                <a:solidFill>
                  <a:srgbClr val="BCBEC4"/>
                </a:solidFill>
                <a:effectLst/>
              </a:rPr>
              <a:t>, </a:t>
            </a:r>
            <a:r>
              <a:rPr lang="en-US" dirty="0">
                <a:solidFill>
                  <a:srgbClr val="6AAB73"/>
                </a:solidFill>
                <a:effectLst/>
              </a:rPr>
              <a:t>'progress'</a:t>
            </a:r>
            <a:r>
              <a:rPr lang="en-US" dirty="0">
                <a:solidFill>
                  <a:srgbClr val="BCBEC4"/>
                </a:solidFill>
                <a:effectLst/>
              </a:rPr>
              <a:t>, </a:t>
            </a:r>
            <a:r>
              <a:rPr lang="en-US" dirty="0">
                <a:solidFill>
                  <a:srgbClr val="6AAB73"/>
                </a:solidFill>
                <a:effectLst/>
              </a:rPr>
              <a:t>'playoff’</a:t>
            </a:r>
          </a:p>
          <a:p>
            <a:pPr lvl="2"/>
            <a:r>
              <a:rPr lang="en-US" dirty="0"/>
              <a:t>Current: </a:t>
            </a:r>
            <a:r>
              <a:rPr lang="en-US" dirty="0">
                <a:solidFill>
                  <a:srgbClr val="6AAB73"/>
                </a:solidFill>
                <a:effectLst/>
              </a:rPr>
              <a:t>‘</a:t>
            </a:r>
            <a:r>
              <a:rPr lang="en-US" dirty="0" err="1">
                <a:solidFill>
                  <a:srgbClr val="6AAB73"/>
                </a:solidFill>
                <a:effectLst/>
              </a:rPr>
              <a:t>PredictedTeamScore</a:t>
            </a:r>
            <a:r>
              <a:rPr lang="en-US" dirty="0">
                <a:solidFill>
                  <a:srgbClr val="6AAB73"/>
                </a:solidFill>
                <a:effectLst/>
              </a:rPr>
              <a:t>’</a:t>
            </a:r>
          </a:p>
          <a:p>
            <a:r>
              <a:rPr lang="en-US" dirty="0"/>
              <a:t>With this model, we then ran simulations of the games for the standard season to determine the best teams.</a:t>
            </a:r>
          </a:p>
          <a:p>
            <a:r>
              <a:rPr lang="en-US" dirty="0"/>
              <a:t>Right from the start, we had doubts about this model due to the lack of individual game data (only 70 games to train and test on)</a:t>
            </a:r>
          </a:p>
        </p:txBody>
      </p:sp>
    </p:spTree>
    <p:extLst>
      <p:ext uri="{BB962C8B-B14F-4D97-AF65-F5344CB8AC3E}">
        <p14:creationId xmlns:p14="http://schemas.microsoft.com/office/powerpoint/2010/main" val="3577035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306ECB-2CDF-49A6-2F72-A82235CC8942}"/>
              </a:ext>
            </a:extLst>
          </p:cNvPr>
          <p:cNvSpPr>
            <a:spLocks noGrp="1"/>
          </p:cNvSpPr>
          <p:nvPr>
            <p:ph type="title"/>
          </p:nvPr>
        </p:nvSpPr>
        <p:spPr/>
        <p:txBody>
          <a:bodyPr/>
          <a:lstStyle/>
          <a:p>
            <a:r>
              <a:rPr lang="en-US" dirty="0"/>
              <a:t>Exploratory</a:t>
            </a:r>
            <a:r>
              <a:rPr lang="pt-PT" dirty="0"/>
              <a:t> Data </a:t>
            </a:r>
            <a:r>
              <a:rPr lang="pt-PT" dirty="0" err="1"/>
              <a:t>Analysis</a:t>
            </a:r>
            <a:endParaRPr lang="pt-PT" dirty="0"/>
          </a:p>
        </p:txBody>
      </p:sp>
      <p:sp>
        <p:nvSpPr>
          <p:cNvPr id="3" name="Marcador de Posição de Conteúdo 2">
            <a:extLst>
              <a:ext uri="{FF2B5EF4-FFF2-40B4-BE49-F238E27FC236}">
                <a16:creationId xmlns:a16="http://schemas.microsoft.com/office/drawing/2014/main" id="{F9428F48-E5DF-1ACD-9818-1085C6F02327}"/>
              </a:ext>
            </a:extLst>
          </p:cNvPr>
          <p:cNvSpPr>
            <a:spLocks noGrp="1"/>
          </p:cNvSpPr>
          <p:nvPr>
            <p:ph idx="1"/>
          </p:nvPr>
        </p:nvSpPr>
        <p:spPr>
          <a:xfrm>
            <a:off x="1616400" y="1846800"/>
            <a:ext cx="5105947" cy="3101983"/>
          </a:xfrm>
        </p:spPr>
        <p:txBody>
          <a:bodyPr>
            <a:noAutofit/>
          </a:bodyPr>
          <a:lstStyle/>
          <a:p>
            <a:pPr marL="0" indent="0">
              <a:buNone/>
            </a:pPr>
            <a:r>
              <a:rPr lang="en-US" sz="1800" dirty="0"/>
              <a:t>1- There are teams with different coaches over the 10 years, however, a few kept the same coach. There are also teams that switched coaches during the season.</a:t>
            </a:r>
          </a:p>
          <a:p>
            <a:pPr marL="0" indent="0">
              <a:buNone/>
            </a:pPr>
            <a:r>
              <a:rPr lang="en-US" sz="1800" dirty="0"/>
              <a:t>2- The 20 coaches with the higher Win-Loss Ratio.</a:t>
            </a:r>
          </a:p>
          <a:p>
            <a:pPr marL="0" indent="0">
              <a:buNone/>
            </a:pPr>
            <a:r>
              <a:rPr lang="en-US" sz="1800" dirty="0"/>
              <a:t>3 – The top 10 players with the most awards won, which suggests us the best players.</a:t>
            </a:r>
          </a:p>
          <a:p>
            <a:pPr marL="0" indent="0">
              <a:buNone/>
            </a:pPr>
            <a:r>
              <a:rPr lang="en-US" sz="1800" dirty="0"/>
              <a:t>4 – The number of awards given to players.</a:t>
            </a:r>
          </a:p>
        </p:txBody>
      </p:sp>
      <p:pic>
        <p:nvPicPr>
          <p:cNvPr id="2052" name="Picture 4">
            <a:extLst>
              <a:ext uri="{FF2B5EF4-FFF2-40B4-BE49-F238E27FC236}">
                <a16:creationId xmlns:a16="http://schemas.microsoft.com/office/drawing/2014/main" id="{01C4B35F-30EC-483B-2D3C-C0C3FCF9D5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8243" y="1128451"/>
            <a:ext cx="3155309" cy="15737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67B4E642-60B1-A1BC-CFF2-A5CF4D7721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5052" y="2929552"/>
            <a:ext cx="3155309" cy="188681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5178C157-D220-6C20-C29A-43AB5750D9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3589" y="4983484"/>
            <a:ext cx="3431651" cy="1691539"/>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45B903F1-467E-E02B-E558-7B9F5B7610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0236" y="4983484"/>
            <a:ext cx="2969632" cy="1748616"/>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D05E4BE7-1DD8-C199-714D-BFDC3BEA14A5}"/>
              </a:ext>
            </a:extLst>
          </p:cNvPr>
          <p:cNvSpPr txBox="1"/>
          <p:nvPr/>
        </p:nvSpPr>
        <p:spPr>
          <a:xfrm>
            <a:off x="8212854" y="1265580"/>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1</a:t>
            </a:r>
          </a:p>
        </p:txBody>
      </p:sp>
      <p:sp>
        <p:nvSpPr>
          <p:cNvPr id="5" name="CaixaDeTexto 4">
            <a:extLst>
              <a:ext uri="{FF2B5EF4-FFF2-40B4-BE49-F238E27FC236}">
                <a16:creationId xmlns:a16="http://schemas.microsoft.com/office/drawing/2014/main" id="{70360A29-E084-0F39-461A-FBD40C7A7DE4}"/>
              </a:ext>
            </a:extLst>
          </p:cNvPr>
          <p:cNvSpPr txBox="1"/>
          <p:nvPr/>
        </p:nvSpPr>
        <p:spPr>
          <a:xfrm>
            <a:off x="9772023" y="4050649"/>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2</a:t>
            </a:r>
          </a:p>
        </p:txBody>
      </p:sp>
      <p:sp>
        <p:nvSpPr>
          <p:cNvPr id="6" name="CaixaDeTexto 5">
            <a:extLst>
              <a:ext uri="{FF2B5EF4-FFF2-40B4-BE49-F238E27FC236}">
                <a16:creationId xmlns:a16="http://schemas.microsoft.com/office/drawing/2014/main" id="{CC2E9C64-BBED-66B6-D931-07FDA22D5600}"/>
              </a:ext>
            </a:extLst>
          </p:cNvPr>
          <p:cNvSpPr txBox="1"/>
          <p:nvPr/>
        </p:nvSpPr>
        <p:spPr>
          <a:xfrm>
            <a:off x="7814564" y="5871398"/>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3</a:t>
            </a:r>
          </a:p>
        </p:txBody>
      </p:sp>
      <p:sp>
        <p:nvSpPr>
          <p:cNvPr id="7" name="CaixaDeTexto 6">
            <a:extLst>
              <a:ext uri="{FF2B5EF4-FFF2-40B4-BE49-F238E27FC236}">
                <a16:creationId xmlns:a16="http://schemas.microsoft.com/office/drawing/2014/main" id="{F990BA4D-1073-E4D5-BA78-5465C6102ED3}"/>
              </a:ext>
            </a:extLst>
          </p:cNvPr>
          <p:cNvSpPr txBox="1"/>
          <p:nvPr/>
        </p:nvSpPr>
        <p:spPr>
          <a:xfrm>
            <a:off x="3768986" y="6171776"/>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4</a:t>
            </a:r>
          </a:p>
        </p:txBody>
      </p:sp>
    </p:spTree>
    <p:extLst>
      <p:ext uri="{BB962C8B-B14F-4D97-AF65-F5344CB8AC3E}">
        <p14:creationId xmlns:p14="http://schemas.microsoft.com/office/powerpoint/2010/main" val="2544917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4D822-49A5-1D1D-B288-7FCCE56A124D}"/>
              </a:ext>
            </a:extLst>
          </p:cNvPr>
          <p:cNvSpPr>
            <a:spLocks noGrp="1"/>
          </p:cNvSpPr>
          <p:nvPr>
            <p:ph type="title"/>
          </p:nvPr>
        </p:nvSpPr>
        <p:spPr/>
        <p:txBody>
          <a:bodyPr/>
          <a:lstStyle/>
          <a:p>
            <a:r>
              <a:rPr lang="pt-PT" dirty="0" err="1"/>
              <a:t>Exploratory</a:t>
            </a:r>
            <a:r>
              <a:rPr lang="pt-PT" dirty="0"/>
              <a:t> Data </a:t>
            </a:r>
            <a:r>
              <a:rPr lang="pt-PT" dirty="0" err="1"/>
              <a:t>Analysis</a:t>
            </a:r>
            <a:endParaRPr lang="pt-PT" dirty="0"/>
          </a:p>
        </p:txBody>
      </p:sp>
      <p:graphicFrame>
        <p:nvGraphicFramePr>
          <p:cNvPr id="8" name="Marcador de Posição de Conteúdo 7">
            <a:extLst>
              <a:ext uri="{FF2B5EF4-FFF2-40B4-BE49-F238E27FC236}">
                <a16:creationId xmlns:a16="http://schemas.microsoft.com/office/drawing/2014/main" id="{CD07FEB5-D00A-00DC-5E9F-A0A9A801C8CB}"/>
              </a:ext>
            </a:extLst>
          </p:cNvPr>
          <p:cNvGraphicFramePr>
            <a:graphicFrameLocks noGrp="1"/>
          </p:cNvGraphicFramePr>
          <p:nvPr>
            <p:ph idx="1"/>
            <p:extLst>
              <p:ext uri="{D42A27DB-BD31-4B8C-83A1-F6EECF244321}">
                <p14:modId xmlns:p14="http://schemas.microsoft.com/office/powerpoint/2010/main" val="3979945754"/>
              </p:ext>
            </p:extLst>
          </p:nvPr>
        </p:nvGraphicFramePr>
        <p:xfrm>
          <a:off x="10036992" y="258848"/>
          <a:ext cx="1852840" cy="4535372"/>
        </p:xfrm>
        <a:graphic>
          <a:graphicData uri="http://schemas.openxmlformats.org/drawingml/2006/table">
            <a:tbl>
              <a:tblPr firstRow="1" bandRow="1">
                <a:tableStyleId>{5C22544A-7EE6-4342-B048-85BDC9FD1C3A}</a:tableStyleId>
              </a:tblPr>
              <a:tblGrid>
                <a:gridCol w="958798">
                  <a:extLst>
                    <a:ext uri="{9D8B030D-6E8A-4147-A177-3AD203B41FA5}">
                      <a16:colId xmlns:a16="http://schemas.microsoft.com/office/drawing/2014/main" val="506580901"/>
                    </a:ext>
                  </a:extLst>
                </a:gridCol>
                <a:gridCol w="894042">
                  <a:extLst>
                    <a:ext uri="{9D8B030D-6E8A-4147-A177-3AD203B41FA5}">
                      <a16:colId xmlns:a16="http://schemas.microsoft.com/office/drawing/2014/main" val="3847829730"/>
                    </a:ext>
                  </a:extLst>
                </a:gridCol>
              </a:tblGrid>
              <a:tr h="0">
                <a:tc>
                  <a:txBody>
                    <a:bodyPr/>
                    <a:lstStyle/>
                    <a:p>
                      <a:pPr algn="ctr"/>
                      <a:r>
                        <a:rPr lang="pt-PT" sz="900" dirty="0"/>
                        <a:t>Team</a:t>
                      </a:r>
                    </a:p>
                  </a:txBody>
                  <a:tcPr/>
                </a:tc>
                <a:tc>
                  <a:txBody>
                    <a:bodyPr/>
                    <a:lstStyle/>
                    <a:p>
                      <a:pPr algn="ctr"/>
                      <a:r>
                        <a:rPr lang="pt-PT" sz="900" dirty="0" err="1"/>
                        <a:t>Playoff</a:t>
                      </a:r>
                      <a:r>
                        <a:rPr lang="pt-PT" sz="900" dirty="0"/>
                        <a:t> </a:t>
                      </a:r>
                      <a:r>
                        <a:rPr lang="pt-PT" sz="900" dirty="0" err="1"/>
                        <a:t>Appearances</a:t>
                      </a:r>
                      <a:endParaRPr lang="pt-PT" sz="900" dirty="0"/>
                    </a:p>
                  </a:txBody>
                  <a:tcPr/>
                </a:tc>
                <a:extLst>
                  <a:ext uri="{0D108BD9-81ED-4DB2-BD59-A6C34878D82A}">
                    <a16:rowId xmlns:a16="http://schemas.microsoft.com/office/drawing/2014/main" val="3442929014"/>
                  </a:ext>
                </a:extLst>
              </a:tr>
              <a:tr h="0">
                <a:tc>
                  <a:txBody>
                    <a:bodyPr/>
                    <a:lstStyle/>
                    <a:p>
                      <a:pPr algn="ctr"/>
                      <a:r>
                        <a:rPr lang="pt-PT" sz="900" dirty="0"/>
                        <a:t>0 LAS</a:t>
                      </a:r>
                    </a:p>
                  </a:txBody>
                  <a:tcPr/>
                </a:tc>
                <a:tc>
                  <a:txBody>
                    <a:bodyPr/>
                    <a:lstStyle/>
                    <a:p>
                      <a:pPr algn="ctr"/>
                      <a:r>
                        <a:rPr lang="pt-PT" sz="900" dirty="0"/>
                        <a:t>9</a:t>
                      </a:r>
                    </a:p>
                  </a:txBody>
                  <a:tcPr/>
                </a:tc>
                <a:extLst>
                  <a:ext uri="{0D108BD9-81ED-4DB2-BD59-A6C34878D82A}">
                    <a16:rowId xmlns:a16="http://schemas.microsoft.com/office/drawing/2014/main" val="3466970503"/>
                  </a:ext>
                </a:extLst>
              </a:tr>
              <a:tr h="187569">
                <a:tc>
                  <a:txBody>
                    <a:bodyPr/>
                    <a:lstStyle/>
                    <a:p>
                      <a:pPr algn="ctr"/>
                      <a:r>
                        <a:rPr lang="pt-PT" sz="900" dirty="0"/>
                        <a:t>1 SAC</a:t>
                      </a:r>
                    </a:p>
                  </a:txBody>
                  <a:tcPr/>
                </a:tc>
                <a:tc>
                  <a:txBody>
                    <a:bodyPr/>
                    <a:lstStyle/>
                    <a:p>
                      <a:pPr algn="ctr"/>
                      <a:r>
                        <a:rPr lang="pt-PT" sz="900" dirty="0"/>
                        <a:t>8</a:t>
                      </a:r>
                    </a:p>
                  </a:txBody>
                  <a:tcPr/>
                </a:tc>
                <a:extLst>
                  <a:ext uri="{0D108BD9-81ED-4DB2-BD59-A6C34878D82A}">
                    <a16:rowId xmlns:a16="http://schemas.microsoft.com/office/drawing/2014/main" val="3064592678"/>
                  </a:ext>
                </a:extLst>
              </a:tr>
              <a:tr h="0">
                <a:tc>
                  <a:txBody>
                    <a:bodyPr/>
                    <a:lstStyle/>
                    <a:p>
                      <a:pPr algn="ctr"/>
                      <a:r>
                        <a:rPr lang="pt-PT" sz="900" dirty="0"/>
                        <a:t>2 DET</a:t>
                      </a:r>
                    </a:p>
                  </a:txBody>
                  <a:tcPr/>
                </a:tc>
                <a:tc>
                  <a:txBody>
                    <a:bodyPr/>
                    <a:lstStyle/>
                    <a:p>
                      <a:pPr algn="ctr"/>
                      <a:r>
                        <a:rPr lang="pt-PT" sz="900" dirty="0"/>
                        <a:t>7</a:t>
                      </a:r>
                    </a:p>
                  </a:txBody>
                  <a:tcPr/>
                </a:tc>
                <a:extLst>
                  <a:ext uri="{0D108BD9-81ED-4DB2-BD59-A6C34878D82A}">
                    <a16:rowId xmlns:a16="http://schemas.microsoft.com/office/drawing/2014/main" val="754407371"/>
                  </a:ext>
                </a:extLst>
              </a:tr>
              <a:tr h="0">
                <a:tc>
                  <a:txBody>
                    <a:bodyPr/>
                    <a:lstStyle/>
                    <a:p>
                      <a:pPr algn="ctr"/>
                      <a:r>
                        <a:rPr lang="pt-PT" sz="900" dirty="0"/>
                        <a:t>3 NYK</a:t>
                      </a:r>
                    </a:p>
                  </a:txBody>
                  <a:tcPr/>
                </a:tc>
                <a:tc>
                  <a:txBody>
                    <a:bodyPr/>
                    <a:lstStyle/>
                    <a:p>
                      <a:pPr algn="ctr"/>
                      <a:r>
                        <a:rPr lang="pt-PT" sz="900" dirty="0"/>
                        <a:t>7</a:t>
                      </a:r>
                    </a:p>
                  </a:txBody>
                  <a:tcPr/>
                </a:tc>
                <a:extLst>
                  <a:ext uri="{0D108BD9-81ED-4DB2-BD59-A6C34878D82A}">
                    <a16:rowId xmlns:a16="http://schemas.microsoft.com/office/drawing/2014/main" val="626855269"/>
                  </a:ext>
                </a:extLst>
              </a:tr>
              <a:tr h="256006">
                <a:tc>
                  <a:txBody>
                    <a:bodyPr/>
                    <a:lstStyle/>
                    <a:p>
                      <a:pPr algn="ctr"/>
                      <a:r>
                        <a:rPr lang="pt-PT" sz="900" dirty="0"/>
                        <a:t>4 SEA</a:t>
                      </a:r>
                    </a:p>
                  </a:txBody>
                  <a:tcPr/>
                </a:tc>
                <a:tc>
                  <a:txBody>
                    <a:bodyPr/>
                    <a:lstStyle/>
                    <a:p>
                      <a:pPr algn="ctr"/>
                      <a:r>
                        <a:rPr lang="pt-PT" sz="900" dirty="0"/>
                        <a:t>7</a:t>
                      </a:r>
                    </a:p>
                  </a:txBody>
                  <a:tcPr/>
                </a:tc>
                <a:extLst>
                  <a:ext uri="{0D108BD9-81ED-4DB2-BD59-A6C34878D82A}">
                    <a16:rowId xmlns:a16="http://schemas.microsoft.com/office/drawing/2014/main" val="3726684171"/>
                  </a:ext>
                </a:extLst>
              </a:tr>
              <a:tr h="0">
                <a:tc>
                  <a:txBody>
                    <a:bodyPr/>
                    <a:lstStyle/>
                    <a:p>
                      <a:pPr algn="ctr"/>
                      <a:r>
                        <a:rPr lang="pt-PT" sz="900" dirty="0"/>
                        <a:t>5 CON</a:t>
                      </a:r>
                    </a:p>
                  </a:txBody>
                  <a:tcPr/>
                </a:tc>
                <a:tc>
                  <a:txBody>
                    <a:bodyPr/>
                    <a:lstStyle/>
                    <a:p>
                      <a:pPr algn="ctr"/>
                      <a:r>
                        <a:rPr lang="pt-PT" sz="900" dirty="0"/>
                        <a:t>6</a:t>
                      </a:r>
                    </a:p>
                  </a:txBody>
                  <a:tcPr/>
                </a:tc>
                <a:extLst>
                  <a:ext uri="{0D108BD9-81ED-4DB2-BD59-A6C34878D82A}">
                    <a16:rowId xmlns:a16="http://schemas.microsoft.com/office/drawing/2014/main" val="2282337528"/>
                  </a:ext>
                </a:extLst>
              </a:tr>
              <a:tr h="0">
                <a:tc>
                  <a:txBody>
                    <a:bodyPr/>
                    <a:lstStyle/>
                    <a:p>
                      <a:pPr algn="ctr"/>
                      <a:r>
                        <a:rPr lang="pt-PT" sz="900" dirty="0"/>
                        <a:t>6 HOU</a:t>
                      </a:r>
                    </a:p>
                  </a:txBody>
                  <a:tcPr/>
                </a:tc>
                <a:tc>
                  <a:txBody>
                    <a:bodyPr/>
                    <a:lstStyle/>
                    <a:p>
                      <a:pPr algn="ctr"/>
                      <a:r>
                        <a:rPr lang="pt-PT" sz="900" dirty="0"/>
                        <a:t>6</a:t>
                      </a:r>
                    </a:p>
                  </a:txBody>
                  <a:tcPr/>
                </a:tc>
                <a:extLst>
                  <a:ext uri="{0D108BD9-81ED-4DB2-BD59-A6C34878D82A}">
                    <a16:rowId xmlns:a16="http://schemas.microsoft.com/office/drawing/2014/main" val="2557577668"/>
                  </a:ext>
                </a:extLst>
              </a:tr>
              <a:tr h="0">
                <a:tc>
                  <a:txBody>
                    <a:bodyPr/>
                    <a:lstStyle/>
                    <a:p>
                      <a:pPr algn="ctr"/>
                      <a:r>
                        <a:rPr lang="pt-PT" sz="900" dirty="0"/>
                        <a:t>7 IND</a:t>
                      </a:r>
                    </a:p>
                  </a:txBody>
                  <a:tcPr/>
                </a:tc>
                <a:tc>
                  <a:txBody>
                    <a:bodyPr/>
                    <a:lstStyle/>
                    <a:p>
                      <a:pPr algn="ctr"/>
                      <a:r>
                        <a:rPr lang="pt-PT" sz="900" dirty="0"/>
                        <a:t>6</a:t>
                      </a:r>
                    </a:p>
                  </a:txBody>
                  <a:tcPr/>
                </a:tc>
                <a:extLst>
                  <a:ext uri="{0D108BD9-81ED-4DB2-BD59-A6C34878D82A}">
                    <a16:rowId xmlns:a16="http://schemas.microsoft.com/office/drawing/2014/main" val="1475621881"/>
                  </a:ext>
                </a:extLst>
              </a:tr>
              <a:tr h="0">
                <a:tc>
                  <a:txBody>
                    <a:bodyPr/>
                    <a:lstStyle/>
                    <a:p>
                      <a:pPr algn="ctr"/>
                      <a:r>
                        <a:rPr lang="pt-PT" sz="900" dirty="0"/>
                        <a:t>8 WAS</a:t>
                      </a:r>
                    </a:p>
                  </a:txBody>
                  <a:tcPr/>
                </a:tc>
                <a:tc>
                  <a:txBody>
                    <a:bodyPr/>
                    <a:lstStyle/>
                    <a:p>
                      <a:pPr algn="ctr"/>
                      <a:r>
                        <a:rPr lang="pt-PT" sz="900" dirty="0"/>
                        <a:t>5</a:t>
                      </a:r>
                    </a:p>
                  </a:txBody>
                  <a:tcPr/>
                </a:tc>
                <a:extLst>
                  <a:ext uri="{0D108BD9-81ED-4DB2-BD59-A6C34878D82A}">
                    <a16:rowId xmlns:a16="http://schemas.microsoft.com/office/drawing/2014/main" val="488909389"/>
                  </a:ext>
                </a:extLst>
              </a:tr>
              <a:tr h="256006">
                <a:tc>
                  <a:txBody>
                    <a:bodyPr/>
                    <a:lstStyle/>
                    <a:p>
                      <a:pPr algn="ctr"/>
                      <a:r>
                        <a:rPr lang="pt-PT" sz="900" dirty="0"/>
                        <a:t>9 SAS</a:t>
                      </a:r>
                    </a:p>
                  </a:txBody>
                  <a:tcPr/>
                </a:tc>
                <a:tc>
                  <a:txBody>
                    <a:bodyPr/>
                    <a:lstStyle/>
                    <a:p>
                      <a:pPr algn="ctr"/>
                      <a:r>
                        <a:rPr lang="pt-PT" sz="900" dirty="0"/>
                        <a:t>3</a:t>
                      </a:r>
                    </a:p>
                  </a:txBody>
                  <a:tcPr/>
                </a:tc>
                <a:extLst>
                  <a:ext uri="{0D108BD9-81ED-4DB2-BD59-A6C34878D82A}">
                    <a16:rowId xmlns:a16="http://schemas.microsoft.com/office/drawing/2014/main" val="3055485364"/>
                  </a:ext>
                </a:extLst>
              </a:tr>
              <a:tr h="0">
                <a:tc>
                  <a:txBody>
                    <a:bodyPr/>
                    <a:lstStyle/>
                    <a:p>
                      <a:pPr algn="ctr"/>
                      <a:r>
                        <a:rPr lang="pt-PT" sz="900" dirty="0"/>
                        <a:t>10 CLE</a:t>
                      </a:r>
                    </a:p>
                  </a:txBody>
                  <a:tcPr/>
                </a:tc>
                <a:tc>
                  <a:txBody>
                    <a:bodyPr/>
                    <a:lstStyle/>
                    <a:p>
                      <a:pPr algn="ctr"/>
                      <a:r>
                        <a:rPr lang="pt-PT" sz="900" dirty="0"/>
                        <a:t>3</a:t>
                      </a:r>
                    </a:p>
                  </a:txBody>
                  <a:tcPr/>
                </a:tc>
                <a:extLst>
                  <a:ext uri="{0D108BD9-81ED-4DB2-BD59-A6C34878D82A}">
                    <a16:rowId xmlns:a16="http://schemas.microsoft.com/office/drawing/2014/main" val="3547136507"/>
                  </a:ext>
                </a:extLst>
              </a:tr>
              <a:tr h="0">
                <a:tc>
                  <a:txBody>
                    <a:bodyPr/>
                    <a:lstStyle/>
                    <a:p>
                      <a:pPr algn="ctr"/>
                      <a:r>
                        <a:rPr lang="pt-PT" sz="900" dirty="0"/>
                        <a:t>11 CHA</a:t>
                      </a:r>
                    </a:p>
                  </a:txBody>
                  <a:tcPr/>
                </a:tc>
                <a:tc>
                  <a:txBody>
                    <a:bodyPr/>
                    <a:lstStyle/>
                    <a:p>
                      <a:pPr algn="ctr"/>
                      <a:r>
                        <a:rPr lang="pt-PT" sz="900" dirty="0"/>
                        <a:t>3</a:t>
                      </a:r>
                    </a:p>
                  </a:txBody>
                  <a:tcPr/>
                </a:tc>
                <a:extLst>
                  <a:ext uri="{0D108BD9-81ED-4DB2-BD59-A6C34878D82A}">
                    <a16:rowId xmlns:a16="http://schemas.microsoft.com/office/drawing/2014/main" val="524139664"/>
                  </a:ext>
                </a:extLst>
              </a:tr>
              <a:tr h="0">
                <a:tc>
                  <a:txBody>
                    <a:bodyPr/>
                    <a:lstStyle/>
                    <a:p>
                      <a:pPr algn="ctr"/>
                      <a:r>
                        <a:rPr lang="pt-PT" sz="900" dirty="0"/>
                        <a:t>12 PHO</a:t>
                      </a:r>
                    </a:p>
                  </a:txBody>
                  <a:tcPr/>
                </a:tc>
                <a:tc>
                  <a:txBody>
                    <a:bodyPr/>
                    <a:lstStyle/>
                    <a:p>
                      <a:pPr algn="ctr"/>
                      <a:r>
                        <a:rPr lang="pt-PT" sz="900" dirty="0"/>
                        <a:t>3</a:t>
                      </a:r>
                    </a:p>
                  </a:txBody>
                  <a:tcPr/>
                </a:tc>
                <a:extLst>
                  <a:ext uri="{0D108BD9-81ED-4DB2-BD59-A6C34878D82A}">
                    <a16:rowId xmlns:a16="http://schemas.microsoft.com/office/drawing/2014/main" val="3280349417"/>
                  </a:ext>
                </a:extLst>
              </a:tr>
              <a:tr h="0">
                <a:tc>
                  <a:txBody>
                    <a:bodyPr/>
                    <a:lstStyle/>
                    <a:p>
                      <a:pPr algn="ctr"/>
                      <a:r>
                        <a:rPr lang="pt-PT" sz="900" dirty="0"/>
                        <a:t>13 UTA</a:t>
                      </a:r>
                    </a:p>
                  </a:txBody>
                  <a:tcPr/>
                </a:tc>
                <a:tc>
                  <a:txBody>
                    <a:bodyPr/>
                    <a:lstStyle/>
                    <a:p>
                      <a:pPr algn="ctr"/>
                      <a:r>
                        <a:rPr lang="pt-PT" sz="900" dirty="0"/>
                        <a:t>2</a:t>
                      </a:r>
                    </a:p>
                  </a:txBody>
                  <a:tcPr/>
                </a:tc>
                <a:extLst>
                  <a:ext uri="{0D108BD9-81ED-4DB2-BD59-A6C34878D82A}">
                    <a16:rowId xmlns:a16="http://schemas.microsoft.com/office/drawing/2014/main" val="3246563886"/>
                  </a:ext>
                </a:extLst>
              </a:tr>
              <a:tr h="0">
                <a:tc>
                  <a:txBody>
                    <a:bodyPr/>
                    <a:lstStyle/>
                    <a:p>
                      <a:pPr algn="ctr"/>
                      <a:r>
                        <a:rPr lang="pt-PT" sz="900" dirty="0"/>
                        <a:t>14 MIN</a:t>
                      </a:r>
                    </a:p>
                  </a:txBody>
                  <a:tcPr/>
                </a:tc>
                <a:tc>
                  <a:txBody>
                    <a:bodyPr/>
                    <a:lstStyle/>
                    <a:p>
                      <a:pPr algn="ctr"/>
                      <a:r>
                        <a:rPr lang="pt-PT" sz="900" dirty="0"/>
                        <a:t>2</a:t>
                      </a:r>
                    </a:p>
                  </a:txBody>
                  <a:tcPr/>
                </a:tc>
                <a:extLst>
                  <a:ext uri="{0D108BD9-81ED-4DB2-BD59-A6C34878D82A}">
                    <a16:rowId xmlns:a16="http://schemas.microsoft.com/office/drawing/2014/main" val="1210197372"/>
                  </a:ext>
                </a:extLst>
              </a:tr>
              <a:tr h="0">
                <a:tc>
                  <a:txBody>
                    <a:bodyPr/>
                    <a:lstStyle/>
                    <a:p>
                      <a:pPr algn="ctr"/>
                      <a:r>
                        <a:rPr lang="pt-PT" sz="900" dirty="0"/>
                        <a:t>15 ORL</a:t>
                      </a:r>
                    </a:p>
                  </a:txBody>
                  <a:tcPr/>
                </a:tc>
                <a:tc>
                  <a:txBody>
                    <a:bodyPr/>
                    <a:lstStyle/>
                    <a:p>
                      <a:pPr algn="ctr"/>
                      <a:r>
                        <a:rPr lang="pt-PT" sz="900" dirty="0"/>
                        <a:t>1</a:t>
                      </a:r>
                    </a:p>
                  </a:txBody>
                  <a:tcPr/>
                </a:tc>
                <a:extLst>
                  <a:ext uri="{0D108BD9-81ED-4DB2-BD59-A6C34878D82A}">
                    <a16:rowId xmlns:a16="http://schemas.microsoft.com/office/drawing/2014/main" val="3738453148"/>
                  </a:ext>
                </a:extLst>
              </a:tr>
              <a:tr h="0">
                <a:tc>
                  <a:txBody>
                    <a:bodyPr/>
                    <a:lstStyle/>
                    <a:p>
                      <a:pPr algn="ctr"/>
                      <a:r>
                        <a:rPr lang="pt-PT" sz="900" dirty="0"/>
                        <a:t>16 MIA</a:t>
                      </a:r>
                    </a:p>
                  </a:txBody>
                  <a:tcPr/>
                </a:tc>
                <a:tc>
                  <a:txBody>
                    <a:bodyPr/>
                    <a:lstStyle/>
                    <a:p>
                      <a:pPr algn="ctr"/>
                      <a:r>
                        <a:rPr lang="pt-PT" sz="900" dirty="0"/>
                        <a:t>1</a:t>
                      </a:r>
                    </a:p>
                  </a:txBody>
                  <a:tcPr/>
                </a:tc>
                <a:extLst>
                  <a:ext uri="{0D108BD9-81ED-4DB2-BD59-A6C34878D82A}">
                    <a16:rowId xmlns:a16="http://schemas.microsoft.com/office/drawing/2014/main" val="3560797262"/>
                  </a:ext>
                </a:extLst>
              </a:tr>
              <a:tr h="0">
                <a:tc>
                  <a:txBody>
                    <a:bodyPr/>
                    <a:lstStyle/>
                    <a:p>
                      <a:pPr algn="ctr"/>
                      <a:r>
                        <a:rPr lang="pt-PT" sz="900" dirty="0"/>
                        <a:t>17 ATL</a:t>
                      </a:r>
                    </a:p>
                  </a:txBody>
                  <a:tcPr/>
                </a:tc>
                <a:tc>
                  <a:txBody>
                    <a:bodyPr/>
                    <a:lstStyle/>
                    <a:p>
                      <a:pPr algn="ctr"/>
                      <a:r>
                        <a:rPr lang="pt-PT" sz="900" dirty="0"/>
                        <a:t>1</a:t>
                      </a:r>
                    </a:p>
                  </a:txBody>
                  <a:tcPr/>
                </a:tc>
                <a:extLst>
                  <a:ext uri="{0D108BD9-81ED-4DB2-BD59-A6C34878D82A}">
                    <a16:rowId xmlns:a16="http://schemas.microsoft.com/office/drawing/2014/main" val="3982856229"/>
                  </a:ext>
                </a:extLst>
              </a:tr>
            </a:tbl>
          </a:graphicData>
        </a:graphic>
      </p:graphicFrame>
      <p:pic>
        <p:nvPicPr>
          <p:cNvPr id="5" name="Imagem 4">
            <a:extLst>
              <a:ext uri="{FF2B5EF4-FFF2-40B4-BE49-F238E27FC236}">
                <a16:creationId xmlns:a16="http://schemas.microsoft.com/office/drawing/2014/main" id="{CF0EC9A4-73B1-A7C1-7A3E-72E1FA606D56}"/>
              </a:ext>
            </a:extLst>
          </p:cNvPr>
          <p:cNvPicPr>
            <a:picLocks noChangeAspect="1"/>
          </p:cNvPicPr>
          <p:nvPr/>
        </p:nvPicPr>
        <p:blipFill>
          <a:blip r:embed="rId2"/>
          <a:stretch>
            <a:fillRect/>
          </a:stretch>
        </p:blipFill>
        <p:spPr>
          <a:xfrm>
            <a:off x="5943751" y="1260200"/>
            <a:ext cx="3959913" cy="2168800"/>
          </a:xfrm>
          <a:prstGeom prst="rect">
            <a:avLst/>
          </a:prstGeom>
        </p:spPr>
      </p:pic>
      <p:pic>
        <p:nvPicPr>
          <p:cNvPr id="7" name="Imagem 6">
            <a:extLst>
              <a:ext uri="{FF2B5EF4-FFF2-40B4-BE49-F238E27FC236}">
                <a16:creationId xmlns:a16="http://schemas.microsoft.com/office/drawing/2014/main" id="{2B9F96B8-068C-3418-62A9-8CA6970D6EDF}"/>
              </a:ext>
            </a:extLst>
          </p:cNvPr>
          <p:cNvPicPr>
            <a:picLocks noChangeAspect="1"/>
          </p:cNvPicPr>
          <p:nvPr/>
        </p:nvPicPr>
        <p:blipFill>
          <a:blip r:embed="rId3"/>
          <a:stretch>
            <a:fillRect/>
          </a:stretch>
        </p:blipFill>
        <p:spPr>
          <a:xfrm>
            <a:off x="6407460" y="4189221"/>
            <a:ext cx="3347818" cy="1909704"/>
          </a:xfrm>
          <a:prstGeom prst="rect">
            <a:avLst/>
          </a:prstGeom>
        </p:spPr>
      </p:pic>
      <p:graphicFrame>
        <p:nvGraphicFramePr>
          <p:cNvPr id="9" name="Tabela 8">
            <a:extLst>
              <a:ext uri="{FF2B5EF4-FFF2-40B4-BE49-F238E27FC236}">
                <a16:creationId xmlns:a16="http://schemas.microsoft.com/office/drawing/2014/main" id="{59A14E3B-4FB7-DC00-0C80-EBBCFBDB7B5A}"/>
              </a:ext>
            </a:extLst>
          </p:cNvPr>
          <p:cNvGraphicFramePr>
            <a:graphicFrameLocks noGrp="1"/>
          </p:cNvGraphicFramePr>
          <p:nvPr>
            <p:extLst>
              <p:ext uri="{D42A27DB-BD31-4B8C-83A1-F6EECF244321}">
                <p14:modId xmlns:p14="http://schemas.microsoft.com/office/powerpoint/2010/main" val="1097863506"/>
              </p:ext>
            </p:extLst>
          </p:nvPr>
        </p:nvGraphicFramePr>
        <p:xfrm>
          <a:off x="10182061" y="4970452"/>
          <a:ext cx="1380152" cy="1836164"/>
        </p:xfrm>
        <a:graphic>
          <a:graphicData uri="http://schemas.openxmlformats.org/drawingml/2006/table">
            <a:tbl>
              <a:tblPr firstRow="1" bandRow="1">
                <a:tableStyleId>{5C22544A-7EE6-4342-B048-85BDC9FD1C3A}</a:tableStyleId>
              </a:tblPr>
              <a:tblGrid>
                <a:gridCol w="690076">
                  <a:extLst>
                    <a:ext uri="{9D8B030D-6E8A-4147-A177-3AD203B41FA5}">
                      <a16:colId xmlns:a16="http://schemas.microsoft.com/office/drawing/2014/main" val="913200770"/>
                    </a:ext>
                  </a:extLst>
                </a:gridCol>
                <a:gridCol w="690076">
                  <a:extLst>
                    <a:ext uri="{9D8B030D-6E8A-4147-A177-3AD203B41FA5}">
                      <a16:colId xmlns:a16="http://schemas.microsoft.com/office/drawing/2014/main" val="1952120936"/>
                    </a:ext>
                  </a:extLst>
                </a:gridCol>
              </a:tblGrid>
              <a:tr h="344596">
                <a:tc>
                  <a:txBody>
                    <a:bodyPr/>
                    <a:lstStyle/>
                    <a:p>
                      <a:pPr algn="ctr"/>
                      <a:r>
                        <a:rPr lang="pt-PT" sz="900" dirty="0"/>
                        <a:t>Team</a:t>
                      </a:r>
                    </a:p>
                  </a:txBody>
                  <a:tcPr/>
                </a:tc>
                <a:tc>
                  <a:txBody>
                    <a:bodyPr/>
                    <a:lstStyle/>
                    <a:p>
                      <a:pPr algn="ctr"/>
                      <a:r>
                        <a:rPr lang="pt-PT" sz="900" dirty="0" err="1"/>
                        <a:t>PlayOff</a:t>
                      </a:r>
                      <a:r>
                        <a:rPr lang="pt-PT" sz="900" dirty="0"/>
                        <a:t> </a:t>
                      </a:r>
                      <a:r>
                        <a:rPr lang="pt-PT" sz="900" dirty="0" err="1"/>
                        <a:t>Wins</a:t>
                      </a:r>
                      <a:endParaRPr lang="pt-PT" sz="900" dirty="0"/>
                    </a:p>
                  </a:txBody>
                  <a:tcPr/>
                </a:tc>
                <a:extLst>
                  <a:ext uri="{0D108BD9-81ED-4DB2-BD59-A6C34878D82A}">
                    <a16:rowId xmlns:a16="http://schemas.microsoft.com/office/drawing/2014/main" val="3468984571"/>
                  </a:ext>
                </a:extLst>
              </a:tr>
              <a:tr h="0">
                <a:tc>
                  <a:txBody>
                    <a:bodyPr/>
                    <a:lstStyle/>
                    <a:p>
                      <a:pPr algn="ctr"/>
                      <a:r>
                        <a:rPr lang="pt-PT" sz="900" dirty="0"/>
                        <a:t>0 DET</a:t>
                      </a:r>
                    </a:p>
                  </a:txBody>
                  <a:tcPr/>
                </a:tc>
                <a:tc>
                  <a:txBody>
                    <a:bodyPr/>
                    <a:lstStyle/>
                    <a:p>
                      <a:pPr algn="ctr"/>
                      <a:r>
                        <a:rPr lang="pt-PT" sz="900" dirty="0"/>
                        <a:t>3</a:t>
                      </a:r>
                    </a:p>
                  </a:txBody>
                  <a:tcPr/>
                </a:tc>
                <a:extLst>
                  <a:ext uri="{0D108BD9-81ED-4DB2-BD59-A6C34878D82A}">
                    <a16:rowId xmlns:a16="http://schemas.microsoft.com/office/drawing/2014/main" val="777859831"/>
                  </a:ext>
                </a:extLst>
              </a:tr>
              <a:tr h="215373">
                <a:tc>
                  <a:txBody>
                    <a:bodyPr/>
                    <a:lstStyle/>
                    <a:p>
                      <a:pPr algn="ctr"/>
                      <a:r>
                        <a:rPr lang="pt-PT" sz="900" dirty="0"/>
                        <a:t>1 LAS</a:t>
                      </a:r>
                    </a:p>
                  </a:txBody>
                  <a:tcPr/>
                </a:tc>
                <a:tc>
                  <a:txBody>
                    <a:bodyPr/>
                    <a:lstStyle/>
                    <a:p>
                      <a:pPr algn="ctr"/>
                      <a:r>
                        <a:rPr lang="pt-PT" sz="900" dirty="0"/>
                        <a:t>2</a:t>
                      </a:r>
                    </a:p>
                  </a:txBody>
                  <a:tcPr/>
                </a:tc>
                <a:extLst>
                  <a:ext uri="{0D108BD9-81ED-4DB2-BD59-A6C34878D82A}">
                    <a16:rowId xmlns:a16="http://schemas.microsoft.com/office/drawing/2014/main" val="367969108"/>
                  </a:ext>
                </a:extLst>
              </a:tr>
              <a:tr h="215373">
                <a:tc>
                  <a:txBody>
                    <a:bodyPr/>
                    <a:lstStyle/>
                    <a:p>
                      <a:pPr algn="ctr"/>
                      <a:r>
                        <a:rPr lang="pt-PT" sz="900" dirty="0"/>
                        <a:t>2 PHO</a:t>
                      </a:r>
                    </a:p>
                  </a:txBody>
                  <a:tcPr/>
                </a:tc>
                <a:tc>
                  <a:txBody>
                    <a:bodyPr/>
                    <a:lstStyle/>
                    <a:p>
                      <a:pPr algn="ctr"/>
                      <a:r>
                        <a:rPr lang="pt-PT" sz="900" dirty="0"/>
                        <a:t>2</a:t>
                      </a:r>
                    </a:p>
                  </a:txBody>
                  <a:tcPr/>
                </a:tc>
                <a:extLst>
                  <a:ext uri="{0D108BD9-81ED-4DB2-BD59-A6C34878D82A}">
                    <a16:rowId xmlns:a16="http://schemas.microsoft.com/office/drawing/2014/main" val="1668903974"/>
                  </a:ext>
                </a:extLst>
              </a:tr>
              <a:tr h="215373">
                <a:tc>
                  <a:txBody>
                    <a:bodyPr/>
                    <a:lstStyle/>
                    <a:p>
                      <a:pPr algn="ctr"/>
                      <a:r>
                        <a:rPr lang="pt-PT" sz="900" dirty="0"/>
                        <a:t>3 HOU</a:t>
                      </a:r>
                    </a:p>
                  </a:txBody>
                  <a:tcPr/>
                </a:tc>
                <a:tc>
                  <a:txBody>
                    <a:bodyPr/>
                    <a:lstStyle/>
                    <a:p>
                      <a:pPr algn="ctr"/>
                      <a:r>
                        <a:rPr lang="pt-PT" sz="900" dirty="0"/>
                        <a:t>1</a:t>
                      </a:r>
                    </a:p>
                  </a:txBody>
                  <a:tcPr/>
                </a:tc>
                <a:extLst>
                  <a:ext uri="{0D108BD9-81ED-4DB2-BD59-A6C34878D82A}">
                    <a16:rowId xmlns:a16="http://schemas.microsoft.com/office/drawing/2014/main" val="2391445086"/>
                  </a:ext>
                </a:extLst>
              </a:tr>
              <a:tr h="215373">
                <a:tc>
                  <a:txBody>
                    <a:bodyPr/>
                    <a:lstStyle/>
                    <a:p>
                      <a:pPr algn="ctr"/>
                      <a:r>
                        <a:rPr lang="pt-PT" sz="900" dirty="0"/>
                        <a:t>4 SEA</a:t>
                      </a:r>
                    </a:p>
                  </a:txBody>
                  <a:tcPr/>
                </a:tc>
                <a:tc>
                  <a:txBody>
                    <a:bodyPr/>
                    <a:lstStyle/>
                    <a:p>
                      <a:pPr algn="ctr"/>
                      <a:r>
                        <a:rPr lang="pt-PT" sz="900" dirty="0"/>
                        <a:t>1</a:t>
                      </a:r>
                    </a:p>
                  </a:txBody>
                  <a:tcPr/>
                </a:tc>
                <a:extLst>
                  <a:ext uri="{0D108BD9-81ED-4DB2-BD59-A6C34878D82A}">
                    <a16:rowId xmlns:a16="http://schemas.microsoft.com/office/drawing/2014/main" val="2639593563"/>
                  </a:ext>
                </a:extLst>
              </a:tr>
              <a:tr h="327404">
                <a:tc>
                  <a:txBody>
                    <a:bodyPr/>
                    <a:lstStyle/>
                    <a:p>
                      <a:pPr algn="ctr"/>
                      <a:r>
                        <a:rPr lang="pt-PT" sz="900" dirty="0"/>
                        <a:t>5 SAC</a:t>
                      </a:r>
                    </a:p>
                  </a:txBody>
                  <a:tcPr/>
                </a:tc>
                <a:tc>
                  <a:txBody>
                    <a:bodyPr/>
                    <a:lstStyle/>
                    <a:p>
                      <a:pPr algn="ctr"/>
                      <a:r>
                        <a:rPr lang="pt-PT" sz="900" dirty="0"/>
                        <a:t>1</a:t>
                      </a:r>
                    </a:p>
                  </a:txBody>
                  <a:tcPr/>
                </a:tc>
                <a:extLst>
                  <a:ext uri="{0D108BD9-81ED-4DB2-BD59-A6C34878D82A}">
                    <a16:rowId xmlns:a16="http://schemas.microsoft.com/office/drawing/2014/main" val="66164196"/>
                  </a:ext>
                </a:extLst>
              </a:tr>
            </a:tbl>
          </a:graphicData>
        </a:graphic>
      </p:graphicFrame>
      <p:sp>
        <p:nvSpPr>
          <p:cNvPr id="10" name="Marcador de Posição de Conteúdo 2">
            <a:extLst>
              <a:ext uri="{FF2B5EF4-FFF2-40B4-BE49-F238E27FC236}">
                <a16:creationId xmlns:a16="http://schemas.microsoft.com/office/drawing/2014/main" id="{D315ED40-6926-40F9-CDB4-E0AE8118FB9F}"/>
              </a:ext>
            </a:extLst>
          </p:cNvPr>
          <p:cNvSpPr txBox="1">
            <a:spLocks/>
          </p:cNvSpPr>
          <p:nvPr/>
        </p:nvSpPr>
        <p:spPr>
          <a:xfrm>
            <a:off x="1616400" y="1724628"/>
            <a:ext cx="4168141" cy="407428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pt-PT" sz="1800" dirty="0"/>
              <a:t>5 - </a:t>
            </a:r>
            <a:r>
              <a:rPr lang="en-US" sz="1800" dirty="0"/>
              <a:t>The correlation matrix of </a:t>
            </a:r>
            <a:r>
              <a:rPr lang="en-US" sz="1800" dirty="0" err="1"/>
              <a:t>players_teams</a:t>
            </a:r>
            <a:r>
              <a:rPr lang="en-US" sz="1800" dirty="0"/>
              <a:t> allows us to see that many individual stats are correlated.</a:t>
            </a:r>
          </a:p>
          <a:p>
            <a:pPr marL="0" indent="0">
              <a:buFont typeface="Arial" panose="020B0604020202020204" pitchFamily="34" charset="0"/>
              <a:buNone/>
            </a:pPr>
            <a:r>
              <a:rPr lang="pt-PT" sz="1800" dirty="0"/>
              <a:t>6 - </a:t>
            </a:r>
            <a:r>
              <a:rPr lang="en-US" sz="1800" dirty="0"/>
              <a:t>Correlation matrix, that shows us the high correlation between weight and height of a player.</a:t>
            </a:r>
          </a:p>
          <a:p>
            <a:pPr marL="0" indent="0">
              <a:buFont typeface="Arial" panose="020B0604020202020204" pitchFamily="34" charset="0"/>
              <a:buNone/>
            </a:pPr>
            <a:r>
              <a:rPr lang="pt-PT" sz="1800" dirty="0"/>
              <a:t>7 – </a:t>
            </a:r>
            <a:r>
              <a:rPr lang="en-US" sz="1800" dirty="0"/>
              <a:t>Playoff appearances per team, show us the teams that are statistically more predictable to advance to playoffs again.</a:t>
            </a:r>
          </a:p>
          <a:p>
            <a:pPr marL="0" indent="0">
              <a:buFont typeface="Arial" panose="020B0604020202020204" pitchFamily="34" charset="0"/>
              <a:buNone/>
            </a:pPr>
            <a:r>
              <a:rPr lang="pt-PT" sz="1800" dirty="0"/>
              <a:t>8 - </a:t>
            </a:r>
            <a:r>
              <a:rPr lang="pt-PT" sz="1800" dirty="0" err="1"/>
              <a:t>Playoff</a:t>
            </a:r>
            <a:r>
              <a:rPr lang="pt-PT" sz="1800" dirty="0"/>
              <a:t> </a:t>
            </a:r>
            <a:r>
              <a:rPr lang="pt-PT" sz="1800" dirty="0" err="1"/>
              <a:t>Wins</a:t>
            </a:r>
            <a:r>
              <a:rPr lang="pt-PT" sz="1800" dirty="0"/>
              <a:t> per team </a:t>
            </a:r>
            <a:r>
              <a:rPr lang="pt-PT" sz="1800" dirty="0" err="1"/>
              <a:t>that</a:t>
            </a:r>
            <a:r>
              <a:rPr lang="pt-PT" sz="1800" dirty="0"/>
              <a:t> shows </a:t>
            </a:r>
            <a:r>
              <a:rPr lang="pt-PT" sz="1800" dirty="0" err="1"/>
              <a:t>us</a:t>
            </a:r>
            <a:r>
              <a:rPr lang="pt-PT" sz="1800" dirty="0"/>
              <a:t> </a:t>
            </a:r>
            <a:r>
              <a:rPr lang="pt-PT" sz="1800" dirty="0" err="1"/>
              <a:t>the</a:t>
            </a:r>
            <a:r>
              <a:rPr lang="pt-PT" sz="1800" dirty="0"/>
              <a:t> </a:t>
            </a:r>
            <a:r>
              <a:rPr lang="pt-PT" sz="1800" dirty="0" err="1"/>
              <a:t>last</a:t>
            </a:r>
            <a:r>
              <a:rPr lang="pt-PT" sz="1800" dirty="0"/>
              <a:t> winners </a:t>
            </a:r>
            <a:r>
              <a:rPr lang="pt-PT" sz="1800" dirty="0" err="1"/>
              <a:t>of</a:t>
            </a:r>
            <a:r>
              <a:rPr lang="pt-PT" sz="1800" dirty="0"/>
              <a:t> </a:t>
            </a:r>
            <a:r>
              <a:rPr lang="pt-PT" sz="1800" dirty="0" err="1"/>
              <a:t>the</a:t>
            </a:r>
            <a:r>
              <a:rPr lang="pt-PT" sz="1800" dirty="0"/>
              <a:t> </a:t>
            </a:r>
            <a:r>
              <a:rPr lang="pt-PT" sz="1800" dirty="0" err="1"/>
              <a:t>playoffs</a:t>
            </a:r>
            <a:r>
              <a:rPr lang="pt-PT" sz="1800" dirty="0"/>
              <a:t>.</a:t>
            </a:r>
          </a:p>
        </p:txBody>
      </p:sp>
      <p:sp>
        <p:nvSpPr>
          <p:cNvPr id="11" name="CaixaDeTexto 10">
            <a:extLst>
              <a:ext uri="{FF2B5EF4-FFF2-40B4-BE49-F238E27FC236}">
                <a16:creationId xmlns:a16="http://schemas.microsoft.com/office/drawing/2014/main" id="{E3EC9FB1-8E7F-5B7C-3F1A-89BA280C1545}"/>
              </a:ext>
            </a:extLst>
          </p:cNvPr>
          <p:cNvSpPr txBox="1"/>
          <p:nvPr/>
        </p:nvSpPr>
        <p:spPr>
          <a:xfrm>
            <a:off x="5905297" y="1177060"/>
            <a:ext cx="46463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5</a:t>
            </a:r>
          </a:p>
        </p:txBody>
      </p:sp>
      <p:sp>
        <p:nvSpPr>
          <p:cNvPr id="12" name="CaixaDeTexto 11">
            <a:extLst>
              <a:ext uri="{FF2B5EF4-FFF2-40B4-BE49-F238E27FC236}">
                <a16:creationId xmlns:a16="http://schemas.microsoft.com/office/drawing/2014/main" id="{CC604CDC-BC3E-8615-D6D2-5C1F8FB580AB}"/>
              </a:ext>
            </a:extLst>
          </p:cNvPr>
          <p:cNvSpPr txBox="1"/>
          <p:nvPr/>
        </p:nvSpPr>
        <p:spPr>
          <a:xfrm>
            <a:off x="6568616" y="4189221"/>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6</a:t>
            </a:r>
          </a:p>
        </p:txBody>
      </p:sp>
      <p:sp>
        <p:nvSpPr>
          <p:cNvPr id="13" name="CaixaDeTexto 12">
            <a:extLst>
              <a:ext uri="{FF2B5EF4-FFF2-40B4-BE49-F238E27FC236}">
                <a16:creationId xmlns:a16="http://schemas.microsoft.com/office/drawing/2014/main" id="{26BE9DB7-249B-529D-00E5-BA3FB7E9867B}"/>
              </a:ext>
            </a:extLst>
          </p:cNvPr>
          <p:cNvSpPr txBox="1"/>
          <p:nvPr/>
        </p:nvSpPr>
        <p:spPr>
          <a:xfrm>
            <a:off x="9982916" y="206153"/>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7</a:t>
            </a:r>
          </a:p>
        </p:txBody>
      </p:sp>
      <p:sp>
        <p:nvSpPr>
          <p:cNvPr id="14" name="CaixaDeTexto 13">
            <a:extLst>
              <a:ext uri="{FF2B5EF4-FFF2-40B4-BE49-F238E27FC236}">
                <a16:creationId xmlns:a16="http://schemas.microsoft.com/office/drawing/2014/main" id="{1E4F3FBB-2F06-5DC7-1B67-345234C73DC7}"/>
              </a:ext>
            </a:extLst>
          </p:cNvPr>
          <p:cNvSpPr txBox="1"/>
          <p:nvPr/>
        </p:nvSpPr>
        <p:spPr>
          <a:xfrm>
            <a:off x="9982916" y="4818561"/>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8</a:t>
            </a:r>
          </a:p>
        </p:txBody>
      </p:sp>
    </p:spTree>
    <p:extLst>
      <p:ext uri="{BB962C8B-B14F-4D97-AF65-F5344CB8AC3E}">
        <p14:creationId xmlns:p14="http://schemas.microsoft.com/office/powerpoint/2010/main" val="2040435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75ED6F-2211-B4C3-40F2-EA4C67F145FB}"/>
              </a:ext>
            </a:extLst>
          </p:cNvPr>
          <p:cNvSpPr>
            <a:spLocks noGrp="1"/>
          </p:cNvSpPr>
          <p:nvPr>
            <p:ph type="title"/>
          </p:nvPr>
        </p:nvSpPr>
        <p:spPr/>
        <p:txBody>
          <a:bodyPr/>
          <a:lstStyle/>
          <a:p>
            <a:r>
              <a:rPr lang="pt-PT" dirty="0" err="1"/>
              <a:t>Problem</a:t>
            </a:r>
            <a:r>
              <a:rPr lang="pt-PT" dirty="0"/>
              <a:t> </a:t>
            </a:r>
            <a:r>
              <a:rPr lang="pt-PT" dirty="0" err="1"/>
              <a:t>Definition</a:t>
            </a:r>
            <a:endParaRPr lang="pt-PT" dirty="0"/>
          </a:p>
        </p:txBody>
      </p:sp>
      <p:sp>
        <p:nvSpPr>
          <p:cNvPr id="3" name="Marcador de Posição de Conteúdo 2">
            <a:extLst>
              <a:ext uri="{FF2B5EF4-FFF2-40B4-BE49-F238E27FC236}">
                <a16:creationId xmlns:a16="http://schemas.microsoft.com/office/drawing/2014/main" id="{39B3034F-FE76-E651-1F1F-076D248FBDC9}"/>
              </a:ext>
            </a:extLst>
          </p:cNvPr>
          <p:cNvSpPr>
            <a:spLocks noGrp="1"/>
          </p:cNvSpPr>
          <p:nvPr>
            <p:ph idx="1"/>
          </p:nvPr>
        </p:nvSpPr>
        <p:spPr>
          <a:xfrm>
            <a:off x="1616400" y="1724400"/>
            <a:ext cx="10178322" cy="4322717"/>
          </a:xfrm>
        </p:spPr>
        <p:txBody>
          <a:bodyPr>
            <a:normAutofit fontScale="92500" lnSpcReduction="10000"/>
          </a:bodyPr>
          <a:lstStyle/>
          <a:p>
            <a:r>
              <a:rPr lang="en-US" sz="1800" dirty="0"/>
              <a:t>This project delves into the domain of basketball tournaments, specifically focusing on the prediction of playoff qualification for teams. Basketball tournaments are traditionally divided into two phases: the regular season, where teams compete to accumulate the highest number of wins, and the playoffs, featuring knockout matches for the championship. The objective of this project is to utilize a decade's worth of comprehensive data, encompassing players, teams, coaches, games, and various performance metrics, to forecast which teams will qualify for the playoffs in the forthcoming season.</a:t>
            </a:r>
          </a:p>
          <a:p>
            <a:pPr marL="0" indent="0">
              <a:buNone/>
            </a:pPr>
            <a:endParaRPr lang="en-US" sz="1800" dirty="0"/>
          </a:p>
          <a:p>
            <a:pPr marL="0" indent="0">
              <a:buNone/>
            </a:pPr>
            <a:r>
              <a:rPr lang="en-US" sz="1800" dirty="0"/>
              <a:t>Dataset Overview:</a:t>
            </a:r>
          </a:p>
          <a:p>
            <a:r>
              <a:rPr lang="en-US" sz="1800" dirty="0"/>
              <a:t>The dataset at hand spans ten years, providing a rich and extensive repository of information relevant to basketball tournaments. It includes detailed player statistics and respective awards, team performance metrics, coaching data, and game-specific information. Furthermore, the dataset also provides data of the team's performance both in the season and in the post-season.</a:t>
            </a:r>
          </a:p>
          <a:p>
            <a:r>
              <a:rPr lang="en-US" sz="1800" dirty="0"/>
              <a:t>Moreover, the dataset is not provided as a typical one table dataset. Instead, we were provided with data that was not previously cleaned and it was scattered through seven distinct tables.</a:t>
            </a:r>
            <a:endParaRPr lang="pt-PT" sz="1800" dirty="0"/>
          </a:p>
        </p:txBody>
      </p:sp>
    </p:spTree>
    <p:extLst>
      <p:ext uri="{BB962C8B-B14F-4D97-AF65-F5344CB8AC3E}">
        <p14:creationId xmlns:p14="http://schemas.microsoft.com/office/powerpoint/2010/main" val="1842385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0A162-E17D-9858-45AB-ADE9A2F23D42}"/>
              </a:ext>
            </a:extLst>
          </p:cNvPr>
          <p:cNvSpPr>
            <a:spLocks noGrp="1"/>
          </p:cNvSpPr>
          <p:nvPr>
            <p:ph type="title"/>
          </p:nvPr>
        </p:nvSpPr>
        <p:spPr>
          <a:xfrm>
            <a:off x="1109342" y="304747"/>
            <a:ext cx="10462994" cy="1492132"/>
          </a:xfrm>
        </p:spPr>
        <p:txBody>
          <a:bodyPr/>
          <a:lstStyle/>
          <a:p>
            <a:r>
              <a:rPr lang="en-US" dirty="0"/>
              <a:t>Main Steps for playoff prediction</a:t>
            </a:r>
          </a:p>
        </p:txBody>
      </p:sp>
      <p:sp>
        <p:nvSpPr>
          <p:cNvPr id="3" name="Content Placeholder 2">
            <a:extLst>
              <a:ext uri="{FF2B5EF4-FFF2-40B4-BE49-F238E27FC236}">
                <a16:creationId xmlns:a16="http://schemas.microsoft.com/office/drawing/2014/main" id="{4C5D09C2-DEF5-6B47-3806-442D1DCC28B5}"/>
              </a:ext>
            </a:extLst>
          </p:cNvPr>
          <p:cNvSpPr>
            <a:spLocks noGrp="1"/>
          </p:cNvSpPr>
          <p:nvPr>
            <p:ph idx="1"/>
          </p:nvPr>
        </p:nvSpPr>
        <p:spPr/>
        <p:txBody>
          <a:bodyPr/>
          <a:lstStyle/>
          <a:p>
            <a:r>
              <a:rPr lang="en-US" dirty="0"/>
              <a:t>Feature Engineering in the different tables</a:t>
            </a:r>
          </a:p>
          <a:p>
            <a:r>
              <a:rPr lang="en-US" dirty="0"/>
              <a:t>Prediction of some player evaluation metrics that reflect its performance in the upcoming season</a:t>
            </a:r>
          </a:p>
          <a:p>
            <a:r>
              <a:rPr lang="en-US" dirty="0"/>
              <a:t>Prediction of the team’s results, according to the statistics of the players that are part of it</a:t>
            </a:r>
          </a:p>
          <a:p>
            <a:r>
              <a:rPr lang="en-US" dirty="0"/>
              <a:t>Comparison between team’s results and choice of the best 8 teams for qualification</a:t>
            </a:r>
          </a:p>
        </p:txBody>
      </p:sp>
    </p:spTree>
    <p:extLst>
      <p:ext uri="{BB962C8B-B14F-4D97-AF65-F5344CB8AC3E}">
        <p14:creationId xmlns:p14="http://schemas.microsoft.com/office/powerpoint/2010/main" val="2780388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B72855-59CD-C185-5788-0A8CB8EDFE79}"/>
              </a:ext>
            </a:extLst>
          </p:cNvPr>
          <p:cNvSpPr>
            <a:spLocks noGrp="1"/>
          </p:cNvSpPr>
          <p:nvPr>
            <p:ph type="title"/>
          </p:nvPr>
        </p:nvSpPr>
        <p:spPr/>
        <p:txBody>
          <a:bodyPr/>
          <a:lstStyle/>
          <a:p>
            <a:r>
              <a:rPr lang="pt-PT" dirty="0"/>
              <a:t>Data </a:t>
            </a:r>
            <a:r>
              <a:rPr lang="pt-PT" dirty="0" err="1"/>
              <a:t>preparation</a:t>
            </a:r>
            <a:endParaRPr lang="pt-PT" dirty="0"/>
          </a:p>
        </p:txBody>
      </p:sp>
      <p:sp>
        <p:nvSpPr>
          <p:cNvPr id="3" name="Marcador de Posição de Conteúdo 2">
            <a:extLst>
              <a:ext uri="{FF2B5EF4-FFF2-40B4-BE49-F238E27FC236}">
                <a16:creationId xmlns:a16="http://schemas.microsoft.com/office/drawing/2014/main" id="{FBBA1A05-4B10-7F09-6180-850C5CD2CFC9}"/>
              </a:ext>
            </a:extLst>
          </p:cNvPr>
          <p:cNvSpPr>
            <a:spLocks noGrp="1"/>
          </p:cNvSpPr>
          <p:nvPr>
            <p:ph idx="1"/>
          </p:nvPr>
        </p:nvSpPr>
        <p:spPr>
          <a:xfrm>
            <a:off x="1616400" y="1724400"/>
            <a:ext cx="10178322" cy="3593591"/>
          </a:xfrm>
        </p:spPr>
        <p:txBody>
          <a:bodyPr>
            <a:normAutofit fontScale="92500" lnSpcReduction="10000"/>
          </a:bodyPr>
          <a:lstStyle/>
          <a:p>
            <a:r>
              <a:rPr lang="en-US" sz="1800" dirty="0"/>
              <a:t>Drop irrelevant features on the player's table (</a:t>
            </a:r>
            <a:r>
              <a:rPr lang="en-US" sz="1800" dirty="0" err="1"/>
              <a:t>deathDate</a:t>
            </a:r>
            <a:r>
              <a:rPr lang="en-US" sz="1800" dirty="0"/>
              <a:t>, </a:t>
            </a:r>
            <a:r>
              <a:rPr lang="en-US" sz="1800" dirty="0" err="1"/>
              <a:t>NaN</a:t>
            </a:r>
            <a:r>
              <a:rPr lang="en-US" sz="1800" dirty="0"/>
              <a:t> pos, </a:t>
            </a:r>
            <a:r>
              <a:rPr lang="en-US" sz="1800" dirty="0" err="1"/>
              <a:t>firstSeason</a:t>
            </a:r>
            <a:r>
              <a:rPr lang="en-US" sz="1800" dirty="0"/>
              <a:t>, </a:t>
            </a:r>
            <a:r>
              <a:rPr lang="en-US" sz="1800" dirty="0" err="1"/>
              <a:t>lastSeason</a:t>
            </a:r>
            <a:r>
              <a:rPr lang="en-US" sz="1800" dirty="0"/>
              <a:t>)</a:t>
            </a:r>
          </a:p>
          <a:p>
            <a:r>
              <a:rPr lang="en-US" sz="1800" dirty="0"/>
              <a:t>Drop players whose </a:t>
            </a:r>
            <a:r>
              <a:rPr lang="en-US" sz="1800" dirty="0" err="1"/>
              <a:t>birthDate</a:t>
            </a:r>
            <a:r>
              <a:rPr lang="en-US" sz="1800" dirty="0"/>
              <a:t> = 0000-00-00 </a:t>
            </a:r>
          </a:p>
          <a:p>
            <a:r>
              <a:rPr lang="en-US" sz="1800" dirty="0"/>
              <a:t>Mapping colleges’ names and player’s positions to numerical indexes on  the players' table</a:t>
            </a:r>
          </a:p>
          <a:p>
            <a:r>
              <a:rPr lang="en-US" sz="1800" dirty="0"/>
              <a:t>Update </a:t>
            </a:r>
            <a:r>
              <a:rPr lang="en-US" sz="1800" dirty="0" err="1"/>
              <a:t>birthDate</a:t>
            </a:r>
            <a:r>
              <a:rPr lang="en-US" sz="1800" dirty="0"/>
              <a:t> to </a:t>
            </a:r>
            <a:r>
              <a:rPr lang="en-US" sz="1800" dirty="0" err="1"/>
              <a:t>birthYear</a:t>
            </a:r>
            <a:r>
              <a:rPr lang="en-US" sz="1800" dirty="0"/>
              <a:t> (day and month are irrelevant for our goal)</a:t>
            </a:r>
          </a:p>
          <a:p>
            <a:r>
              <a:rPr lang="en-US" sz="1800" dirty="0"/>
              <a:t>Merge table awards with players, and then add a new attribute </a:t>
            </a:r>
            <a:r>
              <a:rPr lang="en-US" sz="1800" dirty="0" err="1"/>
              <a:t>awards_count</a:t>
            </a:r>
            <a:r>
              <a:rPr lang="en-US" sz="1800" dirty="0"/>
              <a:t> for each player</a:t>
            </a:r>
          </a:p>
          <a:p>
            <a:r>
              <a:rPr lang="en-US" sz="1800" dirty="0"/>
              <a:t>Feature Engineering for </a:t>
            </a:r>
            <a:r>
              <a:rPr lang="en-US" sz="1800" dirty="0" err="1"/>
              <a:t>players_teams</a:t>
            </a:r>
            <a:r>
              <a:rPr lang="en-US" sz="1800" dirty="0"/>
              <a:t> table (Creation of ‘EFF’, ‘DPR’, ‘</a:t>
            </a:r>
            <a:r>
              <a:rPr lang="en-US" sz="1800" dirty="0" err="1"/>
              <a:t>FG_Percentage</a:t>
            </a:r>
            <a:r>
              <a:rPr lang="en-US" sz="1800" dirty="0"/>
              <a:t>,’ ‘</a:t>
            </a:r>
            <a:r>
              <a:rPr lang="en-US" sz="1800" dirty="0" err="1"/>
              <a:t>FT_Percentage</a:t>
            </a:r>
            <a:r>
              <a:rPr lang="en-US" sz="1800" dirty="0"/>
              <a:t>’ and ‘PPG’ and drop the rows with null values of '</a:t>
            </a:r>
            <a:r>
              <a:rPr lang="en-US" sz="1800" dirty="0" err="1"/>
              <a:t>FG_Percentage</a:t>
            </a:r>
            <a:r>
              <a:rPr lang="en-US" sz="1800" dirty="0"/>
              <a:t>', '</a:t>
            </a:r>
            <a:r>
              <a:rPr lang="en-US" sz="1800" dirty="0" err="1"/>
              <a:t>FT_Percentage</a:t>
            </a:r>
            <a:r>
              <a:rPr lang="en-US" sz="1800" dirty="0"/>
              <a:t>', 'PPG’)</a:t>
            </a:r>
          </a:p>
          <a:p>
            <a:r>
              <a:rPr lang="en-US" sz="1800" dirty="0"/>
              <a:t>Merge </a:t>
            </a:r>
            <a:r>
              <a:rPr lang="en-US" sz="1800" dirty="0" err="1"/>
              <a:t>players_teams</a:t>
            </a:r>
            <a:r>
              <a:rPr lang="en-US" sz="1800" dirty="0"/>
              <a:t> with players by </a:t>
            </a:r>
            <a:r>
              <a:rPr lang="en-US" sz="1800" dirty="0" err="1"/>
              <a:t>playerID</a:t>
            </a:r>
            <a:r>
              <a:rPr lang="en-US" sz="1800" dirty="0"/>
              <a:t> (it’s the same as </a:t>
            </a:r>
            <a:r>
              <a:rPr lang="en-US" sz="1800" dirty="0" err="1"/>
              <a:t>bioID</a:t>
            </a:r>
            <a:r>
              <a:rPr lang="en-US" sz="1800" dirty="0"/>
              <a:t> present on players)</a:t>
            </a:r>
          </a:p>
          <a:p>
            <a:r>
              <a:rPr lang="en-US" sz="1800" dirty="0"/>
              <a:t>Drop </a:t>
            </a:r>
            <a:r>
              <a:rPr lang="en-US" sz="1800" dirty="0" err="1"/>
              <a:t>lgIDLoser</a:t>
            </a:r>
            <a:r>
              <a:rPr lang="en-US" sz="1800" dirty="0"/>
              <a:t> and </a:t>
            </a:r>
            <a:r>
              <a:rPr lang="en-US" sz="1800" dirty="0" err="1"/>
              <a:t>lgIDWinner</a:t>
            </a:r>
            <a:r>
              <a:rPr lang="en-US" sz="1800" dirty="0"/>
              <a:t> (not relevant) in </a:t>
            </a:r>
            <a:r>
              <a:rPr lang="en-US" sz="1800" dirty="0" err="1"/>
              <a:t>series_post</a:t>
            </a:r>
            <a:r>
              <a:rPr lang="en-US" sz="1800" dirty="0"/>
              <a:t> and update ‘W’ and ‘L’ to percentages</a:t>
            </a:r>
          </a:p>
          <a:p>
            <a:r>
              <a:rPr lang="en-US" sz="1800" dirty="0"/>
              <a:t>Creation of new columns on table coaches (‘</a:t>
            </a:r>
            <a:r>
              <a:rPr lang="en-US" sz="1800" dirty="0" err="1"/>
              <a:t>WLRatio</a:t>
            </a:r>
            <a:r>
              <a:rPr lang="en-US" sz="1800" dirty="0"/>
              <a:t>’ and ‘</a:t>
            </a:r>
            <a:r>
              <a:rPr lang="en-US" sz="1800" dirty="0" err="1"/>
              <a:t>WLRatio_Post</a:t>
            </a:r>
            <a:r>
              <a:rPr lang="en-US" sz="1800" dirty="0"/>
              <a:t>’)</a:t>
            </a:r>
          </a:p>
        </p:txBody>
      </p:sp>
    </p:spTree>
    <p:extLst>
      <p:ext uri="{BB962C8B-B14F-4D97-AF65-F5344CB8AC3E}">
        <p14:creationId xmlns:p14="http://schemas.microsoft.com/office/powerpoint/2010/main" val="2429684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C1C137-A54A-79E7-CA19-AA092359BEE0}"/>
              </a:ext>
            </a:extLst>
          </p:cNvPr>
          <p:cNvSpPr>
            <a:spLocks noGrp="1"/>
          </p:cNvSpPr>
          <p:nvPr>
            <p:ph type="title"/>
          </p:nvPr>
        </p:nvSpPr>
        <p:spPr/>
        <p:txBody>
          <a:bodyPr/>
          <a:lstStyle/>
          <a:p>
            <a:r>
              <a:rPr lang="pt-PT" dirty="0"/>
              <a:t>Data </a:t>
            </a:r>
            <a:r>
              <a:rPr lang="pt-PT" dirty="0" err="1"/>
              <a:t>preparation</a:t>
            </a:r>
            <a:endParaRPr lang="pt-PT" dirty="0"/>
          </a:p>
        </p:txBody>
      </p:sp>
      <p:sp>
        <p:nvSpPr>
          <p:cNvPr id="3" name="Marcador de Posição de Conteúdo 2">
            <a:extLst>
              <a:ext uri="{FF2B5EF4-FFF2-40B4-BE49-F238E27FC236}">
                <a16:creationId xmlns:a16="http://schemas.microsoft.com/office/drawing/2014/main" id="{9DC62E8C-0446-AD4C-EC9A-4B90FF465864}"/>
              </a:ext>
            </a:extLst>
          </p:cNvPr>
          <p:cNvSpPr>
            <a:spLocks noGrp="1"/>
          </p:cNvSpPr>
          <p:nvPr>
            <p:ph idx="1"/>
          </p:nvPr>
        </p:nvSpPr>
        <p:spPr>
          <a:xfrm>
            <a:off x="1616400" y="1724400"/>
            <a:ext cx="10178322" cy="3593591"/>
          </a:xfrm>
        </p:spPr>
        <p:txBody>
          <a:bodyPr/>
          <a:lstStyle/>
          <a:p>
            <a:r>
              <a:rPr lang="en-US" dirty="0"/>
              <a:t>Feature Engineering related to score on table teams (creation of ‘</a:t>
            </a:r>
            <a:r>
              <a:rPr lang="en-US" dirty="0" err="1"/>
              <a:t>PredictedTeamScore</a:t>
            </a:r>
            <a:r>
              <a:rPr lang="en-US" dirty="0"/>
              <a:t>’ and ‘</a:t>
            </a:r>
            <a:r>
              <a:rPr lang="en-US" dirty="0" err="1"/>
              <a:t>RealTeamScore</a:t>
            </a:r>
            <a:r>
              <a:rPr lang="en-US" dirty="0"/>
              <a:t>’)</a:t>
            </a:r>
          </a:p>
          <a:p>
            <a:r>
              <a:rPr lang="en-US" dirty="0"/>
              <a:t>More Feature Engineering on table teams (‘progress’, ‘</a:t>
            </a:r>
            <a:r>
              <a:rPr lang="en-US" dirty="0" err="1"/>
              <a:t>offensive_performance</a:t>
            </a:r>
            <a:r>
              <a:rPr lang="en-US" dirty="0"/>
              <a:t>’ and ‘</a:t>
            </a:r>
            <a:r>
              <a:rPr lang="en-US" dirty="0" err="1"/>
              <a:t>defensive_performance</a:t>
            </a:r>
            <a:r>
              <a:rPr lang="en-US" dirty="0"/>
              <a:t>’, …)</a:t>
            </a:r>
          </a:p>
          <a:p>
            <a:r>
              <a:rPr lang="en-US" dirty="0"/>
              <a:t>Merge of tables coaches and teams</a:t>
            </a:r>
          </a:p>
          <a:p>
            <a:r>
              <a:rPr lang="en-US" dirty="0"/>
              <a:t>Mapping of playoff (in table teams) to Boolean values (‘Y’=1 and ‘N’=0)</a:t>
            </a:r>
          </a:p>
          <a:p>
            <a:r>
              <a:rPr lang="en-US" dirty="0"/>
              <a:t>Creation of lagged features that will be used on the models, named on tables </a:t>
            </a:r>
            <a:r>
              <a:rPr lang="en-US" dirty="0" err="1"/>
              <a:t>players_teams</a:t>
            </a:r>
            <a:r>
              <a:rPr lang="en-US" dirty="0"/>
              <a:t> and teams</a:t>
            </a:r>
          </a:p>
        </p:txBody>
      </p:sp>
    </p:spTree>
    <p:extLst>
      <p:ext uri="{BB962C8B-B14F-4D97-AF65-F5344CB8AC3E}">
        <p14:creationId xmlns:p14="http://schemas.microsoft.com/office/powerpoint/2010/main" val="3694827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F7086-DB07-583F-CBC4-4D88E0EC545D}"/>
              </a:ext>
            </a:extLst>
          </p:cNvPr>
          <p:cNvSpPr>
            <a:spLocks noGrp="1"/>
          </p:cNvSpPr>
          <p:nvPr>
            <p:ph type="title"/>
          </p:nvPr>
        </p:nvSpPr>
        <p:spPr/>
        <p:txBody>
          <a:bodyPr/>
          <a:lstStyle/>
          <a:p>
            <a:r>
              <a:rPr lang="en-PT" dirty="0"/>
              <a:t>LAGGED FEATURES</a:t>
            </a:r>
          </a:p>
        </p:txBody>
      </p:sp>
      <p:sp>
        <p:nvSpPr>
          <p:cNvPr id="3" name="Content Placeholder 2">
            <a:extLst>
              <a:ext uri="{FF2B5EF4-FFF2-40B4-BE49-F238E27FC236}">
                <a16:creationId xmlns:a16="http://schemas.microsoft.com/office/drawing/2014/main" id="{0AA3EB1F-8678-8AC6-B2DA-4918368B3A53}"/>
              </a:ext>
            </a:extLst>
          </p:cNvPr>
          <p:cNvSpPr>
            <a:spLocks noGrp="1"/>
          </p:cNvSpPr>
          <p:nvPr>
            <p:ph idx="1"/>
          </p:nvPr>
        </p:nvSpPr>
        <p:spPr/>
        <p:txBody>
          <a:bodyPr/>
          <a:lstStyle/>
          <a:p>
            <a:r>
              <a:rPr lang="en-US" dirty="0"/>
              <a:t>Including historical context in our data allows our models to catch trends and improve accuracy in the forecasting of variables.</a:t>
            </a:r>
          </a:p>
          <a:p>
            <a:r>
              <a:rPr lang="en-PT" dirty="0"/>
              <a:t>Used in:</a:t>
            </a:r>
          </a:p>
          <a:p>
            <a:pPr lvl="1"/>
            <a:r>
              <a:rPr lang="en-GB" dirty="0"/>
              <a:t>p</a:t>
            </a:r>
            <a:r>
              <a:rPr lang="en-PT" dirty="0"/>
              <a:t>layers_teams - </a:t>
            </a:r>
            <a:r>
              <a:rPr lang="en-GB" dirty="0">
                <a:solidFill>
                  <a:srgbClr val="6AAB73"/>
                </a:solidFill>
                <a:effectLst/>
              </a:rPr>
              <a:t>'</a:t>
            </a:r>
            <a:r>
              <a:rPr lang="en-GB" dirty="0" err="1">
                <a:solidFill>
                  <a:srgbClr val="6AAB73"/>
                </a:solidFill>
                <a:effectLst/>
              </a:rPr>
              <a:t>FG_Percentage</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FT_Percentage</a:t>
            </a:r>
            <a:r>
              <a:rPr lang="en-GB" dirty="0">
                <a:solidFill>
                  <a:srgbClr val="6AAB73"/>
                </a:solidFill>
                <a:effectLst/>
              </a:rPr>
              <a:t>'</a:t>
            </a:r>
            <a:r>
              <a:rPr lang="en-GB" dirty="0">
                <a:solidFill>
                  <a:srgbClr val="BCBEC4"/>
                </a:solidFill>
                <a:effectLst/>
              </a:rPr>
              <a:t>, </a:t>
            </a:r>
            <a:r>
              <a:rPr lang="en-GB" dirty="0">
                <a:solidFill>
                  <a:srgbClr val="6AAB73"/>
                </a:solidFill>
                <a:effectLst/>
              </a:rPr>
              <a:t>'PPG'</a:t>
            </a:r>
            <a:r>
              <a:rPr lang="en-GB" dirty="0">
                <a:solidFill>
                  <a:srgbClr val="BCBEC4"/>
                </a:solidFill>
                <a:effectLst/>
              </a:rPr>
              <a:t>, </a:t>
            </a:r>
            <a:r>
              <a:rPr lang="en-GB" dirty="0">
                <a:solidFill>
                  <a:srgbClr val="6AAB73"/>
                </a:solidFill>
                <a:effectLst/>
              </a:rPr>
              <a:t>'EFF'</a:t>
            </a:r>
            <a:r>
              <a:rPr lang="en-GB" dirty="0">
                <a:solidFill>
                  <a:srgbClr val="BCBEC4"/>
                </a:solidFill>
                <a:effectLst/>
              </a:rPr>
              <a:t>, </a:t>
            </a:r>
            <a:r>
              <a:rPr lang="en-GB" dirty="0">
                <a:solidFill>
                  <a:srgbClr val="6AAB73"/>
                </a:solidFill>
                <a:effectLst/>
              </a:rPr>
              <a:t>'DPR’</a:t>
            </a:r>
            <a:r>
              <a:rPr lang="en-PT" dirty="0"/>
              <a:t>;</a:t>
            </a:r>
          </a:p>
          <a:p>
            <a:pPr lvl="1"/>
            <a:r>
              <a:rPr lang="en-GB" dirty="0"/>
              <a:t>t</a:t>
            </a:r>
            <a:r>
              <a:rPr lang="en-PT" dirty="0"/>
              <a:t>eams - </a:t>
            </a:r>
            <a:r>
              <a:rPr lang="en-GB" dirty="0">
                <a:solidFill>
                  <a:srgbClr val="6AAB73"/>
                </a:solidFill>
                <a:effectLst/>
              </a:rPr>
              <a:t>'</a:t>
            </a:r>
            <a:r>
              <a:rPr lang="en-GB" dirty="0" err="1">
                <a:solidFill>
                  <a:srgbClr val="6AAB73"/>
                </a:solidFill>
                <a:effectLst/>
              </a:rPr>
              <a:t>RealTeamScore</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defensive_performance</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offensive_performance</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gamesWLRatio</a:t>
            </a:r>
            <a:r>
              <a:rPr lang="en-GB" dirty="0">
                <a:solidFill>
                  <a:srgbClr val="6AAB73"/>
                </a:solidFill>
                <a:effectLst/>
              </a:rPr>
              <a:t>’</a:t>
            </a:r>
            <a:r>
              <a:rPr lang="en-GB" dirty="0">
                <a:solidFill>
                  <a:srgbClr val="BCBEC4"/>
                </a:solidFill>
                <a:effectLst/>
              </a:rPr>
              <a:t>,</a:t>
            </a:r>
            <a:r>
              <a:rPr lang="en-GB" dirty="0">
                <a:solidFill>
                  <a:srgbClr val="BCBEC4"/>
                </a:solidFill>
              </a:rPr>
              <a:t> </a:t>
            </a:r>
            <a:r>
              <a:rPr lang="en-GB" dirty="0">
                <a:solidFill>
                  <a:srgbClr val="6AAB73"/>
                </a:solidFill>
                <a:effectLst/>
              </a:rPr>
              <a:t>'</a:t>
            </a:r>
            <a:r>
              <a:rPr lang="en-GB" dirty="0" err="1">
                <a:solidFill>
                  <a:srgbClr val="6AAB73"/>
                </a:solidFill>
                <a:effectLst/>
              </a:rPr>
              <a:t>homeWLRatio</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awayWLRatio</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confWLRatio</a:t>
            </a:r>
            <a:r>
              <a:rPr lang="en-GB" dirty="0">
                <a:solidFill>
                  <a:srgbClr val="6AAB73"/>
                </a:solidFill>
                <a:effectLst/>
              </a:rPr>
              <a:t>'</a:t>
            </a:r>
            <a:r>
              <a:rPr lang="en-GB" dirty="0">
                <a:solidFill>
                  <a:srgbClr val="BCBEC4"/>
                </a:solidFill>
                <a:effectLst/>
              </a:rPr>
              <a:t>, </a:t>
            </a:r>
            <a:r>
              <a:rPr lang="en-GB" dirty="0">
                <a:solidFill>
                  <a:srgbClr val="6AAB73"/>
                </a:solidFill>
                <a:effectLst/>
              </a:rPr>
              <a:t>'progress'</a:t>
            </a:r>
            <a:r>
              <a:rPr lang="en-GB" dirty="0">
                <a:solidFill>
                  <a:srgbClr val="BCBEC4"/>
                </a:solidFill>
                <a:effectLst/>
              </a:rPr>
              <a:t>, </a:t>
            </a:r>
            <a:r>
              <a:rPr lang="en-GB" dirty="0">
                <a:solidFill>
                  <a:srgbClr val="6AAB73"/>
                </a:solidFill>
                <a:effectLst/>
              </a:rPr>
              <a:t>'playoff’</a:t>
            </a:r>
            <a:r>
              <a:rPr lang="en-PT" dirty="0"/>
              <a:t>;</a:t>
            </a:r>
          </a:p>
          <a:p>
            <a:r>
              <a:rPr lang="en-US" dirty="0"/>
              <a:t>For each year we added the information of the previous 3 years.</a:t>
            </a:r>
          </a:p>
          <a:p>
            <a:r>
              <a:rPr lang="en-US" dirty="0"/>
              <a:t>In case of non-existent values (happens when there are less than 3 prior years) we define the values as -1 except for playoff where we define them as 0.5 (represents uncertainty).</a:t>
            </a:r>
            <a:endParaRPr lang="en-GB" dirty="0">
              <a:solidFill>
                <a:srgbClr val="6AAB73"/>
              </a:solidFill>
              <a:effectLst/>
            </a:endParaRPr>
          </a:p>
          <a:p>
            <a:pPr lvl="1"/>
            <a:endParaRPr lang="en-GB" dirty="0">
              <a:solidFill>
                <a:srgbClr val="BCBEC4"/>
              </a:solidFill>
              <a:effectLst/>
            </a:endParaRPr>
          </a:p>
        </p:txBody>
      </p:sp>
    </p:spTree>
    <p:extLst>
      <p:ext uri="{BB962C8B-B14F-4D97-AF65-F5344CB8AC3E}">
        <p14:creationId xmlns:p14="http://schemas.microsoft.com/office/powerpoint/2010/main" val="2520301881"/>
      </p:ext>
    </p:extLst>
  </p:cSld>
  <p:clrMapOvr>
    <a:masterClrMapping/>
  </p:clrMapOvr>
</p:sld>
</file>

<file path=ppt/theme/theme1.xml><?xml version="1.0" encoding="utf-8"?>
<a:theme xmlns:a="http://schemas.openxmlformats.org/drawingml/2006/main" name="Distintivo">
  <a:themeElements>
    <a:clrScheme name="Distintivo">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Distintivo">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stintivo">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TM10001106[[fn=Distintivo]]</Template>
  <TotalTime>426</TotalTime>
  <Words>2186</Words>
  <Application>Microsoft Office PowerPoint</Application>
  <PresentationFormat>Widescreen</PresentationFormat>
  <Paragraphs>193</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Gill Sans MT</vt:lpstr>
      <vt:lpstr>Impact</vt:lpstr>
      <vt:lpstr>Distintivo</vt:lpstr>
      <vt:lpstr>Predictive Data Mining – basketball playoffs qualification</vt:lpstr>
      <vt:lpstr>Domain description</vt:lpstr>
      <vt:lpstr>Exploratory Data Analysis</vt:lpstr>
      <vt:lpstr>Exploratory Data Analysis</vt:lpstr>
      <vt:lpstr>Problem Definition</vt:lpstr>
      <vt:lpstr>Main Steps for playoff prediction</vt:lpstr>
      <vt:lpstr>Data preparation</vt:lpstr>
      <vt:lpstr>Data preparation</vt:lpstr>
      <vt:lpstr>LAGGED FEATURES</vt:lpstr>
      <vt:lpstr>Experimental Setup</vt:lpstr>
      <vt:lpstr>Results</vt:lpstr>
      <vt:lpstr>Results</vt:lpstr>
      <vt:lpstr>Conclusions</vt:lpstr>
      <vt:lpstr>Evaluation Methodology: problems</vt:lpstr>
      <vt:lpstr>Evaluation Methodology: Solution</vt:lpstr>
      <vt:lpstr>Lagged features idea</vt:lpstr>
      <vt:lpstr>ML MODELS EXplored</vt:lpstr>
      <vt:lpstr>ML Models explored</vt:lpstr>
      <vt:lpstr>Scalers explored</vt:lpstr>
      <vt:lpstr>Scalers exploration results</vt:lpstr>
      <vt:lpstr>Scalers exploration results</vt:lpstr>
      <vt:lpstr>Scalers exploration results</vt:lpstr>
      <vt:lpstr>SCALERS EXPLORED: ANALYSIS</vt:lpstr>
      <vt:lpstr>SCALERS EXPLORED: ANALYSIS</vt:lpstr>
      <vt:lpstr>Game simulation alternative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Data Mining – basketball playoffs qualification</dc:title>
  <dc:creator>Tomás Pereira Maciel</dc:creator>
  <cp:lastModifiedBy>Andre Sousa</cp:lastModifiedBy>
  <cp:revision>10</cp:revision>
  <dcterms:created xsi:type="dcterms:W3CDTF">2023-10-26T14:18:36Z</dcterms:created>
  <dcterms:modified xsi:type="dcterms:W3CDTF">2023-10-31T09:45:00Z</dcterms:modified>
</cp:coreProperties>
</file>