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7332"/>
  </p:normalViewPr>
  <p:slideViewPr>
    <p:cSldViewPr snapToGrid="0">
      <p:cViewPr varScale="1">
        <p:scale>
          <a:sx n="111" d="100"/>
          <a:sy n="111"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06/11/2023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06/11/2023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06/11/2023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06/11/2023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06/11/2023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06/11/2023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06/11/2023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we made predictions on the players’ EFF and DPR, so that we could predict their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Data Analysis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Utilized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Gained a detailed understanding of the data, including its columns, data types, and potential issues.</a:t>
            </a:r>
          </a:p>
          <a:p>
            <a:pPr algn="l">
              <a:buFont typeface="Arial" panose="020B0604020202020204" pitchFamily="34" charset="0"/>
              <a:buChar char="•"/>
            </a:pPr>
            <a:r>
              <a:rPr lang="en-GB" dirty="0"/>
              <a:t>Identified columns with a substantial number of null values that didn't contribute relevant information to our problem.</a:t>
            </a:r>
          </a:p>
          <a:p>
            <a:pPr algn="l">
              <a:buFont typeface="Arial" panose="020B0604020202020204" pitchFamily="34" charset="0"/>
              <a:buChar char="•"/>
            </a:pPr>
            <a:r>
              <a:rPr lang="en-GB" dirty="0"/>
              <a:t>Discovered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not Nan.</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to create this dataset.</a:t>
            </a:r>
          </a:p>
          <a:p>
            <a:pPr algn="just"/>
            <a:r>
              <a:rPr lang="en-US" sz="1800" dirty="0"/>
              <a:t>Our </a:t>
            </a:r>
            <a:r>
              <a:rPr lang="en-US" sz="1800" b="1" dirty="0"/>
              <a:t>main goal </a:t>
            </a:r>
            <a:r>
              <a:rPr lang="en-US" sz="1800" dirty="0"/>
              <a:t>is to develop a model that by using this data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(ML)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en-GB" dirty="0"/>
              <a:t>Regression models:</a:t>
            </a:r>
          </a:p>
          <a:p>
            <a:pPr lvl="1"/>
            <a:r>
              <a:rPr lang="en-GB" dirty="0"/>
              <a:t>Linear Regression</a:t>
            </a:r>
          </a:p>
          <a:p>
            <a:pPr lvl="1"/>
            <a:r>
              <a:rPr lang="en-GB" dirty="0"/>
              <a:t>Random Forest Regressor</a:t>
            </a:r>
          </a:p>
          <a:p>
            <a:pPr lvl="1"/>
            <a:r>
              <a:rPr lang="en-GB" dirty="0"/>
              <a:t>Gradient Boosting Regressor</a:t>
            </a:r>
          </a:p>
          <a:p>
            <a:pPr lvl="1"/>
            <a:r>
              <a:rPr lang="en-GB" dirty="0"/>
              <a:t>Support Vector Regressor</a:t>
            </a:r>
          </a:p>
          <a:p>
            <a:pPr lvl="1"/>
            <a:r>
              <a:rPr lang="en-GB" dirty="0"/>
              <a:t>Ridge Regression</a:t>
            </a:r>
          </a:p>
          <a:p>
            <a:pPr lvl="1"/>
            <a:r>
              <a:rPr lang="en-GB" dirty="0"/>
              <a:t>Lasso Regression</a:t>
            </a:r>
          </a:p>
          <a:p>
            <a:pPr lvl="1"/>
            <a:r>
              <a:rPr lang="en-GB" dirty="0"/>
              <a:t>MLP Regressor</a:t>
            </a:r>
          </a:p>
          <a:p>
            <a:pPr lvl="1"/>
            <a:endParaRPr lang="en-GB" dirty="0"/>
          </a:p>
          <a:p>
            <a:pPr lvl="1"/>
            <a:endParaRPr lang="en-GB" dirty="0"/>
          </a:p>
          <a:p>
            <a:pPr lvl="1">
              <a:buFont typeface="Arial" panose="020B0604020202020204" pitchFamily="34" charset="0"/>
              <a:buChar char="•"/>
            </a:pPr>
            <a:r>
              <a:rPr lang="en-GB" dirty="0"/>
              <a:t>Classifier models:</a:t>
            </a:r>
          </a:p>
          <a:p>
            <a:pPr lvl="2">
              <a:buFont typeface="Gill Sans MT" panose="020B0502020104020203" pitchFamily="34" charset="0"/>
              <a:buChar char="–"/>
            </a:pPr>
            <a:r>
              <a:rPr lang="en-GB" dirty="0"/>
              <a:t>Linear SVC</a:t>
            </a:r>
          </a:p>
          <a:p>
            <a:pPr lvl="2">
              <a:buFont typeface="Gill Sans MT" panose="020B0502020104020203" pitchFamily="34" charset="0"/>
              <a:buChar char="–"/>
            </a:pPr>
            <a:r>
              <a:rPr lang="en-GB" dirty="0"/>
              <a:t>Naive Bayes</a:t>
            </a:r>
          </a:p>
          <a:p>
            <a:pPr lvl="2">
              <a:buFont typeface="Gill Sans MT" panose="020B0502020104020203" pitchFamily="34" charset="0"/>
              <a:buChar char="–"/>
            </a:pPr>
            <a:r>
              <a:rPr lang="en-GB" dirty="0"/>
              <a:t>K-Nearest Neighbours Classifier</a:t>
            </a:r>
          </a:p>
          <a:p>
            <a:pPr lvl="2">
              <a:buFont typeface="Gill Sans MT" panose="020B0502020104020203" pitchFamily="34" charset="0"/>
              <a:buChar char="–"/>
            </a:pPr>
            <a:r>
              <a:rPr lang="en-GB" dirty="0"/>
              <a:t>Support Vector Classifier</a:t>
            </a:r>
          </a:p>
          <a:p>
            <a:pPr lvl="2">
              <a:buFont typeface="Gill Sans MT" panose="020B0502020104020203" pitchFamily="34" charset="0"/>
              <a:buChar char="–"/>
            </a:pPr>
            <a:r>
              <a:rPr lang="en-GB" dirty="0"/>
              <a:t>Voting Classifier (Ensemble)</a:t>
            </a:r>
          </a:p>
          <a:p>
            <a:pPr lvl="3"/>
            <a:r>
              <a:rPr lang="en-GB" dirty="0"/>
              <a:t>Logistic Regression</a:t>
            </a:r>
          </a:p>
          <a:p>
            <a:pPr lvl="3"/>
            <a:r>
              <a:rPr lang="en-GB" dirty="0"/>
              <a:t>Random Forest Classifier</a:t>
            </a:r>
          </a:p>
          <a:p>
            <a:pPr lvl="3"/>
            <a:r>
              <a:rPr lang="en-GB" dirty="0"/>
              <a:t>Decision Tree Classifier</a:t>
            </a:r>
          </a:p>
          <a:p>
            <a:pPr lvl="1">
              <a:buFont typeface="Arial" panose="020B0604020202020204" pitchFamily="34" charset="0"/>
              <a:buChar char="•"/>
            </a:pPr>
            <a:endParaRPr lang="en-GB" dirty="0"/>
          </a:p>
          <a:p>
            <a:pPr lvl="2"/>
            <a:endParaRPr lang="en-GB"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a:t>
            </a:r>
          </a:p>
          <a:p>
            <a:pPr algn="just"/>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a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Feature’s</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left shows the feature’s importance by weight plot for predicting the EFF for the players</a:t>
            </a:r>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right shows the feature’s importance by weight plot for predicting the DPR for the players</a:t>
            </a:r>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1362974"/>
            <a:ext cx="10178322" cy="4735901"/>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a:p>
            <a:r>
              <a:rPr lang="en-US" dirty="0"/>
              <a:t>The obtained results proved that this approach is not reliable:</a:t>
            </a:r>
          </a:p>
        </p:txBody>
      </p:sp>
      <p:sp>
        <p:nvSpPr>
          <p:cNvPr id="4" name="TextBox 3">
            <a:extLst>
              <a:ext uri="{FF2B5EF4-FFF2-40B4-BE49-F238E27FC236}">
                <a16:creationId xmlns:a16="http://schemas.microsoft.com/office/drawing/2014/main" id="{68906AA2-978F-24FF-B6F5-97ACB4EBD67F}"/>
              </a:ext>
            </a:extLst>
          </p:cNvPr>
          <p:cNvSpPr txBox="1"/>
          <p:nvPr/>
        </p:nvSpPr>
        <p:spPr>
          <a:xfrm>
            <a:off x="1431985" y="5848709"/>
            <a:ext cx="6556075" cy="1415772"/>
          </a:xfrm>
          <a:prstGeom prst="rect">
            <a:avLst/>
          </a:prstGeom>
          <a:noFill/>
        </p:spPr>
        <p:txBody>
          <a:bodyPr wrap="square" numCol="2" rtlCol="0">
            <a:spAutoFit/>
          </a:bodyPr>
          <a:lstStyle/>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Accuracy: 69.2 %</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Precision: 75%</a:t>
            </a:r>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Recall: 75%</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F1 Score: 75%</a:t>
            </a:r>
            <a:endParaRPr lang="en-US" sz="1600" dirty="0"/>
          </a:p>
          <a:p>
            <a:pPr marL="285750" indent="-285750" algn="just">
              <a:buFont typeface="Gill Sans MT" panose="020B0502020104020203" pitchFamily="34" charset="0"/>
              <a:buChar char="–"/>
            </a:pPr>
            <a:endParaRPr lang="pt-PT" sz="1600" dirty="0"/>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i="1" dirty="0" err="1"/>
              <a:t>players_teams</a:t>
            </a:r>
            <a:r>
              <a:rPr lang="en-US" sz="1800" i="1" dirty="0"/>
              <a:t> </a:t>
            </a:r>
            <a:r>
              <a:rPr lang="en-US" sz="1800" dirty="0"/>
              <a:t>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949</TotalTime>
  <Words>3521</Words>
  <Application>Microsoft Office PowerPoint</Application>
  <PresentationFormat>Widescreen</PresentationFormat>
  <Paragraphs>352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Feature’s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25</cp:revision>
  <dcterms:created xsi:type="dcterms:W3CDTF">2023-10-26T14:18:36Z</dcterms:created>
  <dcterms:modified xsi:type="dcterms:W3CDTF">2023-11-06T10:56:33Z</dcterms:modified>
</cp:coreProperties>
</file>