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63" r:id="rId10"/>
    <p:sldId id="264" r:id="rId11"/>
    <p:sldId id="265" r:id="rId12"/>
    <p:sldId id="266" r:id="rId13"/>
    <p:sldId id="276" r:id="rId14"/>
    <p:sldId id="277" r:id="rId15"/>
    <p:sldId id="275" r:id="rId16"/>
    <p:sldId id="268" r:id="rId17"/>
    <p:sldId id="267" r:id="rId18"/>
    <p:sldId id="269" r:id="rId19"/>
    <p:sldId id="270" r:id="rId20"/>
    <p:sldId id="271" r:id="rId21"/>
    <p:sldId id="273" r:id="rId22"/>
    <p:sldId id="279" r:id="rId23"/>
    <p:sldId id="280"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111" d="100"/>
          <a:sy n="111"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29/10/2023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29/10/2023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29/10/2023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29/10/2023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29/10/2023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29/10/2023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29/10/2023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29/10/2023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err="1"/>
              <a:t>up</a:t>
            </a:r>
            <a:r>
              <a:rPr lang="pt-PT" b="1" dirty="0"/>
              <a:t>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F8C47-E9F1-5A8E-98E4-BB381FC5CC1B}"/>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74E874F6-0926-BCD5-0745-9366A2D607DA}"/>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69810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97CC4-F74F-7AFE-AF30-9681DF6B325C}"/>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92E74BE2-2B55-2A9A-620C-05A72B947D4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52747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29481-6409-4096-394F-42C35B7C8B53}"/>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FA8BEC33-50C3-AB46-BE21-6ECC028FD1C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81731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r>
              <a:rPr lang="en-US" dirty="0"/>
              <a:t>In this project, we did not use the Hold-out methodology for evaluating our models since this technique does not provide sufficient data training the models. For this reason, we applied the Stratified K Folding methodology. However, the standard implementation of this technique is not suitable for the problem at hand since it splits the data regardless of its semantical meaning. </a:t>
            </a:r>
          </a:p>
          <a:p>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r>
              <a:rPr lang="en-US" dirty="0"/>
              <a:t>To implement a version of the Stratified K Folding technique that pays attention to the semantic meaning of the data, we followed the advice given in the theoretical classes.</a:t>
            </a:r>
          </a:p>
          <a:p>
            <a:r>
              <a:rPr lang="en-US" dirty="0"/>
              <a:t>Instead of grouping random data from the main dataset into k folds, we implemented an alternative that mimics the functioning of a sliding window. </a:t>
            </a:r>
          </a:p>
          <a:p>
            <a:r>
              <a:rPr lang="en-US" dirty="0"/>
              <a:t>Each fold only contains data from complete seasons.</a:t>
            </a:r>
          </a:p>
          <a:p>
            <a:r>
              <a:rPr lang="en-US" dirty="0"/>
              <a:t>The several folds are obtained by adjusting the time delta of the algorithm. For example, if the dataset contains data from 6 years and we are dividing the data into 3 folds, each fold will contain the data corresponding to 2 years.</a:t>
            </a:r>
          </a:p>
          <a:p>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r>
              <a:rPr lang="en-US" dirty="0"/>
              <a:t>To complement the Sliding Window methodology, we applied Feature Engineering to our data.</a:t>
            </a:r>
          </a:p>
          <a:p>
            <a:r>
              <a:rPr lang="en-US" dirty="0" err="1">
                <a:solidFill>
                  <a:srgbClr val="FF0000"/>
                </a:solidFill>
              </a:rPr>
              <a:t>Precisa</a:t>
            </a:r>
            <a:r>
              <a:rPr lang="en-US" dirty="0">
                <a:solidFill>
                  <a:srgbClr val="FF0000"/>
                </a:solidFill>
              </a:rPr>
              <a:t> de ser </a:t>
            </a:r>
            <a:r>
              <a:rPr lang="en-US" dirty="0" err="1">
                <a:solidFill>
                  <a:srgbClr val="FF0000"/>
                </a:solidFill>
              </a:rPr>
              <a:t>descrito</a:t>
            </a:r>
            <a:endParaRPr lang="en-US" dirty="0">
              <a:solidFill>
                <a:srgbClr val="FF0000"/>
              </a:solidFill>
            </a:endParaRPr>
          </a:p>
          <a:p>
            <a:endParaRPr lang="en-US" dirty="0"/>
          </a:p>
        </p:txBody>
      </p:sp>
    </p:spTree>
    <p:extLst>
      <p:ext uri="{BB962C8B-B14F-4D97-AF65-F5344CB8AC3E}">
        <p14:creationId xmlns:p14="http://schemas.microsoft.com/office/powerpoint/2010/main" val="95668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p:txBody>
          <a:bodyPr>
            <a:normAutofit fontScale="85000" lnSpcReduction="10000"/>
          </a:bodyPr>
          <a:lstStyle/>
          <a:p>
            <a:r>
              <a:rPr lang="en-US" dirty="0"/>
              <a:t>In the upcoming slide, we will enumerate the Machine Learning models utilized for predicting the qualification of basketball teams for the playoffs.</a:t>
            </a:r>
          </a:p>
          <a:p>
            <a:r>
              <a:rPr lang="en-US" dirty="0"/>
              <a:t>In this project, we explored both regression and classifier models, depending on our target variable.</a:t>
            </a:r>
          </a:p>
          <a:p>
            <a:r>
              <a:rPr lang="en-US" dirty="0"/>
              <a:t>The regression models were used to predict each player future performance, by computing the value of the player’s EFF and DPR performance metrics in the upcoming season. Furthermore, we also used this type models to predict the likelihood of the team’s qualification to the playoff. </a:t>
            </a:r>
          </a:p>
          <a:p>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r>
              <a:rPr lang="en-US" dirty="0"/>
              <a:t>To this end, we conducted a comparative analysis of the following scaling algorithms:</a:t>
            </a:r>
          </a:p>
          <a:p>
            <a:pPr lvl="1"/>
            <a:r>
              <a:rPr lang="en-US" dirty="0"/>
              <a:t>Standard Scaler</a:t>
            </a:r>
          </a:p>
          <a:p>
            <a:pPr lvl="1"/>
            <a:r>
              <a:rPr lang="en-US" dirty="0" err="1"/>
              <a:t>MinMax</a:t>
            </a:r>
            <a:r>
              <a:rPr lang="en-US" dirty="0"/>
              <a:t> Scaler</a:t>
            </a:r>
          </a:p>
          <a:p>
            <a:pPr lvl="1"/>
            <a:r>
              <a:rPr lang="en-US" dirty="0"/>
              <a:t>Robust Scaler</a:t>
            </a:r>
          </a:p>
          <a:p>
            <a:pPr lvl="1"/>
            <a:r>
              <a:rPr lang="en-US" dirty="0" err="1"/>
              <a:t>MaxAbs</a:t>
            </a:r>
            <a:r>
              <a:rPr lang="en-US" dirty="0"/>
              <a:t> Scaler</a:t>
            </a:r>
          </a:p>
          <a:p>
            <a:pPr lvl="1"/>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r>
              <a:rPr lang="en-US" sz="1800" dirty="0"/>
              <a:t>For 10 seasons (years) data from players, teams, coaches, games, and several other metrics were gathered and arranged on this dataset.</a:t>
            </a:r>
          </a:p>
          <a:p>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marL="0" indent="0" algn="just">
              <a:buNone/>
            </a:pPr>
            <a:endParaRPr lang="en-US" dirty="0"/>
          </a:p>
        </p:txBody>
      </p:sp>
    </p:spTree>
    <p:extLst>
      <p:ext uri="{BB962C8B-B14F-4D97-AF65-F5344CB8AC3E}">
        <p14:creationId xmlns:p14="http://schemas.microsoft.com/office/powerpoint/2010/main" val="80253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a:t>
            </a:r>
            <a:r>
              <a:rPr lang="en-US"/>
              <a:t>or 15,4% </a:t>
            </a:r>
            <a:r>
              <a:rPr lang="en-US" dirty="0"/>
              <a:t>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57703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buNone/>
            </a:pPr>
            <a:r>
              <a:rPr lang="en-US" sz="1800" dirty="0"/>
              <a:t>1- There are teams with different coaches over the 10 years, however, a few kept the same coach. There are also teams that switched coaches during the season.</a:t>
            </a:r>
          </a:p>
          <a:p>
            <a:pPr marL="0" indent="0">
              <a:buNone/>
            </a:pPr>
            <a:r>
              <a:rPr lang="en-US" sz="1800" dirty="0"/>
              <a:t>2- The 20 coaches with the higher Win-Loss Ratio.</a:t>
            </a:r>
          </a:p>
          <a:p>
            <a:pPr marL="0" indent="0">
              <a:buNone/>
            </a:pPr>
            <a:r>
              <a:rPr lang="en-US" sz="1800" dirty="0"/>
              <a:t>3 – The top 10 players with the most awards won, which suggests us the best players.</a:t>
            </a:r>
          </a:p>
          <a:p>
            <a:pPr marL="0" indent="0">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buNone/>
            </a:pPr>
            <a:endParaRPr lang="en-US" sz="1800" dirty="0"/>
          </a:p>
          <a:p>
            <a:pPr marL="0" indent="0">
              <a:buNone/>
            </a:pPr>
            <a:r>
              <a:rPr lang="en-US" sz="1800" dirty="0"/>
              <a:t>Dataset Overview:</a:t>
            </a:r>
          </a:p>
          <a:p>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r>
              <a:rPr lang="en-US" dirty="0"/>
              <a:t>Feature Engineering in the different tables</a:t>
            </a:r>
          </a:p>
          <a:p>
            <a:r>
              <a:rPr lang="en-US" dirty="0"/>
              <a:t>Prediction of some player evaluation metrics that reflect its performance in the upcoming season</a:t>
            </a:r>
          </a:p>
          <a:p>
            <a:r>
              <a:rPr lang="en-US" dirty="0"/>
              <a:t>Prediction of the team’s results, according to the statistics of the players that are part of it</a:t>
            </a:r>
          </a:p>
          <a:p>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r>
              <a:rPr lang="en-US" sz="1800" dirty="0"/>
              <a:t>Drop players whose </a:t>
            </a:r>
            <a:r>
              <a:rPr lang="en-US" sz="1800" dirty="0" err="1"/>
              <a:t>birthDate</a:t>
            </a:r>
            <a:r>
              <a:rPr lang="en-US" sz="1800" dirty="0"/>
              <a:t> = 0000-00-00 </a:t>
            </a:r>
          </a:p>
          <a:p>
            <a:r>
              <a:rPr lang="en-US" sz="1800" dirty="0"/>
              <a:t>Mapping colleges’ names and player’s positions to numerical indexes on  the players' table</a:t>
            </a:r>
          </a:p>
          <a:p>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r>
              <a:rPr lang="en-US" sz="1800" dirty="0"/>
              <a:t>Merge table awards with players, and then add a new attribute </a:t>
            </a:r>
            <a:r>
              <a:rPr lang="en-US" sz="1800" dirty="0" err="1"/>
              <a:t>awards_count</a:t>
            </a:r>
            <a:r>
              <a:rPr lang="en-US" sz="1800" dirty="0"/>
              <a:t> for each player</a:t>
            </a:r>
          </a:p>
          <a:p>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r>
              <a:rPr lang="en-US" dirty="0"/>
              <a:t>Feature Engineering related to score on table teams (creation of ‘</a:t>
            </a:r>
            <a:r>
              <a:rPr lang="en-US" dirty="0" err="1"/>
              <a:t>PredictedTeamScore</a:t>
            </a:r>
            <a:r>
              <a:rPr lang="en-US" dirty="0"/>
              <a:t>’ and ‘</a:t>
            </a:r>
            <a:r>
              <a:rPr lang="en-US" dirty="0" err="1"/>
              <a:t>RealTeamScore</a:t>
            </a:r>
            <a:r>
              <a:rPr lang="en-US" dirty="0"/>
              <a:t>’)</a:t>
            </a:r>
          </a:p>
          <a:p>
            <a:r>
              <a:rPr lang="en-US" dirty="0"/>
              <a:t>More Feature Engineering on table teams (‘progress’, ‘</a:t>
            </a:r>
            <a:r>
              <a:rPr lang="en-US" dirty="0" err="1"/>
              <a:t>offensive_performance</a:t>
            </a:r>
            <a:r>
              <a:rPr lang="en-US" dirty="0"/>
              <a:t>’ and ‘</a:t>
            </a:r>
            <a:r>
              <a:rPr lang="en-US" dirty="0" err="1"/>
              <a:t>defensive_performance</a:t>
            </a:r>
            <a:r>
              <a:rPr lang="en-US" dirty="0"/>
              <a:t>’, …)</a:t>
            </a:r>
          </a:p>
          <a:p>
            <a:r>
              <a:rPr lang="en-US" dirty="0"/>
              <a:t>Merge of tables coaches and teams</a:t>
            </a:r>
          </a:p>
          <a:p>
            <a:r>
              <a:rPr lang="en-US" dirty="0"/>
              <a:t>Mapping of playoff (in table teams) to Boolean values (‘Y’=1 and ‘N’=0)</a:t>
            </a:r>
          </a:p>
          <a:p>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D8DBC-06AA-2C5A-0A94-C370D62F102C}"/>
              </a:ext>
            </a:extLst>
          </p:cNvPr>
          <p:cNvSpPr>
            <a:spLocks noGrp="1"/>
          </p:cNvSpPr>
          <p:nvPr>
            <p:ph type="title"/>
          </p:nvPr>
        </p:nvSpPr>
        <p:spPr/>
        <p:txBody>
          <a:bodyPr/>
          <a:lstStyle/>
          <a:p>
            <a:r>
              <a:rPr lang="pt-PT" dirty="0"/>
              <a:t>Experimental Setup</a:t>
            </a:r>
          </a:p>
        </p:txBody>
      </p:sp>
      <p:sp>
        <p:nvSpPr>
          <p:cNvPr id="3" name="Marcador de Posição de Conteúdo 2">
            <a:extLst>
              <a:ext uri="{FF2B5EF4-FFF2-40B4-BE49-F238E27FC236}">
                <a16:creationId xmlns:a16="http://schemas.microsoft.com/office/drawing/2014/main" id="{4BF98680-B298-EC08-D2A1-C76F4720486C}"/>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387298468"/>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349</TotalTime>
  <Words>1864</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Experimental Setup</vt:lpstr>
      <vt:lpstr>Results</vt:lpstr>
      <vt:lpstr>Results</vt:lpstr>
      <vt:lpstr>Conclusions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6</cp:revision>
  <dcterms:created xsi:type="dcterms:W3CDTF">2023-10-26T14:18:36Z</dcterms:created>
  <dcterms:modified xsi:type="dcterms:W3CDTF">2023-10-29T18:18:17Z</dcterms:modified>
</cp:coreProperties>
</file>