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8" r:id="rId7"/>
    <p:sldId id="261" r:id="rId8"/>
    <p:sldId id="262" r:id="rId9"/>
    <p:sldId id="281" r:id="rId10"/>
    <p:sldId id="302" r:id="rId11"/>
    <p:sldId id="282" r:id="rId12"/>
    <p:sldId id="283" r:id="rId13"/>
    <p:sldId id="284" r:id="rId14"/>
    <p:sldId id="285" r:id="rId15"/>
    <p:sldId id="289" r:id="rId16"/>
    <p:sldId id="290" r:id="rId17"/>
    <p:sldId id="291" r:id="rId18"/>
    <p:sldId id="292" r:id="rId19"/>
    <p:sldId id="293" r:id="rId20"/>
    <p:sldId id="276" r:id="rId21"/>
    <p:sldId id="277" r:id="rId22"/>
    <p:sldId id="275" r:id="rId23"/>
    <p:sldId id="268" r:id="rId24"/>
    <p:sldId id="267" r:id="rId25"/>
    <p:sldId id="269" r:id="rId26"/>
    <p:sldId id="270" r:id="rId27"/>
    <p:sldId id="271" r:id="rId28"/>
    <p:sldId id="273" r:id="rId29"/>
    <p:sldId id="279" r:id="rId30"/>
    <p:sldId id="280" r:id="rId31"/>
    <p:sldId id="294" r:id="rId32"/>
    <p:sldId id="274" r:id="rId33"/>
    <p:sldId id="295" r:id="rId34"/>
    <p:sldId id="30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1A00"/>
    <a:srgbClr val="784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58" autoAdjust="0"/>
    <p:restoredTop sz="97332"/>
  </p:normalViewPr>
  <p:slideViewPr>
    <p:cSldViewPr snapToGrid="0">
      <p:cViewPr varScale="1">
        <p:scale>
          <a:sx n="111" d="100"/>
          <a:sy n="111" d="100"/>
        </p:scale>
        <p:origin x="8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3D0D99-86C5-4560-B8F4-5530516C9A59}" type="datetimeFigureOut">
              <a:rPr lang="pt-PT" smtClean="0"/>
              <a:t>06/12/2023</a:t>
            </a:fld>
            <a:endParaRPr lang="pt-P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t-P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ECEB4B7-15ED-4A30-949F-57A9EF3856D8}" type="slidenum">
              <a:rPr lang="pt-PT" smtClean="0"/>
              <a:t>‹#›</a:t>
            </a:fld>
            <a:endParaRPr lang="pt-P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204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06/12/2023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73207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06/12/2023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28351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06/12/2023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258815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3D0D99-86C5-4560-B8F4-5530516C9A59}" type="datetimeFigureOut">
              <a:rPr lang="pt-PT" smtClean="0"/>
              <a:t>06/12/2023</a:t>
            </a:fld>
            <a:endParaRPr lang="pt-P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ECEB4B7-15ED-4A30-949F-57A9EF3856D8}" type="slidenum">
              <a:rPr lang="pt-PT" smtClean="0"/>
              <a:t>‹#›</a:t>
            </a:fld>
            <a:endParaRPr lang="pt-P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85045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73D0D99-86C5-4560-B8F4-5530516C9A59}" type="datetimeFigureOut">
              <a:rPr lang="pt-PT" smtClean="0"/>
              <a:t>06/12/2023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915087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257300"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633864"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73D0D99-86C5-4560-B8F4-5530516C9A59}" type="datetimeFigureOut">
              <a:rPr lang="pt-PT" smtClean="0"/>
              <a:t>06/12/2023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574246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73D0D99-86C5-4560-B8F4-5530516C9A59}" type="datetimeFigureOut">
              <a:rPr lang="pt-PT" smtClean="0"/>
              <a:t>06/12/2023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986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D0D99-86C5-4560-B8F4-5530516C9A59}" type="datetimeFigureOut">
              <a:rPr lang="pt-PT" smtClean="0"/>
              <a:t>06/12/2023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35174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051" y="6375679"/>
            <a:ext cx="1233355" cy="348462"/>
          </a:xfrm>
        </p:spPr>
        <p:txBody>
          <a:bodyPr/>
          <a:lstStyle/>
          <a:p>
            <a:fld id="{A73D0D99-86C5-4560-B8F4-5530516C9A59}" type="datetimeFigureOut">
              <a:rPr lang="pt-PT" smtClean="0"/>
              <a:t>06/12/2023</a:t>
            </a:fld>
            <a:endParaRPr lang="pt-PT"/>
          </a:p>
        </p:txBody>
      </p:sp>
      <p:sp>
        <p:nvSpPr>
          <p:cNvPr id="6" name="Footer Placeholder 5"/>
          <p:cNvSpPr>
            <a:spLocks noGrp="1"/>
          </p:cNvSpPr>
          <p:nvPr>
            <p:ph type="ftr" sz="quarter" idx="11"/>
          </p:nvPr>
        </p:nvSpPr>
        <p:spPr>
          <a:xfrm>
            <a:off x="2103620" y="6375679"/>
            <a:ext cx="3482179" cy="345796"/>
          </a:xfrm>
        </p:spPr>
        <p:txBody>
          <a:bodyPr/>
          <a:lstStyle/>
          <a:p>
            <a:endParaRPr lang="pt-PT"/>
          </a:p>
        </p:txBody>
      </p:sp>
      <p:sp>
        <p:nvSpPr>
          <p:cNvPr id="7" name="Slide Number Placeholder 6"/>
          <p:cNvSpPr>
            <a:spLocks noGrp="1"/>
          </p:cNvSpPr>
          <p:nvPr>
            <p:ph type="sldNum" sz="quarter" idx="12"/>
          </p:nvPr>
        </p:nvSpPr>
        <p:spPr>
          <a:xfrm>
            <a:off x="5691014" y="6375679"/>
            <a:ext cx="1232456" cy="345796"/>
          </a:xfrm>
        </p:spPr>
        <p:txBody>
          <a:bodyPr/>
          <a:lstStyle/>
          <a:p>
            <a:fld id="{CECEB4B7-15ED-4A30-949F-57A9EF3856D8}" type="slidenum">
              <a:rPr lang="pt-PT" smtClean="0"/>
              <a:t>‹#›</a:t>
            </a:fld>
            <a:endParaRPr lang="pt-P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82315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950" y="6375679"/>
            <a:ext cx="1232456" cy="348462"/>
          </a:xfrm>
        </p:spPr>
        <p:txBody>
          <a:bodyPr/>
          <a:lstStyle/>
          <a:p>
            <a:fld id="{A73D0D99-86C5-4560-B8F4-5530516C9A59}" type="datetimeFigureOut">
              <a:rPr lang="pt-PT" smtClean="0"/>
              <a:t>06/12/2023</a:t>
            </a:fld>
            <a:endParaRPr lang="pt-PT"/>
          </a:p>
        </p:txBody>
      </p:sp>
      <p:sp>
        <p:nvSpPr>
          <p:cNvPr id="6" name="Footer Placeholder 5"/>
          <p:cNvSpPr>
            <a:spLocks noGrp="1"/>
          </p:cNvSpPr>
          <p:nvPr>
            <p:ph type="ftr" sz="quarter" idx="11"/>
          </p:nvPr>
        </p:nvSpPr>
        <p:spPr>
          <a:xfrm>
            <a:off x="2103621" y="6375679"/>
            <a:ext cx="3482178" cy="345796"/>
          </a:xfrm>
        </p:spPr>
        <p:txBody>
          <a:bodyPr/>
          <a:lstStyle/>
          <a:p>
            <a:endParaRPr lang="pt-PT"/>
          </a:p>
        </p:txBody>
      </p:sp>
      <p:sp>
        <p:nvSpPr>
          <p:cNvPr id="7" name="Slide Number Placeholder 6"/>
          <p:cNvSpPr>
            <a:spLocks noGrp="1"/>
          </p:cNvSpPr>
          <p:nvPr>
            <p:ph type="sldNum" sz="quarter" idx="12"/>
          </p:nvPr>
        </p:nvSpPr>
        <p:spPr>
          <a:xfrm>
            <a:off x="5687568" y="6375679"/>
            <a:ext cx="1234440" cy="345796"/>
          </a:xfrm>
        </p:spPr>
        <p:txBody>
          <a:bodyPr/>
          <a:lstStyle/>
          <a:p>
            <a:fld id="{CECEB4B7-15ED-4A30-949F-57A9EF3856D8}" type="slidenum">
              <a:rPr lang="pt-PT" smtClean="0"/>
              <a:t>‹#›</a:t>
            </a:fld>
            <a:endParaRPr lang="pt-PT"/>
          </a:p>
        </p:txBody>
      </p:sp>
    </p:spTree>
    <p:extLst>
      <p:ext uri="{BB962C8B-B14F-4D97-AF65-F5344CB8AC3E}">
        <p14:creationId xmlns:p14="http://schemas.microsoft.com/office/powerpoint/2010/main" val="166036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3D0D99-86C5-4560-B8F4-5530516C9A59}" type="datetimeFigureOut">
              <a:rPr lang="pt-PT" smtClean="0"/>
              <a:t>06/12/2023</a:t>
            </a:fld>
            <a:endParaRPr lang="pt-P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ECEB4B7-15ED-4A30-949F-57A9EF3856D8}" type="slidenum">
              <a:rPr lang="pt-PT" smtClean="0"/>
              <a:t>‹#›</a:t>
            </a:fld>
            <a:endParaRPr lang="pt-P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8988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hyperlink" Target="https://machinelearningmastery.com/machine-learning-in-python-step-by-step/" TargetMode="External"/><Relationship Id="rId2" Type="http://schemas.openxmlformats.org/officeDocument/2006/relationships/hyperlink" Target="https://en.wikipedia.org/wiki/Efficiency_(basketball)" TargetMode="External"/><Relationship Id="rId1" Type="http://schemas.openxmlformats.org/officeDocument/2006/relationships/slideLayout" Target="../slideLayouts/slideLayout2.xml"/><Relationship Id="rId6" Type="http://schemas.openxmlformats.org/officeDocument/2006/relationships/hyperlink" Target="https://www.datacamp.com/tutorial/matplotlib-tutorial-python" TargetMode="External"/><Relationship Id="rId5" Type="http://schemas.openxmlformats.org/officeDocument/2006/relationships/hyperlink" Target="https://www.nba.com/stats/help/glossary" TargetMode="External"/><Relationship Id="rId4" Type="http://schemas.openxmlformats.org/officeDocument/2006/relationships/hyperlink" Target="https://realpython.com/python-data-cleaning-numpy-panda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FE613-DBB6-8988-0124-0F82440FAE70}"/>
              </a:ext>
            </a:extLst>
          </p:cNvPr>
          <p:cNvSpPr>
            <a:spLocks noGrp="1"/>
          </p:cNvSpPr>
          <p:nvPr>
            <p:ph type="ctrTitle"/>
          </p:nvPr>
        </p:nvSpPr>
        <p:spPr>
          <a:xfrm>
            <a:off x="3931739" y="1776411"/>
            <a:ext cx="4510513" cy="2425959"/>
          </a:xfrm>
        </p:spPr>
        <p:txBody>
          <a:bodyPr>
            <a:noAutofit/>
          </a:bodyPr>
          <a:lstStyle/>
          <a:p>
            <a:r>
              <a:rPr lang="pt-PT" sz="2800" dirty="0" err="1">
                <a:solidFill>
                  <a:srgbClr val="784A00"/>
                </a:solidFill>
              </a:rPr>
              <a:t>Predictive</a:t>
            </a:r>
            <a:br>
              <a:rPr lang="pt-PT" sz="2800" dirty="0">
                <a:solidFill>
                  <a:srgbClr val="784A00"/>
                </a:solidFill>
              </a:rPr>
            </a:br>
            <a:r>
              <a:rPr lang="pt-PT" sz="2800" dirty="0">
                <a:solidFill>
                  <a:srgbClr val="784A00"/>
                </a:solidFill>
              </a:rPr>
              <a:t>Data </a:t>
            </a:r>
            <a:r>
              <a:rPr lang="pt-PT" sz="2800" dirty="0" err="1">
                <a:solidFill>
                  <a:srgbClr val="784A00"/>
                </a:solidFill>
              </a:rPr>
              <a:t>MininG</a:t>
            </a:r>
            <a:br>
              <a:rPr lang="pt-PT" sz="3600" dirty="0"/>
            </a:br>
            <a:br>
              <a:rPr lang="pt-PT" sz="3600" dirty="0"/>
            </a:br>
            <a:r>
              <a:rPr lang="pt-PT" sz="3600" dirty="0" err="1"/>
              <a:t>basketball</a:t>
            </a:r>
            <a:r>
              <a:rPr lang="pt-PT" sz="3600" dirty="0"/>
              <a:t> </a:t>
            </a:r>
            <a:r>
              <a:rPr lang="pt-PT" sz="3600" dirty="0" err="1"/>
              <a:t>playoffs</a:t>
            </a:r>
            <a:r>
              <a:rPr lang="pt-PT" sz="3600" dirty="0"/>
              <a:t> </a:t>
            </a:r>
            <a:r>
              <a:rPr lang="pt-PT" sz="3600" dirty="0" err="1"/>
              <a:t>qualification</a:t>
            </a:r>
            <a:endParaRPr lang="pt-PT" sz="3600" dirty="0"/>
          </a:p>
        </p:txBody>
      </p:sp>
      <p:sp>
        <p:nvSpPr>
          <p:cNvPr id="3" name="Subtítulo 2">
            <a:extLst>
              <a:ext uri="{FF2B5EF4-FFF2-40B4-BE49-F238E27FC236}">
                <a16:creationId xmlns:a16="http://schemas.microsoft.com/office/drawing/2014/main" id="{22074FD6-19DB-D98E-84FD-DB53D80FB989}"/>
              </a:ext>
            </a:extLst>
          </p:cNvPr>
          <p:cNvSpPr>
            <a:spLocks noGrp="1"/>
          </p:cNvSpPr>
          <p:nvPr>
            <p:ph type="subTitle" idx="1"/>
          </p:nvPr>
        </p:nvSpPr>
        <p:spPr>
          <a:xfrm>
            <a:off x="294396" y="5824812"/>
            <a:ext cx="3455353" cy="915697"/>
          </a:xfrm>
        </p:spPr>
        <p:txBody>
          <a:bodyPr>
            <a:normAutofit/>
          </a:bodyPr>
          <a:lstStyle/>
          <a:p>
            <a:pPr algn="l"/>
            <a:r>
              <a:rPr lang="pt-PT" sz="1300" spc="0" dirty="0"/>
              <a:t>André Sousa (</a:t>
            </a:r>
            <a:r>
              <a:rPr lang="pt-PT" sz="1300" b="1" spc="0" dirty="0"/>
              <a:t>up202005277) IF:1</a:t>
            </a:r>
          </a:p>
          <a:p>
            <a:pPr algn="l"/>
            <a:r>
              <a:rPr lang="pt-PT" sz="1300" spc="0" dirty="0"/>
              <a:t>Pedro Fonseca (</a:t>
            </a:r>
            <a:r>
              <a:rPr lang="pt-PT" sz="1300" b="1" spc="0" dirty="0"/>
              <a:t>up202008307) IF:1</a:t>
            </a:r>
          </a:p>
          <a:p>
            <a:pPr algn="l"/>
            <a:r>
              <a:rPr lang="pt-PT" sz="1300" spc="0" dirty="0"/>
              <a:t>Tomás Maciel (</a:t>
            </a:r>
            <a:r>
              <a:rPr lang="pt-PT" sz="1300" b="1" spc="0" dirty="0"/>
              <a:t>up202006845) IF:1</a:t>
            </a:r>
          </a:p>
        </p:txBody>
      </p:sp>
      <p:sp>
        <p:nvSpPr>
          <p:cNvPr id="4" name="Subtítulo 2">
            <a:extLst>
              <a:ext uri="{FF2B5EF4-FFF2-40B4-BE49-F238E27FC236}">
                <a16:creationId xmlns:a16="http://schemas.microsoft.com/office/drawing/2014/main" id="{1765B53D-7AD6-0B24-FCE4-40D7F7AE5D0F}"/>
              </a:ext>
            </a:extLst>
          </p:cNvPr>
          <p:cNvSpPr txBox="1">
            <a:spLocks/>
          </p:cNvSpPr>
          <p:nvPr/>
        </p:nvSpPr>
        <p:spPr>
          <a:xfrm>
            <a:off x="8442252" y="6417874"/>
            <a:ext cx="3749747" cy="322635"/>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r"/>
            <a:r>
              <a:rPr lang="pt-PT" sz="1300" b="1" dirty="0">
                <a:solidFill>
                  <a:srgbClr val="2A1A00"/>
                </a:solidFill>
              </a:rPr>
              <a:t>AC – MACHINE LEARNING 2023/2024</a:t>
            </a:r>
          </a:p>
        </p:txBody>
      </p:sp>
    </p:spTree>
    <p:extLst>
      <p:ext uri="{BB962C8B-B14F-4D97-AF65-F5344CB8AC3E}">
        <p14:creationId xmlns:p14="http://schemas.microsoft.com/office/powerpoint/2010/main" val="265649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E96A6-3BEF-C16E-E574-CC51DE5B0DDD}"/>
              </a:ext>
            </a:extLst>
          </p:cNvPr>
          <p:cNvSpPr>
            <a:spLocks noGrp="1"/>
          </p:cNvSpPr>
          <p:nvPr>
            <p:ph type="title"/>
          </p:nvPr>
        </p:nvSpPr>
        <p:spPr/>
        <p:txBody>
          <a:bodyPr>
            <a:normAutofit/>
          </a:bodyPr>
          <a:lstStyle/>
          <a:p>
            <a:r>
              <a:rPr lang="pt-PT" sz="4500" dirty="0"/>
              <a:t>Experimental </a:t>
            </a:r>
            <a:r>
              <a:rPr lang="pt-PT" sz="4500" dirty="0" err="1"/>
              <a:t>setup</a:t>
            </a:r>
            <a:endParaRPr lang="pt-PT" sz="4500" dirty="0"/>
          </a:p>
        </p:txBody>
      </p:sp>
      <p:pic>
        <p:nvPicPr>
          <p:cNvPr id="4" name="Imagem 3">
            <a:extLst>
              <a:ext uri="{FF2B5EF4-FFF2-40B4-BE49-F238E27FC236}">
                <a16:creationId xmlns:a16="http://schemas.microsoft.com/office/drawing/2014/main" id="{477827EC-A742-7B11-8C92-1DC332366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1" y="1496290"/>
            <a:ext cx="10627016" cy="4665518"/>
          </a:xfrm>
          <a:prstGeom prst="rect">
            <a:avLst/>
          </a:prstGeom>
        </p:spPr>
      </p:pic>
      <p:pic>
        <p:nvPicPr>
          <p:cNvPr id="5" name="Picture 4">
            <a:extLst>
              <a:ext uri="{FF2B5EF4-FFF2-40B4-BE49-F238E27FC236}">
                <a16:creationId xmlns:a16="http://schemas.microsoft.com/office/drawing/2014/main" id="{F2D29FB7-E09E-683F-7A7F-109B8074D478}"/>
              </a:ext>
            </a:extLst>
          </p:cNvPr>
          <p:cNvPicPr>
            <a:picLocks noChangeAspect="1"/>
          </p:cNvPicPr>
          <p:nvPr/>
        </p:nvPicPr>
        <p:blipFill>
          <a:blip r:embed="rId3"/>
          <a:stretch>
            <a:fillRect/>
          </a:stretch>
        </p:blipFill>
        <p:spPr>
          <a:xfrm>
            <a:off x="10730912" y="5675965"/>
            <a:ext cx="1133633" cy="485843"/>
          </a:xfrm>
          <a:prstGeom prst="rect">
            <a:avLst/>
          </a:prstGeom>
        </p:spPr>
      </p:pic>
    </p:spTree>
    <p:extLst>
      <p:ext uri="{BB962C8B-B14F-4D97-AF65-F5344CB8AC3E}">
        <p14:creationId xmlns:p14="http://schemas.microsoft.com/office/powerpoint/2010/main" val="2633045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46AD0-3AB5-8B2F-B809-3E1DB6382234}"/>
              </a:ext>
            </a:extLst>
          </p:cNvPr>
          <p:cNvSpPr>
            <a:spLocks noGrp="1"/>
          </p:cNvSpPr>
          <p:nvPr>
            <p:ph type="title"/>
          </p:nvPr>
        </p:nvSpPr>
        <p:spPr/>
        <p:txBody>
          <a:bodyPr>
            <a:normAutofit/>
          </a:bodyPr>
          <a:lstStyle/>
          <a:p>
            <a:r>
              <a:rPr lang="pt-PT" sz="4500" dirty="0" err="1"/>
              <a:t>Results</a:t>
            </a:r>
            <a:r>
              <a:rPr lang="pt-PT" sz="4500" dirty="0"/>
              <a:t> 1/2</a:t>
            </a:r>
          </a:p>
        </p:txBody>
      </p:sp>
      <p:sp>
        <p:nvSpPr>
          <p:cNvPr id="3" name="Marcador de Posição de Conteúdo 2">
            <a:extLst>
              <a:ext uri="{FF2B5EF4-FFF2-40B4-BE49-F238E27FC236}">
                <a16:creationId xmlns:a16="http://schemas.microsoft.com/office/drawing/2014/main" id="{BB0B626F-9A2D-B8FD-4B5B-12A7078E06A1}"/>
              </a:ext>
            </a:extLst>
          </p:cNvPr>
          <p:cNvSpPr>
            <a:spLocks noGrp="1"/>
          </p:cNvSpPr>
          <p:nvPr>
            <p:ph idx="1"/>
          </p:nvPr>
        </p:nvSpPr>
        <p:spPr>
          <a:xfrm>
            <a:off x="1251678" y="1561271"/>
            <a:ext cx="4514646" cy="4550280"/>
          </a:xfrm>
        </p:spPr>
        <p:txBody>
          <a:bodyPr>
            <a:normAutofit fontScale="92500" lnSpcReduction="10000"/>
          </a:bodyPr>
          <a:lstStyle/>
          <a:p>
            <a:pPr algn="just"/>
            <a:r>
              <a:rPr lang="en-GB" dirty="0"/>
              <a:t>To achieve the final prediction, we made predictions on the players’ EFF and DPR, so that we could predict their performance.</a:t>
            </a:r>
          </a:p>
          <a:p>
            <a:pPr algn="just"/>
            <a:r>
              <a:rPr lang="en-GB" dirty="0"/>
              <a:t>To predict players' EFF, we utilized the 'Random Forest Regressor' model, which was selected from our previous testing.</a:t>
            </a:r>
          </a:p>
          <a:p>
            <a:pPr algn="just"/>
            <a:r>
              <a:rPr lang="en-GB" dirty="0"/>
              <a:t>The '</a:t>
            </a:r>
            <a:r>
              <a:rPr lang="en-GB" dirty="0" err="1"/>
              <a:t>RobustScaler</a:t>
            </a:r>
            <a:r>
              <a:rPr lang="en-GB" dirty="0"/>
              <a:t>' was applied to enhance the accuracy of the EFF predictions.</a:t>
            </a:r>
          </a:p>
          <a:p>
            <a:pPr algn="just"/>
            <a:r>
              <a:rPr lang="en-GB" dirty="0"/>
              <a:t>For forecasting players' DPR, we maintained consistency by using the same 'Random Forest Regressor' model and '</a:t>
            </a:r>
            <a:r>
              <a:rPr lang="en-GB" dirty="0" err="1"/>
              <a:t>RobustScaler</a:t>
            </a:r>
            <a:r>
              <a:rPr lang="en-GB" dirty="0"/>
              <a:t>' approach.</a:t>
            </a:r>
          </a:p>
        </p:txBody>
      </p:sp>
      <p:graphicFrame>
        <p:nvGraphicFramePr>
          <p:cNvPr id="4" name="Tabela 3">
            <a:extLst>
              <a:ext uri="{FF2B5EF4-FFF2-40B4-BE49-F238E27FC236}">
                <a16:creationId xmlns:a16="http://schemas.microsoft.com/office/drawing/2014/main" id="{7BFDD8A7-DB48-3696-06BD-D98A74DC4CFD}"/>
              </a:ext>
            </a:extLst>
          </p:cNvPr>
          <p:cNvGraphicFramePr>
            <a:graphicFrameLocks noGrp="1"/>
          </p:cNvGraphicFramePr>
          <p:nvPr>
            <p:extLst>
              <p:ext uri="{D42A27DB-BD31-4B8C-83A1-F6EECF244321}">
                <p14:modId xmlns:p14="http://schemas.microsoft.com/office/powerpoint/2010/main" val="3835551201"/>
              </p:ext>
            </p:extLst>
          </p:nvPr>
        </p:nvGraphicFramePr>
        <p:xfrm>
          <a:off x="7147256" y="101030"/>
          <a:ext cx="4553334" cy="3200400"/>
        </p:xfrm>
        <a:graphic>
          <a:graphicData uri="http://schemas.openxmlformats.org/drawingml/2006/table">
            <a:tbl>
              <a:tblPr firstRow="1" bandRow="1">
                <a:tableStyleId>{5C22544A-7EE6-4342-B048-85BDC9FD1C3A}</a:tableStyleId>
              </a:tblPr>
              <a:tblGrid>
                <a:gridCol w="793162">
                  <a:extLst>
                    <a:ext uri="{9D8B030D-6E8A-4147-A177-3AD203B41FA5}">
                      <a16:colId xmlns:a16="http://schemas.microsoft.com/office/drawing/2014/main" val="1921172865"/>
                    </a:ext>
                  </a:extLst>
                </a:gridCol>
                <a:gridCol w="940043">
                  <a:extLst>
                    <a:ext uri="{9D8B030D-6E8A-4147-A177-3AD203B41FA5}">
                      <a16:colId xmlns:a16="http://schemas.microsoft.com/office/drawing/2014/main" val="1438705806"/>
                    </a:ext>
                  </a:extLst>
                </a:gridCol>
                <a:gridCol w="940043">
                  <a:extLst>
                    <a:ext uri="{9D8B030D-6E8A-4147-A177-3AD203B41FA5}">
                      <a16:colId xmlns:a16="http://schemas.microsoft.com/office/drawing/2014/main" val="298453552"/>
                    </a:ext>
                  </a:extLst>
                </a:gridCol>
                <a:gridCol w="940043">
                  <a:extLst>
                    <a:ext uri="{9D8B030D-6E8A-4147-A177-3AD203B41FA5}">
                      <a16:colId xmlns:a16="http://schemas.microsoft.com/office/drawing/2014/main" val="4085437068"/>
                    </a:ext>
                  </a:extLst>
                </a:gridCol>
                <a:gridCol w="940043">
                  <a:extLst>
                    <a:ext uri="{9D8B030D-6E8A-4147-A177-3AD203B41FA5}">
                      <a16:colId xmlns:a16="http://schemas.microsoft.com/office/drawing/2014/main" val="3617491400"/>
                    </a:ext>
                  </a:extLst>
                </a:gridCol>
              </a:tblGrid>
              <a:tr h="531467">
                <a:tc>
                  <a:txBody>
                    <a:bodyPr/>
                    <a:lstStyle/>
                    <a:p>
                      <a:pPr algn="ctr"/>
                      <a:r>
                        <a:rPr lang="pt-PT" sz="1000" dirty="0" err="1"/>
                        <a:t>Model</a:t>
                      </a:r>
                      <a:endParaRPr lang="pt-PT" sz="1000" dirty="0"/>
                    </a:p>
                  </a:txBody>
                  <a:tcPr/>
                </a:tc>
                <a:tc>
                  <a:txBody>
                    <a:bodyPr/>
                    <a:lstStyle/>
                    <a:p>
                      <a:pPr algn="ctr"/>
                      <a:r>
                        <a:rPr lang="pt-PT" sz="1000" dirty="0" err="1"/>
                        <a:t>Scaler</a:t>
                      </a:r>
                      <a:endParaRPr lang="pt-PT" sz="1000" dirty="0"/>
                    </a:p>
                  </a:txBody>
                  <a:tcPr/>
                </a:tc>
                <a:tc>
                  <a:txBody>
                    <a:bodyPr/>
                    <a:lstStyle/>
                    <a:p>
                      <a:pPr algn="ctr"/>
                      <a:r>
                        <a:rPr lang="pt-PT" sz="1000" dirty="0" err="1"/>
                        <a:t>Best</a:t>
                      </a:r>
                      <a:r>
                        <a:rPr lang="pt-PT" sz="1000" dirty="0"/>
                        <a:t> Score</a:t>
                      </a:r>
                    </a:p>
                  </a:txBody>
                  <a:tcPr/>
                </a:tc>
                <a:tc>
                  <a:txBody>
                    <a:bodyPr/>
                    <a:lstStyle/>
                    <a:p>
                      <a:pPr algn="ctr"/>
                      <a:r>
                        <a:rPr lang="pt-PT" sz="1000" dirty="0" err="1"/>
                        <a:t>Mean</a:t>
                      </a:r>
                      <a:r>
                        <a:rPr lang="pt-PT" sz="1000" dirty="0"/>
                        <a:t> </a:t>
                      </a:r>
                      <a:r>
                        <a:rPr lang="pt-PT" sz="1000" dirty="0" err="1"/>
                        <a:t>Absolute</a:t>
                      </a:r>
                      <a:r>
                        <a:rPr lang="pt-PT" sz="1000" dirty="0"/>
                        <a:t> Error</a:t>
                      </a:r>
                    </a:p>
                  </a:txBody>
                  <a:tcPr/>
                </a:tc>
                <a:tc>
                  <a:txBody>
                    <a:bodyPr/>
                    <a:lstStyle/>
                    <a:p>
                      <a:pPr algn="ctr"/>
                      <a:r>
                        <a:rPr lang="pt-PT" sz="1000" dirty="0"/>
                        <a:t>R </a:t>
                      </a:r>
                      <a:r>
                        <a:rPr lang="pt-PT" sz="1000" dirty="0" err="1"/>
                        <a:t>Squared</a:t>
                      </a:r>
                      <a:endParaRPr lang="pt-PT" sz="1000" dirty="0"/>
                    </a:p>
                  </a:txBody>
                  <a:tcPr/>
                </a:tc>
                <a:extLst>
                  <a:ext uri="{0D108BD9-81ED-4DB2-BD59-A6C34878D82A}">
                    <a16:rowId xmlns:a16="http://schemas.microsoft.com/office/drawing/2014/main" val="1215339037"/>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Random</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Forest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0.708</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2.601</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0.575</a:t>
                      </a:r>
                      <a:endParaRPr lang="pt-PT" sz="1000" dirty="0"/>
                    </a:p>
                  </a:txBody>
                  <a:tcPr/>
                </a:tc>
                <a:extLst>
                  <a:ext uri="{0D108BD9-81ED-4DB2-BD59-A6C34878D82A}">
                    <a16:rowId xmlns:a16="http://schemas.microsoft.com/office/drawing/2014/main" val="3573375258"/>
                  </a:ext>
                </a:extLst>
              </a:tr>
              <a:tr h="531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Lasso </a:t>
                      </a:r>
                      <a:r>
                        <a:rPr lang="pt-PT" sz="1000" b="0" kern="1200" dirty="0" err="1">
                          <a:solidFill>
                            <a:schemeClr val="dk1"/>
                          </a:solidFill>
                          <a:effectLst/>
                          <a:latin typeface="+mn-lt"/>
                          <a:ea typeface="+mn-ea"/>
                          <a:cs typeface="+mn-cs"/>
                        </a:rPr>
                        <a:t>Regression</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0.527</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2.548</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0.590</a:t>
                      </a:r>
                      <a:endParaRPr lang="pt-PT" sz="1000" dirty="0"/>
                    </a:p>
                  </a:txBody>
                  <a:tcPr/>
                </a:tc>
                <a:extLst>
                  <a:ext uri="{0D108BD9-81ED-4DB2-BD59-A6C34878D82A}">
                    <a16:rowId xmlns:a16="http://schemas.microsoft.com/office/drawing/2014/main" val="2357869237"/>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Gradient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Boosting</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0.744</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2.692</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0.532</a:t>
                      </a:r>
                      <a:endParaRPr lang="pt-PT" sz="1000" dirty="0"/>
                    </a:p>
                  </a:txBody>
                  <a:tcPr/>
                </a:tc>
                <a:extLst>
                  <a:ext uri="{0D108BD9-81ED-4DB2-BD59-A6C34878D82A}">
                    <a16:rowId xmlns:a16="http://schemas.microsoft.com/office/drawing/2014/main" val="4007772794"/>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Support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Vector</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0.726</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4.015</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0.027</a:t>
                      </a:r>
                      <a:endParaRPr lang="pt-PT" sz="1000" dirty="0"/>
                    </a:p>
                  </a:txBody>
                  <a:tcPr/>
                </a:tc>
                <a:extLst>
                  <a:ext uri="{0D108BD9-81ED-4DB2-BD59-A6C34878D82A}">
                    <a16:rowId xmlns:a16="http://schemas.microsoft.com/office/drawing/2014/main" val="3840003229"/>
                  </a:ext>
                </a:extLst>
              </a:tr>
            </a:tbl>
          </a:graphicData>
        </a:graphic>
      </p:graphicFrame>
      <p:graphicFrame>
        <p:nvGraphicFramePr>
          <p:cNvPr id="7" name="Tabela 6">
            <a:extLst>
              <a:ext uri="{FF2B5EF4-FFF2-40B4-BE49-F238E27FC236}">
                <a16:creationId xmlns:a16="http://schemas.microsoft.com/office/drawing/2014/main" id="{4C2A085A-7364-1528-1EE5-66736992E9B6}"/>
              </a:ext>
            </a:extLst>
          </p:cNvPr>
          <p:cNvGraphicFramePr>
            <a:graphicFrameLocks noGrp="1"/>
          </p:cNvGraphicFramePr>
          <p:nvPr>
            <p:extLst>
              <p:ext uri="{D42A27DB-BD31-4B8C-83A1-F6EECF244321}">
                <p14:modId xmlns:p14="http://schemas.microsoft.com/office/powerpoint/2010/main" val="1190220935"/>
              </p:ext>
            </p:extLst>
          </p:nvPr>
        </p:nvGraphicFramePr>
        <p:xfrm>
          <a:off x="6578082" y="3556570"/>
          <a:ext cx="4553334" cy="3200400"/>
        </p:xfrm>
        <a:graphic>
          <a:graphicData uri="http://schemas.openxmlformats.org/drawingml/2006/table">
            <a:tbl>
              <a:tblPr firstRow="1" bandRow="1">
                <a:tableStyleId>{5C22544A-7EE6-4342-B048-85BDC9FD1C3A}</a:tableStyleId>
              </a:tblPr>
              <a:tblGrid>
                <a:gridCol w="793162">
                  <a:extLst>
                    <a:ext uri="{9D8B030D-6E8A-4147-A177-3AD203B41FA5}">
                      <a16:colId xmlns:a16="http://schemas.microsoft.com/office/drawing/2014/main" val="1921172865"/>
                    </a:ext>
                  </a:extLst>
                </a:gridCol>
                <a:gridCol w="940043">
                  <a:extLst>
                    <a:ext uri="{9D8B030D-6E8A-4147-A177-3AD203B41FA5}">
                      <a16:colId xmlns:a16="http://schemas.microsoft.com/office/drawing/2014/main" val="1438705806"/>
                    </a:ext>
                  </a:extLst>
                </a:gridCol>
                <a:gridCol w="940043">
                  <a:extLst>
                    <a:ext uri="{9D8B030D-6E8A-4147-A177-3AD203B41FA5}">
                      <a16:colId xmlns:a16="http://schemas.microsoft.com/office/drawing/2014/main" val="298453552"/>
                    </a:ext>
                  </a:extLst>
                </a:gridCol>
                <a:gridCol w="940043">
                  <a:extLst>
                    <a:ext uri="{9D8B030D-6E8A-4147-A177-3AD203B41FA5}">
                      <a16:colId xmlns:a16="http://schemas.microsoft.com/office/drawing/2014/main" val="4085437068"/>
                    </a:ext>
                  </a:extLst>
                </a:gridCol>
                <a:gridCol w="940043">
                  <a:extLst>
                    <a:ext uri="{9D8B030D-6E8A-4147-A177-3AD203B41FA5}">
                      <a16:colId xmlns:a16="http://schemas.microsoft.com/office/drawing/2014/main" val="3617491400"/>
                    </a:ext>
                  </a:extLst>
                </a:gridCol>
              </a:tblGrid>
              <a:tr h="517581">
                <a:tc>
                  <a:txBody>
                    <a:bodyPr/>
                    <a:lstStyle/>
                    <a:p>
                      <a:pPr algn="ctr"/>
                      <a:r>
                        <a:rPr lang="pt-PT" sz="1000" dirty="0" err="1"/>
                        <a:t>Model</a:t>
                      </a:r>
                      <a:endParaRPr lang="pt-PT" sz="1000" dirty="0"/>
                    </a:p>
                  </a:txBody>
                  <a:tcPr/>
                </a:tc>
                <a:tc>
                  <a:txBody>
                    <a:bodyPr/>
                    <a:lstStyle/>
                    <a:p>
                      <a:pPr algn="ctr"/>
                      <a:r>
                        <a:rPr lang="pt-PT" sz="1000" dirty="0" err="1"/>
                        <a:t>Scaler</a:t>
                      </a:r>
                      <a:endParaRPr lang="pt-PT" sz="1000" dirty="0"/>
                    </a:p>
                  </a:txBody>
                  <a:tcPr/>
                </a:tc>
                <a:tc>
                  <a:txBody>
                    <a:bodyPr/>
                    <a:lstStyle/>
                    <a:p>
                      <a:pPr algn="ctr"/>
                      <a:r>
                        <a:rPr lang="pt-PT" sz="1000" dirty="0" err="1"/>
                        <a:t>Best</a:t>
                      </a:r>
                      <a:r>
                        <a:rPr lang="pt-PT" sz="1000" dirty="0"/>
                        <a:t> Score</a:t>
                      </a:r>
                    </a:p>
                  </a:txBody>
                  <a:tcPr/>
                </a:tc>
                <a:tc>
                  <a:txBody>
                    <a:bodyPr/>
                    <a:lstStyle/>
                    <a:p>
                      <a:pPr algn="ctr"/>
                      <a:r>
                        <a:rPr lang="pt-PT" sz="1000" dirty="0" err="1"/>
                        <a:t>Mean</a:t>
                      </a:r>
                      <a:r>
                        <a:rPr lang="pt-PT" sz="1000" dirty="0"/>
                        <a:t> </a:t>
                      </a:r>
                      <a:r>
                        <a:rPr lang="pt-PT" sz="1000" dirty="0" err="1"/>
                        <a:t>Absolute</a:t>
                      </a:r>
                      <a:r>
                        <a:rPr lang="pt-PT" sz="1000" dirty="0"/>
                        <a:t> Error</a:t>
                      </a:r>
                    </a:p>
                  </a:txBody>
                  <a:tcPr/>
                </a:tc>
                <a:tc>
                  <a:txBody>
                    <a:bodyPr/>
                    <a:lstStyle/>
                    <a:p>
                      <a:pPr algn="ctr"/>
                      <a:r>
                        <a:rPr lang="pt-PT" sz="1000" dirty="0"/>
                        <a:t>R </a:t>
                      </a:r>
                      <a:r>
                        <a:rPr lang="pt-PT" sz="1000" dirty="0" err="1"/>
                        <a:t>Squared</a:t>
                      </a:r>
                      <a:endParaRPr lang="pt-PT" sz="1000" dirty="0"/>
                    </a:p>
                  </a:txBody>
                  <a:tcPr/>
                </a:tc>
                <a:extLst>
                  <a:ext uri="{0D108BD9-81ED-4DB2-BD59-A6C34878D82A}">
                    <a16:rowId xmlns:a16="http://schemas.microsoft.com/office/drawing/2014/main" val="1215339037"/>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Random</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Forest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algn="ctr"/>
                      <a:r>
                        <a:rPr lang="pt-PT" sz="1000" b="0" kern="1200" dirty="0">
                          <a:solidFill>
                            <a:schemeClr val="dk1"/>
                          </a:solidFill>
                          <a:effectLst/>
                          <a:latin typeface="+mn-lt"/>
                          <a:ea typeface="+mn-ea"/>
                          <a:cs typeface="+mn-cs"/>
                        </a:rPr>
                        <a:t>0.69358</a:t>
                      </a:r>
                    </a:p>
                  </a:txBody>
                  <a:tcPr/>
                </a:tc>
                <a:tc>
                  <a:txBody>
                    <a:bodyPr/>
                    <a:lstStyle/>
                    <a:p>
                      <a:pPr algn="ctr"/>
                      <a:r>
                        <a:rPr lang="pt-PT" sz="1000" b="0" kern="1200" dirty="0">
                          <a:solidFill>
                            <a:schemeClr val="dk1"/>
                          </a:solidFill>
                          <a:effectLst/>
                          <a:latin typeface="+mn-lt"/>
                          <a:ea typeface="+mn-ea"/>
                          <a:cs typeface="+mn-cs"/>
                        </a:rPr>
                        <a:t>246.68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0.564</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3573375258"/>
                  </a:ext>
                </a:extLst>
              </a:tr>
              <a:tr h="5175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Lasso </a:t>
                      </a:r>
                      <a:r>
                        <a:rPr lang="pt-PT" sz="1000" b="0" kern="1200" dirty="0" err="1">
                          <a:solidFill>
                            <a:schemeClr val="dk1"/>
                          </a:solidFill>
                          <a:effectLst/>
                          <a:latin typeface="+mn-lt"/>
                          <a:ea typeface="+mn-ea"/>
                          <a:cs typeface="+mn-cs"/>
                        </a:rPr>
                        <a:t>Regression</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0.487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237.417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0.5929</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2357869237"/>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Gradient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Boosting</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0.733</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262.191</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0.489</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4007772794"/>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Support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Vector</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0.710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367.87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0.0196</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3840003229"/>
                  </a:ext>
                </a:extLst>
              </a:tr>
            </a:tbl>
          </a:graphicData>
        </a:graphic>
      </p:graphicFrame>
      <p:sp>
        <p:nvSpPr>
          <p:cNvPr id="8" name="CaixaDeTexto 7">
            <a:extLst>
              <a:ext uri="{FF2B5EF4-FFF2-40B4-BE49-F238E27FC236}">
                <a16:creationId xmlns:a16="http://schemas.microsoft.com/office/drawing/2014/main" id="{12509962-FEDD-4ECC-D931-8A9D0BBB74EA}"/>
              </a:ext>
            </a:extLst>
          </p:cNvPr>
          <p:cNvSpPr txBox="1"/>
          <p:nvPr/>
        </p:nvSpPr>
        <p:spPr>
          <a:xfrm>
            <a:off x="11681934" y="2996158"/>
            <a:ext cx="261253" cy="369332"/>
          </a:xfrm>
          <a:prstGeom prst="rect">
            <a:avLst/>
          </a:prstGeom>
          <a:noFill/>
        </p:spPr>
        <p:txBody>
          <a:bodyPr wrap="square" rtlCol="0">
            <a:spAutoFit/>
          </a:bodyPr>
          <a:lstStyle/>
          <a:p>
            <a:r>
              <a:rPr lang="pt-PT" dirty="0"/>
              <a:t>1</a:t>
            </a:r>
          </a:p>
        </p:txBody>
      </p:sp>
      <p:sp>
        <p:nvSpPr>
          <p:cNvPr id="9" name="CaixaDeTexto 8">
            <a:extLst>
              <a:ext uri="{FF2B5EF4-FFF2-40B4-BE49-F238E27FC236}">
                <a16:creationId xmlns:a16="http://schemas.microsoft.com/office/drawing/2014/main" id="{C7B1C8C4-7824-DD1E-EC9D-5626EAC81AAB}"/>
              </a:ext>
            </a:extLst>
          </p:cNvPr>
          <p:cNvSpPr txBox="1"/>
          <p:nvPr/>
        </p:nvSpPr>
        <p:spPr>
          <a:xfrm>
            <a:off x="2718325" y="4337820"/>
            <a:ext cx="261253" cy="369332"/>
          </a:xfrm>
          <a:prstGeom prst="rect">
            <a:avLst/>
          </a:prstGeom>
          <a:noFill/>
        </p:spPr>
        <p:txBody>
          <a:bodyPr wrap="square" rtlCol="0">
            <a:spAutoFit/>
          </a:bodyPr>
          <a:lstStyle/>
          <a:p>
            <a:r>
              <a:rPr lang="pt-PT" dirty="0"/>
              <a:t>1</a:t>
            </a:r>
          </a:p>
        </p:txBody>
      </p:sp>
      <p:sp>
        <p:nvSpPr>
          <p:cNvPr id="10" name="CaixaDeTexto 9">
            <a:extLst>
              <a:ext uri="{FF2B5EF4-FFF2-40B4-BE49-F238E27FC236}">
                <a16:creationId xmlns:a16="http://schemas.microsoft.com/office/drawing/2014/main" id="{4764922C-0DFC-47BE-36E4-89A1379A459D}"/>
              </a:ext>
            </a:extLst>
          </p:cNvPr>
          <p:cNvSpPr txBox="1"/>
          <p:nvPr/>
        </p:nvSpPr>
        <p:spPr>
          <a:xfrm>
            <a:off x="3959290" y="5591920"/>
            <a:ext cx="261253" cy="369332"/>
          </a:xfrm>
          <a:prstGeom prst="rect">
            <a:avLst/>
          </a:prstGeom>
          <a:noFill/>
        </p:spPr>
        <p:txBody>
          <a:bodyPr wrap="square" rtlCol="0">
            <a:spAutoFit/>
          </a:bodyPr>
          <a:lstStyle/>
          <a:p>
            <a:r>
              <a:rPr lang="pt-PT" dirty="0"/>
              <a:t>2</a:t>
            </a:r>
          </a:p>
        </p:txBody>
      </p:sp>
      <p:sp>
        <p:nvSpPr>
          <p:cNvPr id="11" name="CaixaDeTexto 10">
            <a:extLst>
              <a:ext uri="{FF2B5EF4-FFF2-40B4-BE49-F238E27FC236}">
                <a16:creationId xmlns:a16="http://schemas.microsoft.com/office/drawing/2014/main" id="{E1E2BA05-858A-11B4-DA74-E37B7D5E1EAD}"/>
              </a:ext>
            </a:extLst>
          </p:cNvPr>
          <p:cNvSpPr txBox="1"/>
          <p:nvPr/>
        </p:nvSpPr>
        <p:spPr>
          <a:xfrm>
            <a:off x="11221618" y="5041129"/>
            <a:ext cx="261253" cy="369332"/>
          </a:xfrm>
          <a:prstGeom prst="rect">
            <a:avLst/>
          </a:prstGeom>
          <a:noFill/>
        </p:spPr>
        <p:txBody>
          <a:bodyPr wrap="square" rtlCol="0">
            <a:spAutoFit/>
          </a:bodyPr>
          <a:lstStyle/>
          <a:p>
            <a:r>
              <a:rPr lang="pt-PT" dirty="0"/>
              <a:t>2</a:t>
            </a:r>
          </a:p>
        </p:txBody>
      </p:sp>
    </p:spTree>
    <p:extLst>
      <p:ext uri="{BB962C8B-B14F-4D97-AF65-F5344CB8AC3E}">
        <p14:creationId xmlns:p14="http://schemas.microsoft.com/office/powerpoint/2010/main" val="2319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A821C-7BA8-E249-BA7B-54A3D6CEF5E7}"/>
              </a:ext>
            </a:extLst>
          </p:cNvPr>
          <p:cNvSpPr>
            <a:spLocks noGrp="1"/>
          </p:cNvSpPr>
          <p:nvPr>
            <p:ph type="title"/>
          </p:nvPr>
        </p:nvSpPr>
        <p:spPr/>
        <p:txBody>
          <a:bodyPr>
            <a:normAutofit/>
          </a:bodyPr>
          <a:lstStyle/>
          <a:p>
            <a:r>
              <a:rPr lang="pt-PT" sz="4500" dirty="0" err="1"/>
              <a:t>Results</a:t>
            </a:r>
            <a:r>
              <a:rPr lang="pt-PT" sz="4500" dirty="0"/>
              <a:t> 2/2</a:t>
            </a:r>
          </a:p>
        </p:txBody>
      </p:sp>
      <p:sp>
        <p:nvSpPr>
          <p:cNvPr id="3" name="Marcador de Posição de Conteúdo 2">
            <a:extLst>
              <a:ext uri="{FF2B5EF4-FFF2-40B4-BE49-F238E27FC236}">
                <a16:creationId xmlns:a16="http://schemas.microsoft.com/office/drawing/2014/main" id="{1A5EE1B2-ABDC-C6EA-7E73-D8384993C631}"/>
              </a:ext>
            </a:extLst>
          </p:cNvPr>
          <p:cNvSpPr>
            <a:spLocks noGrp="1"/>
          </p:cNvSpPr>
          <p:nvPr>
            <p:ph idx="1"/>
          </p:nvPr>
        </p:nvSpPr>
        <p:spPr>
          <a:xfrm>
            <a:off x="1251678" y="1744825"/>
            <a:ext cx="10178322" cy="3593591"/>
          </a:xfrm>
        </p:spPr>
        <p:txBody>
          <a:bodyPr/>
          <a:lstStyle/>
          <a:p>
            <a:r>
              <a:rPr lang="en-US" dirty="0"/>
              <a:t>The main goal of our project was to predict which teams go to the playoff, and for that the model that had the highest accuracy, was the ‘Lasso Regression Model’, with None Scaler.</a:t>
            </a:r>
          </a:p>
        </p:txBody>
      </p:sp>
      <p:sp>
        <p:nvSpPr>
          <p:cNvPr id="6" name="Marcador de Posição de Conteúdo 2">
            <a:extLst>
              <a:ext uri="{FF2B5EF4-FFF2-40B4-BE49-F238E27FC236}">
                <a16:creationId xmlns:a16="http://schemas.microsoft.com/office/drawing/2014/main" id="{1CE956D9-E209-EBCA-5F54-7038614BDD85}"/>
              </a:ext>
            </a:extLst>
          </p:cNvPr>
          <p:cNvSpPr txBox="1">
            <a:spLocks/>
          </p:cNvSpPr>
          <p:nvPr/>
        </p:nvSpPr>
        <p:spPr>
          <a:xfrm>
            <a:off x="5881396" y="2785074"/>
            <a:ext cx="5548604"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As we can see, with None Scaler, it obtained an accuracy of nearly 0.85 and values of Precision, Recall, and F1 Score of 0.875.</a:t>
            </a:r>
          </a:p>
          <a:p>
            <a:r>
              <a:rPr lang="en-US" dirty="0"/>
              <a:t>This accuracy is very good, given that we must predict the first 8 teams of 12, and one wrong prediction has a large effect on the final accuracy.</a:t>
            </a:r>
            <a:endParaRPr lang="pt-PT" dirty="0"/>
          </a:p>
        </p:txBody>
      </p:sp>
      <p:pic>
        <p:nvPicPr>
          <p:cNvPr id="4" name="Imagem 3">
            <a:extLst>
              <a:ext uri="{FF2B5EF4-FFF2-40B4-BE49-F238E27FC236}">
                <a16:creationId xmlns:a16="http://schemas.microsoft.com/office/drawing/2014/main" id="{A2DC2D2F-F011-BE9D-87CF-FFFF7BB5F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2711736"/>
            <a:ext cx="4491988" cy="3593590"/>
          </a:xfrm>
          <a:prstGeom prst="rect">
            <a:avLst/>
          </a:prstGeom>
        </p:spPr>
      </p:pic>
    </p:spTree>
    <p:extLst>
      <p:ext uri="{BB962C8B-B14F-4D97-AF65-F5344CB8AC3E}">
        <p14:creationId xmlns:p14="http://schemas.microsoft.com/office/powerpoint/2010/main" val="348243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3E74A-7B99-E8A6-4742-1AF6ED91F614}"/>
              </a:ext>
            </a:extLst>
          </p:cNvPr>
          <p:cNvSpPr>
            <a:spLocks noGrp="1"/>
          </p:cNvSpPr>
          <p:nvPr>
            <p:ph type="title"/>
          </p:nvPr>
        </p:nvSpPr>
        <p:spPr/>
        <p:txBody>
          <a:bodyPr>
            <a:normAutofit/>
          </a:bodyPr>
          <a:lstStyle/>
          <a:p>
            <a:r>
              <a:rPr lang="pt-PT" sz="4500" dirty="0" err="1"/>
              <a:t>Conclusions</a:t>
            </a:r>
            <a:endParaRPr lang="pt-PT" sz="4500" dirty="0"/>
          </a:p>
        </p:txBody>
      </p:sp>
      <p:sp>
        <p:nvSpPr>
          <p:cNvPr id="3" name="Marcador de Posição de Conteúdo 2">
            <a:extLst>
              <a:ext uri="{FF2B5EF4-FFF2-40B4-BE49-F238E27FC236}">
                <a16:creationId xmlns:a16="http://schemas.microsoft.com/office/drawing/2014/main" id="{556AC497-9546-74B5-BE92-D72AAAD95997}"/>
              </a:ext>
            </a:extLst>
          </p:cNvPr>
          <p:cNvSpPr>
            <a:spLocks noGrp="1"/>
          </p:cNvSpPr>
          <p:nvPr>
            <p:ph idx="1"/>
          </p:nvPr>
        </p:nvSpPr>
        <p:spPr/>
        <p:txBody>
          <a:bodyPr>
            <a:normAutofit lnSpcReduction="10000"/>
          </a:bodyPr>
          <a:lstStyle/>
          <a:p>
            <a:r>
              <a:rPr lang="en-US" dirty="0"/>
              <a:t>At this stage, we believe that the project was a success.  We started by making a robust and complete analysis of the data, which allowed us to understand early on what would be useful for our prediction models, which led to efficient data cleaning in the first few weeks of the project. </a:t>
            </a:r>
          </a:p>
          <a:p>
            <a:r>
              <a:rPr lang="en-GB" dirty="0"/>
              <a:t>As a team, we conducted research to identify and choose specific metrics that formed the foundation for the prediction models we developed. These metrics are commonly utilized by the NBA to assess players' performance.</a:t>
            </a:r>
          </a:p>
          <a:p>
            <a:r>
              <a:rPr lang="en-US" dirty="0"/>
              <a:t>We tested a variety of models and chose the most accurate as our ‘official’ model. By evaluating different Machine Learning algorithms, we were able to identify the weaknesses and strengths of each.</a:t>
            </a:r>
          </a:p>
        </p:txBody>
      </p:sp>
    </p:spTree>
    <p:extLst>
      <p:ext uri="{BB962C8B-B14F-4D97-AF65-F5344CB8AC3E}">
        <p14:creationId xmlns:p14="http://schemas.microsoft.com/office/powerpoint/2010/main" val="258821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075F23-411A-005F-F464-767922CFFBA9}"/>
              </a:ext>
            </a:extLst>
          </p:cNvPr>
          <p:cNvSpPr>
            <a:spLocks noGrp="1"/>
          </p:cNvSpPr>
          <p:nvPr>
            <p:ph type="title"/>
          </p:nvPr>
        </p:nvSpPr>
        <p:spPr>
          <a:xfrm>
            <a:off x="4877451" y="2863695"/>
            <a:ext cx="2437097" cy="1130610"/>
          </a:xfrm>
        </p:spPr>
        <p:txBody>
          <a:bodyPr>
            <a:normAutofit/>
          </a:bodyPr>
          <a:lstStyle/>
          <a:p>
            <a:pPr algn="ctr"/>
            <a:r>
              <a:rPr lang="pt-PT" sz="4500" dirty="0"/>
              <a:t>Anexes</a:t>
            </a:r>
          </a:p>
        </p:txBody>
      </p:sp>
    </p:spTree>
    <p:extLst>
      <p:ext uri="{BB962C8B-B14F-4D97-AF65-F5344CB8AC3E}">
        <p14:creationId xmlns:p14="http://schemas.microsoft.com/office/powerpoint/2010/main" val="366154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2F807-065E-2BDF-0452-F9720812034B}"/>
              </a:ext>
            </a:extLst>
          </p:cNvPr>
          <p:cNvSpPr>
            <a:spLocks noGrp="1"/>
          </p:cNvSpPr>
          <p:nvPr>
            <p:ph type="title"/>
          </p:nvPr>
        </p:nvSpPr>
        <p:spPr/>
        <p:txBody>
          <a:bodyPr>
            <a:normAutofit/>
          </a:bodyPr>
          <a:lstStyle/>
          <a:p>
            <a:r>
              <a:rPr lang="en-US" sz="4500" dirty="0"/>
              <a:t>Data Analysis 1/2</a:t>
            </a:r>
          </a:p>
        </p:txBody>
      </p:sp>
      <p:sp>
        <p:nvSpPr>
          <p:cNvPr id="3" name="Marcador de Posição de Conteúdo 2">
            <a:extLst>
              <a:ext uri="{FF2B5EF4-FFF2-40B4-BE49-F238E27FC236}">
                <a16:creationId xmlns:a16="http://schemas.microsoft.com/office/drawing/2014/main" id="{14D24056-ED70-9188-888D-81344D9C51B4}"/>
              </a:ext>
            </a:extLst>
          </p:cNvPr>
          <p:cNvSpPr>
            <a:spLocks noGrp="1"/>
          </p:cNvSpPr>
          <p:nvPr>
            <p:ph idx="1"/>
          </p:nvPr>
        </p:nvSpPr>
        <p:spPr/>
        <p:txBody>
          <a:bodyPr/>
          <a:lstStyle/>
          <a:p>
            <a:pPr algn="l">
              <a:buFont typeface="Arial" panose="020B0604020202020204" pitchFamily="34" charset="0"/>
              <a:buChar char="•"/>
            </a:pPr>
            <a:r>
              <a:rPr lang="en-GB" dirty="0"/>
              <a:t>Usage of Pandas’ functions such as describe(), info(), </a:t>
            </a:r>
            <a:r>
              <a:rPr lang="en-GB" dirty="0" err="1"/>
              <a:t>isnull</a:t>
            </a:r>
            <a:r>
              <a:rPr lang="en-GB" dirty="0"/>
              <a:t>(), etc., during data analysis for comprehensive insights into the provided data.</a:t>
            </a:r>
          </a:p>
          <a:p>
            <a:pPr algn="l">
              <a:buFont typeface="Arial" panose="020B0604020202020204" pitchFamily="34" charset="0"/>
              <a:buChar char="•"/>
            </a:pPr>
            <a:r>
              <a:rPr lang="en-GB" dirty="0"/>
              <a:t>Gain a detailed understanding of the data, including its columns, data types, and potential issues.</a:t>
            </a:r>
          </a:p>
          <a:p>
            <a:pPr algn="l">
              <a:buFont typeface="Arial" panose="020B0604020202020204" pitchFamily="34" charset="0"/>
              <a:buChar char="•"/>
            </a:pPr>
            <a:r>
              <a:rPr lang="en-GB" dirty="0"/>
              <a:t>Identification of columns with a substantial number of null values that didn't contribute relevant information to our problem.</a:t>
            </a:r>
          </a:p>
          <a:p>
            <a:pPr algn="l">
              <a:buFont typeface="Arial" panose="020B0604020202020204" pitchFamily="34" charset="0"/>
              <a:buChar char="•"/>
            </a:pPr>
            <a:r>
              <a:rPr lang="en-GB" dirty="0"/>
              <a:t>Discovery that the '</a:t>
            </a:r>
            <a:r>
              <a:rPr lang="en-GB" dirty="0" err="1"/>
              <a:t>divID</a:t>
            </a:r>
            <a:r>
              <a:rPr lang="en-GB" dirty="0"/>
              <a:t>' column in the 'teams' dataset was entirely filled with </a:t>
            </a:r>
            <a:r>
              <a:rPr lang="en-GB" dirty="0" err="1"/>
              <a:t>NaN</a:t>
            </a:r>
            <a:r>
              <a:rPr lang="en-GB" dirty="0"/>
              <a:t> values, leading to its removal for analysis.</a:t>
            </a:r>
          </a:p>
        </p:txBody>
      </p:sp>
    </p:spTree>
    <p:extLst>
      <p:ext uri="{BB962C8B-B14F-4D97-AF65-F5344CB8AC3E}">
        <p14:creationId xmlns:p14="http://schemas.microsoft.com/office/powerpoint/2010/main" val="282878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23300-C3D4-42BA-B578-3F6D4CFA70F1}"/>
              </a:ext>
            </a:extLst>
          </p:cNvPr>
          <p:cNvSpPr>
            <a:spLocks noGrp="1"/>
          </p:cNvSpPr>
          <p:nvPr>
            <p:ph type="title"/>
          </p:nvPr>
        </p:nvSpPr>
        <p:spPr/>
        <p:txBody>
          <a:bodyPr>
            <a:normAutofit/>
          </a:bodyPr>
          <a:lstStyle/>
          <a:p>
            <a:r>
              <a:rPr lang="pt-PT" sz="4500" dirty="0"/>
              <a:t>Data </a:t>
            </a:r>
            <a:r>
              <a:rPr lang="pt-PT" sz="4500" dirty="0" err="1"/>
              <a:t>Analysis</a:t>
            </a:r>
            <a:r>
              <a:rPr lang="pt-PT" sz="4500" dirty="0"/>
              <a:t> 2/2</a:t>
            </a:r>
          </a:p>
        </p:txBody>
      </p:sp>
      <p:sp>
        <p:nvSpPr>
          <p:cNvPr id="3" name="Marcador de Posição de Conteúdo 2">
            <a:extLst>
              <a:ext uri="{FF2B5EF4-FFF2-40B4-BE49-F238E27FC236}">
                <a16:creationId xmlns:a16="http://schemas.microsoft.com/office/drawing/2014/main" id="{1573F7E8-DBC3-75E2-ABC1-C212C66A74E0}"/>
              </a:ext>
            </a:extLst>
          </p:cNvPr>
          <p:cNvSpPr>
            <a:spLocks noGrp="1"/>
          </p:cNvSpPr>
          <p:nvPr>
            <p:ph idx="1"/>
          </p:nvPr>
        </p:nvSpPr>
        <p:spPr/>
        <p:txBody>
          <a:bodyPr/>
          <a:lstStyle/>
          <a:p>
            <a:r>
              <a:rPr lang="en-US" dirty="0"/>
              <a:t>We also observed that in the table ‘</a:t>
            </a:r>
            <a:r>
              <a:rPr lang="en-US" i="1" dirty="0"/>
              <a:t>players</a:t>
            </a:r>
            <a:r>
              <a:rPr lang="en-US" dirty="0"/>
              <a:t>’ there were many columns with </a:t>
            </a:r>
            <a:r>
              <a:rPr lang="en-US" dirty="0" err="1"/>
              <a:t>NaN</a:t>
            </a:r>
            <a:r>
              <a:rPr lang="en-US" dirty="0"/>
              <a:t> values.</a:t>
            </a:r>
          </a:p>
        </p:txBody>
      </p:sp>
      <p:graphicFrame>
        <p:nvGraphicFramePr>
          <p:cNvPr id="4" name="Tabela 3">
            <a:extLst>
              <a:ext uri="{FF2B5EF4-FFF2-40B4-BE49-F238E27FC236}">
                <a16:creationId xmlns:a16="http://schemas.microsoft.com/office/drawing/2014/main" id="{CD040231-4470-7F39-0D9E-AB2E38F48CF0}"/>
              </a:ext>
            </a:extLst>
          </p:cNvPr>
          <p:cNvGraphicFramePr>
            <a:graphicFrameLocks noGrp="1"/>
          </p:cNvGraphicFramePr>
          <p:nvPr>
            <p:extLst>
              <p:ext uri="{D42A27DB-BD31-4B8C-83A1-F6EECF244321}">
                <p14:modId xmlns:p14="http://schemas.microsoft.com/office/powerpoint/2010/main" val="3565553112"/>
              </p:ext>
            </p:extLst>
          </p:nvPr>
        </p:nvGraphicFramePr>
        <p:xfrm>
          <a:off x="1446244" y="2940352"/>
          <a:ext cx="2742163" cy="3620380"/>
        </p:xfrm>
        <a:graphic>
          <a:graphicData uri="http://schemas.openxmlformats.org/drawingml/2006/table">
            <a:tbl>
              <a:tblPr firstRow="1" bandRow="1">
                <a:tableStyleId>{5C22544A-7EE6-4342-B048-85BDC9FD1C3A}</a:tableStyleId>
              </a:tblPr>
              <a:tblGrid>
                <a:gridCol w="1348325">
                  <a:extLst>
                    <a:ext uri="{9D8B030D-6E8A-4147-A177-3AD203B41FA5}">
                      <a16:colId xmlns:a16="http://schemas.microsoft.com/office/drawing/2014/main" val="3750049860"/>
                    </a:ext>
                  </a:extLst>
                </a:gridCol>
                <a:gridCol w="1393838">
                  <a:extLst>
                    <a:ext uri="{9D8B030D-6E8A-4147-A177-3AD203B41FA5}">
                      <a16:colId xmlns:a16="http://schemas.microsoft.com/office/drawing/2014/main" val="2692308672"/>
                    </a:ext>
                  </a:extLst>
                </a:gridCol>
              </a:tblGrid>
              <a:tr h="501645">
                <a:tc>
                  <a:txBody>
                    <a:bodyPr/>
                    <a:lstStyle/>
                    <a:p>
                      <a:pPr algn="ctr"/>
                      <a:r>
                        <a:rPr lang="pt-PT" sz="1400" dirty="0" err="1"/>
                        <a:t>Column</a:t>
                      </a:r>
                      <a:endParaRPr lang="pt-PT" sz="1400" dirty="0"/>
                    </a:p>
                  </a:txBody>
                  <a:tcPr/>
                </a:tc>
                <a:tc>
                  <a:txBody>
                    <a:bodyPr/>
                    <a:lstStyle/>
                    <a:p>
                      <a:pPr algn="ctr"/>
                      <a:r>
                        <a:rPr lang="pt-PT" sz="1400" dirty="0"/>
                        <a:t>Sum </a:t>
                      </a:r>
                      <a:r>
                        <a:rPr lang="pt-PT" sz="1400" dirty="0" err="1"/>
                        <a:t>of</a:t>
                      </a:r>
                      <a:r>
                        <a:rPr lang="pt-PT" sz="1400" dirty="0"/>
                        <a:t> </a:t>
                      </a:r>
                      <a:r>
                        <a:rPr lang="pt-PT" sz="1400" dirty="0" err="1"/>
                        <a:t>Nan</a:t>
                      </a:r>
                      <a:r>
                        <a:rPr lang="pt-PT" sz="1400" dirty="0"/>
                        <a:t> </a:t>
                      </a:r>
                      <a:r>
                        <a:rPr lang="pt-PT" sz="1400" dirty="0" err="1"/>
                        <a:t>values</a:t>
                      </a:r>
                      <a:endParaRPr lang="pt-PT" sz="1400" dirty="0"/>
                    </a:p>
                  </a:txBody>
                  <a:tcPr/>
                </a:tc>
                <a:extLst>
                  <a:ext uri="{0D108BD9-81ED-4DB2-BD59-A6C34878D82A}">
                    <a16:rowId xmlns:a16="http://schemas.microsoft.com/office/drawing/2014/main" val="2987619611"/>
                  </a:ext>
                </a:extLst>
              </a:tr>
              <a:tr h="295085">
                <a:tc>
                  <a:txBody>
                    <a:bodyPr/>
                    <a:lstStyle/>
                    <a:p>
                      <a:pPr algn="ctr"/>
                      <a:r>
                        <a:rPr lang="pt-PT" sz="1400" dirty="0" err="1"/>
                        <a:t>bioID</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256122032"/>
                  </a:ext>
                </a:extLst>
              </a:tr>
              <a:tr h="295085">
                <a:tc>
                  <a:txBody>
                    <a:bodyPr/>
                    <a:lstStyle/>
                    <a:p>
                      <a:pPr algn="ctr"/>
                      <a:r>
                        <a:rPr lang="pt-PT" sz="1400" dirty="0" err="1"/>
                        <a:t>pos</a:t>
                      </a:r>
                      <a:endParaRPr lang="pt-PT" sz="1400" dirty="0"/>
                    </a:p>
                  </a:txBody>
                  <a:tcPr/>
                </a:tc>
                <a:tc>
                  <a:txBody>
                    <a:bodyPr/>
                    <a:lstStyle/>
                    <a:p>
                      <a:pPr algn="ctr"/>
                      <a:r>
                        <a:rPr lang="pt-PT" sz="1400" dirty="0"/>
                        <a:t>78</a:t>
                      </a:r>
                    </a:p>
                  </a:txBody>
                  <a:tcPr/>
                </a:tc>
                <a:extLst>
                  <a:ext uri="{0D108BD9-81ED-4DB2-BD59-A6C34878D82A}">
                    <a16:rowId xmlns:a16="http://schemas.microsoft.com/office/drawing/2014/main" val="859916968"/>
                  </a:ext>
                </a:extLst>
              </a:tr>
              <a:tr h="295085">
                <a:tc>
                  <a:txBody>
                    <a:bodyPr/>
                    <a:lstStyle/>
                    <a:p>
                      <a:pPr algn="ctr"/>
                      <a:r>
                        <a:rPr lang="pt-PT" sz="1400" dirty="0" err="1"/>
                        <a:t>firstseason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265225959"/>
                  </a:ext>
                </a:extLst>
              </a:tr>
              <a:tr h="295085">
                <a:tc>
                  <a:txBody>
                    <a:bodyPr/>
                    <a:lstStyle/>
                    <a:p>
                      <a:pPr algn="ctr"/>
                      <a:r>
                        <a:rPr lang="pt-PT" sz="1400" dirty="0" err="1"/>
                        <a:t>lastseason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572556444"/>
                  </a:ext>
                </a:extLst>
              </a:tr>
              <a:tr h="295085">
                <a:tc>
                  <a:txBody>
                    <a:bodyPr/>
                    <a:lstStyle/>
                    <a:p>
                      <a:pPr algn="ctr"/>
                      <a:r>
                        <a:rPr lang="pt-PT" sz="1400" dirty="0" err="1"/>
                        <a:t>height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987705922"/>
                  </a:ext>
                </a:extLst>
              </a:tr>
              <a:tr h="295085">
                <a:tc>
                  <a:txBody>
                    <a:bodyPr/>
                    <a:lstStyle/>
                    <a:p>
                      <a:pPr algn="ctr"/>
                      <a:r>
                        <a:rPr lang="pt-PT" sz="1400" dirty="0" err="1"/>
                        <a:t>weight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963451054"/>
                  </a:ext>
                </a:extLst>
              </a:tr>
              <a:tr h="295085">
                <a:tc>
                  <a:txBody>
                    <a:bodyPr/>
                    <a:lstStyle/>
                    <a:p>
                      <a:pPr algn="ctr"/>
                      <a:r>
                        <a:rPr lang="pt-PT" sz="1400" dirty="0" err="1"/>
                        <a:t>college</a:t>
                      </a:r>
                      <a:endParaRPr lang="pt-PT" sz="1400" dirty="0"/>
                    </a:p>
                  </a:txBody>
                  <a:tcPr/>
                </a:tc>
                <a:tc>
                  <a:txBody>
                    <a:bodyPr/>
                    <a:lstStyle/>
                    <a:p>
                      <a:pPr algn="ctr"/>
                      <a:r>
                        <a:rPr lang="pt-PT" sz="1400" dirty="0"/>
                        <a:t>167</a:t>
                      </a:r>
                    </a:p>
                  </a:txBody>
                  <a:tcPr/>
                </a:tc>
                <a:extLst>
                  <a:ext uri="{0D108BD9-81ED-4DB2-BD59-A6C34878D82A}">
                    <a16:rowId xmlns:a16="http://schemas.microsoft.com/office/drawing/2014/main" val="562227696"/>
                  </a:ext>
                </a:extLst>
              </a:tr>
              <a:tr h="295085">
                <a:tc>
                  <a:txBody>
                    <a:bodyPr/>
                    <a:lstStyle/>
                    <a:p>
                      <a:pPr algn="ctr"/>
                      <a:r>
                        <a:rPr lang="pt-PT" sz="1400" dirty="0" err="1"/>
                        <a:t>collegeOther</a:t>
                      </a:r>
                      <a:endParaRPr lang="pt-PT" sz="1400" dirty="0"/>
                    </a:p>
                  </a:txBody>
                  <a:tcPr/>
                </a:tc>
                <a:tc>
                  <a:txBody>
                    <a:bodyPr/>
                    <a:lstStyle/>
                    <a:p>
                      <a:pPr algn="ctr"/>
                      <a:r>
                        <a:rPr lang="pt-PT" sz="1400" dirty="0"/>
                        <a:t>882</a:t>
                      </a:r>
                    </a:p>
                  </a:txBody>
                  <a:tcPr/>
                </a:tc>
                <a:extLst>
                  <a:ext uri="{0D108BD9-81ED-4DB2-BD59-A6C34878D82A}">
                    <a16:rowId xmlns:a16="http://schemas.microsoft.com/office/drawing/2014/main" val="4031079678"/>
                  </a:ext>
                </a:extLst>
              </a:tr>
              <a:tr h="295085">
                <a:tc>
                  <a:txBody>
                    <a:bodyPr/>
                    <a:lstStyle/>
                    <a:p>
                      <a:pPr algn="ctr"/>
                      <a:r>
                        <a:rPr lang="pt-PT" sz="1400" dirty="0" err="1"/>
                        <a:t>birthDate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10551968"/>
                  </a:ext>
                </a:extLst>
              </a:tr>
              <a:tr h="359020">
                <a:tc>
                  <a:txBody>
                    <a:bodyPr/>
                    <a:lstStyle/>
                    <a:p>
                      <a:pPr algn="ctr"/>
                      <a:r>
                        <a:rPr lang="pt-PT" sz="1400" dirty="0" err="1"/>
                        <a:t>deathDate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40517500"/>
                  </a:ext>
                </a:extLst>
              </a:tr>
            </a:tbl>
          </a:graphicData>
        </a:graphic>
      </p:graphicFrame>
      <p:sp>
        <p:nvSpPr>
          <p:cNvPr id="5" name="Marcador de Posição de Conteúdo 2">
            <a:extLst>
              <a:ext uri="{FF2B5EF4-FFF2-40B4-BE49-F238E27FC236}">
                <a16:creationId xmlns:a16="http://schemas.microsoft.com/office/drawing/2014/main" id="{415775BE-3FC6-2A15-E8E2-B38C95A7506A}"/>
              </a:ext>
            </a:extLst>
          </p:cNvPr>
          <p:cNvSpPr txBox="1">
            <a:spLocks/>
          </p:cNvSpPr>
          <p:nvPr/>
        </p:nvSpPr>
        <p:spPr>
          <a:xfrm>
            <a:off x="4382973" y="2940352"/>
            <a:ext cx="6879771" cy="29902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Our solution:</a:t>
            </a:r>
          </a:p>
          <a:p>
            <a:pPr lvl="1"/>
            <a:r>
              <a:rPr lang="en-US" dirty="0"/>
              <a:t>For the ‘pos’ column, we dropped the Nan values and kept the others. This approach is justified by the fact that if a player does not have a position in the team, it is probably an error and should not be considered.</a:t>
            </a:r>
          </a:p>
          <a:p>
            <a:pPr lvl="1"/>
            <a:r>
              <a:rPr lang="en-US" dirty="0"/>
              <a:t>For the columns related to the colleges, the solution we found was to make a mapping, giving each college an index.</a:t>
            </a:r>
            <a:endParaRPr lang="pt-PT" dirty="0"/>
          </a:p>
        </p:txBody>
      </p:sp>
    </p:spTree>
    <p:extLst>
      <p:ext uri="{BB962C8B-B14F-4D97-AF65-F5344CB8AC3E}">
        <p14:creationId xmlns:p14="http://schemas.microsoft.com/office/powerpoint/2010/main" val="339065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311B1-922C-0CFC-7AE2-3A092CC65A10}"/>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1/3</a:t>
            </a:r>
          </a:p>
        </p:txBody>
      </p:sp>
      <p:sp>
        <p:nvSpPr>
          <p:cNvPr id="3" name="Marcador de Posição de Conteúdo 2">
            <a:extLst>
              <a:ext uri="{FF2B5EF4-FFF2-40B4-BE49-F238E27FC236}">
                <a16:creationId xmlns:a16="http://schemas.microsoft.com/office/drawing/2014/main" id="{F20B868B-B967-A52C-53B3-F968E45AF84A}"/>
              </a:ext>
            </a:extLst>
          </p:cNvPr>
          <p:cNvSpPr>
            <a:spLocks noGrp="1"/>
          </p:cNvSpPr>
          <p:nvPr>
            <p:ph idx="1"/>
          </p:nvPr>
        </p:nvSpPr>
        <p:spPr>
          <a:xfrm>
            <a:off x="1251678" y="2286002"/>
            <a:ext cx="10178322" cy="2332652"/>
          </a:xfrm>
        </p:spPr>
        <p:txBody>
          <a:bodyPr/>
          <a:lstStyle/>
          <a:p>
            <a:r>
              <a:rPr lang="en-US" dirty="0"/>
              <a:t>As we presented before, we created ‘important’ features that were directly used by the models: EFF, DPR, </a:t>
            </a:r>
            <a:r>
              <a:rPr lang="en-US" dirty="0" err="1"/>
              <a:t>defensive_performance</a:t>
            </a:r>
            <a:r>
              <a:rPr lang="en-US" dirty="0"/>
              <a:t>, </a:t>
            </a:r>
            <a:r>
              <a:rPr lang="en-US" dirty="0" err="1"/>
              <a:t>offensive_performance</a:t>
            </a:r>
            <a:r>
              <a:rPr lang="en-US" dirty="0"/>
              <a:t>, and </a:t>
            </a:r>
            <a:r>
              <a:rPr lang="en-US" dirty="0" err="1"/>
              <a:t>TeamScore</a:t>
            </a:r>
            <a:r>
              <a:rPr lang="en-US" dirty="0"/>
              <a:t>.</a:t>
            </a:r>
          </a:p>
          <a:p>
            <a:r>
              <a:rPr lang="en-US" b="1" dirty="0"/>
              <a:t>EFF</a:t>
            </a:r>
          </a:p>
          <a:p>
            <a:pPr lvl="1"/>
            <a:r>
              <a:rPr lang="en-US" dirty="0"/>
              <a:t>This is the official NBA individual player efficiency. It is derived by the following formula that we used: </a:t>
            </a:r>
          </a:p>
          <a:p>
            <a:pPr marL="457200" lvl="1" indent="0">
              <a:buNone/>
            </a:pPr>
            <a:r>
              <a:rPr lang="en-US" dirty="0"/>
              <a:t>		(PTS + REB+ AST + STL + BLK – Missed FG – Missed FT – TO) / GP</a:t>
            </a:r>
          </a:p>
          <a:p>
            <a:pPr marL="457200" lvl="1" indent="0">
              <a:buNone/>
            </a:pPr>
            <a:endParaRPr lang="en-US" dirty="0"/>
          </a:p>
          <a:p>
            <a:pPr marL="457200" lvl="1" indent="0">
              <a:buNone/>
            </a:pPr>
            <a:endParaRPr lang="en-US" dirty="0"/>
          </a:p>
        </p:txBody>
      </p:sp>
      <p:sp>
        <p:nvSpPr>
          <p:cNvPr id="4" name="Marcador de Posição de Conteúdo 2">
            <a:extLst>
              <a:ext uri="{FF2B5EF4-FFF2-40B4-BE49-F238E27FC236}">
                <a16:creationId xmlns:a16="http://schemas.microsoft.com/office/drawing/2014/main" id="{ECBBEE10-AF32-A45B-3A52-BFEDB89E8CEA}"/>
              </a:ext>
            </a:extLst>
          </p:cNvPr>
          <p:cNvSpPr txBox="1">
            <a:spLocks/>
          </p:cNvSpPr>
          <p:nvPr/>
        </p:nvSpPr>
        <p:spPr>
          <a:xfrm>
            <a:off x="1251678" y="4525348"/>
            <a:ext cx="10178322" cy="23326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b="1" dirty="0"/>
              <a:t>DPR (Defensive Player Rating)</a:t>
            </a:r>
          </a:p>
          <a:p>
            <a:pPr lvl="1"/>
            <a:r>
              <a:rPr lang="en-US" dirty="0"/>
              <a:t>This metric shows the Defensive Prowess of a player and its defensive impact on his team. It evaluates the player’s efficiency on a defensive level and the formula is:</a:t>
            </a:r>
          </a:p>
          <a:p>
            <a:pPr marL="457200" lvl="1" indent="0">
              <a:buFont typeface="Gill Sans MT" panose="020B0502020104020203" pitchFamily="34" charset="0"/>
              <a:buNone/>
            </a:pPr>
            <a:r>
              <a:rPr lang="en-US" dirty="0"/>
              <a:t>		100 – (100 * (Def. REB + STL + BLK – PF – TO – PTS)) / GP</a:t>
            </a:r>
          </a:p>
          <a:p>
            <a:pPr marL="457200" lvl="1" indent="0">
              <a:buFont typeface="Gill Sans MT" panose="020B0502020104020203" pitchFamily="34" charset="0"/>
              <a:buNone/>
            </a:pPr>
            <a:endParaRPr lang="en-US" dirty="0"/>
          </a:p>
          <a:p>
            <a:pPr marL="457200" lvl="1" indent="0">
              <a:buFont typeface="Gill Sans MT" panose="020B0502020104020203" pitchFamily="34" charset="0"/>
              <a:buNone/>
            </a:pPr>
            <a:endParaRPr lang="en-US" dirty="0"/>
          </a:p>
        </p:txBody>
      </p:sp>
    </p:spTree>
    <p:extLst>
      <p:ext uri="{BB962C8B-B14F-4D97-AF65-F5344CB8AC3E}">
        <p14:creationId xmlns:p14="http://schemas.microsoft.com/office/powerpoint/2010/main" val="482030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1BDB1-9366-E421-CFC7-BFEF67E68540}"/>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2/3</a:t>
            </a:r>
          </a:p>
        </p:txBody>
      </p:sp>
      <p:sp>
        <p:nvSpPr>
          <p:cNvPr id="4" name="Marcador de Posição de Conteúdo 2">
            <a:extLst>
              <a:ext uri="{FF2B5EF4-FFF2-40B4-BE49-F238E27FC236}">
                <a16:creationId xmlns:a16="http://schemas.microsoft.com/office/drawing/2014/main" id="{BC08A59D-F754-FDC7-A628-1C9A3484F63F}"/>
              </a:ext>
            </a:extLst>
          </p:cNvPr>
          <p:cNvSpPr txBox="1">
            <a:spLocks/>
          </p:cNvSpPr>
          <p:nvPr/>
        </p:nvSpPr>
        <p:spPr>
          <a:xfrm>
            <a:off x="1251678" y="2083875"/>
            <a:ext cx="10178322" cy="193307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RealTeamScore</a:t>
            </a:r>
            <a:endParaRPr lang="pt-PT" b="1" dirty="0"/>
          </a:p>
          <a:p>
            <a:pPr lvl="1"/>
            <a:r>
              <a:rPr lang="pt-PT" dirty="0" err="1"/>
              <a:t>This</a:t>
            </a:r>
            <a:r>
              <a:rPr lang="pt-PT" dirty="0"/>
              <a:t> </a:t>
            </a:r>
            <a:r>
              <a:rPr lang="pt-PT" dirty="0" err="1"/>
              <a:t>feature</a:t>
            </a:r>
            <a:r>
              <a:rPr lang="pt-PT" dirty="0"/>
              <a:t> </a:t>
            </a:r>
            <a:r>
              <a:rPr lang="pt-PT" dirty="0" err="1"/>
              <a:t>was</a:t>
            </a:r>
            <a:r>
              <a:rPr lang="pt-PT" dirty="0"/>
              <a:t> </a:t>
            </a:r>
            <a:r>
              <a:rPr lang="pt-PT" dirty="0" err="1"/>
              <a:t>fully</a:t>
            </a:r>
            <a:r>
              <a:rPr lang="pt-PT" dirty="0"/>
              <a:t> </a:t>
            </a:r>
            <a:r>
              <a:rPr lang="pt-PT" dirty="0" err="1"/>
              <a:t>invented</a:t>
            </a:r>
            <a:r>
              <a:rPr lang="pt-PT" dirty="0"/>
              <a:t> </a:t>
            </a:r>
            <a:r>
              <a:rPr lang="pt-PT" dirty="0" err="1"/>
              <a:t>by</a:t>
            </a:r>
            <a:r>
              <a:rPr lang="pt-PT" dirty="0"/>
              <a:t> </a:t>
            </a:r>
            <a:r>
              <a:rPr lang="pt-PT" dirty="0" err="1"/>
              <a:t>us</a:t>
            </a:r>
            <a:r>
              <a:rPr lang="pt-PT" dirty="0"/>
              <a:t>. </a:t>
            </a:r>
            <a:r>
              <a:rPr lang="pt-PT" dirty="0" err="1"/>
              <a:t>Basically</a:t>
            </a:r>
            <a:r>
              <a:rPr lang="pt-PT" dirty="0"/>
              <a:t>, </a:t>
            </a:r>
            <a:r>
              <a:rPr lang="pt-PT" dirty="0" err="1"/>
              <a:t>integrates</a:t>
            </a:r>
            <a:r>
              <a:rPr lang="pt-PT" dirty="0"/>
              <a:t> </a:t>
            </a:r>
            <a:r>
              <a:rPr lang="pt-PT" dirty="0" err="1"/>
              <a:t>the</a:t>
            </a:r>
            <a:r>
              <a:rPr lang="pt-PT" dirty="0"/>
              <a:t> EFF individual </a:t>
            </a:r>
            <a:r>
              <a:rPr lang="pt-PT" dirty="0" err="1"/>
              <a:t>metric</a:t>
            </a:r>
            <a:r>
              <a:rPr lang="pt-PT" dirty="0"/>
              <a:t> </a:t>
            </a:r>
            <a:r>
              <a:rPr lang="pt-PT" dirty="0" err="1"/>
              <a:t>of</a:t>
            </a:r>
            <a:r>
              <a:rPr lang="pt-PT" dirty="0"/>
              <a:t> a </a:t>
            </a:r>
            <a:r>
              <a:rPr lang="pt-PT" dirty="0" err="1"/>
              <a:t>player</a:t>
            </a:r>
            <a:r>
              <a:rPr lang="pt-PT" dirty="0"/>
              <a:t> </a:t>
            </a:r>
            <a:r>
              <a:rPr lang="pt-PT" dirty="0" err="1"/>
              <a:t>on</a:t>
            </a:r>
            <a:r>
              <a:rPr lang="pt-PT" dirty="0"/>
              <a:t> a team </a:t>
            </a:r>
            <a:r>
              <a:rPr lang="pt-PT" dirty="0" err="1"/>
              <a:t>level</a:t>
            </a:r>
            <a:r>
              <a:rPr lang="pt-PT" dirty="0"/>
              <a:t>. </a:t>
            </a:r>
            <a:r>
              <a:rPr lang="pt-PT" dirty="0" err="1"/>
              <a:t>It</a:t>
            </a:r>
            <a:r>
              <a:rPr lang="pt-PT" dirty="0"/>
              <a:t> </a:t>
            </a:r>
            <a:r>
              <a:rPr lang="pt-PT" dirty="0" err="1"/>
              <a:t>is</a:t>
            </a:r>
            <a:r>
              <a:rPr lang="pt-PT" dirty="0"/>
              <a:t> </a:t>
            </a:r>
            <a:r>
              <a:rPr lang="pt-PT" dirty="0" err="1"/>
              <a:t>the</a:t>
            </a:r>
            <a:r>
              <a:rPr lang="pt-PT" dirty="0"/>
              <a:t> </a:t>
            </a:r>
            <a:r>
              <a:rPr lang="pt-PT" dirty="0" err="1"/>
              <a:t>mean</a:t>
            </a:r>
            <a:r>
              <a:rPr lang="pt-PT" dirty="0"/>
              <a:t> </a:t>
            </a:r>
            <a:r>
              <a:rPr lang="pt-PT" dirty="0" err="1"/>
              <a:t>of</a:t>
            </a:r>
            <a:r>
              <a:rPr lang="pt-PT" dirty="0"/>
              <a:t> </a:t>
            </a:r>
            <a:r>
              <a:rPr lang="pt-PT" dirty="0" err="1"/>
              <a:t>the</a:t>
            </a:r>
            <a:r>
              <a:rPr lang="pt-PT" dirty="0"/>
              <a:t> EFF </a:t>
            </a:r>
            <a:r>
              <a:rPr lang="pt-PT" dirty="0" err="1"/>
              <a:t>of</a:t>
            </a:r>
            <a:r>
              <a:rPr lang="pt-PT" dirty="0"/>
              <a:t> </a:t>
            </a:r>
            <a:r>
              <a:rPr lang="pt-PT" dirty="0" err="1"/>
              <a:t>all</a:t>
            </a:r>
            <a:r>
              <a:rPr lang="pt-PT" dirty="0"/>
              <a:t> </a:t>
            </a:r>
            <a:r>
              <a:rPr lang="pt-PT" dirty="0" err="1"/>
              <a:t>players</a:t>
            </a:r>
            <a:r>
              <a:rPr lang="pt-PT" dirty="0"/>
              <a:t>:</a:t>
            </a:r>
          </a:p>
          <a:p>
            <a:pPr lvl="1"/>
            <a:endParaRPr lang="pt-PT" dirty="0"/>
          </a:p>
          <a:p>
            <a:pPr marL="914400" lvl="2" indent="0">
              <a:buNone/>
            </a:pPr>
            <a:r>
              <a:rPr lang="pt-PT" dirty="0"/>
              <a:t>			SUM(EFF) / COUNT(EFF)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BE3D3EE7-BB73-FAA1-37F8-991F1D9E76FB}"/>
              </a:ext>
            </a:extLst>
          </p:cNvPr>
          <p:cNvSpPr txBox="1">
            <a:spLocks/>
          </p:cNvSpPr>
          <p:nvPr/>
        </p:nvSpPr>
        <p:spPr>
          <a:xfrm>
            <a:off x="1251678" y="4016948"/>
            <a:ext cx="10178322" cy="219134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offensive_perfomance</a:t>
            </a:r>
            <a:endParaRPr lang="pt-PT" b="1" dirty="0"/>
          </a:p>
          <a:p>
            <a:pPr lvl="1"/>
            <a:r>
              <a:rPr lang="pt-PT" dirty="0" err="1"/>
              <a:t>This</a:t>
            </a:r>
            <a:r>
              <a:rPr lang="pt-PT" dirty="0"/>
              <a:t> </a:t>
            </a:r>
            <a:r>
              <a:rPr lang="pt-PT" dirty="0" err="1"/>
              <a:t>metric</a:t>
            </a:r>
            <a:r>
              <a:rPr lang="pt-PT" dirty="0"/>
              <a:t> </a:t>
            </a:r>
            <a:r>
              <a:rPr lang="pt-PT" dirty="0" err="1"/>
              <a:t>was</a:t>
            </a:r>
            <a:r>
              <a:rPr lang="pt-PT" dirty="0"/>
              <a:t> </a:t>
            </a:r>
            <a:r>
              <a:rPr lang="pt-PT" dirty="0" err="1"/>
              <a:t>obtained</a:t>
            </a:r>
            <a:r>
              <a:rPr lang="pt-PT" dirty="0"/>
              <a:t> </a:t>
            </a:r>
            <a:r>
              <a:rPr lang="pt-PT" dirty="0" err="1"/>
              <a:t>from</a:t>
            </a:r>
            <a:r>
              <a:rPr lang="pt-PT" dirty="0"/>
              <a:t> a </a:t>
            </a:r>
            <a:r>
              <a:rPr lang="pt-PT" dirty="0" err="1"/>
              <a:t>basketball</a:t>
            </a:r>
            <a:r>
              <a:rPr lang="pt-PT" dirty="0"/>
              <a:t> </a:t>
            </a:r>
            <a:r>
              <a:rPr lang="pt-PT" dirty="0" err="1"/>
              <a:t>forum</a:t>
            </a:r>
            <a:r>
              <a:rPr lang="pt-PT" dirty="0"/>
              <a:t> </a:t>
            </a:r>
            <a:r>
              <a:rPr lang="pt-PT" dirty="0" err="1"/>
              <a:t>we</a:t>
            </a:r>
            <a:r>
              <a:rPr lang="pt-PT" dirty="0"/>
              <a:t> </a:t>
            </a:r>
            <a:r>
              <a:rPr lang="pt-PT" dirty="0" err="1"/>
              <a:t>found</a:t>
            </a:r>
            <a:r>
              <a:rPr lang="pt-PT" dirty="0"/>
              <a:t> </a:t>
            </a:r>
            <a:r>
              <a:rPr lang="pt-PT" dirty="0" err="1"/>
              <a:t>and</a:t>
            </a:r>
            <a:r>
              <a:rPr lang="pt-PT" dirty="0"/>
              <a:t> </a:t>
            </a:r>
            <a:r>
              <a:rPr lang="pt-PT" dirty="0" err="1"/>
              <a:t>decided</a:t>
            </a:r>
            <a:r>
              <a:rPr lang="pt-PT" dirty="0"/>
              <a:t> to </a:t>
            </a:r>
            <a:r>
              <a:rPr lang="pt-PT" dirty="0" err="1"/>
              <a:t>give</a:t>
            </a:r>
            <a:r>
              <a:rPr lang="pt-PT" dirty="0"/>
              <a:t> </a:t>
            </a:r>
            <a:r>
              <a:rPr lang="pt-PT" dirty="0" err="1"/>
              <a:t>it</a:t>
            </a:r>
            <a:r>
              <a:rPr lang="pt-PT" dirty="0"/>
              <a:t> a </a:t>
            </a:r>
            <a:r>
              <a:rPr lang="pt-PT" dirty="0" err="1"/>
              <a:t>try</a:t>
            </a:r>
            <a:r>
              <a:rPr lang="pt-PT" dirty="0"/>
              <a:t> to complete </a:t>
            </a:r>
            <a:r>
              <a:rPr lang="pt-PT" dirty="0" err="1"/>
              <a:t>the</a:t>
            </a:r>
            <a:r>
              <a:rPr lang="pt-PT" dirty="0"/>
              <a:t> </a:t>
            </a:r>
            <a:r>
              <a:rPr lang="pt-PT" dirty="0" err="1"/>
              <a:t>evaluation</a:t>
            </a:r>
            <a:r>
              <a:rPr lang="pt-PT" dirty="0"/>
              <a:t> </a:t>
            </a:r>
            <a:r>
              <a:rPr lang="pt-PT" dirty="0" err="1"/>
              <a:t>of</a:t>
            </a:r>
            <a:r>
              <a:rPr lang="pt-PT" dirty="0"/>
              <a:t> </a:t>
            </a:r>
            <a:r>
              <a:rPr lang="pt-PT" dirty="0" err="1"/>
              <a:t>the</a:t>
            </a:r>
            <a:r>
              <a:rPr lang="pt-PT" dirty="0"/>
              <a:t> performance </a:t>
            </a:r>
            <a:r>
              <a:rPr lang="pt-PT" dirty="0" err="1"/>
              <a:t>of</a:t>
            </a:r>
            <a:r>
              <a:rPr lang="pt-PT" dirty="0"/>
              <a:t> a team:</a:t>
            </a:r>
          </a:p>
          <a:p>
            <a:pPr marL="457200" lvl="1" indent="0">
              <a:buNone/>
            </a:pPr>
            <a:r>
              <a:rPr lang="pt-PT" dirty="0"/>
              <a:t>((O_PTS / (O_FGA + 0.44 * O_FTA)) + ((O_FGM + O_3PM) / (O_FGA + O_3PA)) + (O_ASTS / (O_TO + 1)) + O_REB) / GP 		</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950911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C096A-D5FF-23E9-F464-CC1995B621D6}"/>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3/3</a:t>
            </a:r>
          </a:p>
        </p:txBody>
      </p:sp>
      <p:sp>
        <p:nvSpPr>
          <p:cNvPr id="4" name="Marcador de Posição de Conteúdo 2">
            <a:extLst>
              <a:ext uri="{FF2B5EF4-FFF2-40B4-BE49-F238E27FC236}">
                <a16:creationId xmlns:a16="http://schemas.microsoft.com/office/drawing/2014/main" id="{7AFC2562-453D-8671-FF0E-2D7F3A21DA5C}"/>
              </a:ext>
            </a:extLst>
          </p:cNvPr>
          <p:cNvSpPr txBox="1">
            <a:spLocks/>
          </p:cNvSpPr>
          <p:nvPr/>
        </p:nvSpPr>
        <p:spPr>
          <a:xfrm>
            <a:off x="1251678" y="2286002"/>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defensive_performance</a:t>
            </a:r>
            <a:endParaRPr lang="pt-PT" b="1" dirty="0"/>
          </a:p>
          <a:p>
            <a:pPr lvl="1"/>
            <a:r>
              <a:rPr lang="pt-PT" dirty="0" err="1"/>
              <a:t>Like</a:t>
            </a:r>
            <a:r>
              <a:rPr lang="pt-PT" dirty="0"/>
              <a:t> </a:t>
            </a:r>
            <a:r>
              <a:rPr lang="pt-PT" dirty="0" err="1"/>
              <a:t>the</a:t>
            </a:r>
            <a:r>
              <a:rPr lang="pt-PT" dirty="0"/>
              <a:t> ‘</a:t>
            </a:r>
            <a:r>
              <a:rPr lang="pt-PT" dirty="0" err="1"/>
              <a:t>offensive_performance</a:t>
            </a:r>
            <a:r>
              <a:rPr lang="pt-PT" dirty="0"/>
              <a:t>’, </a:t>
            </a:r>
            <a:r>
              <a:rPr lang="pt-PT" dirty="0" err="1"/>
              <a:t>we</a:t>
            </a:r>
            <a:r>
              <a:rPr lang="pt-PT" dirty="0"/>
              <a:t> </a:t>
            </a:r>
            <a:r>
              <a:rPr lang="pt-PT" dirty="0" err="1"/>
              <a:t>found</a:t>
            </a:r>
            <a:r>
              <a:rPr lang="pt-PT" dirty="0"/>
              <a:t> </a:t>
            </a:r>
            <a:r>
              <a:rPr lang="pt-PT" dirty="0" err="1"/>
              <a:t>this</a:t>
            </a:r>
            <a:r>
              <a:rPr lang="pt-PT" dirty="0"/>
              <a:t> formula in </a:t>
            </a:r>
            <a:r>
              <a:rPr lang="pt-PT" dirty="0" err="1"/>
              <a:t>the</a:t>
            </a:r>
            <a:r>
              <a:rPr lang="pt-PT" dirty="0"/>
              <a:t> </a:t>
            </a:r>
            <a:r>
              <a:rPr lang="pt-PT" dirty="0" err="1"/>
              <a:t>same</a:t>
            </a:r>
            <a:r>
              <a:rPr lang="pt-PT" dirty="0"/>
              <a:t> </a:t>
            </a:r>
            <a:r>
              <a:rPr lang="pt-PT" dirty="0" err="1"/>
              <a:t>source</a:t>
            </a:r>
            <a:r>
              <a:rPr lang="pt-PT" dirty="0"/>
              <a:t> </a:t>
            </a:r>
            <a:r>
              <a:rPr lang="pt-PT" dirty="0" err="1"/>
              <a:t>and</a:t>
            </a:r>
            <a:r>
              <a:rPr lang="pt-PT" dirty="0"/>
              <a:t> </a:t>
            </a:r>
            <a:r>
              <a:rPr lang="pt-PT" dirty="0" err="1"/>
              <a:t>also</a:t>
            </a:r>
            <a:r>
              <a:rPr lang="pt-PT" dirty="0"/>
              <a:t> </a:t>
            </a:r>
            <a:r>
              <a:rPr lang="pt-PT" dirty="0" err="1"/>
              <a:t>decided</a:t>
            </a:r>
            <a:r>
              <a:rPr lang="pt-PT" dirty="0"/>
              <a:t> to use </a:t>
            </a:r>
            <a:r>
              <a:rPr lang="pt-PT" dirty="0" err="1"/>
              <a:t>it</a:t>
            </a:r>
            <a:r>
              <a:rPr lang="pt-PT" dirty="0"/>
              <a:t> to </a:t>
            </a:r>
            <a:r>
              <a:rPr lang="pt-PT" dirty="0" err="1"/>
              <a:t>measure</a:t>
            </a:r>
            <a:r>
              <a:rPr lang="pt-PT" dirty="0"/>
              <a:t> </a:t>
            </a:r>
            <a:r>
              <a:rPr lang="pt-PT" dirty="0" err="1"/>
              <a:t>the</a:t>
            </a:r>
            <a:r>
              <a:rPr lang="pt-PT" dirty="0"/>
              <a:t> </a:t>
            </a:r>
            <a:r>
              <a:rPr lang="pt-PT" dirty="0" err="1"/>
              <a:t>team’s</a:t>
            </a:r>
            <a:r>
              <a:rPr lang="pt-PT" dirty="0"/>
              <a:t> </a:t>
            </a:r>
            <a:r>
              <a:rPr lang="pt-PT" dirty="0" err="1"/>
              <a:t>defensive</a:t>
            </a:r>
            <a:r>
              <a:rPr lang="pt-PT" dirty="0"/>
              <a:t> performance:</a:t>
            </a:r>
          </a:p>
          <a:p>
            <a:pPr marL="457200" lvl="1" indent="0">
              <a:buNone/>
            </a:pPr>
            <a:endParaRPr lang="pt-PT" dirty="0"/>
          </a:p>
          <a:p>
            <a:pPr marL="914400" lvl="2" indent="0">
              <a:buNone/>
            </a:pPr>
            <a:r>
              <a:rPr lang="pt-PT" dirty="0"/>
              <a:t>(((D_FGM + D_3PM) / (D_FGA + 0.44 * D_FTA)) + ((D_FGM + D_3PM) / (D_FGA + D_3PA)) + D_REB+ D_STL + D_BLK – D_PTS) / GP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3E0169D7-27EA-2E67-A5E7-787CF98E6B74}"/>
              </a:ext>
            </a:extLst>
          </p:cNvPr>
          <p:cNvSpPr txBox="1">
            <a:spLocks/>
          </p:cNvSpPr>
          <p:nvPr/>
        </p:nvSpPr>
        <p:spPr>
          <a:xfrm>
            <a:off x="1251678" y="4588046"/>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dirty="0" err="1"/>
              <a:t>The</a:t>
            </a:r>
            <a:r>
              <a:rPr lang="pt-PT" dirty="0"/>
              <a:t> use </a:t>
            </a:r>
            <a:r>
              <a:rPr lang="pt-PT" dirty="0" err="1"/>
              <a:t>of</a:t>
            </a:r>
            <a:r>
              <a:rPr lang="pt-PT" dirty="0"/>
              <a:t> </a:t>
            </a:r>
            <a:r>
              <a:rPr lang="pt-PT" dirty="0" err="1"/>
              <a:t>these</a:t>
            </a:r>
            <a:r>
              <a:rPr lang="pt-PT" dirty="0"/>
              <a:t> </a:t>
            </a:r>
            <a:r>
              <a:rPr lang="pt-PT" dirty="0" err="1"/>
              <a:t>new</a:t>
            </a:r>
            <a:r>
              <a:rPr lang="pt-PT" dirty="0"/>
              <a:t> </a:t>
            </a:r>
            <a:r>
              <a:rPr lang="pt-PT" dirty="0" err="1"/>
              <a:t>features</a:t>
            </a:r>
            <a:r>
              <a:rPr lang="pt-PT" dirty="0"/>
              <a:t> </a:t>
            </a:r>
            <a:r>
              <a:rPr lang="pt-PT" dirty="0" err="1"/>
              <a:t>allowed</a:t>
            </a:r>
            <a:r>
              <a:rPr lang="pt-PT" dirty="0"/>
              <a:t> a complete </a:t>
            </a:r>
            <a:r>
              <a:rPr lang="pt-PT" dirty="0" err="1"/>
              <a:t>analysis</a:t>
            </a:r>
            <a:r>
              <a:rPr lang="pt-PT" dirty="0"/>
              <a:t> </a:t>
            </a:r>
            <a:r>
              <a:rPr lang="pt-PT" dirty="0" err="1"/>
              <a:t>of</a:t>
            </a:r>
            <a:r>
              <a:rPr lang="pt-PT" dirty="0"/>
              <a:t> </a:t>
            </a:r>
            <a:r>
              <a:rPr lang="pt-PT" dirty="0" err="1"/>
              <a:t>several</a:t>
            </a:r>
            <a:r>
              <a:rPr lang="pt-PT" dirty="0"/>
              <a:t> </a:t>
            </a:r>
            <a:r>
              <a:rPr lang="pt-PT" dirty="0" err="1"/>
              <a:t>statistics</a:t>
            </a:r>
            <a:r>
              <a:rPr lang="pt-PT" dirty="0"/>
              <a:t> (</a:t>
            </a:r>
            <a:r>
              <a:rPr lang="pt-PT" dirty="0" err="1"/>
              <a:t>both</a:t>
            </a:r>
            <a:r>
              <a:rPr lang="pt-PT" dirty="0"/>
              <a:t> </a:t>
            </a:r>
            <a:r>
              <a:rPr lang="pt-PT" dirty="0" err="1"/>
              <a:t>individually</a:t>
            </a:r>
            <a:r>
              <a:rPr lang="pt-PT" dirty="0"/>
              <a:t> </a:t>
            </a:r>
            <a:r>
              <a:rPr lang="pt-PT" dirty="0" err="1"/>
              <a:t>and</a:t>
            </a:r>
            <a:r>
              <a:rPr lang="pt-PT" dirty="0"/>
              <a:t> team </a:t>
            </a:r>
            <a:r>
              <a:rPr lang="pt-PT" dirty="0" err="1"/>
              <a:t>level</a:t>
            </a:r>
            <a:r>
              <a:rPr lang="pt-PT" dirty="0"/>
              <a:t>), </a:t>
            </a:r>
            <a:r>
              <a:rPr lang="pt-PT" dirty="0" err="1"/>
              <a:t>which</a:t>
            </a:r>
            <a:r>
              <a:rPr lang="pt-PT" dirty="0"/>
              <a:t> </a:t>
            </a:r>
            <a:r>
              <a:rPr lang="pt-PT" dirty="0" err="1"/>
              <a:t>gave</a:t>
            </a:r>
            <a:r>
              <a:rPr lang="pt-PT" dirty="0"/>
              <a:t> </a:t>
            </a:r>
            <a:r>
              <a:rPr lang="pt-PT" dirty="0" err="1"/>
              <a:t>us</a:t>
            </a:r>
            <a:r>
              <a:rPr lang="pt-PT" dirty="0"/>
              <a:t> </a:t>
            </a:r>
            <a:r>
              <a:rPr lang="pt-PT" dirty="0" err="1"/>
              <a:t>the</a:t>
            </a:r>
            <a:r>
              <a:rPr lang="pt-PT" dirty="0"/>
              <a:t> </a:t>
            </a:r>
            <a:r>
              <a:rPr lang="pt-PT" dirty="0" err="1"/>
              <a:t>best</a:t>
            </a:r>
            <a:r>
              <a:rPr lang="pt-PT" dirty="0"/>
              <a:t> chance </a:t>
            </a:r>
            <a:r>
              <a:rPr lang="pt-PT" dirty="0" err="1"/>
              <a:t>at</a:t>
            </a:r>
            <a:r>
              <a:rPr lang="pt-PT" dirty="0"/>
              <a:t> </a:t>
            </a:r>
            <a:r>
              <a:rPr lang="pt-PT" dirty="0" err="1"/>
              <a:t>creating</a:t>
            </a:r>
            <a:r>
              <a:rPr lang="pt-PT" dirty="0"/>
              <a:t> a </a:t>
            </a:r>
            <a:r>
              <a:rPr lang="pt-PT" dirty="0" err="1"/>
              <a:t>robust</a:t>
            </a:r>
            <a:r>
              <a:rPr lang="pt-PT" dirty="0"/>
              <a:t> </a:t>
            </a:r>
            <a:r>
              <a:rPr lang="pt-PT" dirty="0" err="1"/>
              <a:t>and</a:t>
            </a:r>
            <a:r>
              <a:rPr lang="pt-PT" dirty="0"/>
              <a:t> </a:t>
            </a:r>
            <a:r>
              <a:rPr lang="pt-PT" dirty="0" err="1"/>
              <a:t>efficient</a:t>
            </a:r>
            <a:r>
              <a:rPr lang="pt-PT" dirty="0"/>
              <a:t> </a:t>
            </a:r>
            <a:r>
              <a:rPr lang="pt-PT" dirty="0" err="1"/>
              <a:t>model</a:t>
            </a:r>
            <a:r>
              <a:rPr lang="pt-PT" dirty="0"/>
              <a:t>.</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208126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5C8BF-6D24-1EC9-AF02-6A7830A81A84}"/>
              </a:ext>
            </a:extLst>
          </p:cNvPr>
          <p:cNvSpPr>
            <a:spLocks noGrp="1"/>
          </p:cNvSpPr>
          <p:nvPr>
            <p:ph type="title"/>
          </p:nvPr>
        </p:nvSpPr>
        <p:spPr/>
        <p:txBody>
          <a:bodyPr>
            <a:normAutofit/>
          </a:bodyPr>
          <a:lstStyle/>
          <a:p>
            <a:r>
              <a:rPr lang="pt-PT" sz="4500" dirty="0" err="1"/>
              <a:t>Domain</a:t>
            </a:r>
            <a:r>
              <a:rPr lang="pt-PT" sz="4500" dirty="0"/>
              <a:t> </a:t>
            </a:r>
            <a:r>
              <a:rPr lang="pt-PT" sz="4500" dirty="0" err="1"/>
              <a:t>description</a:t>
            </a:r>
            <a:endParaRPr lang="pt-PT" sz="4500" dirty="0"/>
          </a:p>
        </p:txBody>
      </p:sp>
      <p:sp>
        <p:nvSpPr>
          <p:cNvPr id="3" name="Marcador de Posição de Conteúdo 2">
            <a:extLst>
              <a:ext uri="{FF2B5EF4-FFF2-40B4-BE49-F238E27FC236}">
                <a16:creationId xmlns:a16="http://schemas.microsoft.com/office/drawing/2014/main" id="{FDB30777-F711-D17E-8B97-BB5AAC1ED375}"/>
              </a:ext>
            </a:extLst>
          </p:cNvPr>
          <p:cNvSpPr>
            <a:spLocks noGrp="1"/>
          </p:cNvSpPr>
          <p:nvPr>
            <p:ph idx="1"/>
          </p:nvPr>
        </p:nvSpPr>
        <p:spPr>
          <a:xfrm>
            <a:off x="1615315" y="1846253"/>
            <a:ext cx="3663767" cy="3101983"/>
          </a:xfrm>
        </p:spPr>
        <p:txBody>
          <a:bodyPr>
            <a:normAutofit lnSpcReduction="10000"/>
          </a:bodyPr>
          <a:lstStyle/>
          <a:p>
            <a:pPr algn="just"/>
            <a:r>
              <a:rPr lang="en-US" sz="1800" dirty="0"/>
              <a:t>For 10 seasons (years), data from players, teams, coaches, games, and several other metrics were gathered and arranged to create this dataset.</a:t>
            </a:r>
          </a:p>
          <a:p>
            <a:pPr algn="just"/>
            <a:r>
              <a:rPr lang="en-US" sz="1800" dirty="0"/>
              <a:t>Our </a:t>
            </a:r>
            <a:r>
              <a:rPr lang="en-US" sz="1800" b="1" dirty="0"/>
              <a:t>main goal </a:t>
            </a:r>
            <a:r>
              <a:rPr lang="en-US" sz="1800" dirty="0"/>
              <a:t>is to develop a model that by using this data can predict which teams go to the playoffs (8 best teams from the standard season).</a:t>
            </a:r>
          </a:p>
        </p:txBody>
      </p:sp>
      <p:pic>
        <p:nvPicPr>
          <p:cNvPr id="1030" name="Picture 6">
            <a:extLst>
              <a:ext uri="{FF2B5EF4-FFF2-40B4-BE49-F238E27FC236}">
                <a16:creationId xmlns:a16="http://schemas.microsoft.com/office/drawing/2014/main" id="{735B204F-C64D-AA75-3628-5C77E50E0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54" y="1203309"/>
            <a:ext cx="5128363" cy="445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7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727A-69B0-67ED-2E37-1D58A1B40F1A}"/>
              </a:ext>
            </a:extLst>
          </p:cNvPr>
          <p:cNvSpPr>
            <a:spLocks noGrp="1"/>
          </p:cNvSpPr>
          <p:nvPr>
            <p:ph type="title"/>
          </p:nvPr>
        </p:nvSpPr>
        <p:spPr>
          <a:xfrm>
            <a:off x="1086928" y="382385"/>
            <a:ext cx="10791646" cy="1492132"/>
          </a:xfrm>
        </p:spPr>
        <p:txBody>
          <a:bodyPr>
            <a:normAutofit/>
          </a:bodyPr>
          <a:lstStyle/>
          <a:p>
            <a:r>
              <a:rPr lang="en-US" sz="4500" dirty="0"/>
              <a:t>Evaluation Methodology: problems</a:t>
            </a:r>
          </a:p>
        </p:txBody>
      </p:sp>
      <p:sp>
        <p:nvSpPr>
          <p:cNvPr id="3" name="Content Placeholder 2">
            <a:extLst>
              <a:ext uri="{FF2B5EF4-FFF2-40B4-BE49-F238E27FC236}">
                <a16:creationId xmlns:a16="http://schemas.microsoft.com/office/drawing/2014/main" id="{15FA2797-CAF7-7C29-6BD5-BFA3A69B3929}"/>
              </a:ext>
            </a:extLst>
          </p:cNvPr>
          <p:cNvSpPr>
            <a:spLocks noGrp="1"/>
          </p:cNvSpPr>
          <p:nvPr>
            <p:ph idx="1"/>
          </p:nvPr>
        </p:nvSpPr>
        <p:spPr/>
        <p:txBody>
          <a:bodyPr/>
          <a:lstStyle/>
          <a:p>
            <a:pPr algn="just"/>
            <a:r>
              <a:rPr lang="en-US" dirty="0"/>
              <a:t>In this project, we did not use the Hold-out methodology for evaluating our models since this technique does not provide sufficient data for training and testing the models. For this reason, we applied the Stratified K Folding methodology. However, the standard implementation of this technique is not suitable for the problem at hand since it splits the data regardless of its semantical meaning. </a:t>
            </a:r>
          </a:p>
          <a:p>
            <a:pPr algn="just"/>
            <a:r>
              <a:rPr lang="en-US" dirty="0"/>
              <a:t>In this case, a likely scenario would be, for example, training the model with portions of data from seasons 5 and 8, but testing would be done with the complete data from season 7.  This is not a realistic scenario; therefore, it cannot be used to train and evaluate our models.</a:t>
            </a:r>
          </a:p>
        </p:txBody>
      </p:sp>
    </p:spTree>
    <p:extLst>
      <p:ext uri="{BB962C8B-B14F-4D97-AF65-F5344CB8AC3E}">
        <p14:creationId xmlns:p14="http://schemas.microsoft.com/office/powerpoint/2010/main" val="687550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8B24-357B-1C73-730A-6F6D0AD7EDCB}"/>
              </a:ext>
            </a:extLst>
          </p:cNvPr>
          <p:cNvSpPr>
            <a:spLocks noGrp="1"/>
          </p:cNvSpPr>
          <p:nvPr>
            <p:ph type="title"/>
          </p:nvPr>
        </p:nvSpPr>
        <p:spPr>
          <a:xfrm>
            <a:off x="1048957" y="373759"/>
            <a:ext cx="10583764" cy="1492132"/>
          </a:xfrm>
        </p:spPr>
        <p:txBody>
          <a:bodyPr>
            <a:normAutofit/>
          </a:bodyPr>
          <a:lstStyle/>
          <a:p>
            <a:r>
              <a:rPr lang="en-US" sz="4500" dirty="0"/>
              <a:t>Evaluation Methodology: Solution</a:t>
            </a:r>
            <a:endParaRPr lang="pt-PT" sz="4500" dirty="0"/>
          </a:p>
        </p:txBody>
      </p:sp>
      <p:sp>
        <p:nvSpPr>
          <p:cNvPr id="3" name="Content Placeholder 2">
            <a:extLst>
              <a:ext uri="{FF2B5EF4-FFF2-40B4-BE49-F238E27FC236}">
                <a16:creationId xmlns:a16="http://schemas.microsoft.com/office/drawing/2014/main" id="{C2FE6B95-8C37-6837-AEB6-768D4BCF8FFD}"/>
              </a:ext>
            </a:extLst>
          </p:cNvPr>
          <p:cNvSpPr>
            <a:spLocks noGrp="1"/>
          </p:cNvSpPr>
          <p:nvPr>
            <p:ph idx="1"/>
          </p:nvPr>
        </p:nvSpPr>
        <p:spPr>
          <a:xfrm>
            <a:off x="1251678" y="2286001"/>
            <a:ext cx="10178322" cy="3821501"/>
          </a:xfrm>
        </p:spPr>
        <p:txBody>
          <a:bodyPr>
            <a:normAutofit fontScale="92500" lnSpcReduction="10000"/>
          </a:bodyPr>
          <a:lstStyle/>
          <a:p>
            <a:pPr algn="just"/>
            <a:r>
              <a:rPr lang="en-US" dirty="0"/>
              <a:t>To implement a version of the Stratified K Folding technique that pays attention to the semantic meaning of the data, we followed the advice given in the theoretical classes.</a:t>
            </a:r>
          </a:p>
          <a:p>
            <a:pPr algn="just"/>
            <a:r>
              <a:rPr lang="en-US" dirty="0"/>
              <a:t>Instead of grouping random data from the main dataset into k folds, we implemented an alternative that mimics the functioning of a sliding window. </a:t>
            </a:r>
          </a:p>
          <a:p>
            <a:pPr algn="just"/>
            <a:r>
              <a:rPr lang="en-US" dirty="0"/>
              <a:t>Each fold only contains data from complete seasons.</a:t>
            </a:r>
          </a:p>
          <a:p>
            <a:pPr algn="just"/>
            <a:r>
              <a:rPr lang="en-US" dirty="0"/>
              <a:t>The several folds are obtained by adjusting the time delta of the algorithm. For example, if the dataset contains data from 6 years and we are dividing the data into 3 folds, each fold will contain the data corresponding to 2 years.</a:t>
            </a:r>
          </a:p>
          <a:p>
            <a:pPr algn="just"/>
            <a:r>
              <a:rPr lang="en-US" dirty="0"/>
              <a:t>Using this approach, we were able to train our models with different window sizes, keeping their semantic meaning and simulating a realistic situation, therefore resulting in more reliable predictions.</a:t>
            </a:r>
          </a:p>
        </p:txBody>
      </p:sp>
    </p:spTree>
    <p:extLst>
      <p:ext uri="{BB962C8B-B14F-4D97-AF65-F5344CB8AC3E}">
        <p14:creationId xmlns:p14="http://schemas.microsoft.com/office/powerpoint/2010/main" val="2539666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6AD-B0D0-1383-A109-8435C17452CC}"/>
              </a:ext>
            </a:extLst>
          </p:cNvPr>
          <p:cNvSpPr>
            <a:spLocks noGrp="1"/>
          </p:cNvSpPr>
          <p:nvPr>
            <p:ph type="title"/>
          </p:nvPr>
        </p:nvSpPr>
        <p:spPr/>
        <p:txBody>
          <a:bodyPr>
            <a:normAutofit/>
          </a:bodyPr>
          <a:lstStyle/>
          <a:p>
            <a:r>
              <a:rPr lang="pt-PT" sz="4500" dirty="0" err="1"/>
              <a:t>Lagged</a:t>
            </a:r>
            <a:r>
              <a:rPr lang="pt-PT" sz="4500" dirty="0"/>
              <a:t> </a:t>
            </a:r>
            <a:r>
              <a:rPr lang="pt-PT" sz="4500" dirty="0" err="1"/>
              <a:t>features</a:t>
            </a:r>
            <a:r>
              <a:rPr lang="pt-PT" sz="4500" dirty="0"/>
              <a:t> </a:t>
            </a:r>
            <a:r>
              <a:rPr lang="pt-PT" sz="4500" dirty="0" err="1"/>
              <a:t>idea</a:t>
            </a:r>
            <a:endParaRPr lang="pt-PT" sz="4500" dirty="0"/>
          </a:p>
        </p:txBody>
      </p:sp>
      <p:sp>
        <p:nvSpPr>
          <p:cNvPr id="3" name="Content Placeholder 2">
            <a:extLst>
              <a:ext uri="{FF2B5EF4-FFF2-40B4-BE49-F238E27FC236}">
                <a16:creationId xmlns:a16="http://schemas.microsoft.com/office/drawing/2014/main" id="{A7BF94BD-C26B-B459-6395-09B9133FC427}"/>
              </a:ext>
            </a:extLst>
          </p:cNvPr>
          <p:cNvSpPr>
            <a:spLocks noGrp="1"/>
          </p:cNvSpPr>
          <p:nvPr>
            <p:ph idx="1"/>
          </p:nvPr>
        </p:nvSpPr>
        <p:spPr/>
        <p:txBody>
          <a:bodyPr/>
          <a:lstStyle/>
          <a:p>
            <a:pPr algn="just"/>
            <a:r>
              <a:rPr lang="en-US" dirty="0"/>
              <a:t>To complement the Sliding Window methodology, we applied Feature Engineering to our data.</a:t>
            </a:r>
          </a:p>
          <a:p>
            <a:pPr algn="just"/>
            <a:r>
              <a:rPr lang="en-US" dirty="0"/>
              <a:t>As we mentioned before, we created Lagged Features, so that, for each feature, we added the information of the previous X years, being X the length of the sliding window.  We did this because it would improve both the accuracy and efficiency of the model.</a:t>
            </a:r>
          </a:p>
          <a:p>
            <a:pPr algn="just"/>
            <a:r>
              <a:rPr lang="en-US" dirty="0"/>
              <a:t>When we tested, we concluded exactly that so, for the other metrics that we created after to be used in the models, we kept doing that and creating the lagged features using the shift function, which made our work easier.</a:t>
            </a:r>
          </a:p>
          <a:p>
            <a:pPr algn="just"/>
            <a:endParaRPr lang="en-US" dirty="0"/>
          </a:p>
          <a:p>
            <a:pPr algn="just"/>
            <a:endParaRPr lang="en-US" dirty="0">
              <a:solidFill>
                <a:srgbClr val="FF0000"/>
              </a:solidFill>
            </a:endParaRPr>
          </a:p>
          <a:p>
            <a:pPr algn="just"/>
            <a:endParaRPr lang="en-US" dirty="0"/>
          </a:p>
        </p:txBody>
      </p:sp>
    </p:spTree>
    <p:extLst>
      <p:ext uri="{BB962C8B-B14F-4D97-AF65-F5344CB8AC3E}">
        <p14:creationId xmlns:p14="http://schemas.microsoft.com/office/powerpoint/2010/main" val="956684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FD99-BE56-28B6-36A2-8C5D0A5C3332}"/>
              </a:ext>
            </a:extLst>
          </p:cNvPr>
          <p:cNvSpPr>
            <a:spLocks noGrp="1"/>
          </p:cNvSpPr>
          <p:nvPr>
            <p:ph type="title"/>
          </p:nvPr>
        </p:nvSpPr>
        <p:spPr/>
        <p:txBody>
          <a:bodyPr>
            <a:normAutofit/>
          </a:bodyPr>
          <a:lstStyle/>
          <a:p>
            <a:r>
              <a:rPr lang="pt-PT" sz="4500" dirty="0"/>
              <a:t>ML MODELS </a:t>
            </a:r>
            <a:r>
              <a:rPr lang="pt-PT" sz="4500" dirty="0" err="1"/>
              <a:t>EXplored</a:t>
            </a:r>
            <a:endParaRPr lang="pt-PT" sz="4500" dirty="0"/>
          </a:p>
        </p:txBody>
      </p:sp>
      <p:sp>
        <p:nvSpPr>
          <p:cNvPr id="3" name="Content Placeholder 2">
            <a:extLst>
              <a:ext uri="{FF2B5EF4-FFF2-40B4-BE49-F238E27FC236}">
                <a16:creationId xmlns:a16="http://schemas.microsoft.com/office/drawing/2014/main" id="{2D851BEA-9B0F-393F-4520-EAC95A04C792}"/>
              </a:ext>
            </a:extLst>
          </p:cNvPr>
          <p:cNvSpPr>
            <a:spLocks noGrp="1"/>
          </p:cNvSpPr>
          <p:nvPr>
            <p:ph idx="1"/>
          </p:nvPr>
        </p:nvSpPr>
        <p:spPr>
          <a:xfrm>
            <a:off x="929944" y="1562101"/>
            <a:ext cx="10703255" cy="4571999"/>
          </a:xfrm>
        </p:spPr>
        <p:txBody>
          <a:bodyPr>
            <a:normAutofit fontScale="85000" lnSpcReduction="20000"/>
          </a:bodyPr>
          <a:lstStyle/>
          <a:p>
            <a:pPr algn="just"/>
            <a:r>
              <a:rPr lang="en-US" dirty="0"/>
              <a:t>In the upcoming slide, we will enumerate the Machine Learning (ML) models utilized for predicting the qualification of basketball teams for the playoffs.</a:t>
            </a:r>
          </a:p>
          <a:p>
            <a:pPr algn="just"/>
            <a:endParaRPr lang="en-US" dirty="0"/>
          </a:p>
          <a:p>
            <a:pPr algn="just"/>
            <a:r>
              <a:rPr lang="en-US" dirty="0"/>
              <a:t>In this project, we explored both regression and classifier models, depending on our target variable.</a:t>
            </a:r>
          </a:p>
          <a:p>
            <a:pPr algn="just"/>
            <a:endParaRPr lang="en-US" dirty="0"/>
          </a:p>
          <a:p>
            <a:pPr algn="just"/>
            <a:r>
              <a:rPr lang="en-US" dirty="0"/>
              <a:t>The regression models were used to predict each player’s future performance, by computing the value of the player’s EFF and DPR performance metrics in the upcoming season. Furthermore, we also used this type of model to predict the likelihood of the team’s qualification to the playoff. </a:t>
            </a:r>
          </a:p>
          <a:p>
            <a:pPr algn="just"/>
            <a:endParaRPr lang="en-US" dirty="0"/>
          </a:p>
          <a:p>
            <a:pPr algn="just"/>
            <a:r>
              <a:rPr lang="en-US" dirty="0"/>
              <a:t>We opted for regression models over classifiers due to our specific objective of computing a score ranging from 0 to 1, a metric that would determine the top 8 teams eligible for playoff qualification. This approach allowed us to scrutinize and compare the likelihoods of qualification, enabling us to select the most suitable ones, rather than blindly designating 8 teams with a "Y" label, devoid of additional criteria.</a:t>
            </a:r>
          </a:p>
          <a:p>
            <a:pPr algn="just"/>
            <a:endParaRPr lang="en-US" dirty="0"/>
          </a:p>
          <a:p>
            <a:pPr algn="just"/>
            <a:r>
              <a:rPr lang="en-US" dirty="0"/>
              <a:t>However, for pedagogical purposes, we also employed classifier models to forecast playoff qualification, offering a valuable basis for contrasting the outcomes against those produced by the regression models.</a:t>
            </a:r>
          </a:p>
        </p:txBody>
      </p:sp>
    </p:spTree>
    <p:extLst>
      <p:ext uri="{BB962C8B-B14F-4D97-AF65-F5344CB8AC3E}">
        <p14:creationId xmlns:p14="http://schemas.microsoft.com/office/powerpoint/2010/main" val="1154948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D58C-621B-9CE6-F53B-595EE192AE01}"/>
              </a:ext>
            </a:extLst>
          </p:cNvPr>
          <p:cNvSpPr>
            <a:spLocks noGrp="1"/>
          </p:cNvSpPr>
          <p:nvPr>
            <p:ph type="title"/>
          </p:nvPr>
        </p:nvSpPr>
        <p:spPr/>
        <p:txBody>
          <a:bodyPr>
            <a:normAutofit/>
          </a:bodyPr>
          <a:lstStyle/>
          <a:p>
            <a:r>
              <a:rPr lang="pt-PT" sz="4500" dirty="0"/>
              <a:t>ML </a:t>
            </a:r>
            <a:r>
              <a:rPr lang="pt-PT" sz="4500" dirty="0" err="1"/>
              <a:t>Models</a:t>
            </a:r>
            <a:r>
              <a:rPr lang="pt-PT" sz="4500" dirty="0"/>
              <a:t> </a:t>
            </a:r>
            <a:r>
              <a:rPr lang="pt-PT" sz="4500" dirty="0" err="1"/>
              <a:t>explored</a:t>
            </a:r>
            <a:endParaRPr lang="pt-PT" sz="4500" dirty="0"/>
          </a:p>
        </p:txBody>
      </p:sp>
      <p:sp>
        <p:nvSpPr>
          <p:cNvPr id="3" name="Content Placeholder 2">
            <a:extLst>
              <a:ext uri="{FF2B5EF4-FFF2-40B4-BE49-F238E27FC236}">
                <a16:creationId xmlns:a16="http://schemas.microsoft.com/office/drawing/2014/main" id="{262A59F9-0FFE-FF01-0D39-09C35D6658D4}"/>
              </a:ext>
            </a:extLst>
          </p:cNvPr>
          <p:cNvSpPr>
            <a:spLocks noGrp="1"/>
          </p:cNvSpPr>
          <p:nvPr>
            <p:ph idx="1"/>
          </p:nvPr>
        </p:nvSpPr>
        <p:spPr>
          <a:xfrm>
            <a:off x="1251678" y="2286001"/>
            <a:ext cx="10178322" cy="3942271"/>
          </a:xfrm>
        </p:spPr>
        <p:txBody>
          <a:bodyPr numCol="2">
            <a:normAutofit/>
          </a:bodyPr>
          <a:lstStyle/>
          <a:p>
            <a:r>
              <a:rPr lang="en-GB" dirty="0"/>
              <a:t>Regression models:</a:t>
            </a:r>
          </a:p>
          <a:p>
            <a:pPr lvl="1"/>
            <a:r>
              <a:rPr lang="en-GB" dirty="0"/>
              <a:t>Linear Regression</a:t>
            </a:r>
          </a:p>
          <a:p>
            <a:pPr lvl="1"/>
            <a:r>
              <a:rPr lang="en-GB" dirty="0"/>
              <a:t>Random Forest Regressor</a:t>
            </a:r>
          </a:p>
          <a:p>
            <a:pPr lvl="1"/>
            <a:r>
              <a:rPr lang="en-GB" dirty="0"/>
              <a:t>Gradient Boosting Regressor</a:t>
            </a:r>
          </a:p>
          <a:p>
            <a:pPr lvl="1"/>
            <a:r>
              <a:rPr lang="en-GB" dirty="0"/>
              <a:t>Support Vector Regressor</a:t>
            </a:r>
          </a:p>
          <a:p>
            <a:pPr lvl="1"/>
            <a:r>
              <a:rPr lang="en-GB" dirty="0"/>
              <a:t>Ridge Regression</a:t>
            </a:r>
          </a:p>
          <a:p>
            <a:pPr lvl="1"/>
            <a:r>
              <a:rPr lang="en-GB" dirty="0"/>
              <a:t>Lasso Regression</a:t>
            </a:r>
          </a:p>
          <a:p>
            <a:pPr lvl="1"/>
            <a:r>
              <a:rPr lang="en-GB" dirty="0"/>
              <a:t>MLP Regressor</a:t>
            </a:r>
          </a:p>
          <a:p>
            <a:pPr lvl="1"/>
            <a:endParaRPr lang="en-GB" dirty="0"/>
          </a:p>
          <a:p>
            <a:pPr lvl="1"/>
            <a:endParaRPr lang="en-GB" dirty="0"/>
          </a:p>
          <a:p>
            <a:pPr lvl="1">
              <a:buFont typeface="Arial" panose="020B0604020202020204" pitchFamily="34" charset="0"/>
              <a:buChar char="•"/>
            </a:pPr>
            <a:r>
              <a:rPr lang="en-GB" dirty="0"/>
              <a:t>Classifier models:</a:t>
            </a:r>
          </a:p>
          <a:p>
            <a:pPr lvl="2">
              <a:buFont typeface="Gill Sans MT" panose="020B0502020104020203" pitchFamily="34" charset="0"/>
              <a:buChar char="–"/>
            </a:pPr>
            <a:r>
              <a:rPr lang="en-GB" dirty="0"/>
              <a:t>Linear SVC</a:t>
            </a:r>
          </a:p>
          <a:p>
            <a:pPr lvl="2">
              <a:buFont typeface="Gill Sans MT" panose="020B0502020104020203" pitchFamily="34" charset="0"/>
              <a:buChar char="–"/>
            </a:pPr>
            <a:r>
              <a:rPr lang="en-GB" dirty="0"/>
              <a:t>Naive Bayes</a:t>
            </a:r>
          </a:p>
          <a:p>
            <a:pPr lvl="2">
              <a:buFont typeface="Gill Sans MT" panose="020B0502020104020203" pitchFamily="34" charset="0"/>
              <a:buChar char="–"/>
            </a:pPr>
            <a:r>
              <a:rPr lang="en-GB" dirty="0"/>
              <a:t>K-Nearest Neighbours Classifier</a:t>
            </a:r>
          </a:p>
          <a:p>
            <a:pPr lvl="2">
              <a:buFont typeface="Gill Sans MT" panose="020B0502020104020203" pitchFamily="34" charset="0"/>
              <a:buChar char="–"/>
            </a:pPr>
            <a:r>
              <a:rPr lang="en-GB" dirty="0"/>
              <a:t>Support Vector Classifier</a:t>
            </a:r>
          </a:p>
          <a:p>
            <a:pPr lvl="2">
              <a:buFont typeface="Gill Sans MT" panose="020B0502020104020203" pitchFamily="34" charset="0"/>
              <a:buChar char="–"/>
            </a:pPr>
            <a:r>
              <a:rPr lang="en-GB" dirty="0"/>
              <a:t>Voting Classifier (Ensemble)</a:t>
            </a:r>
          </a:p>
          <a:p>
            <a:pPr lvl="3"/>
            <a:r>
              <a:rPr lang="en-GB" dirty="0"/>
              <a:t>Logistic Regression</a:t>
            </a:r>
          </a:p>
          <a:p>
            <a:pPr lvl="3"/>
            <a:r>
              <a:rPr lang="en-GB" dirty="0"/>
              <a:t>Random Forest Classifier</a:t>
            </a:r>
          </a:p>
          <a:p>
            <a:pPr lvl="3"/>
            <a:r>
              <a:rPr lang="en-GB" dirty="0"/>
              <a:t>Decision Tree Classifier</a:t>
            </a:r>
          </a:p>
          <a:p>
            <a:pPr lvl="1">
              <a:buFont typeface="Arial" panose="020B0604020202020204" pitchFamily="34" charset="0"/>
              <a:buChar char="•"/>
            </a:pPr>
            <a:endParaRPr lang="en-GB" dirty="0"/>
          </a:p>
          <a:p>
            <a:pPr lvl="2"/>
            <a:endParaRPr lang="en-GB" dirty="0"/>
          </a:p>
        </p:txBody>
      </p:sp>
    </p:spTree>
    <p:extLst>
      <p:ext uri="{BB962C8B-B14F-4D97-AF65-F5344CB8AC3E}">
        <p14:creationId xmlns:p14="http://schemas.microsoft.com/office/powerpoint/2010/main" val="674622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ADEC-F0B5-02D4-F625-BC4FCDB73D35}"/>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explored</a:t>
            </a:r>
            <a:endParaRPr lang="pt-PT" sz="4500" dirty="0"/>
          </a:p>
        </p:txBody>
      </p:sp>
      <p:sp>
        <p:nvSpPr>
          <p:cNvPr id="3" name="Content Placeholder 2">
            <a:extLst>
              <a:ext uri="{FF2B5EF4-FFF2-40B4-BE49-F238E27FC236}">
                <a16:creationId xmlns:a16="http://schemas.microsoft.com/office/drawing/2014/main" id="{2D048246-85DA-FEB5-B662-10C25F7A7CAC}"/>
              </a:ext>
            </a:extLst>
          </p:cNvPr>
          <p:cNvSpPr>
            <a:spLocks noGrp="1"/>
          </p:cNvSpPr>
          <p:nvPr>
            <p:ph idx="1"/>
          </p:nvPr>
        </p:nvSpPr>
        <p:spPr/>
        <p:txBody>
          <a:bodyPr/>
          <a:lstStyle/>
          <a:p>
            <a:pPr algn="just"/>
            <a:r>
              <a:rPr lang="en-US" dirty="0"/>
              <a:t>Given that the output of a Machine Learning algorithm is intricately tied to the input data it receives, we embarked on an exploration of diverse data normalization techniques. Our aim was to assess the impact of these normalization methods on the performance of each model.</a:t>
            </a:r>
          </a:p>
          <a:p>
            <a:pPr algn="just"/>
            <a:r>
              <a:rPr lang="en-US" dirty="0"/>
              <a:t>To this end, we conducted a comparative analysis of the following scaling algorithms:</a:t>
            </a:r>
          </a:p>
          <a:p>
            <a:pPr lvl="1" algn="just"/>
            <a:r>
              <a:rPr lang="en-US" dirty="0"/>
              <a:t>Standard Scaler</a:t>
            </a:r>
          </a:p>
          <a:p>
            <a:pPr lvl="1" algn="just"/>
            <a:r>
              <a:rPr lang="en-US" dirty="0" err="1"/>
              <a:t>MinMax</a:t>
            </a:r>
            <a:r>
              <a:rPr lang="en-US" dirty="0"/>
              <a:t> Scaler</a:t>
            </a:r>
          </a:p>
          <a:p>
            <a:pPr lvl="1" algn="just"/>
            <a:r>
              <a:rPr lang="en-US" dirty="0"/>
              <a:t>Robust Scaler</a:t>
            </a:r>
          </a:p>
          <a:p>
            <a:pPr lvl="1" algn="just"/>
            <a:r>
              <a:rPr lang="en-US" dirty="0" err="1"/>
              <a:t>MaxAbs</a:t>
            </a:r>
            <a:r>
              <a:rPr lang="en-US" dirty="0"/>
              <a:t> Scaler</a:t>
            </a:r>
          </a:p>
          <a:p>
            <a:pPr lvl="1" algn="just"/>
            <a:r>
              <a:rPr lang="en-US" dirty="0"/>
              <a:t>Normalizer</a:t>
            </a:r>
          </a:p>
        </p:txBody>
      </p:sp>
    </p:spTree>
    <p:extLst>
      <p:ext uri="{BB962C8B-B14F-4D97-AF65-F5344CB8AC3E}">
        <p14:creationId xmlns:p14="http://schemas.microsoft.com/office/powerpoint/2010/main" val="3182572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ED4D-6009-8CE0-5376-7F3A939F6A4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1/3</a:t>
            </a:r>
          </a:p>
        </p:txBody>
      </p:sp>
      <p:pic>
        <p:nvPicPr>
          <p:cNvPr id="13" name="Picture 12" descr="A graph with a line&#10;&#10;Description automatically generated">
            <a:extLst>
              <a:ext uri="{FF2B5EF4-FFF2-40B4-BE49-F238E27FC236}">
                <a16:creationId xmlns:a16="http://schemas.microsoft.com/office/drawing/2014/main" id="{2FD70ADE-3451-8416-A846-E206427BC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148" y="1112636"/>
            <a:ext cx="3644660" cy="2899913"/>
          </a:xfrm>
          <a:prstGeom prst="rect">
            <a:avLst/>
          </a:prstGeom>
        </p:spPr>
      </p:pic>
      <p:pic>
        <p:nvPicPr>
          <p:cNvPr id="17" name="Picture 16" descr="A graph with blue lines and green lines&#10;&#10;Description automatically generated">
            <a:extLst>
              <a:ext uri="{FF2B5EF4-FFF2-40B4-BE49-F238E27FC236}">
                <a16:creationId xmlns:a16="http://schemas.microsoft.com/office/drawing/2014/main" id="{510B15E7-78A1-6908-D0CB-44E2602D5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148" y="4044179"/>
            <a:ext cx="3644660" cy="2803584"/>
          </a:xfrm>
          <a:prstGeom prst="rect">
            <a:avLst/>
          </a:prstGeom>
        </p:spPr>
      </p:pic>
      <p:pic>
        <p:nvPicPr>
          <p:cNvPr id="19" name="Picture 18" descr="A graph with blue lines and green lines&#10;&#10;Description automatically generated">
            <a:extLst>
              <a:ext uri="{FF2B5EF4-FFF2-40B4-BE49-F238E27FC236}">
                <a16:creationId xmlns:a16="http://schemas.microsoft.com/office/drawing/2014/main" id="{E88738CC-2EF7-9EBF-93C0-7ED779270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447" y="4054416"/>
            <a:ext cx="3644660" cy="2803584"/>
          </a:xfrm>
          <a:prstGeom prst="rect">
            <a:avLst/>
          </a:prstGeom>
        </p:spPr>
      </p:pic>
      <p:pic>
        <p:nvPicPr>
          <p:cNvPr id="15" name="Picture 14" descr="A graph with a line&#10;&#10;Description automatically generated">
            <a:extLst>
              <a:ext uri="{FF2B5EF4-FFF2-40B4-BE49-F238E27FC236}">
                <a16:creationId xmlns:a16="http://schemas.microsoft.com/office/drawing/2014/main" id="{5702DCA0-239C-7EF6-D5CC-2779BAF23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447" y="1112636"/>
            <a:ext cx="3644660" cy="2915728"/>
          </a:xfrm>
          <a:prstGeom prst="rect">
            <a:avLst/>
          </a:prstGeom>
        </p:spPr>
      </p:pic>
    </p:spTree>
    <p:extLst>
      <p:ext uri="{BB962C8B-B14F-4D97-AF65-F5344CB8AC3E}">
        <p14:creationId xmlns:p14="http://schemas.microsoft.com/office/powerpoint/2010/main" val="143345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2/3</a:t>
            </a:r>
          </a:p>
        </p:txBody>
      </p:sp>
      <p:pic>
        <p:nvPicPr>
          <p:cNvPr id="9" name="Picture 8" descr="A graph with lines and text&#10;&#10;Description automatically generated with medium confidence">
            <a:extLst>
              <a:ext uri="{FF2B5EF4-FFF2-40B4-BE49-F238E27FC236}">
                <a16:creationId xmlns:a16="http://schemas.microsoft.com/office/drawing/2014/main" id="{C8E35AA7-9A96-DD31-A50C-CEBAF96F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065" y="3983674"/>
            <a:ext cx="3644660" cy="2874326"/>
          </a:xfrm>
          <a:prstGeom prst="rect">
            <a:avLst/>
          </a:prstGeom>
        </p:spPr>
      </p:pic>
      <p:pic>
        <p:nvPicPr>
          <p:cNvPr id="11" name="Picture 10" descr="A graph with numbers and letters&#10;&#10;Description automatically generated with medium confidence">
            <a:extLst>
              <a:ext uri="{FF2B5EF4-FFF2-40B4-BE49-F238E27FC236}">
                <a16:creationId xmlns:a16="http://schemas.microsoft.com/office/drawing/2014/main" id="{3A8BBEA1-A425-5DF2-A1C5-1989D06E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544" y="3983674"/>
            <a:ext cx="3644659" cy="2874326"/>
          </a:xfrm>
          <a:prstGeom prst="rect">
            <a:avLst/>
          </a:prstGeom>
        </p:spPr>
      </p:pic>
      <p:pic>
        <p:nvPicPr>
          <p:cNvPr id="5" name="Picture 4" descr="A graph with lines and text&#10;&#10;Description automatically generated with medium confidence">
            <a:extLst>
              <a:ext uri="{FF2B5EF4-FFF2-40B4-BE49-F238E27FC236}">
                <a16:creationId xmlns:a16="http://schemas.microsoft.com/office/drawing/2014/main" id="{01804335-B5CD-989F-8FDE-EB28A72A7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065" y="1052543"/>
            <a:ext cx="3644660" cy="2874325"/>
          </a:xfrm>
          <a:prstGeom prst="rect">
            <a:avLst/>
          </a:prstGeom>
        </p:spPr>
      </p:pic>
      <p:pic>
        <p:nvPicPr>
          <p:cNvPr id="7" name="Picture 6" descr="A graph with lines and numbers&#10;&#10;Description automatically generated with medium confidence">
            <a:extLst>
              <a:ext uri="{FF2B5EF4-FFF2-40B4-BE49-F238E27FC236}">
                <a16:creationId xmlns:a16="http://schemas.microsoft.com/office/drawing/2014/main" id="{821DBE6A-6FE3-6F2F-BA92-28A6E3A80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543" y="1052543"/>
            <a:ext cx="3644659" cy="2874326"/>
          </a:xfrm>
          <a:prstGeom prst="rect">
            <a:avLst/>
          </a:prstGeom>
        </p:spPr>
      </p:pic>
    </p:spTree>
    <p:extLst>
      <p:ext uri="{BB962C8B-B14F-4D97-AF65-F5344CB8AC3E}">
        <p14:creationId xmlns:p14="http://schemas.microsoft.com/office/powerpoint/2010/main" val="2306707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3/3</a:t>
            </a:r>
          </a:p>
        </p:txBody>
      </p:sp>
      <p:pic>
        <p:nvPicPr>
          <p:cNvPr id="4" name="Picture 3" descr="A graph with lines and numbers&#10;&#10;Description automatically generated with medium confidence">
            <a:extLst>
              <a:ext uri="{FF2B5EF4-FFF2-40B4-BE49-F238E27FC236}">
                <a16:creationId xmlns:a16="http://schemas.microsoft.com/office/drawing/2014/main" id="{5FDBEECE-8141-7DDF-D7FD-C9AF6754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4" y="1040340"/>
            <a:ext cx="3644660" cy="2874324"/>
          </a:xfrm>
          <a:prstGeom prst="rect">
            <a:avLst/>
          </a:prstGeom>
        </p:spPr>
      </p:pic>
      <p:pic>
        <p:nvPicPr>
          <p:cNvPr id="8" name="Picture 7" descr="A graph with blue lines and green dots&#10;&#10;Description automatically generated">
            <a:extLst>
              <a:ext uri="{FF2B5EF4-FFF2-40B4-BE49-F238E27FC236}">
                <a16:creationId xmlns:a16="http://schemas.microsoft.com/office/drawing/2014/main" id="{D5495653-E877-3F89-8164-00033A37C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54" y="3983675"/>
            <a:ext cx="3644660" cy="2874325"/>
          </a:xfrm>
          <a:prstGeom prst="rect">
            <a:avLst/>
          </a:prstGeom>
        </p:spPr>
      </p:pic>
      <p:pic>
        <p:nvPicPr>
          <p:cNvPr id="12" name="Picture 11" descr="A graph with blue lines and green lines&#10;&#10;Description automatically generated">
            <a:extLst>
              <a:ext uri="{FF2B5EF4-FFF2-40B4-BE49-F238E27FC236}">
                <a16:creationId xmlns:a16="http://schemas.microsoft.com/office/drawing/2014/main" id="{974B382A-C968-EC65-3091-EEB7062D7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786" y="1040340"/>
            <a:ext cx="3644660" cy="2874324"/>
          </a:xfrm>
          <a:prstGeom prst="rect">
            <a:avLst/>
          </a:prstGeom>
        </p:spPr>
      </p:pic>
      <p:pic>
        <p:nvPicPr>
          <p:cNvPr id="14" name="Picture 13" descr="A graph with lines and numbers&#10;&#10;Description automatically generated with medium confidence">
            <a:extLst>
              <a:ext uri="{FF2B5EF4-FFF2-40B4-BE49-F238E27FC236}">
                <a16:creationId xmlns:a16="http://schemas.microsoft.com/office/drawing/2014/main" id="{4CB65B91-70D3-080F-3813-F6FBD0927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786" y="4002775"/>
            <a:ext cx="3644660" cy="2863580"/>
          </a:xfrm>
          <a:prstGeom prst="rect">
            <a:avLst/>
          </a:prstGeom>
        </p:spPr>
      </p:pic>
    </p:spTree>
    <p:extLst>
      <p:ext uri="{BB962C8B-B14F-4D97-AF65-F5344CB8AC3E}">
        <p14:creationId xmlns:p14="http://schemas.microsoft.com/office/powerpoint/2010/main" val="2691965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normAutofit/>
          </a:bodyPr>
          <a:lstStyle/>
          <a:p>
            <a:r>
              <a:rPr lang="en-US" sz="4500"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451894"/>
          </a:xfrm>
        </p:spPr>
        <p:txBody>
          <a:bodyPr>
            <a:normAutofit fontScale="70000" lnSpcReduction="20000"/>
          </a:bodyPr>
          <a:lstStyle/>
          <a:p>
            <a:pPr algn="just"/>
            <a:r>
              <a:rPr lang="en-US" b="1" dirty="0"/>
              <a:t>Linear Regression, Support Vector Regressor, and Ridge Regression </a:t>
            </a:r>
            <a:r>
              <a:rPr lang="en-US" dirty="0"/>
              <a:t>consistently achieve high scores across all Scalers, with accuracy, recall, precision, and F1 score of 0.625 or higher.</a:t>
            </a:r>
          </a:p>
          <a:p>
            <a:pPr algn="just"/>
            <a:endParaRPr lang="en-US" dirty="0"/>
          </a:p>
          <a:p>
            <a:pPr algn="just"/>
            <a:r>
              <a:rPr lang="en-US" b="1" dirty="0"/>
              <a:t>Random Forest Regressor and MLP Regressor</a:t>
            </a:r>
            <a:r>
              <a:rPr lang="en-US" dirty="0"/>
              <a:t> exhibit less consistent performance, with scores varying depending on the Scaler used. However, the overall scores are lower than the results mentioned in the previous topic.</a:t>
            </a:r>
          </a:p>
          <a:p>
            <a:pPr algn="just"/>
            <a:endParaRPr lang="en-US" dirty="0"/>
          </a:p>
          <a:p>
            <a:pPr algn="just"/>
            <a:r>
              <a:rPr lang="en-US" b="1" dirty="0"/>
              <a:t>Lasso Regression </a:t>
            </a:r>
            <a:r>
              <a:rPr lang="en-US" dirty="0"/>
              <a:t>achieves the highest accuracy and F1 score among all regression models, indicating strong overall predictive capability. Furthermore, the best result was obtained without using a Scaler, due to the fact that Lasso already performs regularization. This result can be explained by the following reasons:</a:t>
            </a:r>
          </a:p>
          <a:p>
            <a:pPr lvl="1" algn="just"/>
            <a:r>
              <a:rPr lang="en-US" dirty="0"/>
              <a:t>This model performs feature selection by adjusting the coefficients of each feature, possibly removing features. This approach makes it robust against irrelevant features. </a:t>
            </a:r>
          </a:p>
          <a:p>
            <a:pPr lvl="1" algn="just"/>
            <a:r>
              <a:rPr lang="en-US" dirty="0"/>
              <a:t>Lasso deals with redundant features by tuning the coefficients of the features, reducing the redundancy. </a:t>
            </a:r>
          </a:p>
          <a:p>
            <a:pPr lvl="1" algn="just"/>
            <a:r>
              <a:rPr lang="en-US" dirty="0"/>
              <a:t>Overfitting is prevented by applying penalties to the magnitude of coefficients, so that the model does not fit to noise</a:t>
            </a:r>
          </a:p>
          <a:p>
            <a:pPr marL="457200" lvl="1" indent="0" algn="just">
              <a:buNone/>
            </a:pPr>
            <a:endParaRPr lang="en-US" dirty="0"/>
          </a:p>
          <a:p>
            <a:pPr algn="just"/>
            <a:r>
              <a:rPr lang="en-US" b="1" dirty="0"/>
              <a:t>Gradient Boosting Regressor </a:t>
            </a:r>
            <a:r>
              <a:rPr lang="en-US" dirty="0"/>
              <a:t>demonstrates competitive performance with high accuracy, recall, precision, and an F1 score under the Normalizer Scaler.</a:t>
            </a:r>
          </a:p>
          <a:p>
            <a:pPr algn="just"/>
            <a:endParaRPr lang="en-US" dirty="0"/>
          </a:p>
          <a:p>
            <a:pPr algn="just"/>
            <a:r>
              <a:rPr lang="en-US" dirty="0"/>
              <a:t>As expected, </a:t>
            </a:r>
            <a:r>
              <a:rPr lang="en-US" b="1" dirty="0"/>
              <a:t>Naïve Bayes </a:t>
            </a:r>
            <a:r>
              <a:rPr lang="en-US" dirty="0"/>
              <a:t>did not perform well in this problem.  We were counting on this outcome, because this algorithm assumes that all the features are completely independent, however, as displayed in the confusion matrices, the columns have some correlation among them, therefore invalidating the assumption made by Naïve Bayes and leading to poor performance.</a:t>
            </a:r>
          </a:p>
        </p:txBody>
      </p:sp>
    </p:spTree>
    <p:extLst>
      <p:ext uri="{BB962C8B-B14F-4D97-AF65-F5344CB8AC3E}">
        <p14:creationId xmlns:p14="http://schemas.microsoft.com/office/powerpoint/2010/main" val="80253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06ECB-2CDF-49A6-2F72-A82235CC8942}"/>
              </a:ext>
            </a:extLst>
          </p:cNvPr>
          <p:cNvSpPr>
            <a:spLocks noGrp="1"/>
          </p:cNvSpPr>
          <p:nvPr>
            <p:ph type="title"/>
          </p:nvPr>
        </p:nvSpPr>
        <p:spPr/>
        <p:txBody>
          <a:bodyPr>
            <a:normAutofit/>
          </a:bodyPr>
          <a:lstStyle/>
          <a:p>
            <a:r>
              <a:rPr lang="en-US" sz="4500" dirty="0"/>
              <a:t>Exploratory</a:t>
            </a:r>
            <a:r>
              <a:rPr lang="pt-PT" sz="4500" dirty="0"/>
              <a:t> Data </a:t>
            </a:r>
            <a:r>
              <a:rPr lang="pt-PT" sz="4500" dirty="0" err="1"/>
              <a:t>Analysis</a:t>
            </a:r>
            <a:r>
              <a:rPr lang="pt-PT" sz="4500" dirty="0"/>
              <a:t> 1/2</a:t>
            </a:r>
          </a:p>
        </p:txBody>
      </p:sp>
      <p:sp>
        <p:nvSpPr>
          <p:cNvPr id="3" name="Marcador de Posição de Conteúdo 2">
            <a:extLst>
              <a:ext uri="{FF2B5EF4-FFF2-40B4-BE49-F238E27FC236}">
                <a16:creationId xmlns:a16="http://schemas.microsoft.com/office/drawing/2014/main" id="{F9428F48-E5DF-1ACD-9818-1085C6F02327}"/>
              </a:ext>
            </a:extLst>
          </p:cNvPr>
          <p:cNvSpPr>
            <a:spLocks noGrp="1"/>
          </p:cNvSpPr>
          <p:nvPr>
            <p:ph idx="1"/>
          </p:nvPr>
        </p:nvSpPr>
        <p:spPr>
          <a:xfrm>
            <a:off x="1616400" y="1846800"/>
            <a:ext cx="5105947" cy="3101983"/>
          </a:xfrm>
        </p:spPr>
        <p:txBody>
          <a:bodyPr>
            <a:noAutofit/>
          </a:bodyPr>
          <a:lstStyle/>
          <a:p>
            <a:pPr marL="342900" indent="-342900" algn="just">
              <a:buFont typeface="+mj-lt"/>
              <a:buAutoNum type="arabicPeriod"/>
            </a:pPr>
            <a:r>
              <a:rPr lang="en-US" sz="1800" dirty="0"/>
              <a:t>There are teams with different coaches over the 10 years, however, a few kept the same coach. There are also teams that switched coaches during a season.</a:t>
            </a:r>
          </a:p>
          <a:p>
            <a:pPr marL="342900" indent="-342900" algn="just">
              <a:buFont typeface="+mj-lt"/>
              <a:buAutoNum type="arabicPeriod"/>
            </a:pPr>
            <a:r>
              <a:rPr lang="en-US" sz="1800" dirty="0"/>
              <a:t>The 20 coaches with the higher Win-Loss Ratio.</a:t>
            </a:r>
          </a:p>
          <a:p>
            <a:pPr marL="342900" indent="-342900" algn="just">
              <a:buFont typeface="+mj-lt"/>
              <a:buAutoNum type="arabicPeriod"/>
            </a:pPr>
            <a:r>
              <a:rPr lang="en-US" sz="1800" dirty="0"/>
              <a:t>The top 10 players with the most awards won, which suggests us the best players.</a:t>
            </a:r>
          </a:p>
          <a:p>
            <a:pPr marL="342900" indent="-342900" algn="just">
              <a:buFont typeface="+mj-lt"/>
              <a:buAutoNum type="arabicPeriod"/>
            </a:pPr>
            <a:r>
              <a:rPr lang="en-US" sz="1800" dirty="0"/>
              <a:t>The number of awards given to players.</a:t>
            </a:r>
          </a:p>
        </p:txBody>
      </p:sp>
      <p:pic>
        <p:nvPicPr>
          <p:cNvPr id="2052" name="Picture 4">
            <a:extLst>
              <a:ext uri="{FF2B5EF4-FFF2-40B4-BE49-F238E27FC236}">
                <a16:creationId xmlns:a16="http://schemas.microsoft.com/office/drawing/2014/main" id="{01C4B35F-30EC-483B-2D3C-C0C3FCF9D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243" y="1128451"/>
            <a:ext cx="3155309" cy="1573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7B4E642-60B1-A1BC-CFF2-A5CF4D772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052" y="2929552"/>
            <a:ext cx="3155309" cy="18868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178C157-D220-6C20-C29A-43AB5750D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589" y="4983484"/>
            <a:ext cx="3431651" cy="16915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5B903F1-467E-E02B-E558-7B9F5B76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0236" y="4983484"/>
            <a:ext cx="2969632" cy="174861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05E4BE7-1DD8-C199-714D-BFDC3BEA14A5}"/>
              </a:ext>
            </a:extLst>
          </p:cNvPr>
          <p:cNvSpPr txBox="1"/>
          <p:nvPr/>
        </p:nvSpPr>
        <p:spPr>
          <a:xfrm>
            <a:off x="8212854" y="1265580"/>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1</a:t>
            </a:r>
          </a:p>
        </p:txBody>
      </p:sp>
      <p:sp>
        <p:nvSpPr>
          <p:cNvPr id="5" name="CaixaDeTexto 4">
            <a:extLst>
              <a:ext uri="{FF2B5EF4-FFF2-40B4-BE49-F238E27FC236}">
                <a16:creationId xmlns:a16="http://schemas.microsoft.com/office/drawing/2014/main" id="{70360A29-E084-0F39-461A-FBD40C7A7DE4}"/>
              </a:ext>
            </a:extLst>
          </p:cNvPr>
          <p:cNvSpPr txBox="1"/>
          <p:nvPr/>
        </p:nvSpPr>
        <p:spPr>
          <a:xfrm>
            <a:off x="9772023" y="4050649"/>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2</a:t>
            </a:r>
          </a:p>
        </p:txBody>
      </p:sp>
      <p:sp>
        <p:nvSpPr>
          <p:cNvPr id="6" name="CaixaDeTexto 5">
            <a:extLst>
              <a:ext uri="{FF2B5EF4-FFF2-40B4-BE49-F238E27FC236}">
                <a16:creationId xmlns:a16="http://schemas.microsoft.com/office/drawing/2014/main" id="{CC2E9C64-BBED-66B6-D931-07FDA22D5600}"/>
              </a:ext>
            </a:extLst>
          </p:cNvPr>
          <p:cNvSpPr txBox="1"/>
          <p:nvPr/>
        </p:nvSpPr>
        <p:spPr>
          <a:xfrm>
            <a:off x="7814564" y="5871398"/>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3</a:t>
            </a:r>
          </a:p>
        </p:txBody>
      </p:sp>
      <p:sp>
        <p:nvSpPr>
          <p:cNvPr id="7" name="CaixaDeTexto 6">
            <a:extLst>
              <a:ext uri="{FF2B5EF4-FFF2-40B4-BE49-F238E27FC236}">
                <a16:creationId xmlns:a16="http://schemas.microsoft.com/office/drawing/2014/main" id="{F990BA4D-1073-E4D5-BA78-5465C6102ED3}"/>
              </a:ext>
            </a:extLst>
          </p:cNvPr>
          <p:cNvSpPr txBox="1"/>
          <p:nvPr/>
        </p:nvSpPr>
        <p:spPr>
          <a:xfrm>
            <a:off x="3768986" y="6171776"/>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54491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normAutofit/>
          </a:bodyPr>
          <a:lstStyle/>
          <a:p>
            <a:r>
              <a:rPr lang="en-US" sz="4500"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77500" lnSpcReduction="20000"/>
          </a:bodyPr>
          <a:lstStyle/>
          <a:p>
            <a:pPr algn="just"/>
            <a:r>
              <a:rPr lang="en-US" dirty="0"/>
              <a:t>The choice of Scaler significantly impacts the performance of most regression models, as scores vary across different Scalers.</a:t>
            </a:r>
          </a:p>
          <a:p>
            <a:pPr algn="just"/>
            <a:endParaRPr lang="en-US" dirty="0"/>
          </a:p>
          <a:p>
            <a:pPr algn="just"/>
            <a:r>
              <a:rPr lang="en-US" dirty="0"/>
              <a:t>The "None" Scaler is used for some models, indicating that no data scaling was applied.  These models achieve mixed results, highlighting the potential benefit of data scaling in certain cases.</a:t>
            </a:r>
          </a:p>
          <a:p>
            <a:pPr algn="just"/>
            <a:endParaRPr lang="en-US" dirty="0"/>
          </a:p>
          <a:p>
            <a:pPr algn="just"/>
            <a:r>
              <a:rPr lang="en-US" dirty="0"/>
              <a:t>It is important to highlight that the testing process used to collect this data closely mirrors the conditions of the final Kaggle evaluation. However, this similarity gives rise to a specific challenge: in each season, an average of 13 teams compete, but only 8 secure a spot in the playoffs. Consequently, any misjudgment carries a substantial impact on the evaluation metrics. </a:t>
            </a:r>
          </a:p>
          <a:p>
            <a:pPr algn="just"/>
            <a:endParaRPr lang="en-US" dirty="0"/>
          </a:p>
          <a:p>
            <a:pPr algn="just"/>
            <a:r>
              <a:rPr lang="en-US" dirty="0"/>
              <a:t>For example, if the model anticipates the qualification of a team that does not make it, this single error accounts for 2/13 or 15,4% of the final accuracy value. This is because an erroneous prediction of a team's qualification implies the incorrect prediction that another team did not qualify when it should have, effectively doubling the impact of the mistake.</a:t>
            </a:r>
          </a:p>
          <a:p>
            <a:pPr algn="just"/>
            <a:endParaRPr lang="en-US" dirty="0"/>
          </a:p>
          <a:p>
            <a:pPr marL="0" indent="0" algn="just">
              <a:buNone/>
            </a:pPr>
            <a:r>
              <a:rPr lang="en-US" dirty="0"/>
              <a:t>In summary, the data obtained offers valuable insights into the performance of various Machine Learning models across different data scaling techniques. It highlights the importance of selecting appropriate Scalers for different models and tasks. Additionally, it indicates that some models are more robust across different Scalers, while others exhibit sensitivity to the choice of scaling method. </a:t>
            </a:r>
            <a:endParaRPr lang="pt-PT" dirty="0"/>
          </a:p>
        </p:txBody>
      </p:sp>
    </p:spTree>
    <p:extLst>
      <p:ext uri="{BB962C8B-B14F-4D97-AF65-F5344CB8AC3E}">
        <p14:creationId xmlns:p14="http://schemas.microsoft.com/office/powerpoint/2010/main" val="3462444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A6603-5DD0-7758-9FC2-9B7077297B02}"/>
              </a:ext>
            </a:extLst>
          </p:cNvPr>
          <p:cNvSpPr>
            <a:spLocks noGrp="1"/>
          </p:cNvSpPr>
          <p:nvPr>
            <p:ph type="title"/>
          </p:nvPr>
        </p:nvSpPr>
        <p:spPr/>
        <p:txBody>
          <a:bodyPr>
            <a:normAutofit/>
          </a:bodyPr>
          <a:lstStyle/>
          <a:p>
            <a:r>
              <a:rPr lang="pt-PT" sz="4500" dirty="0" err="1"/>
              <a:t>Feature’s</a:t>
            </a:r>
            <a:r>
              <a:rPr lang="pt-PT" sz="4500" dirty="0"/>
              <a:t> </a:t>
            </a:r>
            <a:r>
              <a:rPr lang="pt-PT" sz="4500" dirty="0" err="1"/>
              <a:t>Importance</a:t>
            </a:r>
            <a:r>
              <a:rPr lang="pt-PT" sz="4500" dirty="0"/>
              <a:t> </a:t>
            </a:r>
          </a:p>
        </p:txBody>
      </p:sp>
      <p:pic>
        <p:nvPicPr>
          <p:cNvPr id="5" name="Marcador de Posição de Conteúdo 4">
            <a:extLst>
              <a:ext uri="{FF2B5EF4-FFF2-40B4-BE49-F238E27FC236}">
                <a16:creationId xmlns:a16="http://schemas.microsoft.com/office/drawing/2014/main" id="{E1496025-CCB1-F28E-F92A-79365093272C}"/>
              </a:ext>
            </a:extLst>
          </p:cNvPr>
          <p:cNvPicPr>
            <a:picLocks noGrp="1" noChangeAspect="1"/>
          </p:cNvPicPr>
          <p:nvPr>
            <p:ph idx="1"/>
          </p:nvPr>
        </p:nvPicPr>
        <p:blipFill>
          <a:blip r:embed="rId2"/>
          <a:stretch>
            <a:fillRect/>
          </a:stretch>
        </p:blipFill>
        <p:spPr>
          <a:xfrm>
            <a:off x="1037072" y="1292958"/>
            <a:ext cx="5979548" cy="2600010"/>
          </a:xfrm>
        </p:spPr>
      </p:pic>
      <p:pic>
        <p:nvPicPr>
          <p:cNvPr id="7" name="Imagem 6">
            <a:extLst>
              <a:ext uri="{FF2B5EF4-FFF2-40B4-BE49-F238E27FC236}">
                <a16:creationId xmlns:a16="http://schemas.microsoft.com/office/drawing/2014/main" id="{791F08F5-5154-1B5B-28E9-B6CAE0CC3B0A}"/>
              </a:ext>
            </a:extLst>
          </p:cNvPr>
          <p:cNvPicPr>
            <a:picLocks noChangeAspect="1"/>
          </p:cNvPicPr>
          <p:nvPr/>
        </p:nvPicPr>
        <p:blipFill>
          <a:blip r:embed="rId3"/>
          <a:stretch>
            <a:fillRect/>
          </a:stretch>
        </p:blipFill>
        <p:spPr>
          <a:xfrm>
            <a:off x="5383216" y="4068147"/>
            <a:ext cx="6227992" cy="2678651"/>
          </a:xfrm>
          <a:prstGeom prst="rect">
            <a:avLst/>
          </a:prstGeom>
        </p:spPr>
      </p:pic>
      <p:sp>
        <p:nvSpPr>
          <p:cNvPr id="8" name="CaixaDeTexto 7">
            <a:extLst>
              <a:ext uri="{FF2B5EF4-FFF2-40B4-BE49-F238E27FC236}">
                <a16:creationId xmlns:a16="http://schemas.microsoft.com/office/drawing/2014/main" id="{5030777A-4ED9-078B-E780-795658BAC137}"/>
              </a:ext>
            </a:extLst>
          </p:cNvPr>
          <p:cNvSpPr txBox="1"/>
          <p:nvPr/>
        </p:nvSpPr>
        <p:spPr>
          <a:xfrm>
            <a:off x="7583365" y="1614195"/>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plot on the left shows the feature’s importance by weight plot for predicting the EFF for the players</a:t>
            </a:r>
          </a:p>
        </p:txBody>
      </p:sp>
      <p:sp>
        <p:nvSpPr>
          <p:cNvPr id="9" name="CaixaDeTexto 8">
            <a:extLst>
              <a:ext uri="{FF2B5EF4-FFF2-40B4-BE49-F238E27FC236}">
                <a16:creationId xmlns:a16="http://schemas.microsoft.com/office/drawing/2014/main" id="{097F7004-CC52-C5D9-9527-09CBC9C55D6B}"/>
              </a:ext>
            </a:extLst>
          </p:cNvPr>
          <p:cNvSpPr txBox="1"/>
          <p:nvPr/>
        </p:nvSpPr>
        <p:spPr>
          <a:xfrm>
            <a:off x="1438290" y="4591864"/>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plot on the right shows the feature’s importance by weight plot for predicting the DPR for the players</a:t>
            </a:r>
          </a:p>
        </p:txBody>
      </p:sp>
    </p:spTree>
    <p:extLst>
      <p:ext uri="{BB962C8B-B14F-4D97-AF65-F5344CB8AC3E}">
        <p14:creationId xmlns:p14="http://schemas.microsoft.com/office/powerpoint/2010/main" val="3690647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4EBB-CC82-BC79-CBC7-04446F22178E}"/>
              </a:ext>
            </a:extLst>
          </p:cNvPr>
          <p:cNvSpPr>
            <a:spLocks noGrp="1"/>
          </p:cNvSpPr>
          <p:nvPr>
            <p:ph type="title"/>
          </p:nvPr>
        </p:nvSpPr>
        <p:spPr/>
        <p:txBody>
          <a:bodyPr>
            <a:normAutofit/>
          </a:bodyPr>
          <a:lstStyle/>
          <a:p>
            <a:r>
              <a:rPr lang="pt-PT" sz="4500" dirty="0"/>
              <a:t>Game </a:t>
            </a:r>
            <a:r>
              <a:rPr lang="pt-PT" sz="4500" dirty="0" err="1"/>
              <a:t>simulation</a:t>
            </a:r>
            <a:r>
              <a:rPr lang="pt-PT" sz="4500" dirty="0"/>
              <a:t> </a:t>
            </a:r>
            <a:r>
              <a:rPr lang="pt-PT" sz="4500" dirty="0" err="1"/>
              <a:t>alternative</a:t>
            </a:r>
            <a:endParaRPr lang="pt-PT" sz="4500" dirty="0"/>
          </a:p>
        </p:txBody>
      </p:sp>
      <p:sp>
        <p:nvSpPr>
          <p:cNvPr id="3" name="Content Placeholder 2">
            <a:extLst>
              <a:ext uri="{FF2B5EF4-FFF2-40B4-BE49-F238E27FC236}">
                <a16:creationId xmlns:a16="http://schemas.microsoft.com/office/drawing/2014/main" id="{82023656-1E31-8B35-6B10-545D31AE2457}"/>
              </a:ext>
            </a:extLst>
          </p:cNvPr>
          <p:cNvSpPr>
            <a:spLocks noGrp="1"/>
          </p:cNvSpPr>
          <p:nvPr>
            <p:ph idx="1"/>
          </p:nvPr>
        </p:nvSpPr>
        <p:spPr>
          <a:xfrm>
            <a:off x="1251678" y="1362974"/>
            <a:ext cx="10178322" cy="4735901"/>
          </a:xfrm>
        </p:spPr>
        <p:txBody>
          <a:bodyPr>
            <a:normAutofit lnSpcReduction="10000"/>
          </a:bodyPr>
          <a:lstStyle/>
          <a:p>
            <a:r>
              <a:rPr lang="en-US" dirty="0"/>
              <a:t>Using the </a:t>
            </a:r>
            <a:r>
              <a:rPr lang="en-US" i="1" dirty="0" err="1"/>
              <a:t>series_post</a:t>
            </a:r>
            <a:r>
              <a:rPr lang="en-US" dirty="0"/>
              <a:t> </a:t>
            </a:r>
            <a:r>
              <a:rPr lang="en-US" dirty="0" err="1"/>
              <a:t>dataframe</a:t>
            </a:r>
            <a:r>
              <a:rPr lang="en-US" dirty="0"/>
              <a:t> we were able to create an alternative method of determining the teams going to the playoffs.</a:t>
            </a:r>
          </a:p>
          <a:p>
            <a:r>
              <a:rPr lang="en-US" dirty="0"/>
              <a:t>By using the individual games in the </a:t>
            </a:r>
            <a:r>
              <a:rPr lang="en-US" dirty="0" err="1"/>
              <a:t>series_post</a:t>
            </a:r>
            <a:r>
              <a:rPr lang="en-US" dirty="0"/>
              <a:t> we were able to create a model capable of predicting the odds of a particular team winning.</a:t>
            </a:r>
          </a:p>
          <a:p>
            <a:pPr lvl="1"/>
            <a:r>
              <a:rPr lang="en-US" dirty="0"/>
              <a:t>Data passed to the model: </a:t>
            </a:r>
          </a:p>
          <a:p>
            <a:pPr lvl="2"/>
            <a:r>
              <a:rPr lang="en-US" dirty="0"/>
              <a:t>Lagged: </a:t>
            </a:r>
            <a:r>
              <a:rPr lang="en-US" dirty="0">
                <a:solidFill>
                  <a:srgbClr val="6AAB73"/>
                </a:solidFill>
                <a:effectLst/>
              </a:rPr>
              <a:t>'</a:t>
            </a:r>
            <a:r>
              <a:rPr lang="en-US" dirty="0" err="1">
                <a:solidFill>
                  <a:srgbClr val="6AAB73"/>
                </a:solidFill>
                <a:effectLst/>
              </a:rPr>
              <a:t>RealTeamScore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defensive_performance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offensive_performance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gamesWLRatio</a:t>
            </a:r>
            <a:r>
              <a:rPr lang="en-US" dirty="0">
                <a:solidFill>
                  <a:srgbClr val="6AAB73"/>
                </a:solidFill>
                <a:effectLst/>
              </a:rPr>
              <a: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6AAB73"/>
                </a:solidFill>
                <a:effectLst/>
              </a:rPr>
              <a:t>'</a:t>
            </a:r>
            <a:r>
              <a:rPr lang="en-US" dirty="0" err="1">
                <a:solidFill>
                  <a:srgbClr val="6AAB73"/>
                </a:solidFill>
                <a:effectLst/>
              </a:rPr>
              <a:t>homeWLRatio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awayWLRatio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confWLRatio</a:t>
            </a:r>
            <a:r>
              <a:rPr lang="en-US" dirty="0">
                <a:solidFill>
                  <a:srgbClr val="6AAB73"/>
                </a:solidFill>
                <a:effectLst/>
              </a:rPr>
              <a:t>'</a:t>
            </a:r>
            <a:r>
              <a:rPr lang="en-US" dirty="0">
                <a:solidFill>
                  <a:srgbClr val="BCBEC4"/>
                </a:solidFill>
                <a:effectLst/>
              </a:rPr>
              <a:t>, </a:t>
            </a:r>
            <a:r>
              <a:rPr lang="en-US" dirty="0">
                <a:solidFill>
                  <a:srgbClr val="6AAB73"/>
                </a:solidFill>
                <a:effectLst/>
              </a:rPr>
              <a:t>'progress'</a:t>
            </a:r>
            <a:r>
              <a:rPr lang="en-US" dirty="0">
                <a:solidFill>
                  <a:srgbClr val="BCBEC4"/>
                </a:solidFill>
                <a:effectLst/>
              </a:rPr>
              <a:t>, </a:t>
            </a:r>
            <a:r>
              <a:rPr lang="en-US" dirty="0">
                <a:solidFill>
                  <a:srgbClr val="6AAB73"/>
                </a:solidFill>
                <a:effectLst/>
              </a:rPr>
              <a:t>'playoff’</a:t>
            </a:r>
          </a:p>
          <a:p>
            <a:pPr lvl="2"/>
            <a:r>
              <a:rPr lang="en-US" dirty="0"/>
              <a:t>Current: </a:t>
            </a:r>
            <a:r>
              <a:rPr lang="en-US" dirty="0">
                <a:solidFill>
                  <a:srgbClr val="6AAB73"/>
                </a:solidFill>
                <a:effectLst/>
              </a:rPr>
              <a:t>‘</a:t>
            </a:r>
            <a:r>
              <a:rPr lang="en-US" dirty="0" err="1">
                <a:solidFill>
                  <a:srgbClr val="6AAB73"/>
                </a:solidFill>
                <a:effectLst/>
              </a:rPr>
              <a:t>PredictedTeamScore</a:t>
            </a:r>
            <a:r>
              <a:rPr lang="en-US" dirty="0">
                <a:solidFill>
                  <a:srgbClr val="6AAB73"/>
                </a:solidFill>
                <a:effectLst/>
              </a:rPr>
              <a:t>’</a:t>
            </a:r>
          </a:p>
          <a:p>
            <a:r>
              <a:rPr lang="en-US" dirty="0"/>
              <a:t>With this model, we then ran simulations of the games for the standard season to determine the best teams.</a:t>
            </a:r>
          </a:p>
          <a:p>
            <a:r>
              <a:rPr lang="en-US" dirty="0"/>
              <a:t>Right from the start, we had doubts about this model due to the lack of individual game data (only 70 games to train and test on)</a:t>
            </a:r>
          </a:p>
          <a:p>
            <a:r>
              <a:rPr lang="en-US" dirty="0"/>
              <a:t>The obtained results proved that this approach is not reliable:</a:t>
            </a:r>
          </a:p>
        </p:txBody>
      </p:sp>
      <p:sp>
        <p:nvSpPr>
          <p:cNvPr id="4" name="TextBox 3">
            <a:extLst>
              <a:ext uri="{FF2B5EF4-FFF2-40B4-BE49-F238E27FC236}">
                <a16:creationId xmlns:a16="http://schemas.microsoft.com/office/drawing/2014/main" id="{68906AA2-978F-24FF-B6F5-97ACB4EBD67F}"/>
              </a:ext>
            </a:extLst>
          </p:cNvPr>
          <p:cNvSpPr txBox="1"/>
          <p:nvPr/>
        </p:nvSpPr>
        <p:spPr>
          <a:xfrm>
            <a:off x="1431985" y="5848709"/>
            <a:ext cx="6556075" cy="1415772"/>
          </a:xfrm>
          <a:prstGeom prst="rect">
            <a:avLst/>
          </a:prstGeom>
          <a:noFill/>
        </p:spPr>
        <p:txBody>
          <a:bodyPr wrap="square" numCol="2" rtlCol="0">
            <a:spAutoFit/>
          </a:bodyPr>
          <a:lstStyle/>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Accuracy: 69.2 %</a:t>
            </a:r>
          </a:p>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Precision: 75%</a:t>
            </a:r>
          </a:p>
          <a:p>
            <a:pPr marL="742950" lvl="1" indent="-285750" algn="just">
              <a:buFont typeface="Gill Sans MT" panose="020B0502020104020203" pitchFamily="34" charset="0"/>
              <a:buChar char="–"/>
            </a:pPr>
            <a:endParaRPr lang="en-US" sz="1600" dirty="0"/>
          </a:p>
          <a:p>
            <a:pPr marL="742950" lvl="1" indent="-285750" algn="just">
              <a:buFont typeface="Gill Sans MT" panose="020B0502020104020203" pitchFamily="34" charset="0"/>
              <a:buChar char="–"/>
            </a:pPr>
            <a:endParaRPr lang="en-US" sz="1600" dirty="0"/>
          </a:p>
          <a:p>
            <a:pPr marL="742950" lvl="1" indent="-285750" algn="just">
              <a:buFont typeface="Gill Sans MT" panose="020B0502020104020203" pitchFamily="34" charset="0"/>
              <a:buChar char="–"/>
            </a:pPr>
            <a:endParaRPr lang="en-US" sz="1600" dirty="0"/>
          </a:p>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Recall: 75%</a:t>
            </a:r>
          </a:p>
          <a:p>
            <a:pPr marL="742950" lvl="1" indent="-285750" algn="just">
              <a:buFont typeface="Gill Sans MT" panose="020B0502020104020203" pitchFamily="34" charset="0"/>
              <a:buChar char="–"/>
            </a:pPr>
            <a:r>
              <a:rPr lang="en-US" dirty="0">
                <a:solidFill>
                  <a:prstClr val="black">
                    <a:lumMod val="65000"/>
                    <a:lumOff val="35000"/>
                  </a:prstClr>
                </a:solidFill>
                <a:latin typeface="Gill Sans MT" panose="020B0502020104020203"/>
              </a:rPr>
              <a:t>F1 Score: 75%</a:t>
            </a:r>
            <a:endParaRPr lang="en-US" sz="1600" dirty="0"/>
          </a:p>
          <a:p>
            <a:pPr marL="285750" indent="-285750" algn="just">
              <a:buFont typeface="Gill Sans MT" panose="020B0502020104020203" pitchFamily="34" charset="0"/>
              <a:buChar char="–"/>
            </a:pPr>
            <a:endParaRPr lang="pt-PT" sz="1600" dirty="0"/>
          </a:p>
        </p:txBody>
      </p:sp>
    </p:spTree>
    <p:extLst>
      <p:ext uri="{BB962C8B-B14F-4D97-AF65-F5344CB8AC3E}">
        <p14:creationId xmlns:p14="http://schemas.microsoft.com/office/powerpoint/2010/main" val="3577035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8D37D-7F4A-7852-2DD3-260353F40479}"/>
              </a:ext>
            </a:extLst>
          </p:cNvPr>
          <p:cNvSpPr>
            <a:spLocks noGrp="1"/>
          </p:cNvSpPr>
          <p:nvPr>
            <p:ph type="title"/>
          </p:nvPr>
        </p:nvSpPr>
        <p:spPr/>
        <p:txBody>
          <a:bodyPr>
            <a:normAutofit/>
          </a:bodyPr>
          <a:lstStyle/>
          <a:p>
            <a:r>
              <a:rPr lang="pt-PT" sz="4500" dirty="0"/>
              <a:t>Technologies/</a:t>
            </a:r>
            <a:r>
              <a:rPr lang="pt-PT" sz="4500" dirty="0" err="1"/>
              <a:t>tools</a:t>
            </a:r>
            <a:r>
              <a:rPr lang="pt-PT" sz="4500" dirty="0"/>
              <a:t> </a:t>
            </a:r>
          </a:p>
        </p:txBody>
      </p:sp>
      <p:sp>
        <p:nvSpPr>
          <p:cNvPr id="3" name="Marcador de Posição de Conteúdo 2">
            <a:extLst>
              <a:ext uri="{FF2B5EF4-FFF2-40B4-BE49-F238E27FC236}">
                <a16:creationId xmlns:a16="http://schemas.microsoft.com/office/drawing/2014/main" id="{6DA1C2BF-BD8C-555D-024C-90D4CD782249}"/>
              </a:ext>
            </a:extLst>
          </p:cNvPr>
          <p:cNvSpPr>
            <a:spLocks noGrp="1"/>
          </p:cNvSpPr>
          <p:nvPr>
            <p:ph idx="1"/>
          </p:nvPr>
        </p:nvSpPr>
        <p:spPr/>
        <p:txBody>
          <a:bodyPr/>
          <a:lstStyle/>
          <a:p>
            <a:r>
              <a:rPr lang="en-US" dirty="0"/>
              <a:t>To make this project, we used different technologies like libraries to draw plots or libraries specific for Machine Learning:</a:t>
            </a:r>
          </a:p>
          <a:p>
            <a:pPr lvl="1"/>
            <a:r>
              <a:rPr lang="en-US" b="1" dirty="0"/>
              <a:t>Pandas</a:t>
            </a:r>
            <a:r>
              <a:rPr lang="en-US" dirty="0"/>
              <a:t> – Data manipulation by using </a:t>
            </a:r>
            <a:r>
              <a:rPr lang="en-US" dirty="0" err="1"/>
              <a:t>Dataframes</a:t>
            </a:r>
            <a:r>
              <a:rPr lang="en-US" dirty="0"/>
              <a:t> and analysis</a:t>
            </a:r>
          </a:p>
          <a:p>
            <a:pPr lvl="1"/>
            <a:r>
              <a:rPr lang="en-US" b="1" dirty="0" err="1"/>
              <a:t>SciKit</a:t>
            </a:r>
            <a:r>
              <a:rPr lang="en-US" b="1" dirty="0"/>
              <a:t> Learn </a:t>
            </a:r>
            <a:r>
              <a:rPr lang="en-US" dirty="0"/>
              <a:t>– Machine  Learning</a:t>
            </a:r>
          </a:p>
          <a:p>
            <a:pPr lvl="1"/>
            <a:r>
              <a:rPr lang="en-US" b="1" dirty="0" err="1"/>
              <a:t>Numpy</a:t>
            </a:r>
            <a:r>
              <a:rPr lang="en-US" dirty="0"/>
              <a:t> – Numerical computing in some special cases</a:t>
            </a:r>
          </a:p>
          <a:p>
            <a:pPr lvl="1"/>
            <a:r>
              <a:rPr lang="en-US" b="1" dirty="0" err="1"/>
              <a:t>MatPlotLib</a:t>
            </a:r>
            <a:r>
              <a:rPr lang="en-US" b="1" dirty="0"/>
              <a:t> </a:t>
            </a:r>
            <a:r>
              <a:rPr lang="en-US" dirty="0"/>
              <a:t>– Plot drawing and visualization</a:t>
            </a:r>
          </a:p>
          <a:p>
            <a:pPr lvl="1"/>
            <a:r>
              <a:rPr lang="en-US" b="1" dirty="0"/>
              <a:t>Seaborn</a:t>
            </a:r>
            <a:r>
              <a:rPr lang="en-US" dirty="0"/>
              <a:t> – Data visualization integrated with </a:t>
            </a:r>
            <a:r>
              <a:rPr lang="en-US" dirty="0" err="1"/>
              <a:t>MatPlotLib</a:t>
            </a:r>
            <a:endParaRPr lang="en-US" dirty="0"/>
          </a:p>
          <a:p>
            <a:pPr lvl="1"/>
            <a:r>
              <a:rPr lang="en-US" b="1" dirty="0"/>
              <a:t>Math</a:t>
            </a:r>
            <a:r>
              <a:rPr lang="en-US" dirty="0"/>
              <a:t> – Mathematical Functions</a:t>
            </a:r>
          </a:p>
        </p:txBody>
      </p:sp>
      <p:pic>
        <p:nvPicPr>
          <p:cNvPr id="1028" name="Picture 4">
            <a:extLst>
              <a:ext uri="{FF2B5EF4-FFF2-40B4-BE49-F238E27FC236}">
                <a16:creationId xmlns:a16="http://schemas.microsoft.com/office/drawing/2014/main" id="{AD44E972-5FF7-5644-0AD5-F90B00886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8" y="5550707"/>
            <a:ext cx="2839452"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D9A5F3-E7CF-2DA5-0586-D7BFFBE2D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691" y="5419251"/>
            <a:ext cx="2130618"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 jmv74211/matplotlib: Matplotlib documentation and python code  examples">
            <a:extLst>
              <a:ext uri="{FF2B5EF4-FFF2-40B4-BE49-F238E27FC236}">
                <a16:creationId xmlns:a16="http://schemas.microsoft.com/office/drawing/2014/main" id="{D7D632D3-7D28-2565-65C1-B083204EC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506" y="5550707"/>
            <a:ext cx="3082759" cy="115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135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0513C-C225-5E01-32C2-1DBBB818D1AE}"/>
              </a:ext>
            </a:extLst>
          </p:cNvPr>
          <p:cNvSpPr>
            <a:spLocks noGrp="1"/>
          </p:cNvSpPr>
          <p:nvPr>
            <p:ph type="title"/>
          </p:nvPr>
        </p:nvSpPr>
        <p:spPr/>
        <p:txBody>
          <a:bodyPr>
            <a:normAutofit/>
          </a:bodyPr>
          <a:lstStyle/>
          <a:p>
            <a:r>
              <a:rPr lang="pt-PT" sz="4500" dirty="0" err="1"/>
              <a:t>rEFERENCES</a:t>
            </a:r>
            <a:endParaRPr lang="pt-PT" sz="4500" dirty="0"/>
          </a:p>
        </p:txBody>
      </p:sp>
      <p:sp>
        <p:nvSpPr>
          <p:cNvPr id="3" name="Marcador de Posição de Conteúdo 2">
            <a:extLst>
              <a:ext uri="{FF2B5EF4-FFF2-40B4-BE49-F238E27FC236}">
                <a16:creationId xmlns:a16="http://schemas.microsoft.com/office/drawing/2014/main" id="{D6929083-65DC-1CBA-425C-8C92E5D137F5}"/>
              </a:ext>
            </a:extLst>
          </p:cNvPr>
          <p:cNvSpPr>
            <a:spLocks noGrp="1"/>
          </p:cNvSpPr>
          <p:nvPr>
            <p:ph idx="1"/>
          </p:nvPr>
        </p:nvSpPr>
        <p:spPr/>
        <p:txBody>
          <a:bodyPr/>
          <a:lstStyle/>
          <a:p>
            <a:r>
              <a:rPr lang="pt-PT" dirty="0">
                <a:hlinkClick r:id="rId2"/>
              </a:rPr>
              <a:t>https://en.wikipedia.org/wiki/Efficiency_(basketball)</a:t>
            </a:r>
            <a:endParaRPr lang="pt-PT" dirty="0"/>
          </a:p>
          <a:p>
            <a:r>
              <a:rPr lang="pt-PT" dirty="0">
                <a:hlinkClick r:id="rId3"/>
              </a:rPr>
              <a:t>https://machinelearningmastery.com/machine-learning-in-python-step-by-step/</a:t>
            </a:r>
            <a:endParaRPr lang="pt-PT" dirty="0"/>
          </a:p>
          <a:p>
            <a:r>
              <a:rPr lang="pt-PT" dirty="0">
                <a:hlinkClick r:id="rId4"/>
              </a:rPr>
              <a:t>https://realpython.com/python-data-cleaning-numpy-pandas/</a:t>
            </a:r>
            <a:endParaRPr lang="pt-PT" dirty="0"/>
          </a:p>
          <a:p>
            <a:r>
              <a:rPr lang="pt-PT" dirty="0">
                <a:hlinkClick r:id="rId5"/>
              </a:rPr>
              <a:t>https://www.nba.com/stats/help/glossary</a:t>
            </a:r>
            <a:endParaRPr lang="pt-PT" dirty="0"/>
          </a:p>
          <a:p>
            <a:r>
              <a:rPr lang="pt-PT" dirty="0">
                <a:hlinkClick r:id="rId6"/>
              </a:rPr>
              <a:t>https://www.datacamp.com/tutorial/matplotlib-tutorial-python</a:t>
            </a:r>
            <a:endParaRPr lang="pt-PT" dirty="0"/>
          </a:p>
          <a:p>
            <a:endParaRPr lang="pt-PT" dirty="0"/>
          </a:p>
        </p:txBody>
      </p:sp>
    </p:spTree>
    <p:extLst>
      <p:ext uri="{BB962C8B-B14F-4D97-AF65-F5344CB8AC3E}">
        <p14:creationId xmlns:p14="http://schemas.microsoft.com/office/powerpoint/2010/main" val="98702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4D822-49A5-1D1D-B288-7FCCE56A124D}"/>
              </a:ext>
            </a:extLst>
          </p:cNvPr>
          <p:cNvSpPr>
            <a:spLocks noGrp="1"/>
          </p:cNvSpPr>
          <p:nvPr>
            <p:ph type="title"/>
          </p:nvPr>
        </p:nvSpPr>
        <p:spPr/>
        <p:txBody>
          <a:bodyPr>
            <a:normAutofit/>
          </a:bodyPr>
          <a:lstStyle/>
          <a:p>
            <a:r>
              <a:rPr lang="pt-PT" sz="4500" dirty="0" err="1"/>
              <a:t>Exploratory</a:t>
            </a:r>
            <a:r>
              <a:rPr lang="pt-PT" sz="4500" dirty="0"/>
              <a:t> Data </a:t>
            </a:r>
            <a:r>
              <a:rPr lang="pt-PT" sz="4500" dirty="0" err="1"/>
              <a:t>Analysis</a:t>
            </a:r>
            <a:r>
              <a:rPr lang="pt-PT" sz="4500" dirty="0"/>
              <a:t> 2/2</a:t>
            </a:r>
          </a:p>
        </p:txBody>
      </p:sp>
      <p:graphicFrame>
        <p:nvGraphicFramePr>
          <p:cNvPr id="8" name="Marcador de Posição de Conteúdo 7">
            <a:extLst>
              <a:ext uri="{FF2B5EF4-FFF2-40B4-BE49-F238E27FC236}">
                <a16:creationId xmlns:a16="http://schemas.microsoft.com/office/drawing/2014/main" id="{CD07FEB5-D00A-00DC-5E9F-A0A9A801C8CB}"/>
              </a:ext>
            </a:extLst>
          </p:cNvPr>
          <p:cNvGraphicFramePr>
            <a:graphicFrameLocks noGrp="1"/>
          </p:cNvGraphicFramePr>
          <p:nvPr>
            <p:ph idx="1"/>
            <p:extLst>
              <p:ext uri="{D42A27DB-BD31-4B8C-83A1-F6EECF244321}">
                <p14:modId xmlns:p14="http://schemas.microsoft.com/office/powerpoint/2010/main" val="3979945754"/>
              </p:ext>
            </p:extLst>
          </p:nvPr>
        </p:nvGraphicFramePr>
        <p:xfrm>
          <a:off x="10036992" y="258848"/>
          <a:ext cx="1852840" cy="4535372"/>
        </p:xfrm>
        <a:graphic>
          <a:graphicData uri="http://schemas.openxmlformats.org/drawingml/2006/table">
            <a:tbl>
              <a:tblPr firstRow="1" bandRow="1">
                <a:tableStyleId>{5C22544A-7EE6-4342-B048-85BDC9FD1C3A}</a:tableStyleId>
              </a:tblPr>
              <a:tblGrid>
                <a:gridCol w="958798">
                  <a:extLst>
                    <a:ext uri="{9D8B030D-6E8A-4147-A177-3AD203B41FA5}">
                      <a16:colId xmlns:a16="http://schemas.microsoft.com/office/drawing/2014/main" val="506580901"/>
                    </a:ext>
                  </a:extLst>
                </a:gridCol>
                <a:gridCol w="894042">
                  <a:extLst>
                    <a:ext uri="{9D8B030D-6E8A-4147-A177-3AD203B41FA5}">
                      <a16:colId xmlns:a16="http://schemas.microsoft.com/office/drawing/2014/main" val="3847829730"/>
                    </a:ext>
                  </a:extLst>
                </a:gridCol>
              </a:tblGrid>
              <a:tr h="0">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Appearances</a:t>
                      </a:r>
                      <a:endParaRPr lang="pt-PT" sz="900" dirty="0"/>
                    </a:p>
                  </a:txBody>
                  <a:tcPr/>
                </a:tc>
                <a:extLst>
                  <a:ext uri="{0D108BD9-81ED-4DB2-BD59-A6C34878D82A}">
                    <a16:rowId xmlns:a16="http://schemas.microsoft.com/office/drawing/2014/main" val="3442929014"/>
                  </a:ext>
                </a:extLst>
              </a:tr>
              <a:tr h="0">
                <a:tc>
                  <a:txBody>
                    <a:bodyPr/>
                    <a:lstStyle/>
                    <a:p>
                      <a:pPr algn="ctr"/>
                      <a:r>
                        <a:rPr lang="pt-PT" sz="900" dirty="0"/>
                        <a:t>0 LAS</a:t>
                      </a:r>
                    </a:p>
                  </a:txBody>
                  <a:tcPr/>
                </a:tc>
                <a:tc>
                  <a:txBody>
                    <a:bodyPr/>
                    <a:lstStyle/>
                    <a:p>
                      <a:pPr algn="ctr"/>
                      <a:r>
                        <a:rPr lang="pt-PT" sz="900" dirty="0"/>
                        <a:t>9</a:t>
                      </a:r>
                    </a:p>
                  </a:txBody>
                  <a:tcPr/>
                </a:tc>
                <a:extLst>
                  <a:ext uri="{0D108BD9-81ED-4DB2-BD59-A6C34878D82A}">
                    <a16:rowId xmlns:a16="http://schemas.microsoft.com/office/drawing/2014/main" val="3466970503"/>
                  </a:ext>
                </a:extLst>
              </a:tr>
              <a:tr h="187569">
                <a:tc>
                  <a:txBody>
                    <a:bodyPr/>
                    <a:lstStyle/>
                    <a:p>
                      <a:pPr algn="ctr"/>
                      <a:r>
                        <a:rPr lang="pt-PT" sz="900" dirty="0"/>
                        <a:t>1 SAC</a:t>
                      </a:r>
                    </a:p>
                  </a:txBody>
                  <a:tcPr/>
                </a:tc>
                <a:tc>
                  <a:txBody>
                    <a:bodyPr/>
                    <a:lstStyle/>
                    <a:p>
                      <a:pPr algn="ctr"/>
                      <a:r>
                        <a:rPr lang="pt-PT" sz="900" dirty="0"/>
                        <a:t>8</a:t>
                      </a:r>
                    </a:p>
                  </a:txBody>
                  <a:tcPr/>
                </a:tc>
                <a:extLst>
                  <a:ext uri="{0D108BD9-81ED-4DB2-BD59-A6C34878D82A}">
                    <a16:rowId xmlns:a16="http://schemas.microsoft.com/office/drawing/2014/main" val="3064592678"/>
                  </a:ext>
                </a:extLst>
              </a:tr>
              <a:tr h="0">
                <a:tc>
                  <a:txBody>
                    <a:bodyPr/>
                    <a:lstStyle/>
                    <a:p>
                      <a:pPr algn="ctr"/>
                      <a:r>
                        <a:rPr lang="pt-PT" sz="900" dirty="0"/>
                        <a:t>2 DET</a:t>
                      </a:r>
                    </a:p>
                  </a:txBody>
                  <a:tcPr/>
                </a:tc>
                <a:tc>
                  <a:txBody>
                    <a:bodyPr/>
                    <a:lstStyle/>
                    <a:p>
                      <a:pPr algn="ctr"/>
                      <a:r>
                        <a:rPr lang="pt-PT" sz="900" dirty="0"/>
                        <a:t>7</a:t>
                      </a:r>
                    </a:p>
                  </a:txBody>
                  <a:tcPr/>
                </a:tc>
                <a:extLst>
                  <a:ext uri="{0D108BD9-81ED-4DB2-BD59-A6C34878D82A}">
                    <a16:rowId xmlns:a16="http://schemas.microsoft.com/office/drawing/2014/main" val="754407371"/>
                  </a:ext>
                </a:extLst>
              </a:tr>
              <a:tr h="0">
                <a:tc>
                  <a:txBody>
                    <a:bodyPr/>
                    <a:lstStyle/>
                    <a:p>
                      <a:pPr algn="ctr"/>
                      <a:r>
                        <a:rPr lang="pt-PT" sz="900" dirty="0"/>
                        <a:t>3 NYK</a:t>
                      </a:r>
                    </a:p>
                  </a:txBody>
                  <a:tcPr/>
                </a:tc>
                <a:tc>
                  <a:txBody>
                    <a:bodyPr/>
                    <a:lstStyle/>
                    <a:p>
                      <a:pPr algn="ctr"/>
                      <a:r>
                        <a:rPr lang="pt-PT" sz="900" dirty="0"/>
                        <a:t>7</a:t>
                      </a:r>
                    </a:p>
                  </a:txBody>
                  <a:tcPr/>
                </a:tc>
                <a:extLst>
                  <a:ext uri="{0D108BD9-81ED-4DB2-BD59-A6C34878D82A}">
                    <a16:rowId xmlns:a16="http://schemas.microsoft.com/office/drawing/2014/main" val="626855269"/>
                  </a:ext>
                </a:extLst>
              </a:tr>
              <a:tr h="256006">
                <a:tc>
                  <a:txBody>
                    <a:bodyPr/>
                    <a:lstStyle/>
                    <a:p>
                      <a:pPr algn="ctr"/>
                      <a:r>
                        <a:rPr lang="pt-PT" sz="900" dirty="0"/>
                        <a:t>4 SEA</a:t>
                      </a:r>
                    </a:p>
                  </a:txBody>
                  <a:tcPr/>
                </a:tc>
                <a:tc>
                  <a:txBody>
                    <a:bodyPr/>
                    <a:lstStyle/>
                    <a:p>
                      <a:pPr algn="ctr"/>
                      <a:r>
                        <a:rPr lang="pt-PT" sz="900" dirty="0"/>
                        <a:t>7</a:t>
                      </a:r>
                    </a:p>
                  </a:txBody>
                  <a:tcPr/>
                </a:tc>
                <a:extLst>
                  <a:ext uri="{0D108BD9-81ED-4DB2-BD59-A6C34878D82A}">
                    <a16:rowId xmlns:a16="http://schemas.microsoft.com/office/drawing/2014/main" val="3726684171"/>
                  </a:ext>
                </a:extLst>
              </a:tr>
              <a:tr h="0">
                <a:tc>
                  <a:txBody>
                    <a:bodyPr/>
                    <a:lstStyle/>
                    <a:p>
                      <a:pPr algn="ctr"/>
                      <a:r>
                        <a:rPr lang="pt-PT" sz="900" dirty="0"/>
                        <a:t>5 CON</a:t>
                      </a:r>
                    </a:p>
                  </a:txBody>
                  <a:tcPr/>
                </a:tc>
                <a:tc>
                  <a:txBody>
                    <a:bodyPr/>
                    <a:lstStyle/>
                    <a:p>
                      <a:pPr algn="ctr"/>
                      <a:r>
                        <a:rPr lang="pt-PT" sz="900" dirty="0"/>
                        <a:t>6</a:t>
                      </a:r>
                    </a:p>
                  </a:txBody>
                  <a:tcPr/>
                </a:tc>
                <a:extLst>
                  <a:ext uri="{0D108BD9-81ED-4DB2-BD59-A6C34878D82A}">
                    <a16:rowId xmlns:a16="http://schemas.microsoft.com/office/drawing/2014/main" val="2282337528"/>
                  </a:ext>
                </a:extLst>
              </a:tr>
              <a:tr h="0">
                <a:tc>
                  <a:txBody>
                    <a:bodyPr/>
                    <a:lstStyle/>
                    <a:p>
                      <a:pPr algn="ctr"/>
                      <a:r>
                        <a:rPr lang="pt-PT" sz="900" dirty="0"/>
                        <a:t>6 HOU</a:t>
                      </a:r>
                    </a:p>
                  </a:txBody>
                  <a:tcPr/>
                </a:tc>
                <a:tc>
                  <a:txBody>
                    <a:bodyPr/>
                    <a:lstStyle/>
                    <a:p>
                      <a:pPr algn="ctr"/>
                      <a:r>
                        <a:rPr lang="pt-PT" sz="900" dirty="0"/>
                        <a:t>6</a:t>
                      </a:r>
                    </a:p>
                  </a:txBody>
                  <a:tcPr/>
                </a:tc>
                <a:extLst>
                  <a:ext uri="{0D108BD9-81ED-4DB2-BD59-A6C34878D82A}">
                    <a16:rowId xmlns:a16="http://schemas.microsoft.com/office/drawing/2014/main" val="2557577668"/>
                  </a:ext>
                </a:extLst>
              </a:tr>
              <a:tr h="0">
                <a:tc>
                  <a:txBody>
                    <a:bodyPr/>
                    <a:lstStyle/>
                    <a:p>
                      <a:pPr algn="ctr"/>
                      <a:r>
                        <a:rPr lang="pt-PT" sz="900" dirty="0"/>
                        <a:t>7 IND</a:t>
                      </a:r>
                    </a:p>
                  </a:txBody>
                  <a:tcPr/>
                </a:tc>
                <a:tc>
                  <a:txBody>
                    <a:bodyPr/>
                    <a:lstStyle/>
                    <a:p>
                      <a:pPr algn="ctr"/>
                      <a:r>
                        <a:rPr lang="pt-PT" sz="900" dirty="0"/>
                        <a:t>6</a:t>
                      </a:r>
                    </a:p>
                  </a:txBody>
                  <a:tcPr/>
                </a:tc>
                <a:extLst>
                  <a:ext uri="{0D108BD9-81ED-4DB2-BD59-A6C34878D82A}">
                    <a16:rowId xmlns:a16="http://schemas.microsoft.com/office/drawing/2014/main" val="1475621881"/>
                  </a:ext>
                </a:extLst>
              </a:tr>
              <a:tr h="0">
                <a:tc>
                  <a:txBody>
                    <a:bodyPr/>
                    <a:lstStyle/>
                    <a:p>
                      <a:pPr algn="ctr"/>
                      <a:r>
                        <a:rPr lang="pt-PT" sz="900" dirty="0"/>
                        <a:t>8 WAS</a:t>
                      </a:r>
                    </a:p>
                  </a:txBody>
                  <a:tcPr/>
                </a:tc>
                <a:tc>
                  <a:txBody>
                    <a:bodyPr/>
                    <a:lstStyle/>
                    <a:p>
                      <a:pPr algn="ctr"/>
                      <a:r>
                        <a:rPr lang="pt-PT" sz="900" dirty="0"/>
                        <a:t>5</a:t>
                      </a:r>
                    </a:p>
                  </a:txBody>
                  <a:tcPr/>
                </a:tc>
                <a:extLst>
                  <a:ext uri="{0D108BD9-81ED-4DB2-BD59-A6C34878D82A}">
                    <a16:rowId xmlns:a16="http://schemas.microsoft.com/office/drawing/2014/main" val="488909389"/>
                  </a:ext>
                </a:extLst>
              </a:tr>
              <a:tr h="256006">
                <a:tc>
                  <a:txBody>
                    <a:bodyPr/>
                    <a:lstStyle/>
                    <a:p>
                      <a:pPr algn="ctr"/>
                      <a:r>
                        <a:rPr lang="pt-PT" sz="900" dirty="0"/>
                        <a:t>9 SAS</a:t>
                      </a:r>
                    </a:p>
                  </a:txBody>
                  <a:tcPr/>
                </a:tc>
                <a:tc>
                  <a:txBody>
                    <a:bodyPr/>
                    <a:lstStyle/>
                    <a:p>
                      <a:pPr algn="ctr"/>
                      <a:r>
                        <a:rPr lang="pt-PT" sz="900" dirty="0"/>
                        <a:t>3</a:t>
                      </a:r>
                    </a:p>
                  </a:txBody>
                  <a:tcPr/>
                </a:tc>
                <a:extLst>
                  <a:ext uri="{0D108BD9-81ED-4DB2-BD59-A6C34878D82A}">
                    <a16:rowId xmlns:a16="http://schemas.microsoft.com/office/drawing/2014/main" val="3055485364"/>
                  </a:ext>
                </a:extLst>
              </a:tr>
              <a:tr h="0">
                <a:tc>
                  <a:txBody>
                    <a:bodyPr/>
                    <a:lstStyle/>
                    <a:p>
                      <a:pPr algn="ctr"/>
                      <a:r>
                        <a:rPr lang="pt-PT" sz="900" dirty="0"/>
                        <a:t>10 CLE</a:t>
                      </a:r>
                    </a:p>
                  </a:txBody>
                  <a:tcPr/>
                </a:tc>
                <a:tc>
                  <a:txBody>
                    <a:bodyPr/>
                    <a:lstStyle/>
                    <a:p>
                      <a:pPr algn="ctr"/>
                      <a:r>
                        <a:rPr lang="pt-PT" sz="900" dirty="0"/>
                        <a:t>3</a:t>
                      </a:r>
                    </a:p>
                  </a:txBody>
                  <a:tcPr/>
                </a:tc>
                <a:extLst>
                  <a:ext uri="{0D108BD9-81ED-4DB2-BD59-A6C34878D82A}">
                    <a16:rowId xmlns:a16="http://schemas.microsoft.com/office/drawing/2014/main" val="3547136507"/>
                  </a:ext>
                </a:extLst>
              </a:tr>
              <a:tr h="0">
                <a:tc>
                  <a:txBody>
                    <a:bodyPr/>
                    <a:lstStyle/>
                    <a:p>
                      <a:pPr algn="ctr"/>
                      <a:r>
                        <a:rPr lang="pt-PT" sz="900" dirty="0"/>
                        <a:t>11 CHA</a:t>
                      </a:r>
                    </a:p>
                  </a:txBody>
                  <a:tcPr/>
                </a:tc>
                <a:tc>
                  <a:txBody>
                    <a:bodyPr/>
                    <a:lstStyle/>
                    <a:p>
                      <a:pPr algn="ctr"/>
                      <a:r>
                        <a:rPr lang="pt-PT" sz="900" dirty="0"/>
                        <a:t>3</a:t>
                      </a:r>
                    </a:p>
                  </a:txBody>
                  <a:tcPr/>
                </a:tc>
                <a:extLst>
                  <a:ext uri="{0D108BD9-81ED-4DB2-BD59-A6C34878D82A}">
                    <a16:rowId xmlns:a16="http://schemas.microsoft.com/office/drawing/2014/main" val="524139664"/>
                  </a:ext>
                </a:extLst>
              </a:tr>
              <a:tr h="0">
                <a:tc>
                  <a:txBody>
                    <a:bodyPr/>
                    <a:lstStyle/>
                    <a:p>
                      <a:pPr algn="ctr"/>
                      <a:r>
                        <a:rPr lang="pt-PT" sz="900" dirty="0"/>
                        <a:t>12 PHO</a:t>
                      </a:r>
                    </a:p>
                  </a:txBody>
                  <a:tcPr/>
                </a:tc>
                <a:tc>
                  <a:txBody>
                    <a:bodyPr/>
                    <a:lstStyle/>
                    <a:p>
                      <a:pPr algn="ctr"/>
                      <a:r>
                        <a:rPr lang="pt-PT" sz="900" dirty="0"/>
                        <a:t>3</a:t>
                      </a:r>
                    </a:p>
                  </a:txBody>
                  <a:tcPr/>
                </a:tc>
                <a:extLst>
                  <a:ext uri="{0D108BD9-81ED-4DB2-BD59-A6C34878D82A}">
                    <a16:rowId xmlns:a16="http://schemas.microsoft.com/office/drawing/2014/main" val="3280349417"/>
                  </a:ext>
                </a:extLst>
              </a:tr>
              <a:tr h="0">
                <a:tc>
                  <a:txBody>
                    <a:bodyPr/>
                    <a:lstStyle/>
                    <a:p>
                      <a:pPr algn="ctr"/>
                      <a:r>
                        <a:rPr lang="pt-PT" sz="900" dirty="0"/>
                        <a:t>13 UTA</a:t>
                      </a:r>
                    </a:p>
                  </a:txBody>
                  <a:tcPr/>
                </a:tc>
                <a:tc>
                  <a:txBody>
                    <a:bodyPr/>
                    <a:lstStyle/>
                    <a:p>
                      <a:pPr algn="ctr"/>
                      <a:r>
                        <a:rPr lang="pt-PT" sz="900" dirty="0"/>
                        <a:t>2</a:t>
                      </a:r>
                    </a:p>
                  </a:txBody>
                  <a:tcPr/>
                </a:tc>
                <a:extLst>
                  <a:ext uri="{0D108BD9-81ED-4DB2-BD59-A6C34878D82A}">
                    <a16:rowId xmlns:a16="http://schemas.microsoft.com/office/drawing/2014/main" val="3246563886"/>
                  </a:ext>
                </a:extLst>
              </a:tr>
              <a:tr h="0">
                <a:tc>
                  <a:txBody>
                    <a:bodyPr/>
                    <a:lstStyle/>
                    <a:p>
                      <a:pPr algn="ctr"/>
                      <a:r>
                        <a:rPr lang="pt-PT" sz="900" dirty="0"/>
                        <a:t>14 MIN</a:t>
                      </a:r>
                    </a:p>
                  </a:txBody>
                  <a:tcPr/>
                </a:tc>
                <a:tc>
                  <a:txBody>
                    <a:bodyPr/>
                    <a:lstStyle/>
                    <a:p>
                      <a:pPr algn="ctr"/>
                      <a:r>
                        <a:rPr lang="pt-PT" sz="900" dirty="0"/>
                        <a:t>2</a:t>
                      </a:r>
                    </a:p>
                  </a:txBody>
                  <a:tcPr/>
                </a:tc>
                <a:extLst>
                  <a:ext uri="{0D108BD9-81ED-4DB2-BD59-A6C34878D82A}">
                    <a16:rowId xmlns:a16="http://schemas.microsoft.com/office/drawing/2014/main" val="1210197372"/>
                  </a:ext>
                </a:extLst>
              </a:tr>
              <a:tr h="0">
                <a:tc>
                  <a:txBody>
                    <a:bodyPr/>
                    <a:lstStyle/>
                    <a:p>
                      <a:pPr algn="ctr"/>
                      <a:r>
                        <a:rPr lang="pt-PT" sz="900" dirty="0"/>
                        <a:t>15 ORL</a:t>
                      </a:r>
                    </a:p>
                  </a:txBody>
                  <a:tcPr/>
                </a:tc>
                <a:tc>
                  <a:txBody>
                    <a:bodyPr/>
                    <a:lstStyle/>
                    <a:p>
                      <a:pPr algn="ctr"/>
                      <a:r>
                        <a:rPr lang="pt-PT" sz="900" dirty="0"/>
                        <a:t>1</a:t>
                      </a:r>
                    </a:p>
                  </a:txBody>
                  <a:tcPr/>
                </a:tc>
                <a:extLst>
                  <a:ext uri="{0D108BD9-81ED-4DB2-BD59-A6C34878D82A}">
                    <a16:rowId xmlns:a16="http://schemas.microsoft.com/office/drawing/2014/main" val="3738453148"/>
                  </a:ext>
                </a:extLst>
              </a:tr>
              <a:tr h="0">
                <a:tc>
                  <a:txBody>
                    <a:bodyPr/>
                    <a:lstStyle/>
                    <a:p>
                      <a:pPr algn="ctr"/>
                      <a:r>
                        <a:rPr lang="pt-PT" sz="900" dirty="0"/>
                        <a:t>16 MIA</a:t>
                      </a:r>
                    </a:p>
                  </a:txBody>
                  <a:tcPr/>
                </a:tc>
                <a:tc>
                  <a:txBody>
                    <a:bodyPr/>
                    <a:lstStyle/>
                    <a:p>
                      <a:pPr algn="ctr"/>
                      <a:r>
                        <a:rPr lang="pt-PT" sz="900" dirty="0"/>
                        <a:t>1</a:t>
                      </a:r>
                    </a:p>
                  </a:txBody>
                  <a:tcPr/>
                </a:tc>
                <a:extLst>
                  <a:ext uri="{0D108BD9-81ED-4DB2-BD59-A6C34878D82A}">
                    <a16:rowId xmlns:a16="http://schemas.microsoft.com/office/drawing/2014/main" val="3560797262"/>
                  </a:ext>
                </a:extLst>
              </a:tr>
              <a:tr h="0">
                <a:tc>
                  <a:txBody>
                    <a:bodyPr/>
                    <a:lstStyle/>
                    <a:p>
                      <a:pPr algn="ctr"/>
                      <a:r>
                        <a:rPr lang="pt-PT" sz="900" dirty="0"/>
                        <a:t>17 ATL</a:t>
                      </a:r>
                    </a:p>
                  </a:txBody>
                  <a:tcPr/>
                </a:tc>
                <a:tc>
                  <a:txBody>
                    <a:bodyPr/>
                    <a:lstStyle/>
                    <a:p>
                      <a:pPr algn="ctr"/>
                      <a:r>
                        <a:rPr lang="pt-PT" sz="900" dirty="0"/>
                        <a:t>1</a:t>
                      </a:r>
                    </a:p>
                  </a:txBody>
                  <a:tcPr/>
                </a:tc>
                <a:extLst>
                  <a:ext uri="{0D108BD9-81ED-4DB2-BD59-A6C34878D82A}">
                    <a16:rowId xmlns:a16="http://schemas.microsoft.com/office/drawing/2014/main" val="3982856229"/>
                  </a:ext>
                </a:extLst>
              </a:tr>
            </a:tbl>
          </a:graphicData>
        </a:graphic>
      </p:graphicFrame>
      <p:pic>
        <p:nvPicPr>
          <p:cNvPr id="5" name="Imagem 4">
            <a:extLst>
              <a:ext uri="{FF2B5EF4-FFF2-40B4-BE49-F238E27FC236}">
                <a16:creationId xmlns:a16="http://schemas.microsoft.com/office/drawing/2014/main" id="{CF0EC9A4-73B1-A7C1-7A3E-72E1FA606D56}"/>
              </a:ext>
            </a:extLst>
          </p:cNvPr>
          <p:cNvPicPr>
            <a:picLocks noChangeAspect="1"/>
          </p:cNvPicPr>
          <p:nvPr/>
        </p:nvPicPr>
        <p:blipFill>
          <a:blip r:embed="rId2"/>
          <a:stretch>
            <a:fillRect/>
          </a:stretch>
        </p:blipFill>
        <p:spPr>
          <a:xfrm>
            <a:off x="5943751" y="1260200"/>
            <a:ext cx="3959913" cy="2168800"/>
          </a:xfrm>
          <a:prstGeom prst="rect">
            <a:avLst/>
          </a:prstGeom>
        </p:spPr>
      </p:pic>
      <p:pic>
        <p:nvPicPr>
          <p:cNvPr id="7" name="Imagem 6">
            <a:extLst>
              <a:ext uri="{FF2B5EF4-FFF2-40B4-BE49-F238E27FC236}">
                <a16:creationId xmlns:a16="http://schemas.microsoft.com/office/drawing/2014/main" id="{2B9F96B8-068C-3418-62A9-8CA6970D6EDF}"/>
              </a:ext>
            </a:extLst>
          </p:cNvPr>
          <p:cNvPicPr>
            <a:picLocks noChangeAspect="1"/>
          </p:cNvPicPr>
          <p:nvPr/>
        </p:nvPicPr>
        <p:blipFill>
          <a:blip r:embed="rId3"/>
          <a:stretch>
            <a:fillRect/>
          </a:stretch>
        </p:blipFill>
        <p:spPr>
          <a:xfrm>
            <a:off x="6407460" y="4189221"/>
            <a:ext cx="3347818" cy="1909704"/>
          </a:xfrm>
          <a:prstGeom prst="rect">
            <a:avLst/>
          </a:prstGeom>
        </p:spPr>
      </p:pic>
      <p:graphicFrame>
        <p:nvGraphicFramePr>
          <p:cNvPr id="9" name="Tabela 8">
            <a:extLst>
              <a:ext uri="{FF2B5EF4-FFF2-40B4-BE49-F238E27FC236}">
                <a16:creationId xmlns:a16="http://schemas.microsoft.com/office/drawing/2014/main" id="{59A14E3B-4FB7-DC00-0C80-EBBCFBDB7B5A}"/>
              </a:ext>
            </a:extLst>
          </p:cNvPr>
          <p:cNvGraphicFramePr>
            <a:graphicFrameLocks noGrp="1"/>
          </p:cNvGraphicFramePr>
          <p:nvPr>
            <p:extLst>
              <p:ext uri="{D42A27DB-BD31-4B8C-83A1-F6EECF244321}">
                <p14:modId xmlns:p14="http://schemas.microsoft.com/office/powerpoint/2010/main" val="1097863506"/>
              </p:ext>
            </p:extLst>
          </p:nvPr>
        </p:nvGraphicFramePr>
        <p:xfrm>
          <a:off x="10182061" y="4970452"/>
          <a:ext cx="1380152" cy="1836164"/>
        </p:xfrm>
        <a:graphic>
          <a:graphicData uri="http://schemas.openxmlformats.org/drawingml/2006/table">
            <a:tbl>
              <a:tblPr firstRow="1" bandRow="1">
                <a:tableStyleId>{5C22544A-7EE6-4342-B048-85BDC9FD1C3A}</a:tableStyleId>
              </a:tblPr>
              <a:tblGrid>
                <a:gridCol w="690076">
                  <a:extLst>
                    <a:ext uri="{9D8B030D-6E8A-4147-A177-3AD203B41FA5}">
                      <a16:colId xmlns:a16="http://schemas.microsoft.com/office/drawing/2014/main" val="913200770"/>
                    </a:ext>
                  </a:extLst>
                </a:gridCol>
                <a:gridCol w="690076">
                  <a:extLst>
                    <a:ext uri="{9D8B030D-6E8A-4147-A177-3AD203B41FA5}">
                      <a16:colId xmlns:a16="http://schemas.microsoft.com/office/drawing/2014/main" val="1952120936"/>
                    </a:ext>
                  </a:extLst>
                </a:gridCol>
              </a:tblGrid>
              <a:tr h="344596">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Wins</a:t>
                      </a:r>
                      <a:endParaRPr lang="pt-PT" sz="900" dirty="0"/>
                    </a:p>
                  </a:txBody>
                  <a:tcPr/>
                </a:tc>
                <a:extLst>
                  <a:ext uri="{0D108BD9-81ED-4DB2-BD59-A6C34878D82A}">
                    <a16:rowId xmlns:a16="http://schemas.microsoft.com/office/drawing/2014/main" val="3468984571"/>
                  </a:ext>
                </a:extLst>
              </a:tr>
              <a:tr h="0">
                <a:tc>
                  <a:txBody>
                    <a:bodyPr/>
                    <a:lstStyle/>
                    <a:p>
                      <a:pPr algn="ctr"/>
                      <a:r>
                        <a:rPr lang="pt-PT" sz="900" dirty="0"/>
                        <a:t>0 DET</a:t>
                      </a:r>
                    </a:p>
                  </a:txBody>
                  <a:tcPr/>
                </a:tc>
                <a:tc>
                  <a:txBody>
                    <a:bodyPr/>
                    <a:lstStyle/>
                    <a:p>
                      <a:pPr algn="ctr"/>
                      <a:r>
                        <a:rPr lang="pt-PT" sz="900" dirty="0"/>
                        <a:t>3</a:t>
                      </a:r>
                    </a:p>
                  </a:txBody>
                  <a:tcPr/>
                </a:tc>
                <a:extLst>
                  <a:ext uri="{0D108BD9-81ED-4DB2-BD59-A6C34878D82A}">
                    <a16:rowId xmlns:a16="http://schemas.microsoft.com/office/drawing/2014/main" val="777859831"/>
                  </a:ext>
                </a:extLst>
              </a:tr>
              <a:tr h="215373">
                <a:tc>
                  <a:txBody>
                    <a:bodyPr/>
                    <a:lstStyle/>
                    <a:p>
                      <a:pPr algn="ctr"/>
                      <a:r>
                        <a:rPr lang="pt-PT" sz="900" dirty="0"/>
                        <a:t>1 LAS</a:t>
                      </a:r>
                    </a:p>
                  </a:txBody>
                  <a:tcPr/>
                </a:tc>
                <a:tc>
                  <a:txBody>
                    <a:bodyPr/>
                    <a:lstStyle/>
                    <a:p>
                      <a:pPr algn="ctr"/>
                      <a:r>
                        <a:rPr lang="pt-PT" sz="900" dirty="0"/>
                        <a:t>2</a:t>
                      </a:r>
                    </a:p>
                  </a:txBody>
                  <a:tcPr/>
                </a:tc>
                <a:extLst>
                  <a:ext uri="{0D108BD9-81ED-4DB2-BD59-A6C34878D82A}">
                    <a16:rowId xmlns:a16="http://schemas.microsoft.com/office/drawing/2014/main" val="367969108"/>
                  </a:ext>
                </a:extLst>
              </a:tr>
              <a:tr h="215373">
                <a:tc>
                  <a:txBody>
                    <a:bodyPr/>
                    <a:lstStyle/>
                    <a:p>
                      <a:pPr algn="ctr"/>
                      <a:r>
                        <a:rPr lang="pt-PT" sz="900" dirty="0"/>
                        <a:t>2 PHO</a:t>
                      </a:r>
                    </a:p>
                  </a:txBody>
                  <a:tcPr/>
                </a:tc>
                <a:tc>
                  <a:txBody>
                    <a:bodyPr/>
                    <a:lstStyle/>
                    <a:p>
                      <a:pPr algn="ctr"/>
                      <a:r>
                        <a:rPr lang="pt-PT" sz="900" dirty="0"/>
                        <a:t>2</a:t>
                      </a:r>
                    </a:p>
                  </a:txBody>
                  <a:tcPr/>
                </a:tc>
                <a:extLst>
                  <a:ext uri="{0D108BD9-81ED-4DB2-BD59-A6C34878D82A}">
                    <a16:rowId xmlns:a16="http://schemas.microsoft.com/office/drawing/2014/main" val="1668903974"/>
                  </a:ext>
                </a:extLst>
              </a:tr>
              <a:tr h="215373">
                <a:tc>
                  <a:txBody>
                    <a:bodyPr/>
                    <a:lstStyle/>
                    <a:p>
                      <a:pPr algn="ctr"/>
                      <a:r>
                        <a:rPr lang="pt-PT" sz="900" dirty="0"/>
                        <a:t>3 HOU</a:t>
                      </a:r>
                    </a:p>
                  </a:txBody>
                  <a:tcPr/>
                </a:tc>
                <a:tc>
                  <a:txBody>
                    <a:bodyPr/>
                    <a:lstStyle/>
                    <a:p>
                      <a:pPr algn="ctr"/>
                      <a:r>
                        <a:rPr lang="pt-PT" sz="900" dirty="0"/>
                        <a:t>1</a:t>
                      </a:r>
                    </a:p>
                  </a:txBody>
                  <a:tcPr/>
                </a:tc>
                <a:extLst>
                  <a:ext uri="{0D108BD9-81ED-4DB2-BD59-A6C34878D82A}">
                    <a16:rowId xmlns:a16="http://schemas.microsoft.com/office/drawing/2014/main" val="2391445086"/>
                  </a:ext>
                </a:extLst>
              </a:tr>
              <a:tr h="215373">
                <a:tc>
                  <a:txBody>
                    <a:bodyPr/>
                    <a:lstStyle/>
                    <a:p>
                      <a:pPr algn="ctr"/>
                      <a:r>
                        <a:rPr lang="pt-PT" sz="900" dirty="0"/>
                        <a:t>4 SEA</a:t>
                      </a:r>
                    </a:p>
                  </a:txBody>
                  <a:tcPr/>
                </a:tc>
                <a:tc>
                  <a:txBody>
                    <a:bodyPr/>
                    <a:lstStyle/>
                    <a:p>
                      <a:pPr algn="ctr"/>
                      <a:r>
                        <a:rPr lang="pt-PT" sz="900" dirty="0"/>
                        <a:t>1</a:t>
                      </a:r>
                    </a:p>
                  </a:txBody>
                  <a:tcPr/>
                </a:tc>
                <a:extLst>
                  <a:ext uri="{0D108BD9-81ED-4DB2-BD59-A6C34878D82A}">
                    <a16:rowId xmlns:a16="http://schemas.microsoft.com/office/drawing/2014/main" val="2639593563"/>
                  </a:ext>
                </a:extLst>
              </a:tr>
              <a:tr h="327404">
                <a:tc>
                  <a:txBody>
                    <a:bodyPr/>
                    <a:lstStyle/>
                    <a:p>
                      <a:pPr algn="ctr"/>
                      <a:r>
                        <a:rPr lang="pt-PT" sz="900" dirty="0"/>
                        <a:t>5 SAC</a:t>
                      </a:r>
                    </a:p>
                  </a:txBody>
                  <a:tcPr/>
                </a:tc>
                <a:tc>
                  <a:txBody>
                    <a:bodyPr/>
                    <a:lstStyle/>
                    <a:p>
                      <a:pPr algn="ctr"/>
                      <a:r>
                        <a:rPr lang="pt-PT" sz="900" dirty="0"/>
                        <a:t>1</a:t>
                      </a:r>
                    </a:p>
                  </a:txBody>
                  <a:tcPr/>
                </a:tc>
                <a:extLst>
                  <a:ext uri="{0D108BD9-81ED-4DB2-BD59-A6C34878D82A}">
                    <a16:rowId xmlns:a16="http://schemas.microsoft.com/office/drawing/2014/main" val="66164196"/>
                  </a:ext>
                </a:extLst>
              </a:tr>
            </a:tbl>
          </a:graphicData>
        </a:graphic>
      </p:graphicFrame>
      <p:sp>
        <p:nvSpPr>
          <p:cNvPr id="10" name="Marcador de Posição de Conteúdo 2">
            <a:extLst>
              <a:ext uri="{FF2B5EF4-FFF2-40B4-BE49-F238E27FC236}">
                <a16:creationId xmlns:a16="http://schemas.microsoft.com/office/drawing/2014/main" id="{D315ED40-6926-40F9-CDB4-E0AE8118FB9F}"/>
              </a:ext>
            </a:extLst>
          </p:cNvPr>
          <p:cNvSpPr txBox="1">
            <a:spLocks/>
          </p:cNvSpPr>
          <p:nvPr/>
        </p:nvSpPr>
        <p:spPr>
          <a:xfrm>
            <a:off x="1616400" y="1724628"/>
            <a:ext cx="4168141" cy="40742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342900" indent="-342900">
              <a:buFont typeface="+mj-lt"/>
              <a:buAutoNum type="arabicPeriod" startAt="5"/>
            </a:pPr>
            <a:r>
              <a:rPr lang="en-US" sz="1800" dirty="0"/>
              <a:t>The correlation matrix of </a:t>
            </a:r>
            <a:r>
              <a:rPr lang="en-US" sz="1800" i="1" dirty="0" err="1"/>
              <a:t>players_teams</a:t>
            </a:r>
            <a:r>
              <a:rPr lang="en-US" sz="1800" i="1" dirty="0"/>
              <a:t> </a:t>
            </a:r>
            <a:r>
              <a:rPr lang="en-US" sz="1800" dirty="0"/>
              <a:t>allows us to see that many individual stats are correlated.</a:t>
            </a:r>
          </a:p>
          <a:p>
            <a:pPr marL="342900" indent="-342900">
              <a:buFont typeface="+mj-lt"/>
              <a:buAutoNum type="arabicPeriod" startAt="5"/>
            </a:pPr>
            <a:r>
              <a:rPr lang="en-US" sz="1800" dirty="0"/>
              <a:t>Correlation matrix, that shows us the high correlation between weight and height of a player.</a:t>
            </a:r>
          </a:p>
          <a:p>
            <a:pPr marL="342900" indent="-342900">
              <a:buFont typeface="+mj-lt"/>
              <a:buAutoNum type="arabicPeriod" startAt="5"/>
            </a:pPr>
            <a:r>
              <a:rPr lang="en-US" sz="1800" dirty="0"/>
              <a:t>Playoff appearances per team, show us the teams that are statistically more predictable to advance to playoffs again.</a:t>
            </a:r>
          </a:p>
          <a:p>
            <a:pPr marL="342900" indent="-342900">
              <a:buFont typeface="+mj-lt"/>
              <a:buAutoNum type="arabicPeriod" startAt="5"/>
            </a:pPr>
            <a:r>
              <a:rPr lang="en-US" sz="1800" dirty="0"/>
              <a:t>Playoff Wins per team that shows us the last winners of the playoffs.</a:t>
            </a:r>
          </a:p>
        </p:txBody>
      </p:sp>
      <p:sp>
        <p:nvSpPr>
          <p:cNvPr id="11" name="CaixaDeTexto 10">
            <a:extLst>
              <a:ext uri="{FF2B5EF4-FFF2-40B4-BE49-F238E27FC236}">
                <a16:creationId xmlns:a16="http://schemas.microsoft.com/office/drawing/2014/main" id="{E3EC9FB1-8E7F-5B7C-3F1A-89BA280C1545}"/>
              </a:ext>
            </a:extLst>
          </p:cNvPr>
          <p:cNvSpPr txBox="1"/>
          <p:nvPr/>
        </p:nvSpPr>
        <p:spPr>
          <a:xfrm>
            <a:off x="5905297" y="1177060"/>
            <a:ext cx="46463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5</a:t>
            </a:r>
          </a:p>
        </p:txBody>
      </p:sp>
      <p:sp>
        <p:nvSpPr>
          <p:cNvPr id="12" name="CaixaDeTexto 11">
            <a:extLst>
              <a:ext uri="{FF2B5EF4-FFF2-40B4-BE49-F238E27FC236}">
                <a16:creationId xmlns:a16="http://schemas.microsoft.com/office/drawing/2014/main" id="{CC604CDC-BC3E-8615-D6D2-5C1F8FB580AB}"/>
              </a:ext>
            </a:extLst>
          </p:cNvPr>
          <p:cNvSpPr txBox="1"/>
          <p:nvPr/>
        </p:nvSpPr>
        <p:spPr>
          <a:xfrm>
            <a:off x="6568616" y="418922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6</a:t>
            </a:r>
          </a:p>
        </p:txBody>
      </p:sp>
      <p:sp>
        <p:nvSpPr>
          <p:cNvPr id="13" name="CaixaDeTexto 12">
            <a:extLst>
              <a:ext uri="{FF2B5EF4-FFF2-40B4-BE49-F238E27FC236}">
                <a16:creationId xmlns:a16="http://schemas.microsoft.com/office/drawing/2014/main" id="{26BE9DB7-249B-529D-00E5-BA3FB7E9867B}"/>
              </a:ext>
            </a:extLst>
          </p:cNvPr>
          <p:cNvSpPr txBox="1"/>
          <p:nvPr/>
        </p:nvSpPr>
        <p:spPr>
          <a:xfrm>
            <a:off x="9982916" y="206153"/>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7</a:t>
            </a:r>
          </a:p>
        </p:txBody>
      </p:sp>
      <p:sp>
        <p:nvSpPr>
          <p:cNvPr id="14" name="CaixaDeTexto 13">
            <a:extLst>
              <a:ext uri="{FF2B5EF4-FFF2-40B4-BE49-F238E27FC236}">
                <a16:creationId xmlns:a16="http://schemas.microsoft.com/office/drawing/2014/main" id="{1E4F3FBB-2F06-5DC7-1B67-345234C73DC7}"/>
              </a:ext>
            </a:extLst>
          </p:cNvPr>
          <p:cNvSpPr txBox="1"/>
          <p:nvPr/>
        </p:nvSpPr>
        <p:spPr>
          <a:xfrm>
            <a:off x="9982916" y="481856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0404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5ED6F-2211-B4C3-40F2-EA4C67F145FB}"/>
              </a:ext>
            </a:extLst>
          </p:cNvPr>
          <p:cNvSpPr>
            <a:spLocks noGrp="1"/>
          </p:cNvSpPr>
          <p:nvPr>
            <p:ph type="title"/>
          </p:nvPr>
        </p:nvSpPr>
        <p:spPr/>
        <p:txBody>
          <a:bodyPr>
            <a:normAutofit/>
          </a:bodyPr>
          <a:lstStyle/>
          <a:p>
            <a:r>
              <a:rPr lang="pt-PT" sz="4500" dirty="0" err="1"/>
              <a:t>Problem</a:t>
            </a:r>
            <a:r>
              <a:rPr lang="pt-PT" sz="4500" dirty="0"/>
              <a:t> </a:t>
            </a:r>
            <a:r>
              <a:rPr lang="pt-PT" sz="4500" dirty="0" err="1"/>
              <a:t>Definition</a:t>
            </a:r>
            <a:endParaRPr lang="pt-PT" sz="4500" dirty="0"/>
          </a:p>
        </p:txBody>
      </p:sp>
      <p:sp>
        <p:nvSpPr>
          <p:cNvPr id="3" name="Marcador de Posição de Conteúdo 2">
            <a:extLst>
              <a:ext uri="{FF2B5EF4-FFF2-40B4-BE49-F238E27FC236}">
                <a16:creationId xmlns:a16="http://schemas.microsoft.com/office/drawing/2014/main" id="{39B3034F-FE76-E651-1F1F-076D248FBDC9}"/>
              </a:ext>
            </a:extLst>
          </p:cNvPr>
          <p:cNvSpPr>
            <a:spLocks noGrp="1"/>
          </p:cNvSpPr>
          <p:nvPr>
            <p:ph idx="1"/>
          </p:nvPr>
        </p:nvSpPr>
        <p:spPr>
          <a:xfrm>
            <a:off x="1251678" y="1681267"/>
            <a:ext cx="10178322" cy="4322717"/>
          </a:xfrm>
        </p:spPr>
        <p:txBody>
          <a:bodyPr>
            <a:normAutofit fontScale="92500" lnSpcReduction="10000"/>
          </a:bodyPr>
          <a:lstStyle/>
          <a:p>
            <a:pPr marL="0" indent="0" algn="just">
              <a:buNone/>
            </a:pPr>
            <a:r>
              <a:rPr lang="en-US" sz="1800" dirty="0"/>
              <a:t>This project delves into the domain of basketball tournaments, specifically focusing on the </a:t>
            </a:r>
            <a:r>
              <a:rPr lang="en-US" sz="1800" b="1" dirty="0"/>
              <a:t>prediction of playoff qualification for teams</a:t>
            </a:r>
            <a:r>
              <a:rPr lang="en-US" sz="1800" dirty="0"/>
              <a:t>. Basketball tournaments are traditionally divided into two phases: the standard season, where teams compete to accumulate the highest number of wins and the playoffs, featuring knockout matches for the championship. The objective of this project is to </a:t>
            </a:r>
            <a:r>
              <a:rPr lang="en-US" sz="1800" b="1" dirty="0"/>
              <a:t>utilize a decade's worth of comprehensive data</a:t>
            </a:r>
            <a:r>
              <a:rPr lang="en-US" sz="1800" dirty="0"/>
              <a:t>, encompassing players, teams, coaches, games, and various performance metrics, to forecast which teams will qualify for the playoffs in the forthcoming season.</a:t>
            </a:r>
          </a:p>
          <a:p>
            <a:pPr marL="0" indent="0" algn="just">
              <a:buNone/>
            </a:pPr>
            <a:endParaRPr lang="en-US" sz="1800" dirty="0"/>
          </a:p>
          <a:p>
            <a:pPr marL="0" indent="0" algn="just">
              <a:buNone/>
            </a:pPr>
            <a:r>
              <a:rPr lang="en-US" sz="1700" b="1" dirty="0">
                <a:solidFill>
                  <a:srgbClr val="2A1A00"/>
                </a:solidFill>
              </a:rPr>
              <a:t>DATASET OVERVIEW</a:t>
            </a:r>
            <a:r>
              <a:rPr lang="en-US" sz="1900" dirty="0">
                <a:solidFill>
                  <a:srgbClr val="2A1A00"/>
                </a:solidFill>
              </a:rPr>
              <a:t>:</a:t>
            </a:r>
          </a:p>
          <a:p>
            <a:pPr algn="just"/>
            <a:r>
              <a:rPr lang="en-US" sz="1800" dirty="0"/>
              <a:t>The dataset at hand </a:t>
            </a:r>
            <a:r>
              <a:rPr lang="en-US" sz="1800" b="1" dirty="0"/>
              <a:t>spans ten years</a:t>
            </a:r>
            <a:r>
              <a:rPr lang="en-US" sz="1800" dirty="0"/>
              <a:t>, providing a rich and extensive repository of information relevant to basketball tournaments. It includes detailed player statistics and respective awards, team performance metrics, coaching data, and game-specific information. Furthermore, the dataset also provides data on the team's performance both in the season and in the post-season.</a:t>
            </a:r>
          </a:p>
          <a:p>
            <a:pPr algn="just"/>
            <a:r>
              <a:rPr lang="en-US" sz="1800" dirty="0"/>
              <a:t>Moreover, the dataset is not provided as a typical one-table dataset. Instead, we were provided with data that was not previously cleaned and it was scattered through seven distinct tables.</a:t>
            </a:r>
          </a:p>
        </p:txBody>
      </p:sp>
    </p:spTree>
    <p:extLst>
      <p:ext uri="{BB962C8B-B14F-4D97-AF65-F5344CB8AC3E}">
        <p14:creationId xmlns:p14="http://schemas.microsoft.com/office/powerpoint/2010/main" val="184238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A162-E17D-9858-45AB-ADE9A2F23D42}"/>
              </a:ext>
            </a:extLst>
          </p:cNvPr>
          <p:cNvSpPr>
            <a:spLocks noGrp="1"/>
          </p:cNvSpPr>
          <p:nvPr>
            <p:ph type="title"/>
          </p:nvPr>
        </p:nvSpPr>
        <p:spPr>
          <a:xfrm>
            <a:off x="1109342" y="304747"/>
            <a:ext cx="10462994" cy="1492132"/>
          </a:xfrm>
        </p:spPr>
        <p:txBody>
          <a:bodyPr>
            <a:normAutofit/>
          </a:bodyPr>
          <a:lstStyle/>
          <a:p>
            <a:r>
              <a:rPr lang="en-US" sz="4500" dirty="0"/>
              <a:t>Main Steps for playoff prediction</a:t>
            </a:r>
          </a:p>
        </p:txBody>
      </p:sp>
      <p:sp>
        <p:nvSpPr>
          <p:cNvPr id="3" name="Content Placeholder 2">
            <a:extLst>
              <a:ext uri="{FF2B5EF4-FFF2-40B4-BE49-F238E27FC236}">
                <a16:creationId xmlns:a16="http://schemas.microsoft.com/office/drawing/2014/main" id="{4C5D09C2-DEF5-6B47-3806-442D1DCC28B5}"/>
              </a:ext>
            </a:extLst>
          </p:cNvPr>
          <p:cNvSpPr>
            <a:spLocks noGrp="1"/>
          </p:cNvSpPr>
          <p:nvPr>
            <p:ph idx="1"/>
          </p:nvPr>
        </p:nvSpPr>
        <p:spPr>
          <a:xfrm>
            <a:off x="1109342" y="2260122"/>
            <a:ext cx="10178322" cy="3593591"/>
          </a:xfrm>
        </p:spPr>
        <p:txBody>
          <a:bodyPr/>
          <a:lstStyle/>
          <a:p>
            <a:pPr algn="just"/>
            <a:r>
              <a:rPr lang="en-US" b="1" dirty="0"/>
              <a:t>Feature Engineering </a:t>
            </a:r>
            <a:r>
              <a:rPr lang="en-US" dirty="0"/>
              <a:t>in the different tables: creation, removal, and transformation of features.</a:t>
            </a:r>
          </a:p>
          <a:p>
            <a:pPr algn="just"/>
            <a:r>
              <a:rPr lang="en-US" b="1" dirty="0"/>
              <a:t>Prediction</a:t>
            </a:r>
            <a:r>
              <a:rPr lang="en-US" dirty="0"/>
              <a:t> of well-known player evaluation metrics, such as, </a:t>
            </a:r>
            <a:r>
              <a:rPr lang="en-US" b="1" dirty="0"/>
              <a:t>Efficiency (EFF) </a:t>
            </a:r>
            <a:r>
              <a:rPr lang="en-US" dirty="0"/>
              <a:t>and </a:t>
            </a:r>
            <a:r>
              <a:rPr lang="en-GB" b="1" dirty="0"/>
              <a:t>Defensive Player Rating (DPR)</a:t>
            </a:r>
            <a:r>
              <a:rPr lang="en-US" dirty="0"/>
              <a:t> that reflect the player’s performance in the upcoming season.</a:t>
            </a:r>
          </a:p>
          <a:p>
            <a:pPr algn="just"/>
            <a:r>
              <a:rPr lang="en-US" b="1" dirty="0"/>
              <a:t>Prediction of every teams’ results</a:t>
            </a:r>
            <a:r>
              <a:rPr lang="en-US" dirty="0"/>
              <a:t>, according to the previously predicted statistics of their players.</a:t>
            </a:r>
          </a:p>
          <a:p>
            <a:pPr algn="just"/>
            <a:r>
              <a:rPr lang="en-US" dirty="0"/>
              <a:t>Comparison between teams’ results and </a:t>
            </a:r>
            <a:r>
              <a:rPr lang="en-US" b="1" dirty="0"/>
              <a:t>choice of the best 8 teams </a:t>
            </a:r>
            <a:r>
              <a:rPr lang="en-US" dirty="0"/>
              <a:t>for qualification.</a:t>
            </a:r>
          </a:p>
        </p:txBody>
      </p:sp>
    </p:spTree>
    <p:extLst>
      <p:ext uri="{BB962C8B-B14F-4D97-AF65-F5344CB8AC3E}">
        <p14:creationId xmlns:p14="http://schemas.microsoft.com/office/powerpoint/2010/main" val="278038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72855-59CD-C185-5788-0A8CB8EDFE79}"/>
              </a:ext>
            </a:extLst>
          </p:cNvPr>
          <p:cNvSpPr>
            <a:spLocks noGrp="1"/>
          </p:cNvSpPr>
          <p:nvPr>
            <p:ph type="title"/>
          </p:nvPr>
        </p:nvSpPr>
        <p:spPr/>
        <p:txBody>
          <a:bodyPr>
            <a:normAutofit/>
          </a:bodyPr>
          <a:lstStyle/>
          <a:p>
            <a:r>
              <a:rPr lang="pt-PT" sz="4500" dirty="0"/>
              <a:t>Data </a:t>
            </a:r>
            <a:r>
              <a:rPr lang="pt-PT" sz="4500" dirty="0" err="1"/>
              <a:t>preparation</a:t>
            </a:r>
            <a:r>
              <a:rPr lang="pt-PT" sz="4500" dirty="0"/>
              <a:t> 1/2</a:t>
            </a:r>
          </a:p>
        </p:txBody>
      </p:sp>
      <p:sp>
        <p:nvSpPr>
          <p:cNvPr id="3" name="Marcador de Posição de Conteúdo 2">
            <a:extLst>
              <a:ext uri="{FF2B5EF4-FFF2-40B4-BE49-F238E27FC236}">
                <a16:creationId xmlns:a16="http://schemas.microsoft.com/office/drawing/2014/main" id="{FBBA1A05-4B10-7F09-6180-850C5CD2CFC9}"/>
              </a:ext>
            </a:extLst>
          </p:cNvPr>
          <p:cNvSpPr>
            <a:spLocks noGrp="1"/>
          </p:cNvSpPr>
          <p:nvPr>
            <p:ph idx="1"/>
          </p:nvPr>
        </p:nvSpPr>
        <p:spPr>
          <a:xfrm>
            <a:off x="1251678" y="1632204"/>
            <a:ext cx="10178322" cy="4704801"/>
          </a:xfrm>
        </p:spPr>
        <p:txBody>
          <a:bodyPr>
            <a:normAutofit/>
          </a:bodyPr>
          <a:lstStyle/>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player</a:t>
            </a:r>
          </a:p>
          <a:p>
            <a:pPr algn="just"/>
            <a:r>
              <a:rPr lang="en-US" sz="1400" dirty="0"/>
              <a:t>Drop irrelevant features: </a:t>
            </a:r>
            <a:r>
              <a:rPr lang="en-US" sz="1400" dirty="0" err="1"/>
              <a:t>deathDate</a:t>
            </a:r>
            <a:r>
              <a:rPr lang="en-US" sz="1400" dirty="0"/>
              <a:t>, </a:t>
            </a:r>
            <a:r>
              <a:rPr lang="en-US" sz="1400" dirty="0" err="1"/>
              <a:t>NaN</a:t>
            </a:r>
            <a:r>
              <a:rPr lang="en-US" sz="1400" dirty="0"/>
              <a:t> pos, </a:t>
            </a:r>
            <a:r>
              <a:rPr lang="en-US" sz="1400" dirty="0" err="1"/>
              <a:t>firstSeason</a:t>
            </a:r>
            <a:r>
              <a:rPr lang="en-US" sz="1400" dirty="0"/>
              <a:t>, </a:t>
            </a:r>
            <a:r>
              <a:rPr lang="en-US" sz="1400" dirty="0" err="1"/>
              <a:t>lastSeason</a:t>
            </a:r>
            <a:r>
              <a:rPr lang="en-US" sz="1400" dirty="0"/>
              <a:t>;</a:t>
            </a:r>
          </a:p>
          <a:p>
            <a:pPr algn="just"/>
            <a:r>
              <a:rPr lang="en-US" sz="1400" dirty="0"/>
              <a:t>Drop players whose </a:t>
            </a:r>
            <a:r>
              <a:rPr lang="en-US" sz="1400" dirty="0" err="1"/>
              <a:t>birthDate</a:t>
            </a:r>
            <a:r>
              <a:rPr lang="en-US" sz="1400" dirty="0"/>
              <a:t> = 0000-00-00;</a:t>
            </a:r>
          </a:p>
          <a:p>
            <a:pPr algn="just"/>
            <a:r>
              <a:rPr lang="en-US" sz="1400" dirty="0"/>
              <a:t>Mapping colleges’ names and player’s positions to numerical indexes;</a:t>
            </a:r>
          </a:p>
          <a:p>
            <a:pPr algn="just"/>
            <a:r>
              <a:rPr lang="en-US" sz="1400" dirty="0"/>
              <a:t>Update </a:t>
            </a:r>
            <a:r>
              <a:rPr lang="en-US" sz="1400" dirty="0" err="1"/>
              <a:t>birthDate</a:t>
            </a:r>
            <a:r>
              <a:rPr lang="en-US" sz="1400" dirty="0"/>
              <a:t> to </a:t>
            </a:r>
            <a:r>
              <a:rPr lang="en-US" sz="1400" dirty="0" err="1"/>
              <a:t>birthYear</a:t>
            </a:r>
            <a:r>
              <a:rPr lang="en-US" sz="1400" dirty="0"/>
              <a:t> (day and month are irrelevant for our goal);</a:t>
            </a:r>
          </a:p>
          <a:p>
            <a:pPr algn="just"/>
            <a:r>
              <a:rPr lang="en-US" sz="1400" dirty="0"/>
              <a:t>Merge table awards with players, and then add a new attribute </a:t>
            </a:r>
            <a:r>
              <a:rPr lang="en-US" sz="1400" dirty="0" err="1"/>
              <a:t>awards_count</a:t>
            </a:r>
            <a:r>
              <a:rPr lang="en-US" sz="1400" dirty="0"/>
              <a:t> for each player.</a:t>
            </a:r>
          </a:p>
          <a:p>
            <a:pPr algn="just"/>
            <a:endParaRPr lang="en-US" sz="1400" dirty="0"/>
          </a:p>
          <a:p>
            <a:pPr marL="0" indent="0" algn="just">
              <a:buNone/>
            </a:pPr>
            <a:r>
              <a:rPr lang="en-US" sz="1400" b="1" dirty="0">
                <a:solidFill>
                  <a:srgbClr val="2A1A00"/>
                </a:solidFill>
              </a:rPr>
              <a:t>TABLE</a:t>
            </a:r>
            <a:r>
              <a:rPr lang="en-US" sz="1400" dirty="0">
                <a:solidFill>
                  <a:srgbClr val="2A1A00"/>
                </a:solidFill>
              </a:rPr>
              <a:t> </a:t>
            </a:r>
            <a:r>
              <a:rPr lang="en-US" sz="1400" i="1" dirty="0" err="1">
                <a:solidFill>
                  <a:srgbClr val="2A1A00"/>
                </a:solidFill>
              </a:rPr>
              <a:t>players_teams</a:t>
            </a:r>
            <a:endParaRPr lang="en-US" sz="1400" dirty="0"/>
          </a:p>
          <a:p>
            <a:pPr algn="just"/>
            <a:r>
              <a:rPr lang="en-US" sz="1400" dirty="0"/>
              <a:t>Feature Engineering (Creation of ‘EFF’, ‘DPR’, ‘</a:t>
            </a:r>
            <a:r>
              <a:rPr lang="en-US" sz="1400" dirty="0" err="1"/>
              <a:t>FG_Percentage</a:t>
            </a:r>
            <a:r>
              <a:rPr lang="en-US" sz="1400" dirty="0"/>
              <a:t>,’ ‘</a:t>
            </a:r>
            <a:r>
              <a:rPr lang="en-US" sz="1400" dirty="0" err="1"/>
              <a:t>FT_Percentage</a:t>
            </a:r>
            <a:r>
              <a:rPr lang="en-US" sz="1400" dirty="0"/>
              <a:t>’ and ‘PPG’ and drop the rows with null values of '</a:t>
            </a:r>
            <a:r>
              <a:rPr lang="en-US" sz="1400" dirty="0" err="1"/>
              <a:t>FG_Percentage</a:t>
            </a:r>
            <a:r>
              <a:rPr lang="en-US" sz="1400" dirty="0"/>
              <a:t>', '</a:t>
            </a:r>
            <a:r>
              <a:rPr lang="en-US" sz="1400" dirty="0" err="1"/>
              <a:t>FT_Percentage</a:t>
            </a:r>
            <a:r>
              <a:rPr lang="en-US" sz="1400" dirty="0"/>
              <a:t>', 'PPG’);</a:t>
            </a:r>
          </a:p>
          <a:p>
            <a:pPr algn="just"/>
            <a:r>
              <a:rPr lang="en-US" sz="1400" dirty="0"/>
              <a:t>Merge </a:t>
            </a:r>
            <a:r>
              <a:rPr lang="en-US" sz="1400" i="1" dirty="0" err="1"/>
              <a:t>players_teams</a:t>
            </a:r>
            <a:r>
              <a:rPr lang="en-US" sz="1400" i="1" dirty="0"/>
              <a:t> </a:t>
            </a:r>
            <a:r>
              <a:rPr lang="en-US" sz="1400" dirty="0"/>
              <a:t>with </a:t>
            </a:r>
            <a:r>
              <a:rPr lang="en-US" sz="1400" i="1" dirty="0"/>
              <a:t>players</a:t>
            </a:r>
            <a:r>
              <a:rPr lang="en-US" sz="1400" dirty="0"/>
              <a:t> by </a:t>
            </a:r>
            <a:r>
              <a:rPr lang="en-US" sz="1400" dirty="0" err="1"/>
              <a:t>playerID</a:t>
            </a:r>
            <a:r>
              <a:rPr lang="en-US" sz="1400" dirty="0"/>
              <a:t> (</a:t>
            </a:r>
            <a:r>
              <a:rPr lang="en-US" sz="1400" dirty="0" err="1"/>
              <a:t>playerID</a:t>
            </a:r>
            <a:r>
              <a:rPr lang="en-US" sz="1400" dirty="0"/>
              <a:t> matches </a:t>
            </a:r>
            <a:r>
              <a:rPr lang="en-US" sz="1400" dirty="0" err="1"/>
              <a:t>bioID</a:t>
            </a:r>
            <a:r>
              <a:rPr lang="en-US" sz="1400" dirty="0"/>
              <a:t> column present on </a:t>
            </a:r>
            <a:r>
              <a:rPr lang="en-US" sz="1400" i="1" dirty="0"/>
              <a:t>player</a:t>
            </a:r>
            <a:r>
              <a:rPr lang="en-US" sz="1400" dirty="0"/>
              <a:t>);</a:t>
            </a:r>
          </a:p>
          <a:p>
            <a:pPr algn="just"/>
            <a:r>
              <a:rPr lang="en-US" sz="1400" dirty="0"/>
              <a:t>Creation of lagged features to be used with the prediction models.</a:t>
            </a:r>
          </a:p>
        </p:txBody>
      </p:sp>
    </p:spTree>
    <p:extLst>
      <p:ext uri="{BB962C8B-B14F-4D97-AF65-F5344CB8AC3E}">
        <p14:creationId xmlns:p14="http://schemas.microsoft.com/office/powerpoint/2010/main" val="242968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1C137-A54A-79E7-CA19-AA092359BEE0}"/>
              </a:ext>
            </a:extLst>
          </p:cNvPr>
          <p:cNvSpPr>
            <a:spLocks noGrp="1"/>
          </p:cNvSpPr>
          <p:nvPr>
            <p:ph type="title"/>
          </p:nvPr>
        </p:nvSpPr>
        <p:spPr/>
        <p:txBody>
          <a:bodyPr>
            <a:normAutofit/>
          </a:bodyPr>
          <a:lstStyle/>
          <a:p>
            <a:r>
              <a:rPr lang="pt-PT" sz="4500" dirty="0"/>
              <a:t>Data </a:t>
            </a:r>
            <a:r>
              <a:rPr lang="pt-PT" sz="4500" dirty="0" err="1"/>
              <a:t>preparation</a:t>
            </a:r>
            <a:r>
              <a:rPr lang="pt-PT" sz="4500" dirty="0"/>
              <a:t> 2/2</a:t>
            </a:r>
          </a:p>
        </p:txBody>
      </p:sp>
      <p:sp>
        <p:nvSpPr>
          <p:cNvPr id="3" name="Marcador de Posição de Conteúdo 2">
            <a:extLst>
              <a:ext uri="{FF2B5EF4-FFF2-40B4-BE49-F238E27FC236}">
                <a16:creationId xmlns:a16="http://schemas.microsoft.com/office/drawing/2014/main" id="{9DC62E8C-0446-AD4C-EC9A-4B90FF465864}"/>
              </a:ext>
            </a:extLst>
          </p:cNvPr>
          <p:cNvSpPr>
            <a:spLocks noGrp="1"/>
          </p:cNvSpPr>
          <p:nvPr>
            <p:ph idx="1"/>
          </p:nvPr>
        </p:nvSpPr>
        <p:spPr>
          <a:xfrm>
            <a:off x="1251678" y="1793411"/>
            <a:ext cx="10178322" cy="4536505"/>
          </a:xfrm>
        </p:spPr>
        <p:txBody>
          <a:bodyPr>
            <a:normAutofit/>
          </a:bodyPr>
          <a:lstStyle/>
          <a:p>
            <a:pPr marL="0" indent="0" algn="just">
              <a:buNone/>
            </a:pPr>
            <a:r>
              <a:rPr lang="en-US" sz="1400" b="1" dirty="0">
                <a:solidFill>
                  <a:srgbClr val="2A1A00"/>
                </a:solidFill>
              </a:rPr>
              <a:t>TABLE</a:t>
            </a:r>
            <a:r>
              <a:rPr lang="en-US" sz="1400" dirty="0">
                <a:solidFill>
                  <a:srgbClr val="2A1A00"/>
                </a:solidFill>
              </a:rPr>
              <a:t> </a:t>
            </a:r>
            <a:r>
              <a:rPr lang="en-US" sz="1400" i="1" dirty="0" err="1">
                <a:solidFill>
                  <a:srgbClr val="2A1A00"/>
                </a:solidFill>
              </a:rPr>
              <a:t>series_post</a:t>
            </a:r>
            <a:endParaRPr lang="en-US" sz="1400" dirty="0"/>
          </a:p>
          <a:p>
            <a:pPr algn="just"/>
            <a:r>
              <a:rPr lang="en-US" sz="1400" dirty="0"/>
              <a:t>Drop </a:t>
            </a:r>
            <a:r>
              <a:rPr lang="en-US" sz="1400" dirty="0" err="1"/>
              <a:t>lgIDLoser</a:t>
            </a:r>
            <a:r>
              <a:rPr lang="en-US" sz="1400" dirty="0"/>
              <a:t> and </a:t>
            </a:r>
            <a:r>
              <a:rPr lang="en-US" sz="1400" dirty="0" err="1"/>
              <a:t>lgIDWinner</a:t>
            </a:r>
            <a:r>
              <a:rPr lang="en-US" sz="1400" dirty="0"/>
              <a:t> (not relevant) and update ‘W’ and ‘L’ to percentages.</a:t>
            </a:r>
          </a:p>
          <a:p>
            <a:pPr algn="just"/>
            <a:endParaRPr lang="en-US" sz="1400" dirty="0"/>
          </a:p>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coaches</a:t>
            </a:r>
            <a:endParaRPr lang="en-US" sz="1400" dirty="0"/>
          </a:p>
          <a:p>
            <a:pPr algn="just"/>
            <a:r>
              <a:rPr lang="en-US" sz="1400" dirty="0"/>
              <a:t>Creation of new columns on table </a:t>
            </a:r>
            <a:r>
              <a:rPr lang="en-US" sz="1400" i="1" dirty="0"/>
              <a:t>coaches</a:t>
            </a:r>
            <a:r>
              <a:rPr lang="en-US" sz="1400" dirty="0"/>
              <a:t> (‘</a:t>
            </a:r>
            <a:r>
              <a:rPr lang="en-US" sz="1400" dirty="0" err="1"/>
              <a:t>WLRatio</a:t>
            </a:r>
            <a:r>
              <a:rPr lang="en-US" sz="1400" dirty="0"/>
              <a:t>’ and ‘</a:t>
            </a:r>
            <a:r>
              <a:rPr lang="en-US" sz="1400" dirty="0" err="1"/>
              <a:t>WLRatio_Post</a:t>
            </a:r>
            <a:r>
              <a:rPr lang="en-US" sz="1400" dirty="0"/>
              <a:t>’).</a:t>
            </a:r>
          </a:p>
          <a:p>
            <a:pPr marL="0" indent="0" algn="just">
              <a:buNone/>
            </a:pPr>
            <a:endParaRPr lang="en-US" sz="1400" b="1" dirty="0">
              <a:solidFill>
                <a:srgbClr val="2A1A00"/>
              </a:solidFill>
            </a:endParaRPr>
          </a:p>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teams</a:t>
            </a:r>
            <a:endParaRPr lang="en-US" sz="1400" dirty="0"/>
          </a:p>
          <a:p>
            <a:pPr algn="just"/>
            <a:r>
              <a:rPr lang="en-US" sz="1400" dirty="0"/>
              <a:t>Feature Engineering related to score (creation of ‘</a:t>
            </a:r>
            <a:r>
              <a:rPr lang="en-US" sz="1400" dirty="0" err="1"/>
              <a:t>PredictedTeamScore</a:t>
            </a:r>
            <a:r>
              <a:rPr lang="en-US" sz="1400" dirty="0"/>
              <a:t>’ and ‘</a:t>
            </a:r>
            <a:r>
              <a:rPr lang="en-US" sz="1400" dirty="0" err="1"/>
              <a:t>RealTeamScore</a:t>
            </a:r>
            <a:r>
              <a:rPr lang="en-US" sz="1400" dirty="0"/>
              <a:t>’);</a:t>
            </a:r>
          </a:p>
          <a:p>
            <a:pPr algn="just"/>
            <a:r>
              <a:rPr lang="en-US" sz="1400" dirty="0"/>
              <a:t>More Feature Engineering (‘progress’, ‘</a:t>
            </a:r>
            <a:r>
              <a:rPr lang="en-US" sz="1400" dirty="0" err="1"/>
              <a:t>offensive_performance</a:t>
            </a:r>
            <a:r>
              <a:rPr lang="en-US" sz="1400" dirty="0"/>
              <a:t>’ and ‘</a:t>
            </a:r>
            <a:r>
              <a:rPr lang="en-US" sz="1400" dirty="0" err="1"/>
              <a:t>defensive_performance</a:t>
            </a:r>
            <a:r>
              <a:rPr lang="en-US" sz="1400" dirty="0"/>
              <a:t>’, …);</a:t>
            </a:r>
          </a:p>
          <a:p>
            <a:pPr algn="just"/>
            <a:r>
              <a:rPr lang="en-US" sz="1400" dirty="0"/>
              <a:t>Merge of table </a:t>
            </a:r>
            <a:r>
              <a:rPr lang="en-US" sz="1400" i="1" dirty="0"/>
              <a:t>coaches</a:t>
            </a:r>
            <a:r>
              <a:rPr lang="en-US" sz="1400" dirty="0"/>
              <a:t> with </a:t>
            </a:r>
            <a:r>
              <a:rPr lang="en-US" sz="1400" i="1" dirty="0"/>
              <a:t>teams;</a:t>
            </a:r>
          </a:p>
          <a:p>
            <a:pPr algn="just"/>
            <a:r>
              <a:rPr lang="en-US" sz="1400" dirty="0"/>
              <a:t>Mapping of the playoff qualification to Boolean values (‘Y’=1 and ‘N’=0);</a:t>
            </a:r>
          </a:p>
          <a:p>
            <a:pPr algn="just"/>
            <a:r>
              <a:rPr lang="en-US" sz="1400" dirty="0"/>
              <a:t>Creation of lagged features to be used with the prediction models.</a:t>
            </a:r>
          </a:p>
        </p:txBody>
      </p:sp>
    </p:spTree>
    <p:extLst>
      <p:ext uri="{BB962C8B-B14F-4D97-AF65-F5344CB8AC3E}">
        <p14:creationId xmlns:p14="http://schemas.microsoft.com/office/powerpoint/2010/main" val="369482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7086-DB07-583F-CBC4-4D88E0EC545D}"/>
              </a:ext>
            </a:extLst>
          </p:cNvPr>
          <p:cNvSpPr>
            <a:spLocks noGrp="1"/>
          </p:cNvSpPr>
          <p:nvPr>
            <p:ph type="title"/>
          </p:nvPr>
        </p:nvSpPr>
        <p:spPr/>
        <p:txBody>
          <a:bodyPr>
            <a:normAutofit/>
          </a:bodyPr>
          <a:lstStyle/>
          <a:p>
            <a:r>
              <a:rPr lang="en-PT" sz="4500" dirty="0"/>
              <a:t>LAGGED FEATURES</a:t>
            </a:r>
          </a:p>
        </p:txBody>
      </p:sp>
      <p:sp>
        <p:nvSpPr>
          <p:cNvPr id="3" name="Content Placeholder 2">
            <a:extLst>
              <a:ext uri="{FF2B5EF4-FFF2-40B4-BE49-F238E27FC236}">
                <a16:creationId xmlns:a16="http://schemas.microsoft.com/office/drawing/2014/main" id="{0AA3EB1F-8678-8AC6-B2DA-4918368B3A53}"/>
              </a:ext>
            </a:extLst>
          </p:cNvPr>
          <p:cNvSpPr>
            <a:spLocks noGrp="1"/>
          </p:cNvSpPr>
          <p:nvPr>
            <p:ph idx="1"/>
          </p:nvPr>
        </p:nvSpPr>
        <p:spPr>
          <a:xfrm>
            <a:off x="1251678" y="1699404"/>
            <a:ext cx="10178322" cy="3593591"/>
          </a:xfrm>
        </p:spPr>
        <p:txBody>
          <a:bodyPr>
            <a:normAutofit lnSpcReduction="10000"/>
          </a:bodyPr>
          <a:lstStyle/>
          <a:p>
            <a:pPr algn="just"/>
            <a:r>
              <a:rPr lang="en-US" dirty="0"/>
              <a:t>Including historical context in our data allows our models to catch trends and improve accuracy in the forecasting of variables.</a:t>
            </a:r>
          </a:p>
          <a:p>
            <a:pPr algn="just"/>
            <a:r>
              <a:rPr lang="en-PT" dirty="0"/>
              <a:t>Used in:</a:t>
            </a:r>
          </a:p>
          <a:p>
            <a:pPr lvl="1" algn="just"/>
            <a:r>
              <a:rPr lang="en-GB" i="1" dirty="0"/>
              <a:t>p</a:t>
            </a:r>
            <a:r>
              <a:rPr lang="en-PT" i="1" dirty="0"/>
              <a:t>layers_teams </a:t>
            </a:r>
            <a:r>
              <a:rPr lang="en-PT" dirty="0"/>
              <a:t>- </a:t>
            </a:r>
            <a:r>
              <a:rPr lang="en-GB" dirty="0">
                <a:solidFill>
                  <a:srgbClr val="6AAB73"/>
                </a:solidFill>
                <a:effectLst/>
              </a:rPr>
              <a:t>'</a:t>
            </a:r>
            <a:r>
              <a:rPr lang="en-GB" dirty="0" err="1">
                <a:solidFill>
                  <a:srgbClr val="6AAB73"/>
                </a:solidFill>
                <a:effectLst/>
              </a:rPr>
              <a:t>FG_Percentage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FT_Percentage</a:t>
            </a:r>
            <a:r>
              <a:rPr lang="en-GB" dirty="0">
                <a:solidFill>
                  <a:srgbClr val="6AAB73"/>
                </a:solidFill>
                <a:effectLst/>
              </a:rPr>
              <a:t>'</a:t>
            </a:r>
            <a:r>
              <a:rPr lang="en-GB" dirty="0">
                <a:solidFill>
                  <a:srgbClr val="BCBEC4"/>
                </a:solidFill>
                <a:effectLst/>
              </a:rPr>
              <a:t>, </a:t>
            </a:r>
            <a:r>
              <a:rPr lang="en-GB" dirty="0">
                <a:solidFill>
                  <a:srgbClr val="6AAB73"/>
                </a:solidFill>
                <a:effectLst/>
              </a:rPr>
              <a:t>'PPG'</a:t>
            </a:r>
            <a:r>
              <a:rPr lang="en-GB" dirty="0">
                <a:solidFill>
                  <a:srgbClr val="BCBEC4"/>
                </a:solidFill>
                <a:effectLst/>
              </a:rPr>
              <a:t>, </a:t>
            </a:r>
            <a:r>
              <a:rPr lang="en-GB" dirty="0">
                <a:solidFill>
                  <a:srgbClr val="6AAB73"/>
                </a:solidFill>
                <a:effectLst/>
              </a:rPr>
              <a:t>'EFF'</a:t>
            </a:r>
            <a:r>
              <a:rPr lang="en-GB" dirty="0">
                <a:solidFill>
                  <a:srgbClr val="BCBEC4"/>
                </a:solidFill>
                <a:effectLst/>
              </a:rPr>
              <a:t>, </a:t>
            </a:r>
            <a:r>
              <a:rPr lang="en-GB" dirty="0">
                <a:solidFill>
                  <a:srgbClr val="6AAB73"/>
                </a:solidFill>
                <a:effectLst/>
              </a:rPr>
              <a:t>'DPR’</a:t>
            </a:r>
            <a:r>
              <a:rPr lang="en-PT" dirty="0"/>
              <a:t>;</a:t>
            </a:r>
          </a:p>
          <a:p>
            <a:pPr lvl="1" algn="just"/>
            <a:r>
              <a:rPr lang="en-GB" i="1" dirty="0"/>
              <a:t>t</a:t>
            </a:r>
            <a:r>
              <a:rPr lang="en-PT" i="1" dirty="0"/>
              <a:t>eams </a:t>
            </a:r>
            <a:r>
              <a:rPr lang="en-PT" dirty="0"/>
              <a:t>- </a:t>
            </a:r>
            <a:r>
              <a:rPr lang="en-GB" dirty="0">
                <a:solidFill>
                  <a:srgbClr val="6AAB73"/>
                </a:solidFill>
                <a:effectLst/>
              </a:rPr>
              <a:t>'</a:t>
            </a:r>
            <a:r>
              <a:rPr lang="en-GB" dirty="0" err="1">
                <a:solidFill>
                  <a:srgbClr val="6AAB73"/>
                </a:solidFill>
                <a:effectLst/>
              </a:rPr>
              <a:t>RealTeamScore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defensive_performance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offensive_performance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gamesWLRatio</a:t>
            </a:r>
            <a:r>
              <a:rPr lang="en-GB" dirty="0">
                <a:solidFill>
                  <a:srgbClr val="6AAB73"/>
                </a:solidFill>
                <a:effectLst/>
              </a:rPr>
              <a:t>’</a:t>
            </a:r>
            <a:r>
              <a:rPr lang="en-GB" dirty="0">
                <a:solidFill>
                  <a:srgbClr val="BCBEC4"/>
                </a:solidFill>
                <a:effectLst/>
              </a:rPr>
              <a:t>,</a:t>
            </a:r>
            <a:r>
              <a:rPr lang="en-GB" dirty="0">
                <a:solidFill>
                  <a:srgbClr val="BCBEC4"/>
                </a:solidFill>
              </a:rPr>
              <a:t> </a:t>
            </a:r>
            <a:r>
              <a:rPr lang="en-GB" dirty="0">
                <a:solidFill>
                  <a:srgbClr val="6AAB73"/>
                </a:solidFill>
                <a:effectLst/>
              </a:rPr>
              <a:t>'</a:t>
            </a:r>
            <a:r>
              <a:rPr lang="en-GB" dirty="0" err="1">
                <a:solidFill>
                  <a:srgbClr val="6AAB73"/>
                </a:solidFill>
                <a:effectLst/>
              </a:rPr>
              <a:t>homeWLRatio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awayWLRatio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confWLRatio</a:t>
            </a:r>
            <a:r>
              <a:rPr lang="en-GB" dirty="0">
                <a:solidFill>
                  <a:srgbClr val="6AAB73"/>
                </a:solidFill>
                <a:effectLst/>
              </a:rPr>
              <a:t>'</a:t>
            </a:r>
            <a:r>
              <a:rPr lang="en-GB" dirty="0">
                <a:solidFill>
                  <a:srgbClr val="BCBEC4"/>
                </a:solidFill>
                <a:effectLst/>
              </a:rPr>
              <a:t>, </a:t>
            </a:r>
            <a:r>
              <a:rPr lang="en-GB" dirty="0">
                <a:solidFill>
                  <a:srgbClr val="6AAB73"/>
                </a:solidFill>
                <a:effectLst/>
              </a:rPr>
              <a:t>'progress'</a:t>
            </a:r>
            <a:r>
              <a:rPr lang="en-GB" dirty="0">
                <a:solidFill>
                  <a:srgbClr val="BCBEC4"/>
                </a:solidFill>
                <a:effectLst/>
              </a:rPr>
              <a:t>, </a:t>
            </a:r>
            <a:r>
              <a:rPr lang="en-GB" dirty="0">
                <a:solidFill>
                  <a:srgbClr val="6AAB73"/>
                </a:solidFill>
                <a:effectLst/>
              </a:rPr>
              <a:t>'playoff’</a:t>
            </a:r>
            <a:r>
              <a:rPr lang="en-PT" dirty="0"/>
              <a:t>;</a:t>
            </a:r>
          </a:p>
          <a:p>
            <a:pPr algn="just"/>
            <a:r>
              <a:rPr lang="en-US" dirty="0"/>
              <a:t>For each year we added the information of the X previous years, being X, the size of the sliding window used for testing (see annex: </a:t>
            </a:r>
            <a:r>
              <a:rPr lang="en-US" u="sng" dirty="0">
                <a:solidFill>
                  <a:schemeClr val="tx2">
                    <a:lumMod val="90000"/>
                    <a:lumOff val="10000"/>
                  </a:schemeClr>
                </a:solidFill>
                <a:hlinkClick r:id="rId2" action="ppaction://hlinksldjump">
                  <a:extLst>
                    <a:ext uri="{A12FA001-AC4F-418D-AE19-62706E023703}">
                      <ahyp:hlinkClr xmlns:ahyp="http://schemas.microsoft.com/office/drawing/2018/hyperlinkcolor" val="tx"/>
                    </a:ext>
                  </a:extLst>
                </a:hlinkClick>
              </a:rPr>
              <a:t>slide 21</a:t>
            </a:r>
            <a:r>
              <a:rPr lang="en-US" dirty="0"/>
              <a:t>).</a:t>
            </a:r>
          </a:p>
          <a:p>
            <a:pPr algn="just"/>
            <a:r>
              <a:rPr lang="en-US" dirty="0"/>
              <a:t>In case of non-existent values (happens when there are less than X prior years) we define the values as -1 except for playoff where we define them as 0.5 (represents uncertainty).</a:t>
            </a:r>
            <a:endParaRPr lang="en-GB" dirty="0">
              <a:solidFill>
                <a:srgbClr val="6AAB73"/>
              </a:solidFill>
              <a:effectLst/>
            </a:endParaRPr>
          </a:p>
          <a:p>
            <a:pPr lvl="1" algn="just"/>
            <a:endParaRPr lang="en-GB" dirty="0">
              <a:solidFill>
                <a:srgbClr val="BCBEC4"/>
              </a:solidFill>
              <a:effectLst/>
            </a:endParaRPr>
          </a:p>
        </p:txBody>
      </p:sp>
    </p:spTree>
    <p:extLst>
      <p:ext uri="{BB962C8B-B14F-4D97-AF65-F5344CB8AC3E}">
        <p14:creationId xmlns:p14="http://schemas.microsoft.com/office/powerpoint/2010/main" val="252030188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1016</TotalTime>
  <Words>3632</Words>
  <Application>Microsoft Office PowerPoint</Application>
  <PresentationFormat>Widescreen</PresentationFormat>
  <Paragraphs>355</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Gill Sans MT</vt:lpstr>
      <vt:lpstr>Impact</vt:lpstr>
      <vt:lpstr>Distintivo</vt:lpstr>
      <vt:lpstr>Predictive Data MininG  basketball playoffs qualification</vt:lpstr>
      <vt:lpstr>Domain description</vt:lpstr>
      <vt:lpstr>Exploratory Data Analysis 1/2</vt:lpstr>
      <vt:lpstr>Exploratory Data Analysis 2/2</vt:lpstr>
      <vt:lpstr>Problem Definition</vt:lpstr>
      <vt:lpstr>Main Steps for playoff prediction</vt:lpstr>
      <vt:lpstr>Data preparation 1/2</vt:lpstr>
      <vt:lpstr>Data preparation 2/2</vt:lpstr>
      <vt:lpstr>LAGGED FEATURES</vt:lpstr>
      <vt:lpstr>Experimental setup</vt:lpstr>
      <vt:lpstr>Results 1/2</vt:lpstr>
      <vt:lpstr>Results 2/2</vt:lpstr>
      <vt:lpstr>Conclusions</vt:lpstr>
      <vt:lpstr>Anexes</vt:lpstr>
      <vt:lpstr>Data Analysis 1/2</vt:lpstr>
      <vt:lpstr>Data Analysis 2/2</vt:lpstr>
      <vt:lpstr>Features choice 1/3</vt:lpstr>
      <vt:lpstr>Features choice 2/3</vt:lpstr>
      <vt:lpstr>Features choice 3/3</vt:lpstr>
      <vt:lpstr>Evaluation Methodology: problems</vt:lpstr>
      <vt:lpstr>Evaluation Methodology: Solution</vt:lpstr>
      <vt:lpstr>Lagged features idea</vt:lpstr>
      <vt:lpstr>ML MODELS EXplored</vt:lpstr>
      <vt:lpstr>ML Models explored</vt:lpstr>
      <vt:lpstr>Scalers explored</vt:lpstr>
      <vt:lpstr>Scalers exploration results 1/3</vt:lpstr>
      <vt:lpstr>Scalers exploration results 2/3</vt:lpstr>
      <vt:lpstr>Scalers exploration results 3/3</vt:lpstr>
      <vt:lpstr>SCALERS EXPLORED: ANALYSIS</vt:lpstr>
      <vt:lpstr>SCALERS EXPLORED: ANALYSIS</vt:lpstr>
      <vt:lpstr>Feature’s Importance </vt:lpstr>
      <vt:lpstr>Game simulation alternative</vt:lpstr>
      <vt:lpstr>Technologies/tools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Data Mining – basketball playoffs qualification</dc:title>
  <dc:creator>Tomás Pereira Maciel</dc:creator>
  <cp:lastModifiedBy>Andre Sousa</cp:lastModifiedBy>
  <cp:revision>26</cp:revision>
  <dcterms:created xsi:type="dcterms:W3CDTF">2023-10-26T14:18:36Z</dcterms:created>
  <dcterms:modified xsi:type="dcterms:W3CDTF">2023-12-06T19:17:16Z</dcterms:modified>
</cp:coreProperties>
</file>