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276" r:id="rId11"/>
    <p:sldId id="277" r:id="rId12"/>
    <p:sldId id="275" r:id="rId13"/>
    <p:sldId id="268" r:id="rId14"/>
    <p:sldId id="267" r:id="rId15"/>
    <p:sldId id="269" r:id="rId16"/>
    <p:sldId id="270" r:id="rId17"/>
    <p:sldId id="271" r:id="rId18"/>
    <p:sldId id="273" r:id="rId19"/>
    <p:sldId id="279" r:id="rId20"/>
    <p:sldId id="280" r:id="rId21"/>
    <p:sldId id="274" r:id="rId22"/>
    <p:sldId id="282" r:id="rId23"/>
    <p:sldId id="283" r:id="rId24"/>
    <p:sldId id="284" r:id="rId25"/>
    <p:sldId id="285" r:id="rId26"/>
    <p:sldId id="289" r:id="rId27"/>
    <p:sldId id="290" r:id="rId28"/>
    <p:sldId id="291" r:id="rId29"/>
    <p:sldId id="292" r:id="rId30"/>
    <p:sldId id="293" r:id="rId31"/>
    <p:sldId id="294" r:id="rId32"/>
    <p:sldId id="295" r:id="rId33"/>
    <p:sldId id="30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91" autoAdjust="0"/>
    <p:restoredTop sz="94660"/>
  </p:normalViewPr>
  <p:slideViewPr>
    <p:cSldViewPr snapToGrid="0">
      <p:cViewPr varScale="1">
        <p:scale>
          <a:sx n="75" d="100"/>
          <a:sy n="75" d="100"/>
        </p:scale>
        <p:origin x="35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04/11/2023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04/11/2023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04/11/2023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04/11/2023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04/11/2023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04/11/2023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04/11/2023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04/11/2023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04/11/2023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04/11/2023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04/11/2023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04/11/2023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508518" y="5540339"/>
            <a:ext cx="6801612" cy="1239894"/>
          </a:xfrm>
        </p:spPr>
        <p:txBody>
          <a:bodyPr>
            <a:normAutofit/>
          </a:bodyPr>
          <a:lstStyle/>
          <a:p>
            <a:pPr algn="l"/>
            <a:r>
              <a:rPr lang="pt-PT" dirty="0"/>
              <a:t>André Sousa </a:t>
            </a:r>
            <a:r>
              <a:rPr lang="pt-PT" b="1" dirty="0"/>
              <a:t>up202005277</a:t>
            </a:r>
          </a:p>
          <a:p>
            <a:pPr algn="l"/>
            <a:r>
              <a:rPr lang="pt-PT" dirty="0"/>
              <a:t>Pedro Fonseca </a:t>
            </a:r>
            <a:r>
              <a:rPr lang="pt-PT" b="1" dirty="0"/>
              <a:t>up202008307</a:t>
            </a:r>
          </a:p>
          <a:p>
            <a:pPr algn="l"/>
            <a:r>
              <a:rPr lang="pt-PT" dirty="0"/>
              <a:t>Tomás Maciel </a:t>
            </a:r>
            <a:r>
              <a:rPr lang="pt-PT" b="1" dirty="0"/>
              <a:t>up202006845 </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lstStyle/>
          <a:p>
            <a:r>
              <a:rPr lang="en-US"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lstStyle/>
          <a:p>
            <a:r>
              <a:rPr lang="en-US" dirty="0"/>
              <a:t>Evaluation Methodology: Solution</a:t>
            </a:r>
            <a:endParaRPr lang="pt-PT"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lstStyle/>
          <a:p>
            <a:r>
              <a:rPr lang="pt-PT" dirty="0" err="1"/>
              <a:t>Lagged</a:t>
            </a:r>
            <a:r>
              <a:rPr lang="pt-PT" dirty="0"/>
              <a:t> </a:t>
            </a:r>
            <a:r>
              <a:rPr lang="pt-PT" dirty="0" err="1"/>
              <a:t>features</a:t>
            </a:r>
            <a:r>
              <a:rPr lang="pt-PT" dirty="0"/>
              <a:t> </a:t>
            </a:r>
            <a:r>
              <a:rPr lang="pt-PT" dirty="0" err="1"/>
              <a:t>idea</a:t>
            </a:r>
            <a:endParaRPr lang="pt-PT"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lstStyle/>
          <a:p>
            <a:r>
              <a:rPr lang="pt-PT" dirty="0"/>
              <a:t>ML MODELS </a:t>
            </a:r>
            <a:r>
              <a:rPr lang="pt-PT" dirty="0" err="1"/>
              <a:t>EXplored</a:t>
            </a:r>
            <a:endParaRPr lang="pt-PT"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 future performance, by computing the value of the player’s EFF and DPR performance metrics in the upcoming season. Furthermore, we also used this type of models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didactic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lstStyle/>
          <a:p>
            <a:r>
              <a:rPr lang="pt-PT" dirty="0"/>
              <a:t>ML </a:t>
            </a:r>
            <a:r>
              <a:rPr lang="pt-PT" dirty="0" err="1"/>
              <a:t>Models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lstStyle/>
          <a:p>
            <a:r>
              <a:rPr lang="pt-PT" dirty="0" err="1"/>
              <a:t>Scalers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F1 score under the Normalizer Scaler.</a:t>
            </a:r>
          </a:p>
          <a:p>
            <a:pPr algn="just"/>
            <a:endParaRPr lang="en-US" dirty="0"/>
          </a:p>
          <a:p>
            <a:pPr algn="just"/>
            <a:r>
              <a:rPr lang="en-US" dirty="0"/>
              <a:t>As expected, Naïve Bayes 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lstStyle/>
          <a:p>
            <a:r>
              <a:rPr lang="pt-PT" dirty="0" err="1"/>
              <a:t>Domain</a:t>
            </a:r>
            <a:r>
              <a:rPr lang="pt-PT" dirty="0"/>
              <a:t> </a:t>
            </a:r>
            <a:r>
              <a:rPr lang="pt-PT" dirty="0" err="1"/>
              <a:t>description</a:t>
            </a:r>
            <a:endParaRPr lang="pt-PT"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pPr algn="just"/>
            <a:r>
              <a:rPr lang="en-US" sz="1800" dirty="0"/>
              <a:t>For 10 seasons (years) data from players, teams, coaches, games, and several other metrics were gathered and arranged on this dataset.</a:t>
            </a:r>
          </a:p>
          <a:p>
            <a:pPr algn="just"/>
            <a:r>
              <a:rPr lang="pt-PT" sz="1800" dirty="0" err="1"/>
              <a:t>Our</a:t>
            </a:r>
            <a:r>
              <a:rPr lang="pt-PT" sz="1800" dirty="0"/>
              <a:t> </a:t>
            </a:r>
            <a:r>
              <a:rPr lang="pt-PT" sz="1800" dirty="0" err="1"/>
              <a:t>main</a:t>
            </a:r>
            <a:r>
              <a:rPr lang="pt-PT" sz="1800" dirty="0"/>
              <a:t> </a:t>
            </a:r>
            <a:r>
              <a:rPr lang="pt-PT" sz="1800" dirty="0" err="1"/>
              <a:t>goal</a:t>
            </a:r>
            <a:r>
              <a:rPr lang="pt-PT" sz="1800" dirty="0"/>
              <a:t> </a:t>
            </a:r>
            <a:r>
              <a:rPr lang="pt-PT" sz="1800" dirty="0" err="1"/>
              <a:t>is</a:t>
            </a:r>
            <a:r>
              <a:rPr lang="pt-PT" sz="1800" dirty="0"/>
              <a:t>, </a:t>
            </a:r>
            <a:r>
              <a:rPr lang="pt-PT" sz="1800" dirty="0" err="1"/>
              <a:t>using</a:t>
            </a:r>
            <a:r>
              <a:rPr lang="pt-PT" sz="1800" dirty="0"/>
              <a:t> </a:t>
            </a:r>
            <a:r>
              <a:rPr lang="pt-PT" sz="1800" dirty="0" err="1"/>
              <a:t>this</a:t>
            </a:r>
            <a:r>
              <a:rPr lang="pt-PT" sz="1800" dirty="0"/>
              <a:t> data, to </a:t>
            </a:r>
            <a:r>
              <a:rPr lang="pt-PT" sz="1800" dirty="0" err="1"/>
              <a:t>develop</a:t>
            </a:r>
            <a:r>
              <a:rPr lang="pt-PT" sz="1800" dirty="0"/>
              <a:t> a </a:t>
            </a:r>
            <a:r>
              <a:rPr lang="pt-PT" sz="1800" dirty="0" err="1"/>
              <a:t>model</a:t>
            </a:r>
            <a:r>
              <a:rPr lang="pt-PT" sz="1800" dirty="0"/>
              <a:t> </a:t>
            </a:r>
            <a:r>
              <a:rPr lang="pt-PT" sz="1800" dirty="0" err="1"/>
              <a:t>that</a:t>
            </a:r>
            <a:r>
              <a:rPr lang="pt-PT" sz="1800" dirty="0"/>
              <a:t> can </a:t>
            </a:r>
            <a:r>
              <a:rPr lang="pt-PT" sz="1800" dirty="0" err="1"/>
              <a:t>predict</a:t>
            </a:r>
            <a:r>
              <a:rPr lang="pt-PT" sz="1800" dirty="0"/>
              <a:t> </a:t>
            </a:r>
            <a:r>
              <a:rPr lang="pt-PT" sz="1800" dirty="0" err="1"/>
              <a:t>which</a:t>
            </a:r>
            <a:r>
              <a:rPr lang="pt-PT" sz="1800" dirty="0"/>
              <a:t> teams </a:t>
            </a:r>
            <a:r>
              <a:rPr lang="pt-PT" sz="1800" dirty="0" err="1"/>
              <a:t>go</a:t>
            </a:r>
            <a:r>
              <a:rPr lang="pt-PT" sz="1800" dirty="0"/>
              <a:t> to </a:t>
            </a:r>
            <a:r>
              <a:rPr lang="pt-PT" sz="1800" dirty="0" err="1"/>
              <a:t>the</a:t>
            </a:r>
            <a:r>
              <a:rPr lang="pt-PT" sz="1800" dirty="0"/>
              <a:t> </a:t>
            </a:r>
            <a:r>
              <a:rPr lang="pt-PT" sz="1800" dirty="0" err="1"/>
              <a:t>playoffs</a:t>
            </a:r>
            <a:r>
              <a:rPr lang="pt-PT" sz="1800" dirty="0"/>
              <a:t> (8 </a:t>
            </a:r>
            <a:r>
              <a:rPr lang="pt-PT" sz="1800" dirty="0" err="1"/>
              <a:t>first</a:t>
            </a:r>
            <a:r>
              <a:rPr lang="pt-PT" sz="1800" dirty="0"/>
              <a: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competes,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lstStyle/>
          <a:p>
            <a:r>
              <a:rPr lang="pt-PT" dirty="0"/>
              <a:t>Game </a:t>
            </a:r>
            <a:r>
              <a:rPr lang="pt-PT" dirty="0" err="1"/>
              <a:t>simulation</a:t>
            </a:r>
            <a:r>
              <a:rPr lang="pt-PT" dirty="0"/>
              <a:t> </a:t>
            </a:r>
            <a:r>
              <a:rPr lang="pt-PT" dirty="0" err="1"/>
              <a:t>alternative</a:t>
            </a:r>
            <a:endParaRPr lang="pt-PT"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p:txBody>
          <a:bodyPr/>
          <a:lstStyle/>
          <a:p>
            <a:pPr algn="just"/>
            <a:r>
              <a:rPr lang="en-US" dirty="0"/>
              <a:t>We will present the results of the 4 columns we tried to predict being 2 of them intermediaries to the final goal of predicting the final result.</a:t>
            </a:r>
          </a:p>
          <a:p>
            <a:pPr algn="just"/>
            <a:r>
              <a:rPr lang="en-US" dirty="0"/>
              <a:t>For predicting the players’ EFF,  from all the models present before that we tested, the one we used was the “Random Forest Regressor’, with the ‘</a:t>
            </a:r>
            <a:r>
              <a:rPr lang="en-US" dirty="0" err="1"/>
              <a:t>RobustScaler</a:t>
            </a:r>
            <a:r>
              <a:rPr lang="en-US" dirty="0"/>
              <a:t>.</a:t>
            </a:r>
          </a:p>
          <a:p>
            <a:pPr algn="just"/>
            <a:r>
              <a:rPr lang="en-US" dirty="0"/>
              <a:t>The same happened to predict the players’ DPR, in which we used the same exact model to predict the future DPRs.</a:t>
            </a:r>
            <a:endParaRPr lang="en-US" b="0" dirty="0">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2319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have to predict the first 8 teams of 12, and one wrong prediction has a big amount of effect on the final accuracy, as explained previously.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lstStyle/>
          <a:p>
            <a:r>
              <a:rPr lang="en-US" dirty="0"/>
              <a:t>At the end of this phase, we think that the project went very well.  We started by making a good analysis of the data, which allowed us to understand what would be useful for the final prediction and we were able to perform a data cleaning in the first weeks. </a:t>
            </a:r>
          </a:p>
          <a:p>
            <a:r>
              <a:rPr lang="en-US" dirty="0"/>
              <a:t>Then, as a team, we talked between and searched some metrics that the NBA uses to evaluate the players and, with that inspiration, we defined that those metrics would be the base of the predictions we would make.</a:t>
            </a:r>
          </a:p>
          <a:p>
            <a:r>
              <a:rPr lang="en-US" dirty="0"/>
              <a:t>We were able to test a lot of models and choose the best one as our ‘official’ model, and that gave us an idea of the pros and cons of each model.</a:t>
            </a:r>
          </a:p>
        </p:txBody>
      </p:sp>
    </p:spTree>
    <p:extLst>
      <p:ext uri="{BB962C8B-B14F-4D97-AF65-F5344CB8AC3E}">
        <p14:creationId xmlns:p14="http://schemas.microsoft.com/office/powerpoint/2010/main" val="2588217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403182" y="2982550"/>
            <a:ext cx="10178322" cy="1492132"/>
          </a:xfrm>
        </p:spPr>
        <p:txBody>
          <a:bodyPr/>
          <a:lstStyle/>
          <a:p>
            <a:r>
              <a:rPr lang="pt-PT" dirty="0" err="1"/>
              <a:t>Annexes</a:t>
            </a:r>
            <a:endParaRPr lang="pt-PT" dirty="0"/>
          </a:p>
        </p:txBody>
      </p:sp>
    </p:spTree>
    <p:extLst>
      <p:ext uri="{BB962C8B-B14F-4D97-AF65-F5344CB8AC3E}">
        <p14:creationId xmlns:p14="http://schemas.microsoft.com/office/powerpoint/2010/main" val="3661544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lstStyle/>
          <a:p>
            <a:r>
              <a:rPr lang="pt-PT" dirty="0"/>
              <a:t>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r>
              <a:rPr lang="en-US" dirty="0"/>
              <a:t>When performing the data analysis, besides the plots that we presented, we also made a less visual analysis, using functions from Pandas, such as describe(), info(), </a:t>
            </a:r>
            <a:r>
              <a:rPr lang="en-US" dirty="0" err="1"/>
              <a:t>isnull</a:t>
            </a:r>
            <a:r>
              <a:rPr lang="en-US" dirty="0"/>
              <a:t>(), etc.</a:t>
            </a:r>
          </a:p>
          <a:p>
            <a:r>
              <a:rPr lang="en-US" dirty="0"/>
              <a:t>With that, we obtained more details about the data we had in our hands and the columns and their types, which gave us a deeper knowledge of the problems we had and the initial data.</a:t>
            </a:r>
          </a:p>
          <a:p>
            <a:r>
              <a:rPr lang="en-US" dirty="0"/>
              <a:t>Also, with this type of analysis, we detected some columns that both had many null values and didn’t add relevant information to our problem.</a:t>
            </a:r>
          </a:p>
          <a:p>
            <a:r>
              <a:rPr lang="en-US" dirty="0"/>
              <a:t>We detected on ‘teams’ that the column ‘</a:t>
            </a:r>
            <a:r>
              <a:rPr lang="en-US" dirty="0" err="1"/>
              <a:t>divID</a:t>
            </a:r>
            <a:r>
              <a:rPr lang="en-US" dirty="0"/>
              <a:t>’ was all filled with Nan value, which made us remove it.</a:t>
            </a:r>
          </a:p>
        </p:txBody>
      </p:sp>
    </p:spTree>
    <p:extLst>
      <p:ext uri="{BB962C8B-B14F-4D97-AF65-F5344CB8AC3E}">
        <p14:creationId xmlns:p14="http://schemas.microsoft.com/office/powerpoint/2010/main" val="2828782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lstStyle/>
          <a:p>
            <a:r>
              <a:rPr lang="pt-PT" dirty="0"/>
              <a:t>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pt-PT" dirty="0" err="1"/>
              <a:t>We</a:t>
            </a:r>
            <a:r>
              <a:rPr lang="pt-PT" dirty="0"/>
              <a:t> </a:t>
            </a:r>
            <a:r>
              <a:rPr lang="pt-PT" dirty="0" err="1"/>
              <a:t>also</a:t>
            </a:r>
            <a:r>
              <a:rPr lang="pt-PT" dirty="0"/>
              <a:t> </a:t>
            </a:r>
            <a:r>
              <a:rPr lang="pt-PT" dirty="0" err="1"/>
              <a:t>observed</a:t>
            </a:r>
            <a:r>
              <a:rPr lang="pt-PT" dirty="0"/>
              <a:t> </a:t>
            </a:r>
            <a:r>
              <a:rPr lang="pt-PT" dirty="0" err="1"/>
              <a:t>that</a:t>
            </a:r>
            <a:r>
              <a:rPr lang="pt-PT" dirty="0"/>
              <a:t> in </a:t>
            </a:r>
            <a:r>
              <a:rPr lang="pt-PT" dirty="0" err="1"/>
              <a:t>the</a:t>
            </a:r>
            <a:r>
              <a:rPr lang="pt-PT" dirty="0"/>
              <a:t> </a:t>
            </a:r>
            <a:r>
              <a:rPr lang="pt-PT" dirty="0" err="1"/>
              <a:t>table</a:t>
            </a:r>
            <a:r>
              <a:rPr lang="pt-PT" dirty="0"/>
              <a:t> ‘</a:t>
            </a:r>
            <a:r>
              <a:rPr lang="pt-PT" dirty="0" err="1"/>
              <a:t>players</a:t>
            </a:r>
            <a:r>
              <a:rPr lang="pt-PT" dirty="0"/>
              <a:t>’ </a:t>
            </a:r>
            <a:r>
              <a:rPr lang="pt-PT" dirty="0" err="1"/>
              <a:t>there</a:t>
            </a:r>
            <a:r>
              <a:rPr lang="pt-PT" dirty="0"/>
              <a:t> </a:t>
            </a:r>
            <a:r>
              <a:rPr lang="pt-PT" dirty="0" err="1"/>
              <a:t>were</a:t>
            </a:r>
            <a:r>
              <a:rPr lang="pt-PT" dirty="0"/>
              <a:t> </a:t>
            </a:r>
            <a:r>
              <a:rPr lang="pt-PT" dirty="0" err="1"/>
              <a:t>many</a:t>
            </a:r>
            <a:r>
              <a:rPr lang="pt-PT" dirty="0"/>
              <a:t> </a:t>
            </a:r>
            <a:r>
              <a:rPr lang="pt-PT" dirty="0" err="1"/>
              <a:t>columns</a:t>
            </a:r>
            <a:r>
              <a:rPr lang="pt-PT" dirty="0"/>
              <a:t> </a:t>
            </a:r>
            <a:r>
              <a:rPr lang="pt-PT" dirty="0" err="1"/>
              <a:t>with</a:t>
            </a:r>
            <a:r>
              <a:rPr lang="pt-PT" dirty="0"/>
              <a:t> </a:t>
            </a:r>
            <a:r>
              <a:rPr lang="pt-PT" dirty="0" err="1"/>
              <a:t>Nan</a:t>
            </a:r>
            <a:r>
              <a:rPr lang="pt-PT" dirty="0"/>
              <a:t> </a:t>
            </a:r>
            <a:r>
              <a:rPr lang="pt-PT" dirty="0" err="1"/>
              <a:t>values</a:t>
            </a:r>
            <a:r>
              <a:rPr lang="pt-PT" dirty="0"/>
              <a:t>.</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Of course, given this scenario, we started thinking of what we could do to deal with it. </a:t>
            </a:r>
          </a:p>
          <a:p>
            <a:r>
              <a:rPr lang="en-US" dirty="0"/>
              <a:t>For the ‘pos’ column, we dropped the Nan values and kept the others, not Nan.</a:t>
            </a:r>
            <a:br>
              <a:rPr lang="en-US" dirty="0"/>
            </a:br>
            <a:r>
              <a:rPr lang="en-US" dirty="0"/>
              <a:t>For the columns related to the colleges, the solution we found was to make a mapping, giving each college an index, and like that, we dealt with this problem.</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lstStyle/>
          <a:p>
            <a:r>
              <a:rPr lang="pt-PT" dirty="0" err="1"/>
              <a:t>Features</a:t>
            </a:r>
            <a:r>
              <a:rPr lang="pt-PT" dirty="0"/>
              <a:t> </a:t>
            </a:r>
            <a:r>
              <a:rPr lang="pt-PT" dirty="0" err="1"/>
              <a:t>choice</a:t>
            </a:r>
            <a:r>
              <a:rPr lang="pt-PT"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to his team. It evaluates the player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lstStyle/>
          <a:p>
            <a:r>
              <a:rPr lang="pt-PT" dirty="0" err="1"/>
              <a:t>Features</a:t>
            </a:r>
            <a:r>
              <a:rPr lang="pt-PT" dirty="0"/>
              <a:t> </a:t>
            </a:r>
            <a:r>
              <a:rPr lang="pt-PT" dirty="0" err="1"/>
              <a:t>choice</a:t>
            </a:r>
            <a:r>
              <a:rPr lang="pt-PT"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lstStyle/>
          <a:p>
            <a:r>
              <a:rPr lang="en-US" dirty="0"/>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lgn="just">
              <a:buNone/>
            </a:pPr>
            <a:r>
              <a:rPr lang="en-US" sz="1800" dirty="0"/>
              <a:t>1- There are teams with different coaches over the 10 years, however, a few kept the same coach. There are also teams that switched coaches during the season.</a:t>
            </a:r>
          </a:p>
          <a:p>
            <a:pPr marL="0" indent="0" algn="just">
              <a:buNone/>
            </a:pPr>
            <a:r>
              <a:rPr lang="en-US" sz="1800" dirty="0"/>
              <a:t>2- The 20 coaches with the higher Win-Loss Ratio.</a:t>
            </a:r>
          </a:p>
          <a:p>
            <a:pPr marL="0" indent="0" algn="just">
              <a:buNone/>
            </a:pPr>
            <a:r>
              <a:rPr lang="en-US" sz="1800" dirty="0"/>
              <a:t>3 – The top 10 players with the most awards won, which suggests us the best players.</a:t>
            </a:r>
          </a:p>
          <a:p>
            <a:pPr marL="0" indent="0" algn="just">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lstStyle/>
          <a:p>
            <a:r>
              <a:rPr lang="pt-PT" dirty="0" err="1"/>
              <a:t>Features</a:t>
            </a:r>
            <a:r>
              <a:rPr lang="pt-PT" dirty="0"/>
              <a:t> </a:t>
            </a:r>
            <a:r>
              <a:rPr lang="pt-PT" dirty="0" err="1"/>
              <a:t>choice</a:t>
            </a:r>
            <a:r>
              <a:rPr lang="pt-PT"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team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all</a:t>
            </a:r>
            <a:r>
              <a:rPr lang="pt-PT" dirty="0"/>
              <a:t> </a:t>
            </a:r>
            <a:r>
              <a:rPr lang="pt-PT" dirty="0" err="1"/>
              <a:t>of</a:t>
            </a:r>
            <a:r>
              <a:rPr lang="pt-PT" dirty="0"/>
              <a:t> </a:t>
            </a:r>
            <a:r>
              <a:rPr lang="pt-PT" dirty="0" err="1"/>
              <a:t>this</a:t>
            </a:r>
            <a:r>
              <a:rPr lang="pt-PT" dirty="0"/>
              <a:t> </a:t>
            </a:r>
            <a:r>
              <a:rPr lang="pt-PT" dirty="0" err="1"/>
              <a:t>features</a:t>
            </a:r>
            <a:r>
              <a:rPr lang="pt-PT" dirty="0"/>
              <a:t> </a:t>
            </a:r>
            <a:r>
              <a:rPr lang="pt-PT" dirty="0" err="1"/>
              <a:t>created</a:t>
            </a:r>
            <a:r>
              <a:rPr lang="pt-PT" dirty="0"/>
              <a:t> </a:t>
            </a:r>
            <a:r>
              <a:rPr lang="pt-PT" dirty="0" err="1"/>
              <a:t>by</a:t>
            </a:r>
            <a:r>
              <a:rPr lang="pt-PT" dirty="0"/>
              <a:t> </a:t>
            </a:r>
            <a:r>
              <a:rPr lang="pt-PT" dirty="0" err="1"/>
              <a:t>us</a:t>
            </a:r>
            <a:r>
              <a:rPr lang="pt-PT" dirty="0"/>
              <a:t> </a:t>
            </a:r>
            <a:r>
              <a:rPr lang="pt-PT" dirty="0" err="1"/>
              <a:t>allowed</a:t>
            </a:r>
            <a:r>
              <a:rPr lang="pt-PT" dirty="0"/>
              <a:t> a </a:t>
            </a:r>
            <a:r>
              <a:rPr lang="pt-PT" dirty="0" err="1"/>
              <a:t>very</a:t>
            </a:r>
            <a:r>
              <a:rPr lang="pt-PT" dirty="0"/>
              <a:t>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allowed</a:t>
            </a:r>
            <a:r>
              <a:rPr lang="pt-PT" dirty="0"/>
              <a:t> </a:t>
            </a:r>
            <a:r>
              <a:rPr lang="pt-PT" dirty="0" err="1"/>
              <a:t>us</a:t>
            </a:r>
            <a:r>
              <a:rPr lang="pt-PT" dirty="0"/>
              <a:t> to </a:t>
            </a:r>
            <a:r>
              <a:rPr lang="pt-PT" dirty="0" err="1"/>
              <a:t>perform</a:t>
            </a:r>
            <a:r>
              <a:rPr lang="pt-PT" dirty="0"/>
              <a:t> </a:t>
            </a:r>
            <a:r>
              <a:rPr lang="pt-PT" dirty="0" err="1"/>
              <a:t>the</a:t>
            </a:r>
            <a:r>
              <a:rPr lang="pt-PT" dirty="0"/>
              <a:t> </a:t>
            </a:r>
            <a:r>
              <a:rPr lang="pt-PT" dirty="0" err="1"/>
              <a:t>best</a:t>
            </a:r>
            <a:r>
              <a:rPr lang="pt-PT" dirty="0"/>
              <a:t> </a:t>
            </a:r>
            <a:r>
              <a:rPr lang="pt-PT" dirty="0" err="1"/>
              <a:t>prediction</a:t>
            </a:r>
            <a:r>
              <a:rPr lang="pt-PT" dirty="0"/>
              <a:t> </a:t>
            </a:r>
            <a:r>
              <a:rPr lang="pt-PT" dirty="0" err="1"/>
              <a:t>we</a:t>
            </a:r>
            <a:r>
              <a:rPr lang="pt-PT" dirty="0"/>
              <a:t> </a:t>
            </a:r>
            <a:r>
              <a:rPr lang="pt-PT" dirty="0" err="1"/>
              <a:t>could</a:t>
            </a:r>
            <a:r>
              <a:rPr lang="pt-PT" dirty="0"/>
              <a:t> </a:t>
            </a:r>
            <a:r>
              <a:rPr lang="pt-PT" dirty="0" err="1"/>
              <a:t>by</a:t>
            </a:r>
            <a:r>
              <a:rPr lang="pt-PT" dirty="0"/>
              <a:t> </a:t>
            </a:r>
            <a:r>
              <a:rPr lang="pt-PT" dirty="0" err="1"/>
              <a:t>taking</a:t>
            </a:r>
            <a:r>
              <a:rPr lang="pt-PT" dirty="0"/>
              <a:t> </a:t>
            </a:r>
            <a:r>
              <a:rPr lang="pt-PT" dirty="0" err="1"/>
              <a:t>into</a:t>
            </a:r>
            <a:r>
              <a:rPr lang="pt-PT" dirty="0"/>
              <a:t> account </a:t>
            </a:r>
            <a:r>
              <a:rPr lang="pt-PT" dirty="0" err="1"/>
              <a:t>many</a:t>
            </a:r>
            <a:r>
              <a:rPr lang="pt-PT" dirty="0"/>
              <a:t> </a:t>
            </a:r>
            <a:r>
              <a:rPr lang="pt-PT" dirty="0" err="1"/>
              <a:t>types</a:t>
            </a:r>
            <a:r>
              <a:rPr lang="pt-PT" dirty="0"/>
              <a:t> </a:t>
            </a:r>
            <a:r>
              <a:rPr lang="pt-PT" dirty="0" err="1"/>
              <a:t>of</a:t>
            </a:r>
            <a:r>
              <a:rPr lang="pt-PT" dirty="0"/>
              <a:t> </a:t>
            </a:r>
            <a:r>
              <a:rPr lang="pt-PT" dirty="0" err="1"/>
              <a:t>statistics</a:t>
            </a:r>
            <a:r>
              <a:rPr lang="pt-PT" dirty="0"/>
              <a:t> </a:t>
            </a:r>
            <a:r>
              <a:rPr lang="pt-PT" dirty="0" err="1"/>
              <a:t>of</a:t>
            </a:r>
            <a:r>
              <a:rPr lang="pt-PT" dirty="0"/>
              <a:t> </a:t>
            </a:r>
            <a:r>
              <a:rPr lang="pt-PT" dirty="0" err="1"/>
              <a:t>our</a:t>
            </a:r>
            <a:r>
              <a:rPr lang="pt-PT" dirty="0"/>
              <a:t> </a:t>
            </a:r>
            <a:r>
              <a:rPr lang="pt-PT" dirty="0" err="1"/>
              <a:t>dataset</a:t>
            </a:r>
            <a:r>
              <a:rPr lang="pt-PT" dirty="0"/>
              <a:t>.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lstStyle/>
          <a:p>
            <a:r>
              <a:rPr lang="pt-PT" dirty="0" err="1"/>
              <a:t>Feature</a:t>
            </a:r>
            <a:r>
              <a:rPr lang="pt-PT" dirty="0"/>
              <a:t> </a:t>
            </a:r>
            <a:r>
              <a:rPr lang="pt-PT" dirty="0" err="1"/>
              <a:t>Importance</a:t>
            </a:r>
            <a:r>
              <a:rPr lang="pt-PT"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lstStyle/>
          <a:p>
            <a:r>
              <a:rPr lang="pt-PT" dirty="0"/>
              <a:t>Technologies/</a:t>
            </a:r>
            <a:r>
              <a:rPr lang="pt-PT" dirty="0" err="1"/>
              <a:t>tools</a:t>
            </a:r>
            <a:r>
              <a:rPr lang="pt-PT"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dirty="0"/>
              <a:t>Pandas – Data manipulation by using </a:t>
            </a:r>
            <a:r>
              <a:rPr lang="en-US" dirty="0" err="1"/>
              <a:t>Dataframes</a:t>
            </a:r>
            <a:r>
              <a:rPr lang="en-US" dirty="0"/>
              <a:t> and analysis</a:t>
            </a:r>
          </a:p>
          <a:p>
            <a:pPr lvl="1"/>
            <a:r>
              <a:rPr lang="en-US" dirty="0" err="1"/>
              <a:t>SciKit</a:t>
            </a:r>
            <a:r>
              <a:rPr lang="en-US" dirty="0"/>
              <a:t> Learn – Machine  Learning</a:t>
            </a:r>
          </a:p>
          <a:p>
            <a:pPr lvl="1"/>
            <a:r>
              <a:rPr lang="en-US" dirty="0" err="1"/>
              <a:t>Numpy</a:t>
            </a:r>
            <a:r>
              <a:rPr lang="en-US" dirty="0"/>
              <a:t> – Numerical computing in some special cases</a:t>
            </a:r>
          </a:p>
          <a:p>
            <a:pPr lvl="1"/>
            <a:r>
              <a:rPr lang="en-US" dirty="0" err="1"/>
              <a:t>MatPlotLib</a:t>
            </a:r>
            <a:r>
              <a:rPr lang="en-US" dirty="0"/>
              <a:t> – Plot drawing and visualization</a:t>
            </a:r>
          </a:p>
          <a:p>
            <a:pPr lvl="1"/>
            <a:r>
              <a:rPr lang="en-US" dirty="0"/>
              <a:t>Seaborn – Data visualization integrated with </a:t>
            </a:r>
            <a:r>
              <a:rPr lang="en-US" dirty="0" err="1"/>
              <a:t>MatPlotLib</a:t>
            </a:r>
            <a:endParaRPr lang="en-US" dirty="0"/>
          </a:p>
          <a:p>
            <a:pPr lvl="1"/>
            <a:r>
              <a:rPr lang="en-US" dirty="0"/>
              <a:t>Math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lstStyle/>
          <a:p>
            <a:r>
              <a:rPr lang="pt-PT" dirty="0" err="1"/>
              <a:t>rEFERENCES</a:t>
            </a:r>
            <a:endParaRPr lang="pt-PT"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lstStyle/>
          <a:p>
            <a:r>
              <a:rPr lang="pt-PT" dirty="0" err="1"/>
              <a:t>Exploratory</a:t>
            </a:r>
            <a:r>
              <a:rPr lang="pt-PT" dirty="0"/>
              <a:t> Data </a:t>
            </a:r>
            <a:r>
              <a:rPr lang="pt-PT" dirty="0" err="1"/>
              <a:t>Analysis</a:t>
            </a:r>
            <a:endParaRPr lang="pt-PT" dirty="0"/>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pt-PT" sz="1800" dirty="0"/>
              <a:t>5 - </a:t>
            </a:r>
            <a:r>
              <a:rPr lang="en-US" sz="1800" dirty="0"/>
              <a:t>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pt-PT" sz="1800" dirty="0"/>
              <a:t>6 - </a:t>
            </a:r>
            <a:r>
              <a:rPr lang="en-US" sz="1800" dirty="0"/>
              <a:t>Correlation matrix, that shows us the high correlation between weight and height of a player.</a:t>
            </a:r>
          </a:p>
          <a:p>
            <a:pPr marL="0" indent="0">
              <a:buFont typeface="Arial" panose="020B0604020202020204" pitchFamily="34" charset="0"/>
              <a:buNone/>
            </a:pPr>
            <a:r>
              <a:rPr lang="pt-PT" sz="1800" dirty="0"/>
              <a:t>7 – </a:t>
            </a:r>
            <a:r>
              <a:rPr lang="en-US" sz="1800" dirty="0"/>
              <a:t>Playoff appearances per team, show us the teams that are statistically more predictable to advance to playoffs again.</a:t>
            </a:r>
          </a:p>
          <a:p>
            <a:pPr marL="0" indent="0">
              <a:buFont typeface="Arial" panose="020B0604020202020204" pitchFamily="34" charset="0"/>
              <a:buNone/>
            </a:pPr>
            <a:r>
              <a:rPr lang="pt-PT" sz="1800" dirty="0"/>
              <a:t>8 - </a:t>
            </a:r>
            <a:r>
              <a:rPr lang="pt-PT" sz="1800" dirty="0" err="1"/>
              <a:t>Playoff</a:t>
            </a:r>
            <a:r>
              <a:rPr lang="pt-PT" sz="1800" dirty="0"/>
              <a:t> </a:t>
            </a:r>
            <a:r>
              <a:rPr lang="pt-PT" sz="1800" dirty="0" err="1"/>
              <a:t>Wins</a:t>
            </a:r>
            <a:r>
              <a:rPr lang="pt-PT" sz="1800" dirty="0"/>
              <a:t> per team </a:t>
            </a:r>
            <a:r>
              <a:rPr lang="pt-PT" sz="1800" dirty="0" err="1"/>
              <a:t>that</a:t>
            </a:r>
            <a:r>
              <a:rPr lang="pt-PT" sz="1800" dirty="0"/>
              <a:t> shows </a:t>
            </a:r>
            <a:r>
              <a:rPr lang="pt-PT" sz="1800" dirty="0" err="1"/>
              <a:t>us</a:t>
            </a:r>
            <a:r>
              <a:rPr lang="pt-PT" sz="1800" dirty="0"/>
              <a:t> </a:t>
            </a:r>
            <a:r>
              <a:rPr lang="pt-PT" sz="1800" dirty="0" err="1"/>
              <a:t>the</a:t>
            </a:r>
            <a:r>
              <a:rPr lang="pt-PT" sz="1800" dirty="0"/>
              <a:t> </a:t>
            </a:r>
            <a:r>
              <a:rPr lang="pt-PT" sz="1800" dirty="0" err="1"/>
              <a:t>last</a:t>
            </a:r>
            <a:r>
              <a:rPr lang="pt-PT" sz="1800" dirty="0"/>
              <a:t> winners </a:t>
            </a:r>
            <a:r>
              <a:rPr lang="pt-PT" sz="1800" dirty="0" err="1"/>
              <a:t>of</a:t>
            </a:r>
            <a:r>
              <a:rPr lang="pt-PT" sz="1800" dirty="0"/>
              <a:t> </a:t>
            </a:r>
            <a:r>
              <a:rPr lang="pt-PT" sz="1800" dirty="0" err="1"/>
              <a:t>the</a:t>
            </a:r>
            <a:r>
              <a:rPr lang="pt-PT" sz="1800" dirty="0"/>
              <a:t> </a:t>
            </a:r>
            <a:r>
              <a:rPr lang="pt-PT" sz="1800" dirty="0" err="1"/>
              <a:t>playoffs</a:t>
            </a:r>
            <a:r>
              <a:rPr lang="pt-PT" sz="1800" dirty="0"/>
              <a:t>.</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lstStyle/>
          <a:p>
            <a:r>
              <a:rPr lang="pt-PT" dirty="0" err="1"/>
              <a:t>Problem</a:t>
            </a:r>
            <a:r>
              <a:rPr lang="pt-PT" dirty="0"/>
              <a:t> </a:t>
            </a:r>
            <a:r>
              <a:rPr lang="pt-PT" dirty="0" err="1"/>
              <a:t>Definition</a:t>
            </a:r>
            <a:endParaRPr lang="pt-PT"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616400" y="1724400"/>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800" dirty="0"/>
              <a:t>Dataset Overview:</a:t>
            </a:r>
          </a:p>
          <a:p>
            <a:pPr algn="just"/>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of the team's performance both in the season and in the post-season.</a:t>
            </a:r>
          </a:p>
          <a:p>
            <a:pPr algn="just"/>
            <a:r>
              <a:rPr lang="en-US" sz="1800" dirty="0"/>
              <a:t>Moreover, the dataset is not provided as a typical one table dataset. Instead, we were provided with data that was not previously cleaned and it was scattered through seven distinct tables.</a:t>
            </a:r>
            <a:endParaRPr lang="pt-PT" sz="1800" dirty="0"/>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lstStyle/>
          <a:p>
            <a:r>
              <a:rPr lang="en-US"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p:txBody>
          <a:bodyPr/>
          <a:lstStyle/>
          <a:p>
            <a:pPr algn="just"/>
            <a:r>
              <a:rPr lang="en-US" dirty="0"/>
              <a:t>Feature Engineering in the different tables: creation, removal and transformation of features</a:t>
            </a:r>
          </a:p>
          <a:p>
            <a:pPr algn="just"/>
            <a:r>
              <a:rPr lang="en-US" dirty="0"/>
              <a:t>Prediction of some player evaluation metrics that reflect its performance in the upcoming season</a:t>
            </a:r>
          </a:p>
          <a:p>
            <a:pPr algn="just"/>
            <a:r>
              <a:rPr lang="en-US" dirty="0"/>
              <a:t>Prediction of the team’s results, according to the statistics of the players that are part of it</a:t>
            </a:r>
          </a:p>
          <a:p>
            <a:pPr algn="just"/>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616400" y="1724400"/>
            <a:ext cx="10178322" cy="3593591"/>
          </a:xfrm>
        </p:spPr>
        <p:txBody>
          <a:bodyPr>
            <a:normAutofit fontScale="92500" lnSpcReduction="10000"/>
          </a:bodyPr>
          <a:lstStyle/>
          <a:p>
            <a:pPr algn="just"/>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pPr algn="just"/>
            <a:r>
              <a:rPr lang="en-US" sz="1800" dirty="0"/>
              <a:t>Drop players whose </a:t>
            </a:r>
            <a:r>
              <a:rPr lang="en-US" sz="1800" dirty="0" err="1"/>
              <a:t>birthDate</a:t>
            </a:r>
            <a:r>
              <a:rPr lang="en-US" sz="1800" dirty="0"/>
              <a:t> = 0000-00-00 </a:t>
            </a:r>
          </a:p>
          <a:p>
            <a:pPr algn="just"/>
            <a:r>
              <a:rPr lang="en-US" sz="1800" dirty="0"/>
              <a:t>Mapping colleges’ names and player’s positions to numerical indexes on  the players' table</a:t>
            </a:r>
          </a:p>
          <a:p>
            <a:pPr algn="just"/>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pPr algn="just"/>
            <a:r>
              <a:rPr lang="en-US" sz="1800" dirty="0"/>
              <a:t>Merge table awards with players, and then add a new attribute </a:t>
            </a:r>
            <a:r>
              <a:rPr lang="en-US" sz="1800" dirty="0" err="1"/>
              <a:t>awards_count</a:t>
            </a:r>
            <a:r>
              <a:rPr lang="en-US" sz="1800" dirty="0"/>
              <a:t> for each player</a:t>
            </a:r>
          </a:p>
          <a:p>
            <a:pPr algn="just"/>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pPr algn="just"/>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pPr algn="just"/>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pPr algn="just"/>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616400" y="1724400"/>
            <a:ext cx="10178322" cy="3593591"/>
          </a:xfrm>
        </p:spPr>
        <p:txBody>
          <a:bodyPr/>
          <a:lstStyle/>
          <a:p>
            <a:pPr algn="just"/>
            <a:r>
              <a:rPr lang="en-US" dirty="0"/>
              <a:t>Feature Engineering related to score on table teams (creation of ‘</a:t>
            </a:r>
            <a:r>
              <a:rPr lang="en-US" dirty="0" err="1"/>
              <a:t>PredictedTeamScore</a:t>
            </a:r>
            <a:r>
              <a:rPr lang="en-US" dirty="0"/>
              <a:t>’ and ‘</a:t>
            </a:r>
            <a:r>
              <a:rPr lang="en-US" dirty="0" err="1"/>
              <a:t>RealTeamScore</a:t>
            </a:r>
            <a:r>
              <a:rPr lang="en-US" dirty="0"/>
              <a:t>’)</a:t>
            </a:r>
          </a:p>
          <a:p>
            <a:pPr algn="just"/>
            <a:r>
              <a:rPr lang="en-US" dirty="0"/>
              <a:t>More Feature Engineering on table teams (‘progress’, ‘</a:t>
            </a:r>
            <a:r>
              <a:rPr lang="en-US" dirty="0" err="1"/>
              <a:t>offensive_performance</a:t>
            </a:r>
            <a:r>
              <a:rPr lang="en-US" dirty="0"/>
              <a:t>’ and ‘</a:t>
            </a:r>
            <a:r>
              <a:rPr lang="en-US" dirty="0" err="1"/>
              <a:t>defensive_performance</a:t>
            </a:r>
            <a:r>
              <a:rPr lang="en-US" dirty="0"/>
              <a:t>’, …)</a:t>
            </a:r>
          </a:p>
          <a:p>
            <a:pPr algn="just"/>
            <a:r>
              <a:rPr lang="en-US" dirty="0"/>
              <a:t>Merge of tables coaches and teams</a:t>
            </a:r>
          </a:p>
          <a:p>
            <a:pPr algn="just"/>
            <a:r>
              <a:rPr lang="en-US" dirty="0"/>
              <a:t>Mapping of playoff (in table teams) to Boolean values (‘Y’=1 and ‘N’=0)</a:t>
            </a:r>
          </a:p>
          <a:p>
            <a:pPr algn="just"/>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lstStyle/>
          <a:p>
            <a:r>
              <a:rPr lang="en-PT"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p:txBody>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dirty="0"/>
              <a:t>p</a:t>
            </a:r>
            <a:r>
              <a:rPr lang="en-PT" dirty="0"/>
              <a:t>layers_teams -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dirty="0"/>
              <a:t>t</a:t>
            </a:r>
            <a:r>
              <a:rPr lang="en-PT" dirty="0"/>
              <a:t>eams -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previous 3 years.</a:t>
            </a:r>
          </a:p>
          <a:p>
            <a:pPr algn="just"/>
            <a:r>
              <a:rPr lang="en-US" dirty="0"/>
              <a:t>In case of non-existent values (happens when there are less than 3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692</TotalTime>
  <Words>3449</Words>
  <Application>Microsoft Office PowerPoint</Application>
  <PresentationFormat>Widescreen</PresentationFormat>
  <Paragraphs>278</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Gill Sans MT</vt:lpstr>
      <vt:lpstr>Impact</vt:lpstr>
      <vt:lpstr>Distintivo</vt:lpstr>
      <vt:lpstr>Predictive Data Mining – basketball playoffs qualification</vt:lpstr>
      <vt:lpstr>Domain description</vt:lpstr>
      <vt:lpstr>Exploratory Data Analysis</vt:lpstr>
      <vt:lpstr>Exploratory Data Analysis</vt:lpstr>
      <vt:lpstr>Problem Definition</vt:lpstr>
      <vt:lpstr>Main Steps for playoff prediction</vt:lpstr>
      <vt:lpstr>Data preparation</vt:lpstr>
      <vt:lpstr>Data preparation</vt:lpstr>
      <vt:lpstr>LAGGED FEATURES</vt:lpstr>
      <vt:lpstr>Evaluation Methodology: problems</vt:lpstr>
      <vt:lpstr>Evaluation Methodology: Solution</vt:lpstr>
      <vt:lpstr>Lagged features idea</vt:lpstr>
      <vt:lpstr>ML MODELS EXplored</vt:lpstr>
      <vt:lpstr>ML Models explored</vt:lpstr>
      <vt:lpstr>Scalers explored</vt:lpstr>
      <vt:lpstr>Scalers exploration results</vt:lpstr>
      <vt:lpstr>Scalers exploration results</vt:lpstr>
      <vt:lpstr>Scalers exploration results</vt:lpstr>
      <vt:lpstr>SCALERS EXPLORED: ANALYSIS</vt:lpstr>
      <vt:lpstr>SCALERS EXPLORED: ANALYSIS</vt:lpstr>
      <vt:lpstr>Game simulation alternative</vt:lpstr>
      <vt:lpstr>Results</vt:lpstr>
      <vt:lpstr>Results</vt:lpstr>
      <vt:lpstr>Conclusions</vt:lpstr>
      <vt:lpstr>Annexes</vt:lpstr>
      <vt:lpstr>Data Analysis</vt:lpstr>
      <vt:lpstr>Data Analysis</vt:lpstr>
      <vt:lpstr>Features choice 1/3</vt:lpstr>
      <vt:lpstr>Features choice 2/3</vt:lpstr>
      <vt:lpstr>Features choice 3/3</vt:lpstr>
      <vt:lpstr>Feature Importance </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13</cp:revision>
  <dcterms:created xsi:type="dcterms:W3CDTF">2023-10-26T14:18:36Z</dcterms:created>
  <dcterms:modified xsi:type="dcterms:W3CDTF">2023-11-04T21:42:53Z</dcterms:modified>
</cp:coreProperties>
</file>