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04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207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351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815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04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08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424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9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74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231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036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3D0D99-86C5-4560-B8F4-5530516C9A59}" type="datetimeFigureOut">
              <a:rPr lang="pt-PT" smtClean="0"/>
              <a:t>29/10/2023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CEB4B7-15ED-4A30-949F-57A9EF3856D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9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FE613-DBB6-8988-0124-0F82440FA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041" y="1925266"/>
            <a:ext cx="4510513" cy="2425959"/>
          </a:xfrm>
        </p:spPr>
        <p:txBody>
          <a:bodyPr>
            <a:noAutofit/>
          </a:bodyPr>
          <a:lstStyle/>
          <a:p>
            <a:pPr algn="l"/>
            <a:r>
              <a:rPr lang="pt-PT" sz="3600" dirty="0" err="1"/>
              <a:t>Predictive</a:t>
            </a:r>
            <a:r>
              <a:rPr lang="pt-PT" sz="3600" dirty="0"/>
              <a:t> Data </a:t>
            </a:r>
            <a:r>
              <a:rPr lang="pt-PT" sz="3600" dirty="0" err="1"/>
              <a:t>Mining</a:t>
            </a:r>
            <a:r>
              <a:rPr lang="pt-PT" sz="3600" dirty="0"/>
              <a:t> – </a:t>
            </a:r>
            <a:r>
              <a:rPr lang="pt-PT" sz="3600" dirty="0" err="1"/>
              <a:t>basketball</a:t>
            </a:r>
            <a:r>
              <a:rPr lang="pt-PT" sz="3600" dirty="0"/>
              <a:t> </a:t>
            </a:r>
            <a:r>
              <a:rPr lang="pt-PT" sz="3600" dirty="0" err="1"/>
              <a:t>playoffs</a:t>
            </a:r>
            <a:r>
              <a:rPr lang="pt-PT" sz="3600" dirty="0"/>
              <a:t> </a:t>
            </a:r>
            <a:r>
              <a:rPr lang="pt-PT" sz="3600" dirty="0" err="1"/>
              <a:t>qualification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074FD6-19DB-D98E-84FD-DB53D80FB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518" y="5540339"/>
            <a:ext cx="6801612" cy="1239894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André Sousa </a:t>
            </a:r>
            <a:r>
              <a:rPr lang="pt-PT" b="1" dirty="0"/>
              <a:t>up202005277</a:t>
            </a:r>
          </a:p>
          <a:p>
            <a:pPr algn="l"/>
            <a:r>
              <a:rPr lang="pt-PT" dirty="0"/>
              <a:t>Pedro Fonseca </a:t>
            </a:r>
            <a:r>
              <a:rPr lang="pt-PT" b="1" dirty="0"/>
              <a:t>up202008307</a:t>
            </a:r>
          </a:p>
          <a:p>
            <a:pPr algn="l"/>
            <a:r>
              <a:rPr lang="pt-PT" dirty="0"/>
              <a:t>Tomás Maciel </a:t>
            </a:r>
            <a:r>
              <a:rPr lang="pt-PT" b="1" dirty="0" err="1"/>
              <a:t>up</a:t>
            </a:r>
            <a:r>
              <a:rPr lang="pt-PT" b="1" dirty="0"/>
              <a:t>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765B53D-7AD6-0B24-FCE4-40D7F7AE5D0F}"/>
              </a:ext>
            </a:extLst>
          </p:cNvPr>
          <p:cNvSpPr txBox="1">
            <a:spLocks/>
          </p:cNvSpPr>
          <p:nvPr/>
        </p:nvSpPr>
        <p:spPr>
          <a:xfrm>
            <a:off x="6226793" y="5662714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dirty="0"/>
              <a:t>AC – </a:t>
            </a:r>
            <a:r>
              <a:rPr lang="pt-PT" sz="2400" b="1" dirty="0" err="1"/>
              <a:t>Machine</a:t>
            </a:r>
            <a:r>
              <a:rPr lang="pt-PT" sz="2400" b="1" dirty="0"/>
              <a:t> </a:t>
            </a:r>
            <a:r>
              <a:rPr lang="pt-PT" sz="2400" b="1" dirty="0" err="1"/>
              <a:t>Learning</a:t>
            </a:r>
            <a:r>
              <a:rPr lang="pt-PT" sz="2400" b="1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65649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97CC4-F74F-7AFE-AF30-9681DF6B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E74BE2-2B55-2A9A-620C-05A72B94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47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29481-6409-4096-394F-42C35B7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8BEC33-50C3-AB46-BE21-6ECC028F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731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5C8BF-6D24-1EC9-AF02-6A7830A8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Domain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B30777-F711-D17E-8B97-BB5AAC1E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315" y="1846253"/>
            <a:ext cx="3663767" cy="3101983"/>
          </a:xfrm>
        </p:spPr>
        <p:txBody>
          <a:bodyPr>
            <a:normAutofit/>
          </a:bodyPr>
          <a:lstStyle/>
          <a:p>
            <a:r>
              <a:rPr lang="en-US" sz="1800" dirty="0"/>
              <a:t>For 10 seasons (years) data from players, teams, coaches, games, and several other metrics were gathered and arranged on this dataset.</a:t>
            </a:r>
          </a:p>
          <a:p>
            <a:r>
              <a:rPr lang="pt-PT" sz="1800" dirty="0" err="1"/>
              <a:t>Our</a:t>
            </a:r>
            <a:r>
              <a:rPr lang="pt-PT" sz="1800" dirty="0"/>
              <a:t> </a:t>
            </a:r>
            <a:r>
              <a:rPr lang="pt-PT" sz="1800" dirty="0" err="1"/>
              <a:t>main</a:t>
            </a:r>
            <a:r>
              <a:rPr lang="pt-PT" sz="1800" dirty="0"/>
              <a:t> </a:t>
            </a:r>
            <a:r>
              <a:rPr lang="pt-PT" sz="1800" dirty="0" err="1"/>
              <a:t>goal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, </a:t>
            </a:r>
            <a:r>
              <a:rPr lang="pt-PT" sz="1800" dirty="0" err="1"/>
              <a:t>using</a:t>
            </a:r>
            <a:r>
              <a:rPr lang="pt-PT" sz="1800" dirty="0"/>
              <a:t> </a:t>
            </a:r>
            <a:r>
              <a:rPr lang="pt-PT" sz="1800" dirty="0" err="1"/>
              <a:t>this</a:t>
            </a:r>
            <a:r>
              <a:rPr lang="pt-PT" sz="1800" dirty="0"/>
              <a:t> data, to </a:t>
            </a:r>
            <a:r>
              <a:rPr lang="pt-PT" sz="1800" dirty="0" err="1"/>
              <a:t>develop</a:t>
            </a:r>
            <a:r>
              <a:rPr lang="pt-PT" sz="1800" dirty="0"/>
              <a:t> a </a:t>
            </a:r>
            <a:r>
              <a:rPr lang="pt-PT" sz="1800" dirty="0" err="1"/>
              <a:t>model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can </a:t>
            </a:r>
            <a:r>
              <a:rPr lang="pt-PT" sz="1800" dirty="0" err="1"/>
              <a:t>predict</a:t>
            </a:r>
            <a:r>
              <a:rPr lang="pt-PT" sz="1800" dirty="0"/>
              <a:t> </a:t>
            </a:r>
            <a:r>
              <a:rPr lang="pt-PT" sz="1800" dirty="0" err="1"/>
              <a:t>which</a:t>
            </a:r>
            <a:r>
              <a:rPr lang="pt-PT" sz="1800" dirty="0"/>
              <a:t> teams </a:t>
            </a:r>
            <a:r>
              <a:rPr lang="pt-PT" sz="1800" dirty="0" err="1"/>
              <a:t>go</a:t>
            </a:r>
            <a:r>
              <a:rPr lang="pt-PT" sz="1800" dirty="0"/>
              <a:t> to </a:t>
            </a:r>
            <a:r>
              <a:rPr lang="pt-PT" sz="1800" dirty="0" err="1"/>
              <a:t>the</a:t>
            </a:r>
            <a:r>
              <a:rPr lang="pt-PT" sz="1800" dirty="0"/>
              <a:t> (8 </a:t>
            </a:r>
            <a:r>
              <a:rPr lang="pt-PT" sz="1800" dirty="0" err="1"/>
              <a:t>first</a:t>
            </a:r>
            <a:r>
              <a:rPr lang="pt-PT" sz="1800" dirty="0"/>
              <a:t> teams).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35B204F-C64D-AA75-3628-5C77E50E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654" y="1203309"/>
            <a:ext cx="5128363" cy="445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7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06ECB-2CDF-49A6-2F72-A82235CC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</a:t>
            </a:r>
            <a:r>
              <a:rPr lang="pt-PT" dirty="0"/>
              <a:t> Data </a:t>
            </a:r>
            <a:r>
              <a:rPr lang="pt-PT" dirty="0" err="1"/>
              <a:t>Analysis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428F48-E5DF-1ACD-9818-1085C6F0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400" y="1846800"/>
            <a:ext cx="5105947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1- There are teams with different coaches over the 10 years, however, a few kept the same coach. There are also teams that switched coaches during the season.</a:t>
            </a:r>
          </a:p>
          <a:p>
            <a:pPr marL="0" indent="0">
              <a:buNone/>
            </a:pPr>
            <a:r>
              <a:rPr lang="en-US" sz="1800" dirty="0"/>
              <a:t>2- The 20 coaches with the higher Win-Loss Ratio.</a:t>
            </a:r>
          </a:p>
          <a:p>
            <a:pPr marL="0" indent="0">
              <a:buNone/>
            </a:pPr>
            <a:r>
              <a:rPr lang="en-US" sz="1800" dirty="0"/>
              <a:t>3 – The top 10 players with the most awards won, which suggests us the best players.</a:t>
            </a:r>
          </a:p>
          <a:p>
            <a:pPr marL="0" indent="0">
              <a:buNone/>
            </a:pPr>
            <a:r>
              <a:rPr lang="en-US" sz="1800" dirty="0"/>
              <a:t>4 – The number of awards given to players.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C4B35F-30EC-483B-2D3C-C0C3FCF9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43" y="1128451"/>
            <a:ext cx="3155309" cy="15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7B4E642-60B1-A1BC-CFF2-A5CF4D772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052" y="2929552"/>
            <a:ext cx="3155309" cy="18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178C157-D220-6C20-C29A-43AB5750D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89" y="4983484"/>
            <a:ext cx="3431651" cy="16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B903F1-467E-E02B-E558-7B9F5B76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36" y="4983484"/>
            <a:ext cx="2969632" cy="174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05E4BE7-1DD8-C199-714D-BFDC3BEA14A5}"/>
              </a:ext>
            </a:extLst>
          </p:cNvPr>
          <p:cNvSpPr txBox="1"/>
          <p:nvPr/>
        </p:nvSpPr>
        <p:spPr>
          <a:xfrm>
            <a:off x="8212854" y="1265580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360A29-E084-0F39-461A-FBD40C7A7DE4}"/>
              </a:ext>
            </a:extLst>
          </p:cNvPr>
          <p:cNvSpPr txBox="1"/>
          <p:nvPr/>
        </p:nvSpPr>
        <p:spPr>
          <a:xfrm>
            <a:off x="9772023" y="4050649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2E9C64-BBED-66B6-D931-07FDA22D5600}"/>
              </a:ext>
            </a:extLst>
          </p:cNvPr>
          <p:cNvSpPr txBox="1"/>
          <p:nvPr/>
        </p:nvSpPr>
        <p:spPr>
          <a:xfrm>
            <a:off x="7814564" y="5871398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90BA4D-1073-E4D5-BA78-5465C6102ED3}"/>
              </a:ext>
            </a:extLst>
          </p:cNvPr>
          <p:cNvSpPr txBox="1"/>
          <p:nvPr/>
        </p:nvSpPr>
        <p:spPr>
          <a:xfrm>
            <a:off x="3768986" y="6171776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4491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D822-49A5-1D1D-B288-7FCCE56A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Exploratory</a:t>
            </a:r>
            <a:r>
              <a:rPr lang="pt-PT" dirty="0"/>
              <a:t> Data </a:t>
            </a:r>
            <a:r>
              <a:rPr lang="pt-PT" dirty="0" err="1"/>
              <a:t>Analysis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CD07FEB5-D00A-00DC-5E9F-A0A9A801C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945754"/>
              </p:ext>
            </p:extLst>
          </p:nvPr>
        </p:nvGraphicFramePr>
        <p:xfrm>
          <a:off x="10036992" y="258848"/>
          <a:ext cx="1852840" cy="453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98">
                  <a:extLst>
                    <a:ext uri="{9D8B030D-6E8A-4147-A177-3AD203B41FA5}">
                      <a16:colId xmlns:a16="http://schemas.microsoft.com/office/drawing/2014/main" val="506580901"/>
                    </a:ext>
                  </a:extLst>
                </a:gridCol>
                <a:gridCol w="894042">
                  <a:extLst>
                    <a:ext uri="{9D8B030D-6E8A-4147-A177-3AD203B41FA5}">
                      <a16:colId xmlns:a16="http://schemas.microsoft.com/office/drawing/2014/main" val="3847829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err="1"/>
                        <a:t>Playoff</a:t>
                      </a:r>
                      <a:r>
                        <a:rPr lang="pt-PT" sz="900" dirty="0"/>
                        <a:t> </a:t>
                      </a:r>
                      <a:r>
                        <a:rPr lang="pt-PT" sz="900" dirty="0" err="1"/>
                        <a:t>Appearances</a:t>
                      </a: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29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0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970503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 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9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 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0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 NYK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55269"/>
                  </a:ext>
                </a:extLst>
              </a:tr>
              <a:tr h="256006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4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84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5 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37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6 HOU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7 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1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8 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09389"/>
                  </a:ext>
                </a:extLst>
              </a:tr>
              <a:tr h="256006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9 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85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10 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36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11 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3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12 PHO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4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13 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63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9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15 ORL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53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16 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9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17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56229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CF0EC9A4-73B1-A7C1-7A3E-72E1FA60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51" y="1260200"/>
            <a:ext cx="3959913" cy="2168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9F96B8-068C-3418-62A9-8CA6970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60" y="4189221"/>
            <a:ext cx="3347818" cy="1909704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A14E3B-4FB7-DC00-0C80-EBBCFBDB7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63506"/>
              </p:ext>
            </p:extLst>
          </p:nvPr>
        </p:nvGraphicFramePr>
        <p:xfrm>
          <a:off x="10182061" y="4970452"/>
          <a:ext cx="1380152" cy="183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76">
                  <a:extLst>
                    <a:ext uri="{9D8B030D-6E8A-4147-A177-3AD203B41FA5}">
                      <a16:colId xmlns:a16="http://schemas.microsoft.com/office/drawing/2014/main" val="913200770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1952120936"/>
                    </a:ext>
                  </a:extLst>
                </a:gridCol>
              </a:tblGrid>
              <a:tr h="344596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err="1"/>
                        <a:t>PlayOff</a:t>
                      </a:r>
                      <a:r>
                        <a:rPr lang="pt-PT" sz="900" dirty="0"/>
                        <a:t> </a:t>
                      </a:r>
                      <a:r>
                        <a:rPr lang="pt-PT" sz="900" dirty="0" err="1"/>
                        <a:t>Wins</a:t>
                      </a: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8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0 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59831"/>
                  </a:ext>
                </a:extLst>
              </a:tr>
              <a:tr h="2153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9108"/>
                  </a:ext>
                </a:extLst>
              </a:tr>
              <a:tr h="2153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 PHO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03974"/>
                  </a:ext>
                </a:extLst>
              </a:tr>
              <a:tr h="2153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 HOU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45086"/>
                  </a:ext>
                </a:extLst>
              </a:tr>
              <a:tr h="2153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4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93563"/>
                  </a:ext>
                </a:extLst>
              </a:tr>
              <a:tr h="327404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5 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4196"/>
                  </a:ext>
                </a:extLst>
              </a:tr>
            </a:tbl>
          </a:graphicData>
        </a:graphic>
      </p:graphicFrame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D315ED40-6926-40F9-CDB4-E0AE8118FB9F}"/>
              </a:ext>
            </a:extLst>
          </p:cNvPr>
          <p:cNvSpPr txBox="1">
            <a:spLocks/>
          </p:cNvSpPr>
          <p:nvPr/>
        </p:nvSpPr>
        <p:spPr>
          <a:xfrm>
            <a:off x="1616400" y="1724628"/>
            <a:ext cx="4168141" cy="407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5 - </a:t>
            </a:r>
            <a:r>
              <a:rPr lang="en-US" sz="1800" dirty="0"/>
              <a:t>The correlation matrix of </a:t>
            </a:r>
            <a:r>
              <a:rPr lang="en-US" sz="1800" dirty="0" err="1"/>
              <a:t>players_teams</a:t>
            </a:r>
            <a:r>
              <a:rPr lang="en-US" sz="1800" dirty="0"/>
              <a:t> allows us to see that many individual stats are correlated.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6 - </a:t>
            </a:r>
            <a:r>
              <a:rPr lang="en-US" sz="1800" dirty="0"/>
              <a:t>Correlation matrix, that shows us the high correlation between weight and height of a player.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7 – </a:t>
            </a:r>
            <a:r>
              <a:rPr lang="en-US" sz="1800" dirty="0"/>
              <a:t>Playoff appearances per team, show us the teams that are statistically more predictable to advance to playoffs again.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8 - </a:t>
            </a:r>
            <a:r>
              <a:rPr lang="pt-PT" sz="1800" dirty="0" err="1"/>
              <a:t>Playoff</a:t>
            </a:r>
            <a:r>
              <a:rPr lang="pt-PT" sz="1800" dirty="0"/>
              <a:t> </a:t>
            </a:r>
            <a:r>
              <a:rPr lang="pt-PT" sz="1800" dirty="0" err="1"/>
              <a:t>Wins</a:t>
            </a:r>
            <a:r>
              <a:rPr lang="pt-PT" sz="1800" dirty="0"/>
              <a:t> per team </a:t>
            </a:r>
            <a:r>
              <a:rPr lang="pt-PT" sz="1800" dirty="0" err="1"/>
              <a:t>that</a:t>
            </a:r>
            <a:r>
              <a:rPr lang="pt-PT" sz="1800" dirty="0"/>
              <a:t> shows </a:t>
            </a:r>
            <a:r>
              <a:rPr lang="pt-PT" sz="1800" dirty="0" err="1"/>
              <a:t>us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last</a:t>
            </a:r>
            <a:r>
              <a:rPr lang="pt-PT" sz="1800" dirty="0"/>
              <a:t> winners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playoffs</a:t>
            </a:r>
            <a:r>
              <a:rPr lang="pt-PT" sz="1800" dirty="0"/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EC9FB1-8E7F-5B7C-3F1A-89BA280C1545}"/>
              </a:ext>
            </a:extLst>
          </p:cNvPr>
          <p:cNvSpPr txBox="1"/>
          <p:nvPr/>
        </p:nvSpPr>
        <p:spPr>
          <a:xfrm>
            <a:off x="5905297" y="1177060"/>
            <a:ext cx="46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604CDC-BC3E-8615-D6D2-5C1F8FB580AB}"/>
              </a:ext>
            </a:extLst>
          </p:cNvPr>
          <p:cNvSpPr txBox="1"/>
          <p:nvPr/>
        </p:nvSpPr>
        <p:spPr>
          <a:xfrm>
            <a:off x="6568616" y="4189221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BE9DB7-249B-529D-00E5-BA3FB7E9867B}"/>
              </a:ext>
            </a:extLst>
          </p:cNvPr>
          <p:cNvSpPr txBox="1"/>
          <p:nvPr/>
        </p:nvSpPr>
        <p:spPr>
          <a:xfrm>
            <a:off x="9982916" y="206153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4F3FBB-2F06-5DC7-1B67-345234C73DC7}"/>
              </a:ext>
            </a:extLst>
          </p:cNvPr>
          <p:cNvSpPr txBox="1"/>
          <p:nvPr/>
        </p:nvSpPr>
        <p:spPr>
          <a:xfrm>
            <a:off x="9982916" y="4818561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404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5ED6F-2211-B4C3-40F2-EA4C67F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Definition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B3034F-FE76-E651-1F1F-076D248F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400" y="1724400"/>
            <a:ext cx="10178322" cy="432271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This project delves into the domain of basketball tournaments, specifically focusing on the prediction of playoff qualification for teams. Basketball tournaments are traditionally divided into two phases: the regular season, where teams compete to accumulate the highest number of wins, and the playoffs, featuring knockout matches for the championship. The objective of this project is to utilize a decade's worth of comprehensive data, encompassing players, teams, coaches, games, and various performance metrics, to forecast which teams will qualify for the playoffs in the forthcoming season.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Dataset Overview:</a:t>
            </a:r>
          </a:p>
          <a:p>
            <a:r>
              <a:rPr lang="en-US" sz="1800" dirty="0"/>
              <a:t>The dataset at hand spans ten years, providing a rich and extensive repository of information relevant to basketball tournaments. It includes detailed player statistics and respective awards, team performance metrics, coaching data, and game-specific information. Furthermore, the dataset also provides data of the team's performance both in the season and in the post-season.</a:t>
            </a:r>
          </a:p>
          <a:p>
            <a:r>
              <a:rPr lang="en-US" sz="1800" dirty="0"/>
              <a:t>Moreover, the dataset is not provided as a typical one table dataset. Instead, we were provided with data that was not previously cleaned and it was scattered through seven distinct tables.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8423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2855-59CD-C185-5788-0A8CB8ED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preparation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BA1A05-4B10-7F09-6180-850C5CD2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400" y="1724400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Drop irrelevant features on the player's table (</a:t>
            </a:r>
            <a:r>
              <a:rPr lang="en-US" sz="1800" dirty="0" err="1"/>
              <a:t>deathDate</a:t>
            </a:r>
            <a:r>
              <a:rPr lang="en-US" sz="1800" dirty="0"/>
              <a:t>, </a:t>
            </a:r>
            <a:r>
              <a:rPr lang="en-US" sz="1800" dirty="0" err="1"/>
              <a:t>NaN</a:t>
            </a:r>
            <a:r>
              <a:rPr lang="en-US" sz="1800" dirty="0"/>
              <a:t> pos, </a:t>
            </a:r>
            <a:r>
              <a:rPr lang="en-US" sz="1800" dirty="0" err="1"/>
              <a:t>firstSeason</a:t>
            </a:r>
            <a:r>
              <a:rPr lang="en-US" sz="1800" dirty="0"/>
              <a:t>, </a:t>
            </a:r>
            <a:r>
              <a:rPr lang="en-US" sz="1800" dirty="0" err="1"/>
              <a:t>lastSeason</a:t>
            </a:r>
            <a:r>
              <a:rPr lang="en-US" sz="1800" dirty="0"/>
              <a:t>)</a:t>
            </a:r>
          </a:p>
          <a:p>
            <a:r>
              <a:rPr lang="en-US" sz="1800" dirty="0"/>
              <a:t>Drop players whose </a:t>
            </a:r>
            <a:r>
              <a:rPr lang="en-US" sz="1800" dirty="0" err="1"/>
              <a:t>birthDate</a:t>
            </a:r>
            <a:r>
              <a:rPr lang="en-US" sz="1800" dirty="0"/>
              <a:t> = 0000-00-00 </a:t>
            </a:r>
          </a:p>
          <a:p>
            <a:r>
              <a:rPr lang="en-US" sz="1800" dirty="0"/>
              <a:t>Mapping colleges’ names and player’s positions to numerical indexes on  the players' table</a:t>
            </a:r>
          </a:p>
          <a:p>
            <a:r>
              <a:rPr lang="en-US" sz="1800" dirty="0"/>
              <a:t>Update </a:t>
            </a:r>
            <a:r>
              <a:rPr lang="en-US" sz="1800" dirty="0" err="1"/>
              <a:t>birthDate</a:t>
            </a:r>
            <a:r>
              <a:rPr lang="en-US" sz="1800" dirty="0"/>
              <a:t> to </a:t>
            </a:r>
            <a:r>
              <a:rPr lang="en-US" sz="1800" dirty="0" err="1"/>
              <a:t>birthYear</a:t>
            </a:r>
            <a:r>
              <a:rPr lang="en-US" sz="1800" dirty="0"/>
              <a:t> (day and month are irrelevant for our goal)</a:t>
            </a:r>
          </a:p>
          <a:p>
            <a:r>
              <a:rPr lang="en-US" sz="1800" dirty="0"/>
              <a:t>Merge table awards with players, and then add a new attribute </a:t>
            </a:r>
            <a:r>
              <a:rPr lang="en-US" sz="1800" dirty="0" err="1"/>
              <a:t>awards_count</a:t>
            </a:r>
            <a:r>
              <a:rPr lang="en-US" sz="1800" dirty="0"/>
              <a:t> for each player</a:t>
            </a:r>
          </a:p>
          <a:p>
            <a:r>
              <a:rPr lang="en-US" sz="1800" dirty="0"/>
              <a:t>Feature Engineering for </a:t>
            </a:r>
            <a:r>
              <a:rPr lang="en-US" sz="1800" dirty="0" err="1"/>
              <a:t>players_teams</a:t>
            </a:r>
            <a:r>
              <a:rPr lang="en-US" sz="1800" dirty="0"/>
              <a:t> table (Creation of ‘EFF’, ‘DPR’, ‘</a:t>
            </a:r>
            <a:r>
              <a:rPr lang="en-US" sz="1800" dirty="0" err="1"/>
              <a:t>FG_Percentage</a:t>
            </a:r>
            <a:r>
              <a:rPr lang="en-US" sz="1800" dirty="0"/>
              <a:t>,’ ‘</a:t>
            </a:r>
            <a:r>
              <a:rPr lang="en-US" sz="1800" dirty="0" err="1"/>
              <a:t>FT_Percentage</a:t>
            </a:r>
            <a:r>
              <a:rPr lang="en-US" sz="1800" dirty="0"/>
              <a:t>’ and ‘PPG’ and drop the rows with null values of '</a:t>
            </a:r>
            <a:r>
              <a:rPr lang="en-US" sz="1800" dirty="0" err="1"/>
              <a:t>FG_Percentage</a:t>
            </a:r>
            <a:r>
              <a:rPr lang="en-US" sz="1800" dirty="0"/>
              <a:t>', '</a:t>
            </a:r>
            <a:r>
              <a:rPr lang="en-US" sz="1800" dirty="0" err="1"/>
              <a:t>FT_Percentage</a:t>
            </a:r>
            <a:r>
              <a:rPr lang="en-US" sz="1800" dirty="0"/>
              <a:t>', 'PPG’)</a:t>
            </a:r>
          </a:p>
          <a:p>
            <a:r>
              <a:rPr lang="en-US" sz="1800" dirty="0"/>
              <a:t>Merge </a:t>
            </a:r>
            <a:r>
              <a:rPr lang="en-US" sz="1800" dirty="0" err="1"/>
              <a:t>players_teams</a:t>
            </a:r>
            <a:r>
              <a:rPr lang="en-US" sz="1800" dirty="0"/>
              <a:t> with players by </a:t>
            </a:r>
            <a:r>
              <a:rPr lang="en-US" sz="1800" dirty="0" err="1"/>
              <a:t>playerID</a:t>
            </a:r>
            <a:r>
              <a:rPr lang="en-US" sz="1800" dirty="0"/>
              <a:t> (it’s the same as </a:t>
            </a:r>
            <a:r>
              <a:rPr lang="en-US" sz="1800" dirty="0" err="1"/>
              <a:t>bioID</a:t>
            </a:r>
            <a:r>
              <a:rPr lang="en-US" sz="1800" dirty="0"/>
              <a:t> present on players)</a:t>
            </a:r>
          </a:p>
          <a:p>
            <a:r>
              <a:rPr lang="en-US" sz="1800" dirty="0"/>
              <a:t>Drop </a:t>
            </a:r>
            <a:r>
              <a:rPr lang="en-US" sz="1800" dirty="0" err="1"/>
              <a:t>lgIDLoser</a:t>
            </a:r>
            <a:r>
              <a:rPr lang="en-US" sz="1800" dirty="0"/>
              <a:t> and </a:t>
            </a:r>
            <a:r>
              <a:rPr lang="en-US" sz="1800" dirty="0" err="1"/>
              <a:t>lgIDWinner</a:t>
            </a:r>
            <a:r>
              <a:rPr lang="en-US" sz="1800" dirty="0"/>
              <a:t> (not relevant) in </a:t>
            </a:r>
            <a:r>
              <a:rPr lang="en-US" sz="1800" dirty="0" err="1"/>
              <a:t>series_post</a:t>
            </a:r>
            <a:r>
              <a:rPr lang="en-US" sz="1800" dirty="0"/>
              <a:t> and update ‘W’ and ‘L’ to percentages</a:t>
            </a:r>
          </a:p>
          <a:p>
            <a:r>
              <a:rPr lang="en-US" sz="1800" dirty="0"/>
              <a:t>Creation of new columns on table coaches (‘</a:t>
            </a:r>
            <a:r>
              <a:rPr lang="en-US" sz="1800" dirty="0" err="1"/>
              <a:t>WLRatio</a:t>
            </a:r>
            <a:r>
              <a:rPr lang="en-US" sz="1800" dirty="0"/>
              <a:t>’ and ‘</a:t>
            </a:r>
            <a:r>
              <a:rPr lang="en-US" sz="1800" dirty="0" err="1"/>
              <a:t>WLRatio_Post</a:t>
            </a:r>
            <a:r>
              <a:rPr lang="en-US" sz="18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42968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1C137-A54A-79E7-CA19-AA092359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preparation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C62E8C-0446-AD4C-EC9A-4B90FF46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400" y="1724400"/>
            <a:ext cx="10178322" cy="3593591"/>
          </a:xfrm>
        </p:spPr>
        <p:txBody>
          <a:bodyPr/>
          <a:lstStyle/>
          <a:p>
            <a:r>
              <a:rPr lang="en-US" dirty="0"/>
              <a:t>Feature Engineering related to score on table teams (creation of ‘</a:t>
            </a:r>
            <a:r>
              <a:rPr lang="en-US" dirty="0" err="1"/>
              <a:t>PredictedTeamScore</a:t>
            </a:r>
            <a:r>
              <a:rPr lang="en-US" dirty="0"/>
              <a:t>’ and ‘</a:t>
            </a:r>
            <a:r>
              <a:rPr lang="en-US" dirty="0" err="1"/>
              <a:t>RealTeamScore</a:t>
            </a:r>
            <a:r>
              <a:rPr lang="en-US" dirty="0"/>
              <a:t>’)</a:t>
            </a:r>
          </a:p>
          <a:p>
            <a:r>
              <a:rPr lang="en-US" dirty="0"/>
              <a:t>More Feature Engineering on table teams (‘progress’, ‘</a:t>
            </a:r>
            <a:r>
              <a:rPr lang="en-US" dirty="0" err="1"/>
              <a:t>offensive_performance</a:t>
            </a:r>
            <a:r>
              <a:rPr lang="en-US" dirty="0"/>
              <a:t>’ and ‘</a:t>
            </a:r>
            <a:r>
              <a:rPr lang="en-US" dirty="0" err="1"/>
              <a:t>defensive_performance</a:t>
            </a:r>
            <a:r>
              <a:rPr lang="en-US" dirty="0"/>
              <a:t>’, …)</a:t>
            </a:r>
          </a:p>
          <a:p>
            <a:r>
              <a:rPr lang="en-US" dirty="0"/>
              <a:t>Merge of tables coaches and teams</a:t>
            </a:r>
          </a:p>
          <a:p>
            <a:r>
              <a:rPr lang="en-US" dirty="0"/>
              <a:t>Mapping of playoff (in table teams) to Boolean values (‘Y’=1 and ‘N’=0)</a:t>
            </a:r>
          </a:p>
          <a:p>
            <a:r>
              <a:rPr lang="en-US" dirty="0"/>
              <a:t>Creation of lagged features that will be used on the models, named on tables </a:t>
            </a:r>
            <a:r>
              <a:rPr lang="en-US" dirty="0" err="1"/>
              <a:t>players_teams</a:t>
            </a:r>
            <a:r>
              <a:rPr lang="en-US" dirty="0"/>
              <a:t> and teams</a:t>
            </a:r>
          </a:p>
        </p:txBody>
      </p:sp>
    </p:spTree>
    <p:extLst>
      <p:ext uri="{BB962C8B-B14F-4D97-AF65-F5344CB8AC3E}">
        <p14:creationId xmlns:p14="http://schemas.microsoft.com/office/powerpoint/2010/main" val="369482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D8DBC-06AA-2C5A-0A94-C370D62F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Experimental Setup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F98680-B298-EC08-D2A1-C76F4720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2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F8C47-E9F1-5A8E-98E4-BB381FC5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874F6-0926-BCD5-0745-9366A2D6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10442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206</TotalTime>
  <Words>787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Distintivo</vt:lpstr>
      <vt:lpstr>Predictive Data Mining – basketball playoffs qualification</vt:lpstr>
      <vt:lpstr>Domain description</vt:lpstr>
      <vt:lpstr>Exploratory Data Analysis</vt:lpstr>
      <vt:lpstr>Exploratory Data Analysis</vt:lpstr>
      <vt:lpstr>Problem Definition</vt:lpstr>
      <vt:lpstr>Data preparation</vt:lpstr>
      <vt:lpstr>Data preparation</vt:lpstr>
      <vt:lpstr>Experimental Setup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Data Mining – basketball playoffs qualification</dc:title>
  <dc:creator>Tomás Pereira Maciel</dc:creator>
  <cp:lastModifiedBy>Andre Sousa</cp:lastModifiedBy>
  <cp:revision>4</cp:revision>
  <dcterms:created xsi:type="dcterms:W3CDTF">2023-10-26T14:18:36Z</dcterms:created>
  <dcterms:modified xsi:type="dcterms:W3CDTF">2023-10-29T15:53:30Z</dcterms:modified>
</cp:coreProperties>
</file>