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204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207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351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815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504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08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424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69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74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231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036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73D0D99-86C5-4560-B8F4-5530516C9A59}" type="datetimeFigureOut">
              <a:rPr lang="pt-PT" smtClean="0"/>
              <a:t>26/10/2023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CEB4B7-15ED-4A30-949F-57A9EF3856D8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98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FE613-DBB6-8988-0124-0F82440FA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041" y="1925266"/>
            <a:ext cx="4510513" cy="2425959"/>
          </a:xfrm>
        </p:spPr>
        <p:txBody>
          <a:bodyPr>
            <a:noAutofit/>
          </a:bodyPr>
          <a:lstStyle/>
          <a:p>
            <a:pPr algn="l"/>
            <a:r>
              <a:rPr lang="pt-PT" sz="3600" dirty="0" err="1"/>
              <a:t>Predictive</a:t>
            </a:r>
            <a:r>
              <a:rPr lang="pt-PT" sz="3600" dirty="0"/>
              <a:t> Data </a:t>
            </a:r>
            <a:r>
              <a:rPr lang="pt-PT" sz="3600" dirty="0" err="1"/>
              <a:t>Mining</a:t>
            </a:r>
            <a:r>
              <a:rPr lang="pt-PT" sz="3600" dirty="0"/>
              <a:t> – </a:t>
            </a:r>
            <a:r>
              <a:rPr lang="pt-PT" sz="3600" dirty="0" err="1"/>
              <a:t>basketball</a:t>
            </a:r>
            <a:r>
              <a:rPr lang="pt-PT" sz="3600" dirty="0"/>
              <a:t> </a:t>
            </a:r>
            <a:r>
              <a:rPr lang="pt-PT" sz="3600" dirty="0" err="1"/>
              <a:t>playoffs</a:t>
            </a:r>
            <a:r>
              <a:rPr lang="pt-PT" sz="3600" dirty="0"/>
              <a:t> </a:t>
            </a:r>
            <a:r>
              <a:rPr lang="pt-PT" sz="3600" dirty="0" err="1"/>
              <a:t>qualification</a:t>
            </a:r>
            <a:endParaRPr lang="pt-PT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074FD6-19DB-D98E-84FD-DB53D80FB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518" y="5540339"/>
            <a:ext cx="6801612" cy="1239894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André Sousa </a:t>
            </a:r>
            <a:r>
              <a:rPr lang="pt-PT" b="1" dirty="0" err="1"/>
              <a:t>up</a:t>
            </a:r>
            <a:endParaRPr lang="pt-PT" b="1" dirty="0"/>
          </a:p>
          <a:p>
            <a:pPr algn="l"/>
            <a:r>
              <a:rPr lang="pt-PT" dirty="0"/>
              <a:t>Pedro Fonseca </a:t>
            </a:r>
            <a:r>
              <a:rPr lang="pt-PT" b="1" dirty="0" err="1"/>
              <a:t>up</a:t>
            </a:r>
            <a:endParaRPr lang="pt-PT" b="1" dirty="0"/>
          </a:p>
          <a:p>
            <a:pPr algn="l"/>
            <a:r>
              <a:rPr lang="pt-PT" dirty="0"/>
              <a:t>Tomás Maciel </a:t>
            </a:r>
            <a:r>
              <a:rPr lang="pt-PT" b="1" dirty="0" err="1"/>
              <a:t>up</a:t>
            </a:r>
            <a:r>
              <a:rPr lang="pt-PT" b="1" dirty="0"/>
              <a:t>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765B53D-7AD6-0B24-FCE4-40D7F7AE5D0F}"/>
              </a:ext>
            </a:extLst>
          </p:cNvPr>
          <p:cNvSpPr txBox="1">
            <a:spLocks/>
          </p:cNvSpPr>
          <p:nvPr/>
        </p:nvSpPr>
        <p:spPr>
          <a:xfrm>
            <a:off x="6226793" y="5662714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dirty="0"/>
              <a:t>AC – </a:t>
            </a:r>
            <a:r>
              <a:rPr lang="pt-PT" sz="2400" b="1" dirty="0" err="1"/>
              <a:t>Machine</a:t>
            </a:r>
            <a:r>
              <a:rPr lang="pt-PT" sz="2400" b="1" dirty="0"/>
              <a:t> </a:t>
            </a:r>
            <a:r>
              <a:rPr lang="pt-PT" sz="2400" b="1" dirty="0" err="1"/>
              <a:t>Learning</a:t>
            </a:r>
            <a:r>
              <a:rPr lang="pt-PT" sz="2400" b="1" dirty="0"/>
              <a:t> 2023/2024</a:t>
            </a:r>
          </a:p>
        </p:txBody>
      </p:sp>
    </p:spTree>
    <p:extLst>
      <p:ext uri="{BB962C8B-B14F-4D97-AF65-F5344CB8AC3E}">
        <p14:creationId xmlns:p14="http://schemas.microsoft.com/office/powerpoint/2010/main" val="2656492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97CC4-F74F-7AFE-AF30-9681DF6B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E74BE2-2B55-2A9A-620C-05A72B94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47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29481-6409-4096-394F-42C35B7C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8BEC33-50C3-AB46-BE21-6ECC028F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731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5C8BF-6D24-1EC9-AF02-6A7830A8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Domain</a:t>
            </a:r>
            <a:r>
              <a:rPr lang="pt-PT" dirty="0"/>
              <a:t> </a:t>
            </a:r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B30777-F711-D17E-8B97-BB5AAC1E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315" y="1846253"/>
            <a:ext cx="3663767" cy="3101983"/>
          </a:xfrm>
        </p:spPr>
        <p:txBody>
          <a:bodyPr>
            <a:normAutofit/>
          </a:bodyPr>
          <a:lstStyle/>
          <a:p>
            <a:r>
              <a:rPr lang="pt-PT" sz="1800" dirty="0"/>
              <a:t>For 10 </a:t>
            </a:r>
            <a:r>
              <a:rPr lang="pt-PT" sz="1800" dirty="0" err="1"/>
              <a:t>seasons</a:t>
            </a:r>
            <a:r>
              <a:rPr lang="pt-PT" sz="1800" dirty="0"/>
              <a:t> (</a:t>
            </a:r>
            <a:r>
              <a:rPr lang="pt-PT" sz="1800" dirty="0" err="1"/>
              <a:t>years</a:t>
            </a:r>
            <a:r>
              <a:rPr lang="pt-PT" sz="1800" dirty="0"/>
              <a:t>) data </a:t>
            </a:r>
            <a:r>
              <a:rPr lang="pt-PT" sz="1800" dirty="0" err="1"/>
              <a:t>from</a:t>
            </a:r>
            <a:r>
              <a:rPr lang="pt-PT" sz="1800" dirty="0"/>
              <a:t> </a:t>
            </a:r>
            <a:r>
              <a:rPr lang="pt-PT" sz="1800" dirty="0" err="1"/>
              <a:t>players</a:t>
            </a:r>
            <a:r>
              <a:rPr lang="pt-PT" sz="1800" dirty="0"/>
              <a:t>, teams, </a:t>
            </a:r>
            <a:r>
              <a:rPr lang="pt-PT" sz="1800" dirty="0" err="1"/>
              <a:t>coaches</a:t>
            </a:r>
            <a:r>
              <a:rPr lang="pt-PT" sz="1800" dirty="0"/>
              <a:t>, games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several</a:t>
            </a:r>
            <a:r>
              <a:rPr lang="pt-PT" sz="1800" dirty="0"/>
              <a:t> </a:t>
            </a:r>
            <a:r>
              <a:rPr lang="pt-PT" sz="1800" dirty="0" err="1"/>
              <a:t>other</a:t>
            </a:r>
            <a:r>
              <a:rPr lang="pt-PT" sz="1800" dirty="0"/>
              <a:t> </a:t>
            </a:r>
            <a:r>
              <a:rPr lang="pt-PT" sz="1800" dirty="0" err="1"/>
              <a:t>metrics</a:t>
            </a:r>
            <a:r>
              <a:rPr lang="pt-PT" sz="1800" dirty="0"/>
              <a:t> </a:t>
            </a:r>
            <a:r>
              <a:rPr lang="pt-PT" sz="1800" dirty="0" err="1"/>
              <a:t>were</a:t>
            </a:r>
            <a:r>
              <a:rPr lang="pt-PT" sz="1800" dirty="0"/>
              <a:t> </a:t>
            </a:r>
            <a:r>
              <a:rPr lang="pt-PT" sz="1800" dirty="0" err="1"/>
              <a:t>gathered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arranged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this</a:t>
            </a:r>
            <a:r>
              <a:rPr lang="pt-PT" sz="1800" dirty="0"/>
              <a:t> </a:t>
            </a:r>
            <a:r>
              <a:rPr lang="pt-PT" sz="1800" dirty="0" err="1"/>
              <a:t>dataset</a:t>
            </a:r>
            <a:r>
              <a:rPr lang="pt-PT" sz="1800" dirty="0"/>
              <a:t>.</a:t>
            </a:r>
          </a:p>
          <a:p>
            <a:r>
              <a:rPr lang="pt-PT" sz="1800" dirty="0" err="1"/>
              <a:t>Our</a:t>
            </a:r>
            <a:r>
              <a:rPr lang="pt-PT" sz="1800" dirty="0"/>
              <a:t> </a:t>
            </a:r>
            <a:r>
              <a:rPr lang="pt-PT" sz="1800" dirty="0" err="1"/>
              <a:t>main</a:t>
            </a:r>
            <a:r>
              <a:rPr lang="pt-PT" sz="1800" dirty="0"/>
              <a:t> </a:t>
            </a:r>
            <a:r>
              <a:rPr lang="pt-PT" sz="1800" dirty="0" err="1"/>
              <a:t>goal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, </a:t>
            </a:r>
            <a:r>
              <a:rPr lang="pt-PT" sz="1800" dirty="0" err="1"/>
              <a:t>using</a:t>
            </a:r>
            <a:r>
              <a:rPr lang="pt-PT" sz="1800" dirty="0"/>
              <a:t> </a:t>
            </a:r>
            <a:r>
              <a:rPr lang="pt-PT" sz="1800" dirty="0" err="1"/>
              <a:t>this</a:t>
            </a:r>
            <a:r>
              <a:rPr lang="pt-PT" sz="1800" dirty="0"/>
              <a:t> data, to </a:t>
            </a:r>
            <a:r>
              <a:rPr lang="pt-PT" sz="1800" dirty="0" err="1"/>
              <a:t>develop</a:t>
            </a:r>
            <a:r>
              <a:rPr lang="pt-PT" sz="1800" dirty="0"/>
              <a:t> a </a:t>
            </a:r>
            <a:r>
              <a:rPr lang="pt-PT" sz="1800" dirty="0" err="1"/>
              <a:t>model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can </a:t>
            </a:r>
            <a:r>
              <a:rPr lang="pt-PT" sz="1800" dirty="0" err="1"/>
              <a:t>predict</a:t>
            </a:r>
            <a:r>
              <a:rPr lang="pt-PT" sz="1800" dirty="0"/>
              <a:t> </a:t>
            </a:r>
            <a:r>
              <a:rPr lang="pt-PT" sz="1800" dirty="0" err="1"/>
              <a:t>which</a:t>
            </a:r>
            <a:r>
              <a:rPr lang="pt-PT" sz="1800" dirty="0"/>
              <a:t> teams </a:t>
            </a:r>
            <a:r>
              <a:rPr lang="pt-PT" sz="1800" dirty="0" err="1"/>
              <a:t>go</a:t>
            </a:r>
            <a:r>
              <a:rPr lang="pt-PT" sz="1800" dirty="0"/>
              <a:t> to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playoffs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next</a:t>
            </a:r>
            <a:r>
              <a:rPr lang="pt-PT" sz="1800" dirty="0"/>
              <a:t> </a:t>
            </a:r>
            <a:r>
              <a:rPr lang="pt-PT" sz="1800" dirty="0" err="1"/>
              <a:t>season</a:t>
            </a:r>
            <a:r>
              <a:rPr lang="pt-PT" sz="1800" dirty="0"/>
              <a:t> (8 </a:t>
            </a:r>
            <a:r>
              <a:rPr lang="pt-PT" sz="1800" dirty="0" err="1"/>
              <a:t>first</a:t>
            </a:r>
            <a:r>
              <a:rPr lang="pt-PT" sz="1800" dirty="0"/>
              <a:t> teams).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35B204F-C64D-AA75-3628-5C77E50E0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87" y="1768113"/>
            <a:ext cx="3663767" cy="318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47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06ECB-2CDF-49A6-2F72-A82235CC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Exploratory</a:t>
            </a:r>
            <a:r>
              <a:rPr lang="pt-PT" dirty="0"/>
              <a:t> Data </a:t>
            </a:r>
            <a:r>
              <a:rPr lang="pt-PT" dirty="0" err="1"/>
              <a:t>Analysis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428F48-E5DF-1ACD-9818-1085C6F0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400" y="1846800"/>
            <a:ext cx="5105947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800" dirty="0"/>
              <a:t>1- </a:t>
            </a:r>
            <a:r>
              <a:rPr lang="pt-PT" sz="1800" dirty="0" err="1"/>
              <a:t>There</a:t>
            </a:r>
            <a:r>
              <a:rPr lang="pt-PT" sz="1800" dirty="0"/>
              <a:t> are teams </a:t>
            </a:r>
            <a:r>
              <a:rPr lang="pt-PT" sz="1800" dirty="0" err="1"/>
              <a:t>with</a:t>
            </a:r>
            <a:r>
              <a:rPr lang="pt-PT" sz="1800" dirty="0"/>
              <a:t> diferente managers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10 </a:t>
            </a:r>
            <a:r>
              <a:rPr lang="pt-PT" sz="1800" dirty="0" err="1"/>
              <a:t>years</a:t>
            </a:r>
            <a:r>
              <a:rPr lang="pt-PT" sz="1800" dirty="0"/>
              <a:t>, </a:t>
            </a:r>
            <a:r>
              <a:rPr lang="pt-PT" sz="1800" dirty="0" err="1"/>
              <a:t>however</a:t>
            </a:r>
            <a:r>
              <a:rPr lang="pt-PT" sz="1800" dirty="0"/>
              <a:t> a </a:t>
            </a:r>
            <a:r>
              <a:rPr lang="pt-PT" sz="1800" dirty="0" err="1"/>
              <a:t>few</a:t>
            </a:r>
            <a:r>
              <a:rPr lang="pt-PT" sz="1800" dirty="0"/>
              <a:t> </a:t>
            </a:r>
            <a:r>
              <a:rPr lang="pt-PT" sz="1800" dirty="0" err="1"/>
              <a:t>kept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same</a:t>
            </a:r>
            <a:r>
              <a:rPr lang="pt-PT" sz="1800" dirty="0"/>
              <a:t> manager.</a:t>
            </a:r>
          </a:p>
          <a:p>
            <a:pPr marL="0" indent="0">
              <a:buNone/>
            </a:pPr>
            <a:r>
              <a:rPr lang="pt-PT" sz="1800" dirty="0"/>
              <a:t>2- </a:t>
            </a:r>
            <a:r>
              <a:rPr lang="pt-PT" sz="1800" dirty="0" err="1"/>
              <a:t>The</a:t>
            </a:r>
            <a:r>
              <a:rPr lang="pt-PT" sz="1800" dirty="0"/>
              <a:t> 20 </a:t>
            </a:r>
            <a:r>
              <a:rPr lang="pt-PT" sz="1800" dirty="0" err="1"/>
              <a:t>coaches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higher</a:t>
            </a:r>
            <a:r>
              <a:rPr lang="pt-PT" sz="1800" dirty="0"/>
              <a:t> </a:t>
            </a:r>
            <a:r>
              <a:rPr lang="pt-PT" sz="1800" dirty="0" err="1"/>
              <a:t>Win-Loss</a:t>
            </a:r>
            <a:r>
              <a:rPr lang="pt-PT" sz="1800" dirty="0"/>
              <a:t> Ratio.</a:t>
            </a:r>
          </a:p>
          <a:p>
            <a:pPr marL="0" indent="0">
              <a:buNone/>
            </a:pPr>
            <a:r>
              <a:rPr lang="pt-PT" sz="1800" dirty="0"/>
              <a:t>3 – </a:t>
            </a:r>
            <a:r>
              <a:rPr lang="pt-PT" sz="1800" dirty="0" err="1"/>
              <a:t>The</a:t>
            </a:r>
            <a:r>
              <a:rPr lang="pt-PT" sz="1800" dirty="0"/>
              <a:t> top 10 </a:t>
            </a:r>
            <a:r>
              <a:rPr lang="pt-PT" sz="1800" dirty="0" err="1"/>
              <a:t>players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more </a:t>
            </a:r>
            <a:r>
              <a:rPr lang="pt-PT" sz="1800" dirty="0" err="1"/>
              <a:t>awards</a:t>
            </a:r>
            <a:r>
              <a:rPr lang="pt-PT" sz="1800" dirty="0"/>
              <a:t> won, </a:t>
            </a:r>
            <a:r>
              <a:rPr lang="pt-PT" sz="1800" dirty="0" err="1"/>
              <a:t>that</a:t>
            </a:r>
            <a:r>
              <a:rPr lang="pt-PT" sz="1800" dirty="0"/>
              <a:t> </a:t>
            </a:r>
            <a:r>
              <a:rPr lang="pt-PT" sz="1800" dirty="0" err="1"/>
              <a:t>suggests</a:t>
            </a:r>
            <a:r>
              <a:rPr lang="pt-PT" sz="1800" dirty="0"/>
              <a:t> </a:t>
            </a:r>
            <a:r>
              <a:rPr lang="pt-PT" sz="1800" dirty="0" err="1"/>
              <a:t>us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best</a:t>
            </a:r>
            <a:r>
              <a:rPr lang="pt-PT" sz="1800" dirty="0"/>
              <a:t> </a:t>
            </a:r>
            <a:r>
              <a:rPr lang="pt-PT" sz="1800" dirty="0" err="1"/>
              <a:t>players</a:t>
            </a:r>
            <a:r>
              <a:rPr lang="pt-PT" sz="1800" dirty="0"/>
              <a:t>.</a:t>
            </a:r>
          </a:p>
          <a:p>
            <a:pPr marL="0" indent="0">
              <a:buNone/>
            </a:pPr>
            <a:r>
              <a:rPr lang="pt-PT" sz="1800" dirty="0"/>
              <a:t>4 –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number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awards</a:t>
            </a:r>
            <a:r>
              <a:rPr lang="pt-PT" sz="1800" dirty="0"/>
              <a:t> </a:t>
            </a:r>
            <a:r>
              <a:rPr lang="pt-PT" sz="1800" dirty="0" err="1"/>
              <a:t>given</a:t>
            </a:r>
            <a:r>
              <a:rPr lang="pt-PT" sz="1800" dirty="0"/>
              <a:t> to </a:t>
            </a:r>
            <a:r>
              <a:rPr lang="pt-PT" sz="1800" dirty="0" err="1"/>
              <a:t>players</a:t>
            </a:r>
            <a:r>
              <a:rPr lang="pt-PT" sz="1800" dirty="0"/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C4B35F-30EC-483B-2D3C-C0C3FCF9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243" y="1128451"/>
            <a:ext cx="3155309" cy="15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7B4E642-60B1-A1BC-CFF2-A5CF4D772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052" y="2929552"/>
            <a:ext cx="3155309" cy="188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178C157-D220-6C20-C29A-43AB5750D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89" y="4983484"/>
            <a:ext cx="3431651" cy="169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B903F1-467E-E02B-E558-7B9F5B76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36" y="4983484"/>
            <a:ext cx="2969632" cy="174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05E4BE7-1DD8-C199-714D-BFDC3BEA14A5}"/>
              </a:ext>
            </a:extLst>
          </p:cNvPr>
          <p:cNvSpPr txBox="1"/>
          <p:nvPr/>
        </p:nvSpPr>
        <p:spPr>
          <a:xfrm>
            <a:off x="8212854" y="1265580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360A29-E084-0F39-461A-FBD40C7A7DE4}"/>
              </a:ext>
            </a:extLst>
          </p:cNvPr>
          <p:cNvSpPr txBox="1"/>
          <p:nvPr/>
        </p:nvSpPr>
        <p:spPr>
          <a:xfrm>
            <a:off x="9772023" y="4050649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2E9C64-BBED-66B6-D931-07FDA22D5600}"/>
              </a:ext>
            </a:extLst>
          </p:cNvPr>
          <p:cNvSpPr txBox="1"/>
          <p:nvPr/>
        </p:nvSpPr>
        <p:spPr>
          <a:xfrm>
            <a:off x="7814564" y="5871398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990BA4D-1073-E4D5-BA78-5465C6102ED3}"/>
              </a:ext>
            </a:extLst>
          </p:cNvPr>
          <p:cNvSpPr txBox="1"/>
          <p:nvPr/>
        </p:nvSpPr>
        <p:spPr>
          <a:xfrm>
            <a:off x="3768986" y="6171776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4491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4D822-49A5-1D1D-B288-7FCCE56A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Exploratory</a:t>
            </a:r>
            <a:r>
              <a:rPr lang="pt-PT" dirty="0"/>
              <a:t> Data </a:t>
            </a:r>
            <a:r>
              <a:rPr lang="pt-PT" dirty="0" err="1"/>
              <a:t>Analysis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CD07FEB5-D00A-00DC-5E9F-A0A9A801C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945754"/>
              </p:ext>
            </p:extLst>
          </p:nvPr>
        </p:nvGraphicFramePr>
        <p:xfrm>
          <a:off x="10036992" y="258848"/>
          <a:ext cx="1852840" cy="453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798">
                  <a:extLst>
                    <a:ext uri="{9D8B030D-6E8A-4147-A177-3AD203B41FA5}">
                      <a16:colId xmlns:a16="http://schemas.microsoft.com/office/drawing/2014/main" val="506580901"/>
                    </a:ext>
                  </a:extLst>
                </a:gridCol>
                <a:gridCol w="894042">
                  <a:extLst>
                    <a:ext uri="{9D8B030D-6E8A-4147-A177-3AD203B41FA5}">
                      <a16:colId xmlns:a16="http://schemas.microsoft.com/office/drawing/2014/main" val="3847829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err="1"/>
                        <a:t>Playoff</a:t>
                      </a:r>
                      <a:r>
                        <a:rPr lang="pt-PT" sz="900" dirty="0"/>
                        <a:t> </a:t>
                      </a:r>
                      <a:r>
                        <a:rPr lang="pt-PT" sz="900" dirty="0" err="1"/>
                        <a:t>Appearances</a:t>
                      </a: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29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0 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970503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 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9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 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0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 NYK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855269"/>
                  </a:ext>
                </a:extLst>
              </a:tr>
              <a:tr h="256006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4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684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5 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37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6 HOU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7 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21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8 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909389"/>
                  </a:ext>
                </a:extLst>
              </a:tr>
              <a:tr h="256006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9 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85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10 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36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11 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3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12 PHO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4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13 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63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9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15 ORL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53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16 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79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17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856229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CF0EC9A4-73B1-A7C1-7A3E-72E1FA606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751" y="1260200"/>
            <a:ext cx="3959913" cy="21688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9F96B8-068C-3418-62A9-8CA6970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60" y="4189221"/>
            <a:ext cx="3347818" cy="1909704"/>
          </a:xfrm>
          <a:prstGeom prst="rect">
            <a:avLst/>
          </a:prstGeom>
        </p:spPr>
      </p:pic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A14E3B-4FB7-DC00-0C80-EBBCFBDB7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63506"/>
              </p:ext>
            </p:extLst>
          </p:nvPr>
        </p:nvGraphicFramePr>
        <p:xfrm>
          <a:off x="10182061" y="4970452"/>
          <a:ext cx="1380152" cy="183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76">
                  <a:extLst>
                    <a:ext uri="{9D8B030D-6E8A-4147-A177-3AD203B41FA5}">
                      <a16:colId xmlns:a16="http://schemas.microsoft.com/office/drawing/2014/main" val="913200770"/>
                    </a:ext>
                  </a:extLst>
                </a:gridCol>
                <a:gridCol w="690076">
                  <a:extLst>
                    <a:ext uri="{9D8B030D-6E8A-4147-A177-3AD203B41FA5}">
                      <a16:colId xmlns:a16="http://schemas.microsoft.com/office/drawing/2014/main" val="1952120936"/>
                    </a:ext>
                  </a:extLst>
                </a:gridCol>
              </a:tblGrid>
              <a:tr h="344596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 err="1"/>
                        <a:t>PlayOff</a:t>
                      </a:r>
                      <a:r>
                        <a:rPr lang="pt-PT" sz="900" dirty="0"/>
                        <a:t> </a:t>
                      </a:r>
                      <a:r>
                        <a:rPr lang="pt-PT" sz="900" dirty="0" err="1"/>
                        <a:t>Wins</a:t>
                      </a:r>
                      <a:endParaRPr lang="pt-P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84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0 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59831"/>
                  </a:ext>
                </a:extLst>
              </a:tr>
              <a:tr h="215373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 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69108"/>
                  </a:ext>
                </a:extLst>
              </a:tr>
              <a:tr h="215373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 PHO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03974"/>
                  </a:ext>
                </a:extLst>
              </a:tr>
              <a:tr h="215373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3 HOU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45086"/>
                  </a:ext>
                </a:extLst>
              </a:tr>
              <a:tr h="215373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4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93563"/>
                  </a:ext>
                </a:extLst>
              </a:tr>
              <a:tr h="327404"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5 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64196"/>
                  </a:ext>
                </a:extLst>
              </a:tr>
            </a:tbl>
          </a:graphicData>
        </a:graphic>
      </p:graphicFrame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D315ED40-6926-40F9-CDB4-E0AE8118FB9F}"/>
              </a:ext>
            </a:extLst>
          </p:cNvPr>
          <p:cNvSpPr txBox="1">
            <a:spLocks/>
          </p:cNvSpPr>
          <p:nvPr/>
        </p:nvSpPr>
        <p:spPr>
          <a:xfrm>
            <a:off x="1616400" y="1724628"/>
            <a:ext cx="4168141" cy="4074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5 - </a:t>
            </a:r>
            <a:r>
              <a:rPr lang="pt-PT" sz="1800" dirty="0" err="1"/>
              <a:t>Correlation</a:t>
            </a:r>
            <a:r>
              <a:rPr lang="pt-PT" sz="1800" dirty="0"/>
              <a:t> </a:t>
            </a:r>
            <a:r>
              <a:rPr lang="pt-PT" sz="1800" dirty="0" err="1"/>
              <a:t>matrix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players_teams</a:t>
            </a:r>
            <a:r>
              <a:rPr lang="pt-PT" sz="1800" dirty="0"/>
              <a:t>, </a:t>
            </a:r>
            <a:r>
              <a:rPr lang="pt-PT" sz="1800" dirty="0" err="1"/>
              <a:t>which</a:t>
            </a:r>
            <a:r>
              <a:rPr lang="pt-PT" sz="1800" dirty="0"/>
              <a:t> </a:t>
            </a:r>
            <a:r>
              <a:rPr lang="pt-PT" sz="1800" dirty="0" err="1"/>
              <a:t>allows</a:t>
            </a:r>
            <a:r>
              <a:rPr lang="pt-PT" sz="1800" dirty="0"/>
              <a:t> to </a:t>
            </a:r>
            <a:r>
              <a:rPr lang="pt-PT" sz="1800" dirty="0" err="1"/>
              <a:t>see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</a:t>
            </a:r>
            <a:r>
              <a:rPr lang="pt-PT" sz="1800" dirty="0" err="1"/>
              <a:t>many</a:t>
            </a:r>
            <a:r>
              <a:rPr lang="pt-PT" sz="1800" dirty="0"/>
              <a:t> individual </a:t>
            </a:r>
            <a:r>
              <a:rPr lang="pt-PT" sz="1800" dirty="0" err="1"/>
              <a:t>stats</a:t>
            </a:r>
            <a:r>
              <a:rPr lang="pt-PT" sz="1800" dirty="0"/>
              <a:t> are </a:t>
            </a:r>
            <a:r>
              <a:rPr lang="pt-PT" sz="1800" dirty="0" err="1"/>
              <a:t>correlated</a:t>
            </a:r>
            <a:r>
              <a:rPr lang="pt-PT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6 - </a:t>
            </a:r>
            <a:r>
              <a:rPr lang="pt-PT" sz="1800" dirty="0" err="1"/>
              <a:t>Correlation</a:t>
            </a:r>
            <a:r>
              <a:rPr lang="pt-PT" sz="1800" dirty="0"/>
              <a:t> </a:t>
            </a:r>
            <a:r>
              <a:rPr lang="pt-PT" sz="1800" dirty="0" err="1"/>
              <a:t>matrix</a:t>
            </a:r>
            <a:r>
              <a:rPr lang="pt-PT" sz="1800" dirty="0"/>
              <a:t>, </a:t>
            </a:r>
            <a:r>
              <a:rPr lang="pt-PT" sz="1800" dirty="0" err="1"/>
              <a:t>that</a:t>
            </a:r>
            <a:r>
              <a:rPr lang="pt-PT" sz="1800" dirty="0"/>
              <a:t> show </a:t>
            </a:r>
            <a:r>
              <a:rPr lang="pt-PT" sz="1800" dirty="0" err="1"/>
              <a:t>us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high</a:t>
            </a:r>
            <a:r>
              <a:rPr lang="pt-PT" sz="1800" dirty="0"/>
              <a:t> </a:t>
            </a:r>
            <a:r>
              <a:rPr lang="pt-PT" sz="1800" dirty="0" err="1"/>
              <a:t>correlation</a:t>
            </a:r>
            <a:r>
              <a:rPr lang="pt-PT" sz="1800" dirty="0"/>
              <a:t> </a:t>
            </a:r>
            <a:r>
              <a:rPr lang="pt-PT" sz="1800" dirty="0" err="1"/>
              <a:t>between</a:t>
            </a:r>
            <a:r>
              <a:rPr lang="pt-PT" sz="1800" dirty="0"/>
              <a:t> </a:t>
            </a:r>
            <a:r>
              <a:rPr lang="pt-PT" sz="1800" dirty="0" err="1"/>
              <a:t>weight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height</a:t>
            </a:r>
            <a:r>
              <a:rPr lang="pt-PT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7 – </a:t>
            </a:r>
            <a:r>
              <a:rPr lang="pt-PT" sz="1800" dirty="0" err="1"/>
              <a:t>Playoff</a:t>
            </a:r>
            <a:r>
              <a:rPr lang="pt-PT" sz="1800" dirty="0"/>
              <a:t> </a:t>
            </a:r>
            <a:r>
              <a:rPr lang="pt-PT" sz="1800" dirty="0" err="1"/>
              <a:t>appearances</a:t>
            </a:r>
            <a:r>
              <a:rPr lang="pt-PT" sz="1800" dirty="0"/>
              <a:t> per team, </a:t>
            </a:r>
            <a:r>
              <a:rPr lang="pt-PT" sz="1800" dirty="0" err="1"/>
              <a:t>that</a:t>
            </a:r>
            <a:r>
              <a:rPr lang="pt-PT" sz="1800" dirty="0"/>
              <a:t> show </a:t>
            </a:r>
            <a:r>
              <a:rPr lang="pt-PT" sz="1800" dirty="0" err="1"/>
              <a:t>us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teams </a:t>
            </a:r>
            <a:r>
              <a:rPr lang="pt-PT" sz="1800" dirty="0" err="1"/>
              <a:t>that</a:t>
            </a:r>
            <a:r>
              <a:rPr lang="pt-PT" sz="1800" dirty="0"/>
              <a:t> are </a:t>
            </a:r>
            <a:r>
              <a:rPr lang="pt-PT" sz="1800" dirty="0" err="1"/>
              <a:t>statistically</a:t>
            </a:r>
            <a:r>
              <a:rPr lang="pt-PT" sz="1800" dirty="0"/>
              <a:t> more </a:t>
            </a:r>
            <a:r>
              <a:rPr lang="pt-PT" sz="1800" dirty="0" err="1"/>
              <a:t>predictable</a:t>
            </a:r>
            <a:r>
              <a:rPr lang="pt-PT" sz="1800" dirty="0"/>
              <a:t> to </a:t>
            </a:r>
            <a:r>
              <a:rPr lang="pt-PT" sz="1800" dirty="0" err="1"/>
              <a:t>advance</a:t>
            </a:r>
            <a:r>
              <a:rPr lang="pt-PT" sz="1800" dirty="0"/>
              <a:t> to </a:t>
            </a:r>
            <a:r>
              <a:rPr lang="pt-PT" sz="1800" dirty="0" err="1"/>
              <a:t>playoffs</a:t>
            </a:r>
            <a:r>
              <a:rPr lang="pt-PT" sz="1800" dirty="0"/>
              <a:t> </a:t>
            </a:r>
            <a:r>
              <a:rPr lang="pt-PT" sz="1800" dirty="0" err="1"/>
              <a:t>again</a:t>
            </a:r>
            <a:r>
              <a:rPr lang="pt-PT" sz="1800" dirty="0"/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8 - </a:t>
            </a:r>
            <a:r>
              <a:rPr lang="pt-PT" sz="1800" dirty="0" err="1"/>
              <a:t>Playoff</a:t>
            </a:r>
            <a:r>
              <a:rPr lang="pt-PT" sz="1800" dirty="0"/>
              <a:t> </a:t>
            </a:r>
            <a:r>
              <a:rPr lang="pt-PT" sz="1800" dirty="0" err="1"/>
              <a:t>Wins</a:t>
            </a:r>
            <a:r>
              <a:rPr lang="pt-PT" sz="1800" dirty="0"/>
              <a:t> per team </a:t>
            </a:r>
            <a:r>
              <a:rPr lang="pt-PT" sz="1800" dirty="0" err="1"/>
              <a:t>that</a:t>
            </a:r>
            <a:r>
              <a:rPr lang="pt-PT" sz="1800" dirty="0"/>
              <a:t> shows </a:t>
            </a:r>
            <a:r>
              <a:rPr lang="pt-PT" sz="1800" dirty="0" err="1"/>
              <a:t>us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last</a:t>
            </a:r>
            <a:r>
              <a:rPr lang="pt-PT" sz="1800" dirty="0"/>
              <a:t> winners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playoffs</a:t>
            </a:r>
            <a:r>
              <a:rPr lang="pt-PT" sz="1800" dirty="0"/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EC9FB1-8E7F-5B7C-3F1A-89BA280C1545}"/>
              </a:ext>
            </a:extLst>
          </p:cNvPr>
          <p:cNvSpPr txBox="1"/>
          <p:nvPr/>
        </p:nvSpPr>
        <p:spPr>
          <a:xfrm>
            <a:off x="5905297" y="1177060"/>
            <a:ext cx="46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604CDC-BC3E-8615-D6D2-5C1F8FB580AB}"/>
              </a:ext>
            </a:extLst>
          </p:cNvPr>
          <p:cNvSpPr txBox="1"/>
          <p:nvPr/>
        </p:nvSpPr>
        <p:spPr>
          <a:xfrm>
            <a:off x="6568616" y="4189221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BE9DB7-249B-529D-00E5-BA3FB7E9867B}"/>
              </a:ext>
            </a:extLst>
          </p:cNvPr>
          <p:cNvSpPr txBox="1"/>
          <p:nvPr/>
        </p:nvSpPr>
        <p:spPr>
          <a:xfrm>
            <a:off x="9982916" y="206153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4F3FBB-2F06-5DC7-1B67-345234C73DC7}"/>
              </a:ext>
            </a:extLst>
          </p:cNvPr>
          <p:cNvSpPr txBox="1"/>
          <p:nvPr/>
        </p:nvSpPr>
        <p:spPr>
          <a:xfrm>
            <a:off x="9982916" y="4818561"/>
            <a:ext cx="3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4043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5ED6F-2211-B4C3-40F2-EA4C67F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Definition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B3034F-FE76-E651-1F1F-076D248F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400" y="1724400"/>
            <a:ext cx="10178322" cy="3593591"/>
          </a:xfrm>
        </p:spPr>
        <p:txBody>
          <a:bodyPr>
            <a:normAutofit/>
          </a:bodyPr>
          <a:lstStyle/>
          <a:p>
            <a:r>
              <a:rPr lang="pt-PT" sz="1800" dirty="0" err="1"/>
              <a:t>Our</a:t>
            </a:r>
            <a:r>
              <a:rPr lang="pt-PT" sz="1800" dirty="0"/>
              <a:t> </a:t>
            </a:r>
            <a:r>
              <a:rPr lang="pt-PT" sz="1800" dirty="0" err="1"/>
              <a:t>goal</a:t>
            </a:r>
            <a:r>
              <a:rPr lang="pt-PT" sz="1800" dirty="0"/>
              <a:t> in </a:t>
            </a:r>
            <a:r>
              <a:rPr lang="pt-PT" sz="1800" dirty="0" err="1"/>
              <a:t>this</a:t>
            </a:r>
            <a:r>
              <a:rPr lang="pt-PT" sz="1800" dirty="0"/>
              <a:t> </a:t>
            </a:r>
            <a:r>
              <a:rPr lang="pt-PT" sz="1800" dirty="0" err="1"/>
              <a:t>project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to </a:t>
            </a:r>
            <a:r>
              <a:rPr lang="pt-PT" sz="1800" dirty="0" err="1"/>
              <a:t>predict</a:t>
            </a:r>
            <a:r>
              <a:rPr lang="pt-PT" sz="1800" dirty="0"/>
              <a:t> </a:t>
            </a:r>
            <a:r>
              <a:rPr lang="pt-PT" sz="1800" dirty="0" err="1"/>
              <a:t>whether</a:t>
            </a:r>
            <a:r>
              <a:rPr lang="pt-PT" sz="1800" dirty="0"/>
              <a:t> a team does </a:t>
            </a:r>
            <a:r>
              <a:rPr lang="pt-PT" sz="1800" dirty="0" err="1"/>
              <a:t>or</a:t>
            </a:r>
            <a:r>
              <a:rPr lang="pt-PT" sz="1800" dirty="0"/>
              <a:t> does </a:t>
            </a:r>
            <a:r>
              <a:rPr lang="pt-PT" sz="1800" dirty="0" err="1"/>
              <a:t>not</a:t>
            </a:r>
            <a:r>
              <a:rPr lang="pt-PT" sz="1800" dirty="0"/>
              <a:t> </a:t>
            </a:r>
            <a:r>
              <a:rPr lang="pt-PT" sz="1800" dirty="0" err="1"/>
              <a:t>qualify</a:t>
            </a:r>
            <a:r>
              <a:rPr lang="pt-PT" sz="1800" dirty="0"/>
              <a:t> to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playoffs</a:t>
            </a:r>
            <a:r>
              <a:rPr lang="pt-PT" sz="1800" dirty="0"/>
              <a:t> (</a:t>
            </a:r>
            <a:r>
              <a:rPr lang="pt-PT" sz="1800" dirty="0" err="1"/>
              <a:t>which</a:t>
            </a:r>
            <a:r>
              <a:rPr lang="pt-PT" sz="1800" dirty="0"/>
              <a:t> </a:t>
            </a:r>
            <a:r>
              <a:rPr lang="pt-PT" sz="1800" dirty="0" err="1"/>
              <a:t>means</a:t>
            </a:r>
            <a:r>
              <a:rPr lang="pt-PT" sz="1800" dirty="0"/>
              <a:t> </a:t>
            </a:r>
            <a:r>
              <a:rPr lang="pt-PT" sz="1800" dirty="0" err="1"/>
              <a:t>finishes</a:t>
            </a:r>
            <a:r>
              <a:rPr lang="pt-PT" sz="1800" dirty="0"/>
              <a:t> </a:t>
            </a:r>
            <a:r>
              <a:rPr lang="pt-PT" sz="1800" dirty="0" err="1"/>
              <a:t>or</a:t>
            </a:r>
            <a:r>
              <a:rPr lang="pt-PT" sz="1800" dirty="0"/>
              <a:t> </a:t>
            </a:r>
            <a:r>
              <a:rPr lang="pt-PT" sz="1800" dirty="0" err="1"/>
              <a:t>not</a:t>
            </a:r>
            <a:r>
              <a:rPr lang="pt-PT" sz="1800" dirty="0"/>
              <a:t> in top 8).</a:t>
            </a:r>
          </a:p>
          <a:p>
            <a:r>
              <a:rPr lang="pt-PT" sz="1800" dirty="0" err="1"/>
              <a:t>Our</a:t>
            </a:r>
            <a:r>
              <a:rPr lang="pt-PT" sz="1800" dirty="0"/>
              <a:t> </a:t>
            </a:r>
            <a:r>
              <a:rPr lang="pt-PT" sz="1800" dirty="0" err="1"/>
              <a:t>problem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a </a:t>
            </a:r>
            <a:r>
              <a:rPr lang="pt-PT" sz="1800" dirty="0" err="1"/>
              <a:t>classification</a:t>
            </a:r>
            <a:r>
              <a:rPr lang="pt-PT" sz="1800" dirty="0"/>
              <a:t> </a:t>
            </a:r>
            <a:r>
              <a:rPr lang="pt-PT" sz="1800" dirty="0" err="1"/>
              <a:t>problem</a:t>
            </a:r>
            <a:r>
              <a:rPr lang="pt-PT" sz="1800" dirty="0"/>
              <a:t> </a:t>
            </a:r>
            <a:r>
              <a:rPr lang="pt-PT" sz="1800" dirty="0" err="1"/>
              <a:t>where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output </a:t>
            </a:r>
            <a:r>
              <a:rPr lang="pt-PT" sz="1800" dirty="0" err="1"/>
              <a:t>variable</a:t>
            </a:r>
            <a:r>
              <a:rPr lang="pt-PT" sz="1800" dirty="0"/>
              <a:t> </a:t>
            </a:r>
            <a:r>
              <a:rPr lang="pt-PT" sz="1800" dirty="0" err="1"/>
              <a:t>that</a:t>
            </a:r>
            <a:r>
              <a:rPr lang="pt-PT" sz="1800" dirty="0"/>
              <a:t> </a:t>
            </a:r>
            <a:r>
              <a:rPr lang="pt-PT" sz="1800" dirty="0" err="1"/>
              <a:t>we</a:t>
            </a:r>
            <a:r>
              <a:rPr lang="pt-PT" sz="1800" dirty="0"/>
              <a:t> are </a:t>
            </a:r>
            <a:r>
              <a:rPr lang="pt-PT" sz="1800" dirty="0" err="1"/>
              <a:t>predicting</a:t>
            </a:r>
            <a:r>
              <a:rPr lang="pt-PT" sz="1800" dirty="0"/>
              <a:t> </a:t>
            </a:r>
            <a:r>
              <a:rPr lang="pt-PT" sz="1800" dirty="0" err="1"/>
              <a:t>is</a:t>
            </a:r>
            <a:r>
              <a:rPr lang="pt-PT" sz="1800" dirty="0"/>
              <a:t> ‘Y’ (team </a:t>
            </a:r>
            <a:r>
              <a:rPr lang="pt-PT" sz="1800" dirty="0" err="1"/>
              <a:t>qualified</a:t>
            </a:r>
            <a:r>
              <a:rPr lang="pt-PT" sz="1800" dirty="0"/>
              <a:t> to </a:t>
            </a:r>
            <a:r>
              <a:rPr lang="pt-PT" sz="1800" dirty="0" err="1"/>
              <a:t>playoffs</a:t>
            </a:r>
            <a:r>
              <a:rPr lang="pt-PT" sz="1800" dirty="0"/>
              <a:t>) </a:t>
            </a:r>
            <a:r>
              <a:rPr lang="pt-PT" sz="1800" dirty="0" err="1"/>
              <a:t>or</a:t>
            </a:r>
            <a:r>
              <a:rPr lang="pt-PT" sz="1800" dirty="0"/>
              <a:t> ‘N’ (team </a:t>
            </a:r>
            <a:r>
              <a:rPr lang="pt-PT" sz="1800" dirty="0" err="1"/>
              <a:t>didn’t</a:t>
            </a:r>
            <a:r>
              <a:rPr lang="pt-PT" sz="1800" dirty="0"/>
              <a:t> </a:t>
            </a:r>
            <a:r>
              <a:rPr lang="pt-PT" sz="1800" dirty="0" err="1"/>
              <a:t>qualify</a:t>
            </a:r>
            <a:r>
              <a:rPr lang="pt-PT" sz="1800" dirty="0"/>
              <a:t> to </a:t>
            </a:r>
            <a:r>
              <a:rPr lang="pt-PT" sz="1800" dirty="0" err="1"/>
              <a:t>playoffs</a:t>
            </a:r>
            <a:r>
              <a:rPr lang="pt-PT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423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72855-59CD-C185-5788-0A8CB8ED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preparation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BA1A05-4B10-7F09-6180-850C5CD2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400" y="1724400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pt-PT" sz="1800" dirty="0" err="1"/>
              <a:t>Drop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irrelevante </a:t>
            </a:r>
            <a:r>
              <a:rPr lang="pt-PT" sz="1800" dirty="0" err="1"/>
              <a:t>features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players</a:t>
            </a:r>
            <a:r>
              <a:rPr lang="pt-PT" sz="1800" dirty="0"/>
              <a:t> </a:t>
            </a:r>
            <a:r>
              <a:rPr lang="pt-PT" sz="1800" dirty="0" err="1"/>
              <a:t>table</a:t>
            </a:r>
            <a:r>
              <a:rPr lang="pt-PT" sz="1800" dirty="0"/>
              <a:t> (</a:t>
            </a:r>
            <a:r>
              <a:rPr lang="pt-PT" sz="1800" dirty="0" err="1"/>
              <a:t>deathDate</a:t>
            </a:r>
            <a:r>
              <a:rPr lang="pt-PT" sz="1800" dirty="0"/>
              <a:t>, </a:t>
            </a:r>
            <a:r>
              <a:rPr lang="pt-PT" sz="1800" dirty="0" err="1"/>
              <a:t>NaN</a:t>
            </a:r>
            <a:r>
              <a:rPr lang="pt-PT" sz="1800" dirty="0"/>
              <a:t> </a:t>
            </a:r>
            <a:r>
              <a:rPr lang="pt-PT" sz="1800" dirty="0" err="1"/>
              <a:t>pos</a:t>
            </a:r>
            <a:r>
              <a:rPr lang="pt-PT" sz="1800" dirty="0"/>
              <a:t>, </a:t>
            </a:r>
            <a:r>
              <a:rPr lang="pt-PT" sz="1800" dirty="0" err="1"/>
              <a:t>firstSeason</a:t>
            </a:r>
            <a:r>
              <a:rPr lang="pt-PT" sz="1800" dirty="0"/>
              <a:t>, </a:t>
            </a:r>
            <a:r>
              <a:rPr lang="pt-PT" sz="1800" dirty="0" err="1"/>
              <a:t>lastSeason</a:t>
            </a:r>
            <a:r>
              <a:rPr lang="pt-PT" sz="1800" dirty="0"/>
              <a:t>)</a:t>
            </a:r>
          </a:p>
          <a:p>
            <a:r>
              <a:rPr lang="pt-PT" sz="1800" dirty="0" err="1"/>
              <a:t>Drop</a:t>
            </a:r>
            <a:r>
              <a:rPr lang="pt-PT" sz="1800" dirty="0"/>
              <a:t> </a:t>
            </a:r>
            <a:r>
              <a:rPr lang="pt-PT" sz="1800" dirty="0" err="1"/>
              <a:t>players</a:t>
            </a:r>
            <a:r>
              <a:rPr lang="pt-PT" sz="1800" dirty="0"/>
              <a:t> </a:t>
            </a:r>
            <a:r>
              <a:rPr lang="pt-PT" sz="1800" dirty="0" err="1"/>
              <a:t>whose</a:t>
            </a:r>
            <a:r>
              <a:rPr lang="pt-PT" sz="1800" dirty="0"/>
              <a:t> </a:t>
            </a:r>
            <a:r>
              <a:rPr lang="pt-PT" sz="1800" dirty="0" err="1"/>
              <a:t>birthDate</a:t>
            </a:r>
            <a:r>
              <a:rPr lang="pt-PT" sz="1800" dirty="0"/>
              <a:t> = 0000-00-00 </a:t>
            </a:r>
          </a:p>
          <a:p>
            <a:r>
              <a:rPr lang="pt-PT" sz="1800" dirty="0" err="1"/>
              <a:t>Mapping</a:t>
            </a:r>
            <a:r>
              <a:rPr lang="pt-PT" sz="1800" dirty="0"/>
              <a:t> </a:t>
            </a:r>
            <a:r>
              <a:rPr lang="pt-PT" sz="1800" dirty="0" err="1"/>
              <a:t>colleges</a:t>
            </a:r>
            <a:r>
              <a:rPr lang="pt-PT" sz="1800" dirty="0"/>
              <a:t> to indexes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positions</a:t>
            </a:r>
            <a:r>
              <a:rPr lang="pt-PT" sz="1800" dirty="0"/>
              <a:t> to indexes </a:t>
            </a:r>
            <a:r>
              <a:rPr lang="pt-PT" sz="1800" dirty="0" err="1"/>
              <a:t>also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players</a:t>
            </a:r>
            <a:r>
              <a:rPr lang="pt-PT" sz="1800" dirty="0"/>
              <a:t> </a:t>
            </a:r>
            <a:r>
              <a:rPr lang="pt-PT" sz="1800" dirty="0" err="1"/>
              <a:t>table</a:t>
            </a:r>
            <a:endParaRPr lang="pt-PT" sz="1800" dirty="0"/>
          </a:p>
          <a:p>
            <a:r>
              <a:rPr lang="pt-PT" sz="1800" dirty="0" err="1"/>
              <a:t>Update</a:t>
            </a:r>
            <a:r>
              <a:rPr lang="pt-PT" sz="1800" dirty="0"/>
              <a:t> </a:t>
            </a:r>
            <a:r>
              <a:rPr lang="pt-PT" sz="1800" dirty="0" err="1"/>
              <a:t>birthDate</a:t>
            </a:r>
            <a:r>
              <a:rPr lang="pt-PT" sz="1800" dirty="0"/>
              <a:t> to </a:t>
            </a:r>
            <a:r>
              <a:rPr lang="pt-PT" sz="1800" dirty="0" err="1"/>
              <a:t>birthYear</a:t>
            </a:r>
            <a:r>
              <a:rPr lang="pt-PT" sz="1800" dirty="0"/>
              <a:t> (</a:t>
            </a:r>
            <a:r>
              <a:rPr lang="pt-PT" sz="1800" dirty="0" err="1"/>
              <a:t>day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month</a:t>
            </a:r>
            <a:r>
              <a:rPr lang="pt-PT" sz="1800" dirty="0"/>
              <a:t> are irrelevante for </a:t>
            </a:r>
            <a:r>
              <a:rPr lang="pt-PT" sz="1800" dirty="0" err="1"/>
              <a:t>our</a:t>
            </a:r>
            <a:r>
              <a:rPr lang="pt-PT" sz="1800" dirty="0"/>
              <a:t> </a:t>
            </a:r>
            <a:r>
              <a:rPr lang="pt-PT" sz="1800" dirty="0" err="1"/>
              <a:t>goal</a:t>
            </a:r>
            <a:r>
              <a:rPr lang="pt-PT" sz="1800" dirty="0"/>
              <a:t>)</a:t>
            </a:r>
          </a:p>
          <a:p>
            <a:r>
              <a:rPr lang="pt-PT" sz="1800" dirty="0" err="1"/>
              <a:t>Merge</a:t>
            </a:r>
            <a:r>
              <a:rPr lang="pt-PT" sz="1800" dirty="0"/>
              <a:t> </a:t>
            </a:r>
            <a:r>
              <a:rPr lang="pt-PT" sz="1800" dirty="0" err="1"/>
              <a:t>table</a:t>
            </a:r>
            <a:r>
              <a:rPr lang="pt-PT" sz="1800" dirty="0"/>
              <a:t> </a:t>
            </a:r>
            <a:r>
              <a:rPr lang="pt-PT" sz="1800" dirty="0" err="1"/>
              <a:t>awards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</a:t>
            </a:r>
            <a:r>
              <a:rPr lang="pt-PT" sz="1800" dirty="0" err="1"/>
              <a:t>players</a:t>
            </a:r>
            <a:r>
              <a:rPr lang="pt-PT" sz="1800" dirty="0"/>
              <a:t>,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then</a:t>
            </a:r>
            <a:r>
              <a:rPr lang="pt-PT" sz="1800" dirty="0"/>
              <a:t> </a:t>
            </a:r>
            <a:r>
              <a:rPr lang="pt-PT" sz="1800" dirty="0" err="1"/>
              <a:t>add</a:t>
            </a:r>
            <a:r>
              <a:rPr lang="pt-PT" sz="1800" dirty="0"/>
              <a:t> a </a:t>
            </a:r>
            <a:r>
              <a:rPr lang="pt-PT" sz="1800" dirty="0" err="1"/>
              <a:t>new</a:t>
            </a:r>
            <a:r>
              <a:rPr lang="pt-PT" sz="1800" dirty="0"/>
              <a:t> atribute </a:t>
            </a:r>
            <a:r>
              <a:rPr lang="pt-PT" sz="1800" dirty="0" err="1"/>
              <a:t>awards_count</a:t>
            </a:r>
            <a:r>
              <a:rPr lang="pt-PT" sz="1800" dirty="0"/>
              <a:t> for </a:t>
            </a:r>
            <a:r>
              <a:rPr lang="pt-PT" sz="1800" dirty="0" err="1"/>
              <a:t>each</a:t>
            </a:r>
            <a:r>
              <a:rPr lang="pt-PT" sz="1800" dirty="0"/>
              <a:t> </a:t>
            </a:r>
            <a:r>
              <a:rPr lang="pt-PT" sz="1800" dirty="0" err="1"/>
              <a:t>player</a:t>
            </a:r>
            <a:endParaRPr lang="pt-PT" sz="1800" dirty="0"/>
          </a:p>
          <a:p>
            <a:r>
              <a:rPr lang="pt-PT" sz="1800" dirty="0" err="1"/>
              <a:t>Feature</a:t>
            </a:r>
            <a:r>
              <a:rPr lang="pt-PT" sz="1800" dirty="0"/>
              <a:t> </a:t>
            </a:r>
            <a:r>
              <a:rPr lang="pt-PT" sz="1800" dirty="0" err="1"/>
              <a:t>Engineering</a:t>
            </a:r>
            <a:r>
              <a:rPr lang="pt-PT" sz="1800" dirty="0"/>
              <a:t> for </a:t>
            </a:r>
            <a:r>
              <a:rPr lang="pt-PT" sz="1800" dirty="0" err="1"/>
              <a:t>players_teams</a:t>
            </a:r>
            <a:r>
              <a:rPr lang="pt-PT" sz="1800" dirty="0"/>
              <a:t> </a:t>
            </a:r>
            <a:r>
              <a:rPr lang="pt-PT" sz="1800" dirty="0" err="1"/>
              <a:t>table</a:t>
            </a:r>
            <a:r>
              <a:rPr lang="pt-PT" sz="1800" dirty="0"/>
              <a:t> (</a:t>
            </a:r>
            <a:r>
              <a:rPr lang="pt-PT" sz="1800" dirty="0" err="1"/>
              <a:t>Creation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‘EFF’, ‘DPR’, ‘</a:t>
            </a:r>
            <a:r>
              <a:rPr lang="pt-PT" sz="1800" dirty="0" err="1"/>
              <a:t>FG_Percentage</a:t>
            </a:r>
            <a:r>
              <a:rPr lang="pt-PT" sz="1800" dirty="0"/>
              <a:t>,’ ‘</a:t>
            </a:r>
            <a:r>
              <a:rPr lang="pt-PT" sz="1800" dirty="0" err="1"/>
              <a:t>FT_Percentage</a:t>
            </a:r>
            <a:r>
              <a:rPr lang="pt-PT" sz="1800" dirty="0"/>
              <a:t>’ </a:t>
            </a:r>
            <a:r>
              <a:rPr lang="pt-PT" sz="1800" dirty="0" err="1"/>
              <a:t>and</a:t>
            </a:r>
            <a:r>
              <a:rPr lang="pt-PT" sz="1800" dirty="0"/>
              <a:t> ‘PPG’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drop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rows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</a:t>
            </a:r>
            <a:r>
              <a:rPr lang="pt-PT" sz="1800" dirty="0" err="1"/>
              <a:t>null</a:t>
            </a:r>
            <a:r>
              <a:rPr lang="pt-PT" sz="1800" dirty="0"/>
              <a:t> </a:t>
            </a:r>
            <a:r>
              <a:rPr lang="pt-PT" sz="1800" dirty="0" err="1"/>
              <a:t>values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'</a:t>
            </a:r>
            <a:r>
              <a:rPr lang="pt-PT" sz="1800" dirty="0" err="1"/>
              <a:t>FG_Percentage</a:t>
            </a:r>
            <a:r>
              <a:rPr lang="pt-PT" sz="1800" dirty="0"/>
              <a:t>', '</a:t>
            </a:r>
            <a:r>
              <a:rPr lang="pt-PT" sz="1800" dirty="0" err="1"/>
              <a:t>FT_Percentage</a:t>
            </a:r>
            <a:r>
              <a:rPr lang="pt-PT" sz="1800" dirty="0"/>
              <a:t>', 'PPG’</a:t>
            </a:r>
          </a:p>
          <a:p>
            <a:r>
              <a:rPr lang="pt-PT" sz="1800" dirty="0" err="1"/>
              <a:t>Merge</a:t>
            </a:r>
            <a:r>
              <a:rPr lang="pt-PT" sz="1800" dirty="0"/>
              <a:t> </a:t>
            </a:r>
            <a:r>
              <a:rPr lang="pt-PT" sz="1800" dirty="0" err="1"/>
              <a:t>players_teams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</a:t>
            </a:r>
            <a:r>
              <a:rPr lang="pt-PT" sz="1800" dirty="0" err="1"/>
              <a:t>players</a:t>
            </a:r>
            <a:r>
              <a:rPr lang="pt-PT" sz="1800" dirty="0"/>
              <a:t> </a:t>
            </a:r>
            <a:r>
              <a:rPr lang="pt-PT" sz="1800" dirty="0" err="1"/>
              <a:t>by</a:t>
            </a:r>
            <a:r>
              <a:rPr lang="pt-PT" sz="1800" dirty="0"/>
              <a:t> </a:t>
            </a:r>
            <a:r>
              <a:rPr lang="pt-PT" sz="1800" dirty="0" err="1"/>
              <a:t>playerID</a:t>
            </a:r>
            <a:r>
              <a:rPr lang="pt-PT" sz="1800" dirty="0"/>
              <a:t> (</a:t>
            </a:r>
            <a:r>
              <a:rPr lang="pt-PT" sz="1800" dirty="0" err="1"/>
              <a:t>it’s</a:t>
            </a:r>
            <a:r>
              <a:rPr lang="pt-PT" sz="1800" dirty="0"/>
              <a:t> </a:t>
            </a: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same</a:t>
            </a:r>
            <a:r>
              <a:rPr lang="pt-PT" sz="1800" dirty="0"/>
              <a:t> as </a:t>
            </a:r>
            <a:r>
              <a:rPr lang="pt-PT" sz="1800" dirty="0" err="1"/>
              <a:t>bioID</a:t>
            </a:r>
            <a:r>
              <a:rPr lang="pt-PT" sz="1800" dirty="0"/>
              <a:t> presente </a:t>
            </a:r>
            <a:r>
              <a:rPr lang="pt-PT" sz="1800" dirty="0" err="1"/>
              <a:t>on</a:t>
            </a:r>
            <a:r>
              <a:rPr lang="pt-PT" sz="1800" dirty="0"/>
              <a:t> </a:t>
            </a:r>
            <a:r>
              <a:rPr lang="pt-PT" sz="1800" dirty="0" err="1"/>
              <a:t>players</a:t>
            </a:r>
            <a:r>
              <a:rPr lang="pt-PT" sz="1800" dirty="0"/>
              <a:t>)</a:t>
            </a:r>
          </a:p>
          <a:p>
            <a:r>
              <a:rPr lang="pt-PT" sz="1800" dirty="0" err="1"/>
              <a:t>Drop</a:t>
            </a:r>
            <a:r>
              <a:rPr lang="pt-PT" sz="1800" dirty="0"/>
              <a:t> </a:t>
            </a:r>
            <a:r>
              <a:rPr lang="pt-PT" sz="1800" dirty="0" err="1"/>
              <a:t>lgIDLoser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lgIDWinner</a:t>
            </a:r>
            <a:r>
              <a:rPr lang="pt-PT" sz="1800" dirty="0"/>
              <a:t> (</a:t>
            </a:r>
            <a:r>
              <a:rPr lang="pt-PT" sz="1800" dirty="0" err="1"/>
              <a:t>not</a:t>
            </a:r>
            <a:r>
              <a:rPr lang="pt-PT" sz="1800" dirty="0"/>
              <a:t> </a:t>
            </a:r>
            <a:r>
              <a:rPr lang="pt-PT" sz="1800" dirty="0" err="1"/>
              <a:t>relevant</a:t>
            </a:r>
            <a:r>
              <a:rPr lang="pt-PT" sz="1800" dirty="0"/>
              <a:t>) in </a:t>
            </a:r>
            <a:r>
              <a:rPr lang="pt-PT" sz="1800" dirty="0" err="1"/>
              <a:t>series_post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update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‘W’ </a:t>
            </a:r>
            <a:r>
              <a:rPr lang="pt-PT" sz="1800" dirty="0" err="1"/>
              <a:t>and</a:t>
            </a:r>
            <a:r>
              <a:rPr lang="pt-PT" sz="1800" dirty="0"/>
              <a:t> ‘L’ to </a:t>
            </a:r>
            <a:r>
              <a:rPr lang="pt-PT" sz="1800" dirty="0" err="1"/>
              <a:t>percentages</a:t>
            </a:r>
            <a:endParaRPr lang="pt-PT" sz="1800" dirty="0"/>
          </a:p>
          <a:p>
            <a:r>
              <a:rPr lang="pt-PT" sz="1800" dirty="0" err="1"/>
              <a:t>Creation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new</a:t>
            </a:r>
            <a:r>
              <a:rPr lang="pt-PT" sz="1800" dirty="0"/>
              <a:t> </a:t>
            </a:r>
            <a:r>
              <a:rPr lang="pt-PT" sz="1800" dirty="0" err="1"/>
              <a:t>columns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table</a:t>
            </a:r>
            <a:r>
              <a:rPr lang="pt-PT" sz="1800" dirty="0"/>
              <a:t> </a:t>
            </a:r>
            <a:r>
              <a:rPr lang="pt-PT" sz="1800" dirty="0" err="1"/>
              <a:t>coaches</a:t>
            </a:r>
            <a:r>
              <a:rPr lang="pt-PT" sz="1800" dirty="0"/>
              <a:t> (‘</a:t>
            </a:r>
            <a:r>
              <a:rPr lang="pt-PT" sz="1800" dirty="0" err="1"/>
              <a:t>WLRatio</a:t>
            </a:r>
            <a:r>
              <a:rPr lang="pt-PT" sz="1800" dirty="0"/>
              <a:t>’ </a:t>
            </a:r>
            <a:r>
              <a:rPr lang="pt-PT" sz="1800" dirty="0" err="1"/>
              <a:t>and</a:t>
            </a:r>
            <a:r>
              <a:rPr lang="pt-PT" sz="1800" dirty="0"/>
              <a:t> ‘</a:t>
            </a:r>
            <a:r>
              <a:rPr lang="pt-PT" sz="1800" dirty="0" err="1"/>
              <a:t>WLRatio_Post</a:t>
            </a:r>
            <a:r>
              <a:rPr lang="pt-PT" sz="1800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42968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1C137-A54A-79E7-CA19-AA092359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preparation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C62E8C-0446-AD4C-EC9A-4B90FF46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400" y="1724400"/>
            <a:ext cx="10178322" cy="3593591"/>
          </a:xfrm>
        </p:spPr>
        <p:txBody>
          <a:bodyPr/>
          <a:lstStyle/>
          <a:p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Engineering</a:t>
            </a:r>
            <a:r>
              <a:rPr lang="pt-PT" dirty="0"/>
              <a:t> </a:t>
            </a:r>
            <a:r>
              <a:rPr lang="pt-PT" dirty="0" err="1"/>
              <a:t>related</a:t>
            </a:r>
            <a:r>
              <a:rPr lang="pt-PT" dirty="0"/>
              <a:t> to score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teams (</a:t>
            </a:r>
            <a:r>
              <a:rPr lang="pt-PT" dirty="0" err="1"/>
              <a:t>creation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‘</a:t>
            </a:r>
            <a:r>
              <a:rPr lang="pt-PT" dirty="0" err="1"/>
              <a:t>PredictedTeamScore</a:t>
            </a:r>
            <a:r>
              <a:rPr lang="pt-PT" dirty="0"/>
              <a:t>’ </a:t>
            </a:r>
            <a:r>
              <a:rPr lang="pt-PT" dirty="0" err="1"/>
              <a:t>and</a:t>
            </a:r>
            <a:r>
              <a:rPr lang="pt-PT" dirty="0"/>
              <a:t> ‘</a:t>
            </a:r>
            <a:r>
              <a:rPr lang="pt-PT" dirty="0" err="1"/>
              <a:t>RealTeamScore</a:t>
            </a:r>
            <a:r>
              <a:rPr lang="pt-PT" dirty="0"/>
              <a:t>’)</a:t>
            </a:r>
          </a:p>
          <a:p>
            <a:r>
              <a:rPr lang="pt-PT" dirty="0"/>
              <a:t>More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Engineering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teams (‘</a:t>
            </a:r>
            <a:r>
              <a:rPr lang="pt-PT" dirty="0" err="1"/>
              <a:t>progress</a:t>
            </a:r>
            <a:r>
              <a:rPr lang="pt-PT" dirty="0"/>
              <a:t>’, ‘</a:t>
            </a:r>
            <a:r>
              <a:rPr lang="pt-PT" dirty="0" err="1"/>
              <a:t>offensive_performance</a:t>
            </a:r>
            <a:r>
              <a:rPr lang="pt-PT" dirty="0"/>
              <a:t>’ </a:t>
            </a:r>
            <a:r>
              <a:rPr lang="pt-PT" dirty="0" err="1"/>
              <a:t>and</a:t>
            </a:r>
            <a:r>
              <a:rPr lang="pt-PT" dirty="0"/>
              <a:t> ‘</a:t>
            </a:r>
            <a:r>
              <a:rPr lang="pt-PT" dirty="0" err="1"/>
              <a:t>defensive_performance</a:t>
            </a:r>
            <a:r>
              <a:rPr lang="pt-PT" dirty="0"/>
              <a:t>’, …)</a:t>
            </a:r>
          </a:p>
          <a:p>
            <a:r>
              <a:rPr lang="pt-PT" dirty="0" err="1"/>
              <a:t>Merge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tables</a:t>
            </a:r>
            <a:r>
              <a:rPr lang="pt-PT" dirty="0"/>
              <a:t> </a:t>
            </a:r>
            <a:r>
              <a:rPr lang="pt-PT" dirty="0" err="1"/>
              <a:t>coaches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teams</a:t>
            </a:r>
          </a:p>
          <a:p>
            <a:r>
              <a:rPr lang="pt-PT" dirty="0" err="1"/>
              <a:t>Mapping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playoff</a:t>
            </a:r>
            <a:r>
              <a:rPr lang="pt-PT" dirty="0"/>
              <a:t> (in </a:t>
            </a:r>
            <a:r>
              <a:rPr lang="pt-PT" dirty="0" err="1"/>
              <a:t>table</a:t>
            </a:r>
            <a:r>
              <a:rPr lang="pt-PT" dirty="0"/>
              <a:t> teams) to </a:t>
            </a:r>
            <a:r>
              <a:rPr lang="pt-PT" dirty="0" err="1"/>
              <a:t>boolean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(‘Y’=1 </a:t>
            </a:r>
            <a:r>
              <a:rPr lang="pt-PT" dirty="0" err="1"/>
              <a:t>and</a:t>
            </a:r>
            <a:r>
              <a:rPr lang="pt-PT" dirty="0"/>
              <a:t> ‘N’=0)</a:t>
            </a:r>
          </a:p>
          <a:p>
            <a:r>
              <a:rPr lang="pt-PT" dirty="0" err="1"/>
              <a:t>Creation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lagged</a:t>
            </a:r>
            <a:r>
              <a:rPr lang="pt-PT" dirty="0"/>
              <a:t> </a:t>
            </a:r>
            <a:r>
              <a:rPr lang="pt-PT" dirty="0" err="1"/>
              <a:t>features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, </a:t>
            </a:r>
            <a:r>
              <a:rPr lang="pt-PT" dirty="0" err="1"/>
              <a:t>named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tables</a:t>
            </a:r>
            <a:r>
              <a:rPr lang="pt-PT" dirty="0"/>
              <a:t> </a:t>
            </a:r>
            <a:r>
              <a:rPr lang="pt-PT" dirty="0" err="1"/>
              <a:t>players_teams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69482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D8DBC-06AA-2C5A-0A94-C370D62F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Experimental Setup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F98680-B298-EC08-D2A1-C76F4720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2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F8C47-E9F1-5A8E-98E4-BB381FC5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Results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874F6-0926-BCD5-0745-9366A2D6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10442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175</TotalTime>
  <Words>640</Words>
  <Application>Microsoft Office PowerPoint</Application>
  <PresentationFormat>Ecrã Panorâmico</PresentationFormat>
  <Paragraphs>101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Distintivo</vt:lpstr>
      <vt:lpstr>Predictive Data Mining – basketball playoffs qualification</vt:lpstr>
      <vt:lpstr>Domain description</vt:lpstr>
      <vt:lpstr>Exploratory Data Analysis</vt:lpstr>
      <vt:lpstr>Exploratory Data Analysis</vt:lpstr>
      <vt:lpstr>Problem Definition</vt:lpstr>
      <vt:lpstr>Data preparation</vt:lpstr>
      <vt:lpstr>Data preparation</vt:lpstr>
      <vt:lpstr>Experimental Setup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Data Mining – basketball playoffs qualification</dc:title>
  <dc:creator>Tomás Pereira Maciel</dc:creator>
  <cp:lastModifiedBy>Tomás Pereira Maciel</cp:lastModifiedBy>
  <cp:revision>3</cp:revision>
  <dcterms:created xsi:type="dcterms:W3CDTF">2023-10-26T14:18:36Z</dcterms:created>
  <dcterms:modified xsi:type="dcterms:W3CDTF">2023-10-26T20:45:10Z</dcterms:modified>
</cp:coreProperties>
</file>