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58" r:id="rId3"/>
    <p:sldId id="262" r:id="rId4"/>
    <p:sldId id="263" r:id="rId5"/>
    <p:sldId id="261" r:id="rId6"/>
    <p:sldId id="264" r:id="rId7"/>
    <p:sldId id="265" r:id="rId8"/>
    <p:sldId id="268" r:id="rId9"/>
    <p:sldId id="266" r:id="rId10"/>
    <p:sldId id="267"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364"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DC1F-901C-956B-BAA2-E03F118B266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K-Nearest Neighbors</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 colorfulness, text, rectangle&#10;&#10;Description automatically generated">
            <a:extLst>
              <a:ext uri="{FF2B5EF4-FFF2-40B4-BE49-F238E27FC236}">
                <a16:creationId xmlns:a16="http://schemas.microsoft.com/office/drawing/2014/main" id="{DC119979-DB0B-EA20-45C9-5656EC9ED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152D5B02-A11D-E9E5-F04A-9A2DB4FD4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212E88AA-DCD8-5947-D7DD-C715493C5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394758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EB259-1CE0-0154-C9B6-ACC5225428AC}"/>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Support Vector Machine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screenshot, rectangle, design&#10;&#10;Description automatically generated">
            <a:extLst>
              <a:ext uri="{FF2B5EF4-FFF2-40B4-BE49-F238E27FC236}">
                <a16:creationId xmlns:a16="http://schemas.microsoft.com/office/drawing/2014/main" id="{C0B38130-4F49-23F7-1A47-57D6C5118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screenshot of a graph&#10;&#10;Description automatically generated with low confidence">
            <a:extLst>
              <a:ext uri="{FF2B5EF4-FFF2-40B4-BE49-F238E27FC236}">
                <a16:creationId xmlns:a16="http://schemas.microsoft.com/office/drawing/2014/main" id="{985BF78F-B743-9138-45B5-888EBF307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4" name="Picture 3" descr="A picture containing text, screenshot, rectangle&#10;&#10;Description automatically generated">
            <a:extLst>
              <a:ext uri="{FF2B5EF4-FFF2-40B4-BE49-F238E27FC236}">
                <a16:creationId xmlns:a16="http://schemas.microsoft.com/office/drawing/2014/main" id="{93B27E4D-73F8-6CED-87CA-D62E83437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4817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08B53-717B-9102-6081-9C8B6D3759D0}"/>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Stochastic Gradient Descent</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colorfulness, rectangle&#10;&#10;Description automatically generated">
            <a:extLst>
              <a:ext uri="{FF2B5EF4-FFF2-40B4-BE49-F238E27FC236}">
                <a16:creationId xmlns:a16="http://schemas.microsoft.com/office/drawing/2014/main" id="{388FF566-BEDE-32C5-E630-40D7613B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text, screenshot, colorfulness, rectangle&#10;&#10;Description automatically generated">
            <a:extLst>
              <a:ext uri="{FF2B5EF4-FFF2-40B4-BE49-F238E27FC236}">
                <a16:creationId xmlns:a16="http://schemas.microsoft.com/office/drawing/2014/main" id="{7F2DA5B2-DBF4-E451-8A52-1DA6766E4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191D826F-5F50-81B7-D40A-6D60EE4A8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8521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Implementation work already carried out</a:t>
            </a:r>
          </a:p>
        </p:txBody>
      </p:sp>
      <p:sp>
        <p:nvSpPr>
          <p:cNvPr id="13" name="TextBox 2">
            <a:extLst>
              <a:ext uri="{FF2B5EF4-FFF2-40B4-BE49-F238E27FC236}">
                <a16:creationId xmlns:a16="http://schemas.microsoft.com/office/drawing/2014/main" id="{E45A7F25-4D5B-1E71-87D4-26138331D9DA}"/>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Data preprocess</a:t>
            </a:r>
          </a:p>
          <a:p>
            <a:pPr marL="285750" indent="-228600">
              <a:lnSpc>
                <a:spcPct val="90000"/>
              </a:lnSpc>
              <a:spcAft>
                <a:spcPts val="600"/>
              </a:spcAft>
              <a:buFont typeface="Arial" panose="020B0604020202020204" pitchFamily="34" charset="0"/>
              <a:buChar char="•"/>
            </a:pPr>
            <a:r>
              <a:rPr lang="en-US" sz="1900"/>
              <a:t>Correlation analysis</a:t>
            </a:r>
          </a:p>
          <a:p>
            <a:pPr marL="285750" indent="-228600">
              <a:lnSpc>
                <a:spcPct val="90000"/>
              </a:lnSpc>
              <a:spcAft>
                <a:spcPts val="600"/>
              </a:spcAft>
              <a:buFont typeface="Arial" panose="020B0604020202020204" pitchFamily="34" charset="0"/>
              <a:buChar char="•"/>
            </a:pPr>
            <a:r>
              <a:rPr lang="en-US" sz="1900"/>
              <a:t>Feature selection (based on correlation results)</a:t>
            </a:r>
          </a:p>
          <a:p>
            <a:pPr marL="285750" indent="-228600">
              <a:lnSpc>
                <a:spcPct val="90000"/>
              </a:lnSpc>
              <a:spcAft>
                <a:spcPts val="600"/>
              </a:spcAft>
              <a:buFont typeface="Arial" panose="020B0604020202020204" pitchFamily="34" charset="0"/>
              <a:buChar char="•"/>
            </a:pPr>
            <a:r>
              <a:rPr lang="en-US" sz="190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324" y="2421924"/>
            <a:ext cx="4378933" cy="3711146"/>
          </a:xfrm>
          <a:prstGeom prst="rect">
            <a:avLst/>
          </a:prstGeom>
        </p:spPr>
      </p:pic>
      <p:pic>
        <p:nvPicPr>
          <p:cNvPr id="4" name="Picture 3" descr="A picture containing text, screenshot, diagram, rectangle&#10;&#10;Description automatically generated">
            <a:extLst>
              <a:ext uri="{FF2B5EF4-FFF2-40B4-BE49-F238E27FC236}">
                <a16:creationId xmlns:a16="http://schemas.microsoft.com/office/drawing/2014/main" id="{956B954E-4FAB-F56F-14DB-E51C7A9C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98" y="2421924"/>
            <a:ext cx="4773177" cy="3711146"/>
          </a:xfrm>
          <a:prstGeom prst="rect">
            <a:avLst/>
          </a:prstGeom>
        </p:spPr>
      </p:pic>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B6B4B-2034-A069-09E1-E214443469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Data Preprocessing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452F48-856A-7CA7-6E8E-E5044E663242}"/>
              </a:ext>
            </a:extLst>
          </p:cNvPr>
          <p:cNvSpPr txBox="1"/>
          <p:nvPr/>
        </p:nvSpPr>
        <p:spPr>
          <a:xfrm>
            <a:off x="669036" y="1754177"/>
            <a:ext cx="11533094" cy="5123328"/>
          </a:xfrm>
          <a:prstGeom prst="rect">
            <a:avLst/>
          </a:prstGeom>
        </p:spPr>
        <p:txBody>
          <a:bodyPr vert="horz" lIns="91440" tIns="45720" rIns="91440" bIns="45720" rtlCol="0">
            <a:noAutofit/>
          </a:bodyPr>
          <a:lstStyle/>
          <a:p>
            <a:pPr marL="342900" indent="-342900" algn="l">
              <a:spcAft>
                <a:spcPts val="125"/>
              </a:spcAft>
              <a:buFont typeface="+mj-lt"/>
              <a:buAutoNum type="arabicPeriod"/>
            </a:pPr>
            <a:r>
              <a:rPr lang="en-US" sz="1500" b="0" i="0" dirty="0">
                <a:effectLst/>
                <a:latin typeface="Lexend"/>
              </a:rPr>
              <a:t>Balancing the Dataset</a:t>
            </a:r>
          </a:p>
          <a:p>
            <a:pPr marL="742950" lvl="1" indent="-285750">
              <a:spcAft>
                <a:spcPts val="125"/>
              </a:spcAft>
              <a:buFont typeface="Arial" panose="020B0604020202020204" pitchFamily="34" charset="0"/>
              <a:buChar char="•"/>
            </a:pPr>
            <a:r>
              <a:rPr lang="en-US" sz="1500" b="0" i="0" dirty="0">
                <a:effectLst/>
                <a:latin typeface="Lexend"/>
              </a:rPr>
              <a:t>Ensure equal representation of each target column value by creating a balanced dataset.</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Transforming Nonnumeric Columns</a:t>
            </a:r>
          </a:p>
          <a:p>
            <a:pPr marL="742950" lvl="1" indent="-285750">
              <a:spcAft>
                <a:spcPts val="125"/>
              </a:spcAft>
              <a:buFont typeface="Arial" panose="020B0604020202020204" pitchFamily="34" charset="0"/>
              <a:buChar char="•"/>
            </a:pPr>
            <a:r>
              <a:rPr lang="en-US" sz="1500" b="0" i="0" dirty="0">
                <a:effectLst/>
                <a:latin typeface="Lexend"/>
              </a:rPr>
              <a:t>Convert nonnumeric columns into numeric ones for compatibility with machine learning models.</a:t>
            </a:r>
          </a:p>
          <a:p>
            <a:pPr marL="742950" lvl="1" indent="-285750">
              <a:spcAft>
                <a:spcPts val="125"/>
              </a:spcAft>
              <a:buFont typeface="Arial" panose="020B0604020202020204" pitchFamily="34" charset="0"/>
              <a:buChar char="•"/>
            </a:pPr>
            <a:r>
              <a:rPr lang="en-US" sz="1500" b="0" i="0" dirty="0">
                <a:effectLst/>
                <a:latin typeface="Lexend"/>
              </a:rPr>
              <a:t>Use techniques such as one-hot encoding, label encoding and string slicing.</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Removing Redundancy from the Dataset</a:t>
            </a:r>
          </a:p>
          <a:p>
            <a:pPr marL="742950" lvl="1" indent="-285750">
              <a:spcAft>
                <a:spcPts val="125"/>
              </a:spcAft>
              <a:buFont typeface="Arial" panose="020B0604020202020204" pitchFamily="34" charset="0"/>
              <a:buChar char="•"/>
            </a:pPr>
            <a:r>
              <a:rPr lang="en-US" sz="1500" b="0" i="0" dirty="0">
                <a:effectLst/>
                <a:latin typeface="Lexend"/>
              </a:rPr>
              <a:t>Identification and removal of columns with high correlation values to eliminate redundancy.</a:t>
            </a:r>
          </a:p>
          <a:p>
            <a:pPr marL="742950" lvl="1" indent="-285750">
              <a:spcAft>
                <a:spcPts val="125"/>
              </a:spcAft>
              <a:buFont typeface="Arial" panose="020B0604020202020204" pitchFamily="34" charset="0"/>
              <a:buChar char="•"/>
            </a:pPr>
            <a:r>
              <a:rPr lang="en-US" sz="1500" b="0" i="0" dirty="0">
                <a:effectLst/>
                <a:latin typeface="Lexend"/>
              </a:rPr>
              <a:t>Test different correlation thresholds (0.70, 0.80, 0.90) to determine the optimal level of removal.</a:t>
            </a:r>
          </a:p>
          <a:p>
            <a:pPr marL="742950" lvl="1" indent="-285750">
              <a:spcAft>
                <a:spcPts val="125"/>
              </a:spcAft>
              <a:buFont typeface="Arial" panose="020B0604020202020204" pitchFamily="34" charset="0"/>
              <a:buChar char="•"/>
            </a:pPr>
            <a:r>
              <a:rPr lang="en-US" sz="1500" b="0" i="0" dirty="0">
                <a:effectLst/>
                <a:latin typeface="Lexend"/>
              </a:rPr>
              <a:t>Creation of a dataset without columns that show no correlation with the target column.</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Creating Combinations of Features</a:t>
            </a:r>
          </a:p>
          <a:p>
            <a:pPr marL="742950" lvl="1" indent="-285750">
              <a:spcAft>
                <a:spcPts val="125"/>
              </a:spcAft>
              <a:buFont typeface="Arial" panose="020B0604020202020204" pitchFamily="34" charset="0"/>
              <a:buChar char="•"/>
            </a:pPr>
            <a:r>
              <a:rPr lang="en-US" sz="1500" b="0" i="0" dirty="0">
                <a:effectLst/>
                <a:latin typeface="Lexend"/>
              </a:rPr>
              <a:t>Introduction of a new column representing a numerical combination of three other columns.</a:t>
            </a:r>
          </a:p>
          <a:p>
            <a:pPr marL="742950" lvl="1" indent="-285750">
              <a:spcAft>
                <a:spcPts val="125"/>
              </a:spcAft>
              <a:buFont typeface="Arial" panose="020B0604020202020204" pitchFamily="34" charset="0"/>
              <a:buChar char="•"/>
            </a:pPr>
            <a:r>
              <a:rPr lang="en-US" sz="1500" b="0" i="0" dirty="0">
                <a:effectLst/>
                <a:latin typeface="Lexend"/>
              </a:rPr>
              <a:t>Selection of columns with higher correlation to the target column for creating the combined feature.</a:t>
            </a:r>
          </a:p>
          <a:p>
            <a:pPr marL="742950" lvl="1" indent="-285750">
              <a:spcAft>
                <a:spcPts val="125"/>
              </a:spcAft>
              <a:buFont typeface="Arial" panose="020B0604020202020204" pitchFamily="34" charset="0"/>
              <a:buChar char="•"/>
            </a:pPr>
            <a:r>
              <a:rPr lang="en-US" sz="1500" b="0" i="0" dirty="0">
                <a:effectLst/>
                <a:latin typeface="Lexend"/>
              </a:rPr>
              <a:t>Enhancement of the dataset with additional information for improved model performance.</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Scaling and Adding Features</a:t>
            </a:r>
          </a:p>
          <a:p>
            <a:pPr marL="742950" lvl="1" indent="-285750">
              <a:spcAft>
                <a:spcPts val="125"/>
              </a:spcAft>
              <a:buFont typeface="Arial" panose="020B0604020202020204" pitchFamily="34" charset="0"/>
              <a:buChar char="•"/>
            </a:pPr>
            <a:r>
              <a:rPr lang="en-US" sz="1500" b="0" i="0" dirty="0">
                <a:effectLst/>
                <a:latin typeface="Lexend"/>
              </a:rPr>
              <a:t>Application of feature scaling using the </a:t>
            </a:r>
            <a:r>
              <a:rPr lang="en-US" sz="1500" b="1" i="0" dirty="0" err="1">
                <a:effectLst/>
                <a:latin typeface="Lexend"/>
              </a:rPr>
              <a:t>StandardScaler</a:t>
            </a:r>
            <a:r>
              <a:rPr lang="en-US" sz="1500" b="0" i="0" dirty="0">
                <a:effectLst/>
                <a:latin typeface="Lexend"/>
              </a:rPr>
              <a:t> module to ensure consistent ranges for numeric features.</a:t>
            </a:r>
          </a:p>
          <a:p>
            <a:pPr marL="742950" lvl="1" indent="-285750">
              <a:spcAft>
                <a:spcPts val="125"/>
              </a:spcAft>
              <a:buFont typeface="Arial" panose="020B0604020202020204" pitchFamily="34" charset="0"/>
              <a:buChar char="•"/>
            </a:pPr>
            <a:r>
              <a:rPr lang="en-US" sz="1500" b="0" i="0" dirty="0">
                <a:effectLst/>
                <a:latin typeface="Lexend"/>
              </a:rPr>
              <a:t>Usage of the </a:t>
            </a:r>
            <a:r>
              <a:rPr lang="en-US" sz="1500" b="1" i="0" dirty="0" err="1">
                <a:effectLst/>
                <a:latin typeface="Lexend"/>
              </a:rPr>
              <a:t>PolynomialFeatures</a:t>
            </a:r>
            <a:r>
              <a:rPr lang="en-US" sz="1500" b="0" i="0" dirty="0">
                <a:effectLst/>
                <a:latin typeface="Lexend"/>
              </a:rPr>
              <a:t> module to generate polynomial combinations of existing features.</a:t>
            </a:r>
          </a:p>
          <a:p>
            <a:pPr marL="742950" lvl="1" indent="-285750">
              <a:spcAft>
                <a:spcPts val="125"/>
              </a:spcAft>
              <a:buFont typeface="Arial" panose="020B0604020202020204" pitchFamily="34" charset="0"/>
              <a:buChar char="•"/>
            </a:pPr>
            <a:r>
              <a:rPr lang="en-US" sz="1500" b="0" i="0" dirty="0">
                <a:effectLst/>
                <a:latin typeface="Lexend"/>
              </a:rPr>
              <a:t>Enhancement of the dataset by adding new features to capture non-linear relationships.</a:t>
            </a:r>
          </a:p>
        </p:txBody>
      </p:sp>
    </p:spTree>
    <p:extLst>
      <p:ext uri="{BB962C8B-B14F-4D97-AF65-F5344CB8AC3E}">
        <p14:creationId xmlns:p14="http://schemas.microsoft.com/office/powerpoint/2010/main" val="25015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C1994F-EAE6-5A3E-4F3C-76C4B1F4C0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Developed models and comparison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E64D2FF-842E-310A-6393-F633E43EF3C4}"/>
              </a:ext>
            </a:extLst>
          </p:cNvPr>
          <p:cNvSpPr txBox="1"/>
          <p:nvPr/>
        </p:nvSpPr>
        <p:spPr>
          <a:xfrm>
            <a:off x="1325217" y="1795807"/>
            <a:ext cx="10515600" cy="4351338"/>
          </a:xfrm>
          <a:prstGeom prst="rect">
            <a:avLst/>
          </a:prstGeom>
        </p:spPr>
        <p:txBody>
          <a:bodyPr vert="horz" lIns="91440" tIns="45720" rIns="91440" bIns="45720" rtlCol="0">
            <a:normAutofit/>
          </a:bodyPr>
          <a:lstStyle/>
          <a:p>
            <a:pPr algn="l"/>
            <a:r>
              <a:rPr lang="en-US" dirty="0">
                <a:latin typeface="Lexend"/>
              </a:rPr>
              <a:t>We used five distinct machine learning models from scikit-learn for this task:</a:t>
            </a:r>
          </a:p>
          <a:p>
            <a:pPr marL="285750" indent="-285750" algn="l">
              <a:buFont typeface="Arial" panose="020B0604020202020204" pitchFamily="34" charset="0"/>
              <a:buChar char="•"/>
            </a:pPr>
            <a:r>
              <a:rPr lang="en-GB" dirty="0">
                <a:latin typeface="Lexend"/>
              </a:rPr>
              <a:t>Tree: </a:t>
            </a:r>
            <a:r>
              <a:rPr lang="en-GB" dirty="0" err="1">
                <a:latin typeface="Lexend"/>
              </a:rPr>
              <a:t>DecisionTreeClassifier</a:t>
            </a:r>
            <a:r>
              <a:rPr lang="en-GB" dirty="0">
                <a:latin typeface="Lexend"/>
              </a:rPr>
              <a:t> </a:t>
            </a:r>
          </a:p>
          <a:p>
            <a:pPr marL="285750" indent="-285750" algn="l">
              <a:buFont typeface="Arial" panose="020B0604020202020204" pitchFamily="34" charset="0"/>
              <a:buChar char="•"/>
            </a:pPr>
            <a:r>
              <a:rPr lang="en-GB" dirty="0">
                <a:latin typeface="Lexend"/>
              </a:rPr>
              <a:t>Neural Network: </a:t>
            </a:r>
            <a:r>
              <a:rPr lang="en-GB" dirty="0" err="1">
                <a:latin typeface="Lexend"/>
              </a:rPr>
              <a:t>MLPClassifier</a:t>
            </a:r>
            <a:r>
              <a:rPr lang="en-GB" dirty="0">
                <a:latin typeface="Lexend"/>
              </a:rPr>
              <a:t> </a:t>
            </a:r>
          </a:p>
          <a:p>
            <a:pPr marL="285750" indent="-285750" algn="l">
              <a:buFont typeface="Arial" panose="020B0604020202020204" pitchFamily="34" charset="0"/>
              <a:buChar char="•"/>
            </a:pPr>
            <a:r>
              <a:rPr lang="en-GB" dirty="0">
                <a:latin typeface="Lexend"/>
              </a:rPr>
              <a:t>Neighbours: </a:t>
            </a:r>
            <a:r>
              <a:rPr lang="en-GB" dirty="0" err="1">
                <a:latin typeface="Lexend"/>
              </a:rPr>
              <a:t>KNeighborsClassifier</a:t>
            </a:r>
            <a:r>
              <a:rPr lang="en-GB" dirty="0">
                <a:latin typeface="Lexend"/>
              </a:rPr>
              <a:t> </a:t>
            </a:r>
          </a:p>
          <a:p>
            <a:pPr marL="285750" indent="-285750" algn="l">
              <a:buFont typeface="Arial" panose="020B0604020202020204" pitchFamily="34" charset="0"/>
              <a:buChar char="•"/>
            </a:pPr>
            <a:r>
              <a:rPr lang="en-GB" dirty="0">
                <a:latin typeface="Lexend"/>
              </a:rPr>
              <a:t>Support Vector Machine: SVC </a:t>
            </a:r>
          </a:p>
          <a:p>
            <a:pPr marL="285750" indent="-285750" algn="l">
              <a:buFont typeface="Arial" panose="020B0604020202020204" pitchFamily="34" charset="0"/>
              <a:buChar char="•"/>
            </a:pPr>
            <a:r>
              <a:rPr lang="en-US" sz="1800" dirty="0">
                <a:latin typeface="Lexend"/>
              </a:rPr>
              <a:t>Stochastic Gradient Descent : SGD</a:t>
            </a:r>
            <a:br>
              <a:rPr lang="en-GB" dirty="0">
                <a:latin typeface="Lexend"/>
              </a:rPr>
            </a:br>
            <a:endParaRPr lang="en-US" dirty="0">
              <a:latin typeface="Lexend"/>
            </a:endParaRPr>
          </a:p>
          <a:p>
            <a:pPr algn="l"/>
            <a:r>
              <a:rPr lang="en-US" dirty="0">
                <a:latin typeface="Lexend"/>
              </a:rPr>
              <a:t>Regarding the division of the dataset into training and testing sets, we employed two different methods:</a:t>
            </a:r>
          </a:p>
          <a:p>
            <a:pPr marL="285750" indent="-285750" algn="l">
              <a:buFont typeface="Arial" panose="020B0604020202020204" pitchFamily="34" charset="0"/>
              <a:buChar char="•"/>
            </a:pPr>
            <a:r>
              <a:rPr lang="en-US" dirty="0">
                <a:latin typeface="Lexend"/>
              </a:rPr>
              <a:t>Stratified K Folding</a:t>
            </a:r>
          </a:p>
          <a:p>
            <a:pPr marL="285750" indent="-285750" algn="l">
              <a:buFont typeface="Arial" panose="020B0604020202020204" pitchFamily="34" charset="0"/>
              <a:buChar char="•"/>
            </a:pPr>
            <a:r>
              <a:rPr lang="en-US" dirty="0">
                <a:latin typeface="Lexend"/>
              </a:rPr>
              <a:t>Random Division</a:t>
            </a:r>
          </a:p>
          <a:p>
            <a:pPr algn="l"/>
            <a:endParaRPr lang="en-US" dirty="0">
              <a:latin typeface="Lexend"/>
            </a:endParaRPr>
          </a:p>
          <a:p>
            <a:pPr algn="l"/>
            <a:r>
              <a:rPr lang="en-US" dirty="0">
                <a:latin typeface="Lexend"/>
              </a:rPr>
              <a:t>We applied all the models to each dataset and assessed their performance by employing various metrics such as confusion matrices, accuracy, recall, F1 measure, and precision. Additionally, we used the </a:t>
            </a:r>
            <a:r>
              <a:rPr lang="en-US" b="1" dirty="0" err="1">
                <a:latin typeface="Lexend"/>
              </a:rPr>
              <a:t>GridSearchCV</a:t>
            </a:r>
            <a:r>
              <a:rPr lang="en-US" dirty="0">
                <a:latin typeface="Lexend"/>
              </a:rPr>
              <a:t> module to determine the optimal parameters for each model and dataset.</a:t>
            </a:r>
          </a:p>
        </p:txBody>
      </p:sp>
    </p:spTree>
    <p:extLst>
      <p:ext uri="{BB962C8B-B14F-4D97-AF65-F5344CB8AC3E}">
        <p14:creationId xmlns:p14="http://schemas.microsoft.com/office/powerpoint/2010/main" val="15637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8D8FC-F08E-66EF-72B0-94FCDAF42CF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Neural Network</a:t>
            </a:r>
          </a:p>
        </p:txBody>
      </p:sp>
      <p:sp>
        <p:nvSpPr>
          <p:cNvPr id="2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creenshot, text, colorfulness, rectangle&#10;&#10;Description automatically generated">
            <a:extLst>
              <a:ext uri="{FF2B5EF4-FFF2-40B4-BE49-F238E27FC236}">
                <a16:creationId xmlns:a16="http://schemas.microsoft.com/office/drawing/2014/main" id="{0A779F6E-EA34-4743-0B1A-9E2E14A8B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14" name="Picture 13" descr="A picture containing screenshot, text, colorfulness, rectangle&#10;&#10;Description automatically generated">
            <a:extLst>
              <a:ext uri="{FF2B5EF4-FFF2-40B4-BE49-F238E27FC236}">
                <a16:creationId xmlns:a16="http://schemas.microsoft.com/office/drawing/2014/main" id="{E8F67AAA-64B6-6EC3-AFC6-988519AD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16" name="Picture 15" descr="A picture containing screenshot, text, colorfulness, rectangle&#10;&#10;Description automatically generated">
            <a:extLst>
              <a:ext uri="{FF2B5EF4-FFF2-40B4-BE49-F238E27FC236}">
                <a16:creationId xmlns:a16="http://schemas.microsoft.com/office/drawing/2014/main" id="{515E85C7-C734-C020-F9A6-12951359C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06268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26FDF-F5D7-5A60-0383-4E238EDF51DB}"/>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Decision Tree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text, colorfulness, rectangle&#10;&#10;Description automatically generated">
            <a:extLst>
              <a:ext uri="{FF2B5EF4-FFF2-40B4-BE49-F238E27FC236}">
                <a16:creationId xmlns:a16="http://schemas.microsoft.com/office/drawing/2014/main" id="{1D34901C-8F7A-6938-4930-92A68F1BA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4" name="Picture 3" descr="A picture containing screenshot, text, colorfulness, rectangle&#10;&#10;Description automatically generated">
            <a:extLst>
              <a:ext uri="{FF2B5EF4-FFF2-40B4-BE49-F238E27FC236}">
                <a16:creationId xmlns:a16="http://schemas.microsoft.com/office/drawing/2014/main" id="{4CB37078-485B-EA8B-4E7A-01E074B0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FEF650CE-3F46-C0CB-F749-9338B326F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57357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548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lpstr>Data Preprocessing</vt:lpstr>
      <vt:lpstr>Developed models and comparison</vt:lpstr>
      <vt:lpstr>Neural Network</vt:lpstr>
      <vt:lpstr>Decision Tree</vt:lpstr>
      <vt:lpstr>K-Nearest Neighbors</vt:lpstr>
      <vt:lpstr>Support Vector Machine</vt:lpstr>
      <vt:lpstr>Stochastic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Gonçalo da Costa Sequeira Pinto</cp:lastModifiedBy>
  <cp:revision>25</cp:revision>
  <dcterms:created xsi:type="dcterms:W3CDTF">2023-03-06T14:01:42Z</dcterms:created>
  <dcterms:modified xsi:type="dcterms:W3CDTF">2023-05-21T15:58:07Z</dcterms:modified>
</cp:coreProperties>
</file>