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0" r:id="rId2"/>
    <p:sldId id="258" r:id="rId3"/>
    <p:sldId id="262" r:id="rId4"/>
    <p:sldId id="263"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364" autoAdjust="0"/>
  </p:normalViewPr>
  <p:slideViewPr>
    <p:cSldViewPr snapToGrid="0">
      <p:cViewPr varScale="1">
        <p:scale>
          <a:sx n="104" d="100"/>
          <a:sy n="104" d="100"/>
        </p:scale>
        <p:origin x="13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18922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01/05/2023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01/05/2023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fteshanajnin/carinsuranceclaimprediction-classification/code?select=train.csv" TargetMode="External"/><Relationship Id="rId2" Type="http://schemas.openxmlformats.org/officeDocument/2006/relationships/hyperlink" Target="https://moodle.up.pt/pluginfile.php/160358/mod_resource/content/2/Exercises_AI5_SupervisedLear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Supervised Learning</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Second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a:t>Gonçalo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Analyze and study the process of classification (data preprocessing, feature selection, model selection, model training and model evaluation). In this case, the goal is to use data collected from past records of an insurance company to predict whether a given client will file a claim in the next 6 months.</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Given a data set, predict the target feature</a:t>
            </a:r>
          </a:p>
          <a:p>
            <a:pPr marL="742950" lvl="1" indent="-228600">
              <a:lnSpc>
                <a:spcPct val="90000"/>
              </a:lnSpc>
              <a:spcAft>
                <a:spcPts val="600"/>
              </a:spcAft>
              <a:buFont typeface="Arial" panose="020B0604020202020204" pitchFamily="34" charset="0"/>
              <a:buChar char="•"/>
            </a:pPr>
            <a:r>
              <a:rPr lang="en-US" dirty="0">
                <a:latin typeface="Lexend"/>
              </a:rPr>
              <a:t>Compare multiple machine learning models and feature selection to achieve the best results</a:t>
            </a:r>
          </a:p>
        </p:txBody>
      </p:sp>
    </p:spTree>
    <p:extLst>
      <p:ext uri="{BB962C8B-B14F-4D97-AF65-F5344CB8AC3E}">
        <p14:creationId xmlns:p14="http://schemas.microsoft.com/office/powerpoint/2010/main" val="114889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Exercise5 IART </a:t>
            </a:r>
            <a:r>
              <a:rPr lang="en-GB" sz="2400" dirty="0" err="1">
                <a:latin typeface="Lexend"/>
                <a:hlinkClick r:id="rId2"/>
              </a:rPr>
              <a:t>SupervisedLearning</a:t>
            </a:r>
            <a:endParaRPr lang="en-GB" sz="2400" dirty="0">
              <a:latin typeface="Lexend"/>
            </a:endParaRPr>
          </a:p>
          <a:p>
            <a:r>
              <a:rPr lang="en-GB" sz="2400" dirty="0">
                <a:latin typeface="Lexend"/>
                <a:hlinkClick r:id="rId3"/>
              </a:rPr>
              <a:t>Other approaches to the problem</a:t>
            </a:r>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2755E-04D6-2346-2BCA-29F370E2E74D}"/>
              </a:ext>
            </a:extLst>
          </p:cNvPr>
          <p:cNvSpPr>
            <a:spLocks noGrp="1"/>
          </p:cNvSpPr>
          <p:nvPr>
            <p:ph type="title"/>
          </p:nvPr>
        </p:nvSpPr>
        <p:spPr>
          <a:xfrm>
            <a:off x="686834" y="1153572"/>
            <a:ext cx="3200400" cy="4461163"/>
          </a:xfrm>
        </p:spPr>
        <p:txBody>
          <a:bodyPr>
            <a:normAutofit/>
          </a:bodyPr>
          <a:lstStyle/>
          <a:p>
            <a:r>
              <a:rPr lang="en-US">
                <a:solidFill>
                  <a:srgbClr val="FFFFFF"/>
                </a:solidFill>
              </a:rPr>
              <a:t>Tools and algorithms</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DFAB22-9B9A-F182-05C0-03E31FE640BE}"/>
              </a:ext>
            </a:extLst>
          </p:cNvPr>
          <p:cNvSpPr>
            <a:spLocks noGrp="1"/>
          </p:cNvSpPr>
          <p:nvPr>
            <p:ph idx="1"/>
          </p:nvPr>
        </p:nvSpPr>
        <p:spPr>
          <a:xfrm>
            <a:off x="4447308" y="953293"/>
            <a:ext cx="6906491" cy="5585619"/>
          </a:xfrm>
        </p:spPr>
        <p:txBody>
          <a:bodyPr anchor="ctr">
            <a:normAutofit/>
          </a:bodyPr>
          <a:lstStyle/>
          <a:p>
            <a:r>
              <a:rPr lang="en-GB" sz="2400" dirty="0">
                <a:latin typeface="Lexend"/>
              </a:rPr>
              <a:t>PyCharm Professional</a:t>
            </a:r>
          </a:p>
          <a:p>
            <a:r>
              <a:rPr lang="en-GB" sz="2400" dirty="0">
                <a:latin typeface="Lexend"/>
              </a:rPr>
              <a:t>Python 3.9</a:t>
            </a:r>
          </a:p>
          <a:p>
            <a:r>
              <a:rPr lang="en-GB" sz="2400" dirty="0">
                <a:latin typeface="Lexend"/>
              </a:rPr>
              <a:t>Git</a:t>
            </a:r>
          </a:p>
          <a:p>
            <a:r>
              <a:rPr lang="en-GB" sz="2400" dirty="0">
                <a:latin typeface="Lexend"/>
              </a:rPr>
              <a:t>Python packages:</a:t>
            </a:r>
          </a:p>
          <a:p>
            <a:pPr lvl="1"/>
            <a:r>
              <a:rPr lang="en-GB" dirty="0">
                <a:latin typeface="Lexend"/>
              </a:rPr>
              <a:t>scikit-learn</a:t>
            </a:r>
          </a:p>
          <a:p>
            <a:pPr lvl="1"/>
            <a:r>
              <a:rPr lang="en-GB" dirty="0">
                <a:latin typeface="Lexend"/>
              </a:rPr>
              <a:t>Pandas</a:t>
            </a:r>
          </a:p>
          <a:p>
            <a:pPr lvl="1"/>
            <a:r>
              <a:rPr lang="en-GB" dirty="0">
                <a:latin typeface="Lexend"/>
              </a:rPr>
              <a:t>Seaborn</a:t>
            </a:r>
          </a:p>
          <a:p>
            <a:pPr lvl="1"/>
            <a:r>
              <a:rPr lang="en-GB" dirty="0">
                <a:latin typeface="Lexend"/>
              </a:rPr>
              <a:t>Matplotlib</a:t>
            </a:r>
          </a:p>
          <a:p>
            <a:r>
              <a:rPr lang="en-US" sz="2400" dirty="0">
                <a:latin typeface="Lexend"/>
              </a:rPr>
              <a:t>Machine Learning models:</a:t>
            </a:r>
          </a:p>
          <a:p>
            <a:pPr lvl="1"/>
            <a:r>
              <a:rPr lang="en-US" dirty="0">
                <a:latin typeface="Lexend"/>
              </a:rPr>
              <a:t>Decision Tree</a:t>
            </a:r>
          </a:p>
          <a:p>
            <a:pPr lvl="1"/>
            <a:r>
              <a:rPr lang="en-US" dirty="0">
                <a:latin typeface="Lexend"/>
              </a:rPr>
              <a:t>Neural Network (MLP)</a:t>
            </a:r>
          </a:p>
          <a:p>
            <a:pPr lvl="1"/>
            <a:r>
              <a:rPr lang="en-US" dirty="0">
                <a:latin typeface="Lexend"/>
              </a:rPr>
              <a:t>k-nearest neighbors (KNN)</a:t>
            </a:r>
          </a:p>
          <a:p>
            <a:pPr lvl="1"/>
            <a:r>
              <a:rPr lang="en-US" dirty="0">
                <a:latin typeface="Lexend"/>
              </a:rPr>
              <a:t>Support Vector Machine (SVM)</a:t>
            </a:r>
            <a:endParaRPr lang="en-GB" dirty="0">
              <a:latin typeface="Lexend"/>
            </a:endParaRPr>
          </a:p>
          <a:p>
            <a:endParaRPr lang="en-GB" sz="2400" dirty="0"/>
          </a:p>
        </p:txBody>
      </p:sp>
    </p:spTree>
    <p:extLst>
      <p:ext uri="{BB962C8B-B14F-4D97-AF65-F5344CB8AC3E}">
        <p14:creationId xmlns:p14="http://schemas.microsoft.com/office/powerpoint/2010/main" val="26997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Implementation work already carried out</a:t>
            </a:r>
          </a:p>
        </p:txBody>
      </p:sp>
      <p:sp>
        <p:nvSpPr>
          <p:cNvPr id="13" name="TextBox 2">
            <a:extLst>
              <a:ext uri="{FF2B5EF4-FFF2-40B4-BE49-F238E27FC236}">
                <a16:creationId xmlns:a16="http://schemas.microsoft.com/office/drawing/2014/main" id="{E45A7F25-4D5B-1E71-87D4-26138331D9DA}"/>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t>Data preprocess</a:t>
            </a:r>
          </a:p>
          <a:p>
            <a:pPr marL="285750" indent="-228600">
              <a:lnSpc>
                <a:spcPct val="90000"/>
              </a:lnSpc>
              <a:spcAft>
                <a:spcPts val="600"/>
              </a:spcAft>
              <a:buFont typeface="Arial" panose="020B0604020202020204" pitchFamily="34" charset="0"/>
              <a:buChar char="•"/>
            </a:pPr>
            <a:r>
              <a:rPr lang="en-US" sz="1900"/>
              <a:t>Correlation analysis</a:t>
            </a:r>
          </a:p>
          <a:p>
            <a:pPr marL="285750" indent="-228600">
              <a:lnSpc>
                <a:spcPct val="90000"/>
              </a:lnSpc>
              <a:spcAft>
                <a:spcPts val="600"/>
              </a:spcAft>
              <a:buFont typeface="Arial" panose="020B0604020202020204" pitchFamily="34" charset="0"/>
              <a:buChar char="•"/>
            </a:pPr>
            <a:r>
              <a:rPr lang="en-US" sz="1900"/>
              <a:t>Feature selection (based on correlation results)</a:t>
            </a:r>
          </a:p>
          <a:p>
            <a:pPr marL="285750" indent="-228600">
              <a:lnSpc>
                <a:spcPct val="90000"/>
              </a:lnSpc>
              <a:spcAft>
                <a:spcPts val="600"/>
              </a:spcAft>
              <a:buFont typeface="Arial" panose="020B0604020202020204" pitchFamily="34" charset="0"/>
              <a:buChar char="•"/>
            </a:pPr>
            <a:r>
              <a:rPr lang="en-US" sz="1900"/>
              <a:t>Initial algorithm comparison</a:t>
            </a:r>
          </a:p>
        </p:txBody>
      </p:sp>
      <p:pic>
        <p:nvPicPr>
          <p:cNvPr id="8" name="Picture 7" descr="A picture containing text, screenshot, colorfulness, pattern&#10;&#10;Description automatically generated">
            <a:extLst>
              <a:ext uri="{FF2B5EF4-FFF2-40B4-BE49-F238E27FC236}">
                <a16:creationId xmlns:a16="http://schemas.microsoft.com/office/drawing/2014/main" id="{1F738E3A-8FE0-955C-D422-B69F870CB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324" y="2421924"/>
            <a:ext cx="4378933" cy="3711146"/>
          </a:xfrm>
          <a:prstGeom prst="rect">
            <a:avLst/>
          </a:prstGeom>
        </p:spPr>
      </p:pic>
      <p:pic>
        <p:nvPicPr>
          <p:cNvPr id="4" name="Picture 3" descr="A picture containing text, screenshot, diagram, rectangle&#10;&#10;Description automatically generated">
            <a:extLst>
              <a:ext uri="{FF2B5EF4-FFF2-40B4-BE49-F238E27FC236}">
                <a16:creationId xmlns:a16="http://schemas.microsoft.com/office/drawing/2014/main" id="{956B954E-4FAB-F56F-14DB-E51C7A9CC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398" y="2421924"/>
            <a:ext cx="4773177" cy="3711146"/>
          </a:xfrm>
          <a:prstGeom prst="rect">
            <a:avLst/>
          </a:prstGeom>
        </p:spPr>
      </p:pic>
    </p:spTree>
    <p:extLst>
      <p:ext uri="{BB962C8B-B14F-4D97-AF65-F5344CB8AC3E}">
        <p14:creationId xmlns:p14="http://schemas.microsoft.com/office/powerpoint/2010/main" val="2421214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234</Words>
  <Application>Microsoft Office PowerPoint</Application>
  <PresentationFormat>Widescreen</PresentationFormat>
  <Paragraphs>37</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Lexend</vt:lpstr>
      <vt:lpstr>Office Theme</vt:lpstr>
      <vt:lpstr>Supervised Learning</vt:lpstr>
      <vt:lpstr> Specification of the work</vt:lpstr>
      <vt:lpstr>Software used and related work</vt:lpstr>
      <vt:lpstr>Tools and algorithms</vt:lpstr>
      <vt:lpstr>Implementation work already carried 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Gonçalo da Costa Sequeira Pinto</cp:lastModifiedBy>
  <cp:revision>20</cp:revision>
  <dcterms:created xsi:type="dcterms:W3CDTF">2023-03-06T14:01:42Z</dcterms:created>
  <dcterms:modified xsi:type="dcterms:W3CDTF">2023-05-01T11:14:26Z</dcterms:modified>
</cp:coreProperties>
</file>