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0" r:id="rId2"/>
    <p:sldId id="258" r:id="rId3"/>
    <p:sldId id="262" r:id="rId4"/>
    <p:sldId id="263" r:id="rId5"/>
    <p:sldId id="261" r:id="rId6"/>
    <p:sldId id="264" r:id="rId7"/>
    <p:sldId id="265" r:id="rId8"/>
    <p:sldId id="268" r:id="rId9"/>
    <p:sldId id="266" r:id="rId10"/>
    <p:sldId id="267"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364" autoAdjust="0"/>
  </p:normalViewPr>
  <p:slideViewPr>
    <p:cSldViewPr snapToGrid="0">
      <p:cViewPr varScale="1">
        <p:scale>
          <a:sx n="104" d="100"/>
          <a:sy n="104" d="100"/>
        </p:scale>
        <p:origin x="25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E535DD-106C-4541-B5AF-9672E5885387}" type="datetimeFigureOut">
              <a:rPr lang="en-US" smtClean="0"/>
              <a:t>5/21/2023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329CA5-9BB2-4300-ABF7-1CB7643FABBE}" type="slidenum">
              <a:rPr lang="en-US" smtClean="0"/>
              <a:t>‹#›</a:t>
            </a:fld>
            <a:endParaRPr lang="en-US"/>
          </a:p>
        </p:txBody>
      </p:sp>
    </p:spTree>
    <p:extLst>
      <p:ext uri="{BB962C8B-B14F-4D97-AF65-F5344CB8AC3E}">
        <p14:creationId xmlns:p14="http://schemas.microsoft.com/office/powerpoint/2010/main" val="3685739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D329CA5-9BB2-4300-ABF7-1CB7643FABBE}" type="slidenum">
              <a:rPr lang="en-US" smtClean="0"/>
              <a:t>4</a:t>
            </a:fld>
            <a:endParaRPr lang="en-US"/>
          </a:p>
        </p:txBody>
      </p:sp>
    </p:spTree>
    <p:extLst>
      <p:ext uri="{BB962C8B-B14F-4D97-AF65-F5344CB8AC3E}">
        <p14:creationId xmlns:p14="http://schemas.microsoft.com/office/powerpoint/2010/main" val="1892264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2993-E335-A9D1-900C-831CDBE0A6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D18B0FD-7841-1BD3-0191-68DE8BC592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EED7781-053B-6737-BBD0-C00FE0725888}"/>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5" name="Footer Placeholder 4">
            <a:extLst>
              <a:ext uri="{FF2B5EF4-FFF2-40B4-BE49-F238E27FC236}">
                <a16:creationId xmlns:a16="http://schemas.microsoft.com/office/drawing/2014/main" id="{16FFF00A-6BBC-6E33-133B-1858704A00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1F0FDA-0267-546E-19DB-AF0BE0A78C8F}"/>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3193906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3294-7A38-A60E-B454-8993A7F3CE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03054EE-14E2-AE0B-39F1-2A3851453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12C5554-14C8-0B70-A931-17ABAFC1EEED}"/>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5" name="Footer Placeholder 4">
            <a:extLst>
              <a:ext uri="{FF2B5EF4-FFF2-40B4-BE49-F238E27FC236}">
                <a16:creationId xmlns:a16="http://schemas.microsoft.com/office/drawing/2014/main" id="{24ED4A05-2288-9B28-789E-C8CDEAA9ED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47BCFD-127C-ED70-82D7-B66CAD0132B8}"/>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3252014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438A34-CF97-A32C-9B5A-6702C66D62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831AC51-BB04-69B4-C1F4-85945C34EB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25AAAB-7686-97B3-63DB-63CAA57E47E3}"/>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5" name="Footer Placeholder 4">
            <a:extLst>
              <a:ext uri="{FF2B5EF4-FFF2-40B4-BE49-F238E27FC236}">
                <a16:creationId xmlns:a16="http://schemas.microsoft.com/office/drawing/2014/main" id="{E68B54E7-9782-37CE-5A7F-8C753C3EAC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25DCB7-6B8E-C9F4-13F7-72C2C813F606}"/>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2567929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DB6B0-7581-6F8A-6EC4-12F550BEF80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2AD9ADC-1F6C-B44F-FA96-98B0EA82E7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FCC57F-7146-F469-0E10-12E346D97DFD}"/>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5" name="Footer Placeholder 4">
            <a:extLst>
              <a:ext uri="{FF2B5EF4-FFF2-40B4-BE49-F238E27FC236}">
                <a16:creationId xmlns:a16="http://schemas.microsoft.com/office/drawing/2014/main" id="{DF7D6511-4AA8-AF78-6761-C0DF8E322B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6D6C65-B368-EAD3-9977-8BF1FFFFE548}"/>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278642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87F4-2E14-1D9F-FD87-27FFE366FA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944A8D7-734F-2B70-F8C2-0831DCD136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E2B8DB-47F1-6B21-3229-AD2505A71315}"/>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5" name="Footer Placeholder 4">
            <a:extLst>
              <a:ext uri="{FF2B5EF4-FFF2-40B4-BE49-F238E27FC236}">
                <a16:creationId xmlns:a16="http://schemas.microsoft.com/office/drawing/2014/main" id="{F9D89FB4-D090-F315-323A-3770134AC0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336AD0-ECAB-3EAE-D7D6-66D2CC9A67C0}"/>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169787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0D65-6E2A-27BC-A8D6-CCCDEFF4DA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57358C3-B8E4-068C-52C0-58B143AA68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11E7F29-99C3-5DAA-4480-323569B4DF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8F6B24C-B54A-AB1D-1C30-4AEF15C3554C}"/>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6" name="Footer Placeholder 5">
            <a:extLst>
              <a:ext uri="{FF2B5EF4-FFF2-40B4-BE49-F238E27FC236}">
                <a16:creationId xmlns:a16="http://schemas.microsoft.com/office/drawing/2014/main" id="{22C410BC-5B6D-FB3B-657B-B85F76D011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0B84FB-71F8-26B8-1399-F2829CA3F3DF}"/>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335445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61504-624F-43DF-E1BD-AFE46D1AB08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0F3E1C-F7F0-BEFE-AB43-94988F95B3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46D488-3849-3DB5-3136-50E6386DA2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454C5B-E5D1-91EF-73B4-3A38FB8E5D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54F6AC-D2A4-3E3C-E780-38E0A41B9D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47D58E5-C23C-23B5-7E06-D1D63F8C1645}"/>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8" name="Footer Placeholder 7">
            <a:extLst>
              <a:ext uri="{FF2B5EF4-FFF2-40B4-BE49-F238E27FC236}">
                <a16:creationId xmlns:a16="http://schemas.microsoft.com/office/drawing/2014/main" id="{6CA3E36C-EB83-2A38-2C43-DE5C0637312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2A0AD80-1052-C0AF-40A5-E6DB28732D1D}"/>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4236359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0EEB-E519-FC2E-49AB-D7633C938BA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C92F2E8-C317-E484-1936-8CCE326DF731}"/>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4" name="Footer Placeholder 3">
            <a:extLst>
              <a:ext uri="{FF2B5EF4-FFF2-40B4-BE49-F238E27FC236}">
                <a16:creationId xmlns:a16="http://schemas.microsoft.com/office/drawing/2014/main" id="{8D8D4AB2-29CA-926C-1243-41DDEC6F688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6D3E8B-3D96-C5AC-D2DF-752B2DD0B6FC}"/>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1745472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AF9CB8-EF8E-9D0A-ADD1-8A5E11785CF4}"/>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3" name="Footer Placeholder 2">
            <a:extLst>
              <a:ext uri="{FF2B5EF4-FFF2-40B4-BE49-F238E27FC236}">
                <a16:creationId xmlns:a16="http://schemas.microsoft.com/office/drawing/2014/main" id="{90C8CAB8-A799-260C-A7F5-C66E799EFCE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F98DA77-86A7-40F1-6F27-8A411BAD3D04}"/>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11199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904C-EEAE-6E31-5984-4E074E3BF4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2224DF5-EE79-B143-EC1D-88910EB62B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9D6E576-4CD6-4CBF-DD60-26D2B85E52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E166EE-3293-565D-BF6E-FEBD28673804}"/>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6" name="Footer Placeholder 5">
            <a:extLst>
              <a:ext uri="{FF2B5EF4-FFF2-40B4-BE49-F238E27FC236}">
                <a16:creationId xmlns:a16="http://schemas.microsoft.com/office/drawing/2014/main" id="{6D4F178B-614E-2030-79D5-690B6D59B1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86DA97-2230-FF50-F674-4CEE8B9D3FB4}"/>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238911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1AE06-2164-5C6A-21FF-D8F0DBC18F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1600909-7C00-45CD-D192-995222A90F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9A89F38-BAED-6E97-3953-B8E2A9C46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E1DD9-6022-0432-7ECC-789D0D5A29A2}"/>
              </a:ext>
            </a:extLst>
          </p:cNvPr>
          <p:cNvSpPr>
            <a:spLocks noGrp="1"/>
          </p:cNvSpPr>
          <p:nvPr>
            <p:ph type="dt" sz="half" idx="10"/>
          </p:nvPr>
        </p:nvSpPr>
        <p:spPr/>
        <p:txBody>
          <a:bodyPr/>
          <a:lstStyle/>
          <a:p>
            <a:fld id="{1C56E1C8-51FB-41FF-A952-5015197EF72E}" type="datetimeFigureOut">
              <a:rPr lang="en-GB" smtClean="0"/>
              <a:t>21/05/2023</a:t>
            </a:fld>
            <a:endParaRPr lang="en-GB"/>
          </a:p>
        </p:txBody>
      </p:sp>
      <p:sp>
        <p:nvSpPr>
          <p:cNvPr id="6" name="Footer Placeholder 5">
            <a:extLst>
              <a:ext uri="{FF2B5EF4-FFF2-40B4-BE49-F238E27FC236}">
                <a16:creationId xmlns:a16="http://schemas.microsoft.com/office/drawing/2014/main" id="{6191668C-0A19-E9F5-2092-07201EFFAC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ACEE75-DAA7-E327-B906-A54BB135C1AA}"/>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972995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848CE2-673C-B0EE-78DD-766D3F4BF5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B97577E-B485-D54A-31A2-E57DD305B4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F7F68A-33C0-711C-5EF8-2AFFF6F0B4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6E1C8-51FB-41FF-A952-5015197EF72E}" type="datetimeFigureOut">
              <a:rPr lang="en-GB" smtClean="0"/>
              <a:t>21/05/2023</a:t>
            </a:fld>
            <a:endParaRPr lang="en-GB"/>
          </a:p>
        </p:txBody>
      </p:sp>
      <p:sp>
        <p:nvSpPr>
          <p:cNvPr id="5" name="Footer Placeholder 4">
            <a:extLst>
              <a:ext uri="{FF2B5EF4-FFF2-40B4-BE49-F238E27FC236}">
                <a16:creationId xmlns:a16="http://schemas.microsoft.com/office/drawing/2014/main" id="{3A12E754-554D-68F3-0AF4-43B6D5BF69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39766A1-CE83-D268-76AD-17EF223847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EFF84-AA71-4617-9631-C07F8A53034F}" type="slidenum">
              <a:rPr lang="en-GB" smtClean="0"/>
              <a:t>‹#›</a:t>
            </a:fld>
            <a:endParaRPr lang="en-GB"/>
          </a:p>
        </p:txBody>
      </p:sp>
    </p:spTree>
    <p:extLst>
      <p:ext uri="{BB962C8B-B14F-4D97-AF65-F5344CB8AC3E}">
        <p14:creationId xmlns:p14="http://schemas.microsoft.com/office/powerpoint/2010/main" val="320777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up202005277@fe.up.pt"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up202008307@fe.up.pt" TargetMode="External"/><Relationship Id="rId4" Type="http://schemas.openxmlformats.org/officeDocument/2006/relationships/hyperlink" Target="mailto:up202004907@fe.up.p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ifteshanajnin/carinsuranceclaimprediction-classification/code?select=train.csv" TargetMode="External"/><Relationship Id="rId2" Type="http://schemas.openxmlformats.org/officeDocument/2006/relationships/hyperlink" Target="https://moodle.up.pt/pluginfile.php/160358/mod_resource/content/2/Exercises_AI5_SupervisedLearning.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45" name="Rectangle 1044">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D9DEEB-14DB-77F4-EB8A-4B541285BB2C}"/>
              </a:ext>
            </a:extLst>
          </p:cNvPr>
          <p:cNvSpPr>
            <a:spLocks noGrp="1"/>
          </p:cNvSpPr>
          <p:nvPr>
            <p:ph type="ctrTitle"/>
          </p:nvPr>
        </p:nvSpPr>
        <p:spPr>
          <a:xfrm>
            <a:off x="638882" y="3577456"/>
            <a:ext cx="10909640" cy="1687814"/>
          </a:xfrm>
        </p:spPr>
        <p:txBody>
          <a:bodyPr vert="horz" lIns="91440" tIns="45720" rIns="91440" bIns="45720" rtlCol="0" anchor="b">
            <a:normAutofit/>
          </a:bodyPr>
          <a:lstStyle/>
          <a:p>
            <a:r>
              <a:rPr lang="en-US" sz="6600" kern="1200" dirty="0">
                <a:solidFill>
                  <a:schemeClr val="tx1"/>
                </a:solidFill>
                <a:latin typeface="+mj-lt"/>
                <a:ea typeface="+mj-ea"/>
                <a:cs typeface="+mj-cs"/>
              </a:rPr>
              <a:t>Supervised Learning</a:t>
            </a:r>
          </a:p>
        </p:txBody>
      </p:sp>
      <p:sp>
        <p:nvSpPr>
          <p:cNvPr id="3" name="Subtitle 2">
            <a:extLst>
              <a:ext uri="{FF2B5EF4-FFF2-40B4-BE49-F238E27FC236}">
                <a16:creationId xmlns:a16="http://schemas.microsoft.com/office/drawing/2014/main" id="{3829971E-2AB1-DFCF-5F3D-CEAA0B5F3C0D}"/>
              </a:ext>
            </a:extLst>
          </p:cNvPr>
          <p:cNvSpPr>
            <a:spLocks noGrp="1"/>
          </p:cNvSpPr>
          <p:nvPr>
            <p:ph type="subTitle" idx="1"/>
          </p:nvPr>
        </p:nvSpPr>
        <p:spPr>
          <a:xfrm>
            <a:off x="638881" y="5660607"/>
            <a:ext cx="10909643" cy="552659"/>
          </a:xfrm>
        </p:spPr>
        <p:txBody>
          <a:bodyPr vert="horz" lIns="91440" tIns="45720" rIns="91440" bIns="45720" rtlCol="0" anchor="t">
            <a:normAutofit/>
          </a:bodyPr>
          <a:lstStyle/>
          <a:p>
            <a:r>
              <a:rPr lang="en-US" kern="1200" dirty="0">
                <a:solidFill>
                  <a:schemeClr val="tx1"/>
                </a:solidFill>
                <a:latin typeface="+mn-lt"/>
                <a:ea typeface="+mn-ea"/>
                <a:cs typeface="+mn-cs"/>
              </a:rPr>
              <a:t>AI Second Project</a:t>
            </a:r>
          </a:p>
          <a:p>
            <a:endParaRPr lang="en-US" kern="1200" dirty="0">
              <a:solidFill>
                <a:schemeClr val="tx1"/>
              </a:solidFill>
              <a:latin typeface="+mn-lt"/>
              <a:ea typeface="+mn-ea"/>
              <a:cs typeface="+mn-cs"/>
            </a:endParaRPr>
          </a:p>
        </p:txBody>
      </p:sp>
      <p:pic>
        <p:nvPicPr>
          <p:cNvPr id="1026" name="Picture 2" descr="A black and white sign&#10;&#10;Description automatically generated with low confidence">
            <a:extLst>
              <a:ext uri="{FF2B5EF4-FFF2-40B4-BE49-F238E27FC236}">
                <a16:creationId xmlns:a16="http://schemas.microsoft.com/office/drawing/2014/main" id="{C63B67CE-40E2-EBD8-7E12-E54E3BE9FD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49306" y="411518"/>
            <a:ext cx="3488792" cy="1290853"/>
          </a:xfrm>
          <a:prstGeom prst="rect">
            <a:avLst/>
          </a:prstGeom>
          <a:noFill/>
          <a:extLst>
            <a:ext uri="{909E8E84-426E-40DD-AFC4-6F175D3DCCD1}">
              <a14:hiddenFill xmlns:a14="http://schemas.microsoft.com/office/drawing/2010/main">
                <a:solidFill>
                  <a:srgbClr val="FFFFFF"/>
                </a:solidFill>
              </a14:hiddenFill>
            </a:ext>
          </a:extLst>
        </p:spPr>
      </p:pic>
      <p:sp>
        <p:nvSpPr>
          <p:cNvPr id="1047"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97A78A0-0E9A-BA41-3E33-EBAF45DCC10E}"/>
              </a:ext>
            </a:extLst>
          </p:cNvPr>
          <p:cNvSpPr txBox="1"/>
          <p:nvPr/>
        </p:nvSpPr>
        <p:spPr>
          <a:xfrm>
            <a:off x="4082869" y="2323610"/>
            <a:ext cx="4021666" cy="1077218"/>
          </a:xfrm>
          <a:prstGeom prst="rect">
            <a:avLst/>
          </a:prstGeom>
          <a:noFill/>
        </p:spPr>
        <p:txBody>
          <a:bodyPr wrap="square" rtlCol="0">
            <a:spAutoFit/>
          </a:bodyPr>
          <a:lstStyle/>
          <a:p>
            <a:pPr algn="ctr">
              <a:spcAft>
                <a:spcPts val="600"/>
              </a:spcAft>
            </a:pPr>
            <a:r>
              <a:rPr lang="en-US" dirty="0"/>
              <a:t>André Sousa (</a:t>
            </a:r>
            <a:r>
              <a:rPr lang="en-US" dirty="0">
                <a:hlinkClick r:id="rId3"/>
              </a:rPr>
              <a:t>up202005277@fe.up.pt</a:t>
            </a:r>
            <a:r>
              <a:rPr lang="en-US" dirty="0"/>
              <a:t>)</a:t>
            </a:r>
          </a:p>
          <a:p>
            <a:pPr algn="ctr">
              <a:spcAft>
                <a:spcPts val="600"/>
              </a:spcAft>
            </a:pPr>
            <a:r>
              <a:rPr lang="en-US" dirty="0"/>
              <a:t>Gonçalo Pinto (</a:t>
            </a:r>
            <a:r>
              <a:rPr lang="en-US" dirty="0">
                <a:hlinkClick r:id="rId4"/>
              </a:rPr>
              <a:t>up202004907@fe.up.pt</a:t>
            </a:r>
            <a:r>
              <a:rPr lang="en-US" dirty="0"/>
              <a:t>)</a:t>
            </a:r>
          </a:p>
          <a:p>
            <a:pPr algn="ctr">
              <a:spcAft>
                <a:spcPts val="600"/>
              </a:spcAft>
            </a:pPr>
            <a:r>
              <a:rPr lang="en-US" dirty="0"/>
              <a:t>Pedro Fonseca (</a:t>
            </a:r>
            <a:r>
              <a:rPr lang="en-US" dirty="0">
                <a:hlinkClick r:id="rId5"/>
              </a:rPr>
              <a:t>up202008307@fe.up.pt</a:t>
            </a:r>
            <a:r>
              <a:rPr lang="en-US" dirty="0"/>
              <a:t>)</a:t>
            </a:r>
            <a:endParaRPr lang="en-GB" dirty="0"/>
          </a:p>
        </p:txBody>
      </p:sp>
    </p:spTree>
    <p:extLst>
      <p:ext uri="{BB962C8B-B14F-4D97-AF65-F5344CB8AC3E}">
        <p14:creationId xmlns:p14="http://schemas.microsoft.com/office/powerpoint/2010/main" val="2093395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DCDC1F-901C-956B-BAA2-E03F118B266A}"/>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dirty="0">
                <a:latin typeface="Lexend"/>
              </a:rPr>
              <a:t>K-Nearest Neighbors</a:t>
            </a:r>
          </a:p>
        </p:txBody>
      </p:sp>
      <p:sp>
        <p:nvSpPr>
          <p:cNvPr id="15"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screenshot, colorfulness, text, rectangle&#10;&#10;Description automatically generated">
            <a:extLst>
              <a:ext uri="{FF2B5EF4-FFF2-40B4-BE49-F238E27FC236}">
                <a16:creationId xmlns:a16="http://schemas.microsoft.com/office/drawing/2014/main" id="{DC119979-DB0B-EA20-45C9-5656EC9ED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8" y="3405095"/>
            <a:ext cx="3758184" cy="2029419"/>
          </a:xfrm>
          <a:prstGeom prst="rect">
            <a:avLst/>
          </a:prstGeom>
        </p:spPr>
      </p:pic>
      <p:pic>
        <p:nvPicPr>
          <p:cNvPr id="6" name="Picture 5" descr="A picture containing screenshot, text, colorfulness, rectangle&#10;&#10;Description automatically generated">
            <a:extLst>
              <a:ext uri="{FF2B5EF4-FFF2-40B4-BE49-F238E27FC236}">
                <a16:creationId xmlns:a16="http://schemas.microsoft.com/office/drawing/2014/main" id="{152D5B02-A11D-E9E5-F04A-9A2DB4FD4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6908" y="3405095"/>
            <a:ext cx="3758184" cy="2029419"/>
          </a:xfrm>
          <a:prstGeom prst="rect">
            <a:avLst/>
          </a:prstGeom>
        </p:spPr>
      </p:pic>
      <p:pic>
        <p:nvPicPr>
          <p:cNvPr id="8" name="Picture 7" descr="A picture containing screenshot, text, colorfulness, rectangle&#10;&#10;Description automatically generated">
            <a:extLst>
              <a:ext uri="{FF2B5EF4-FFF2-40B4-BE49-F238E27FC236}">
                <a16:creationId xmlns:a16="http://schemas.microsoft.com/office/drawing/2014/main" id="{212E88AA-DCD8-5947-D7DD-C715493C55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1208" y="3405095"/>
            <a:ext cx="3758184" cy="2029419"/>
          </a:xfrm>
          <a:prstGeom prst="rect">
            <a:avLst/>
          </a:prstGeom>
        </p:spPr>
      </p:pic>
    </p:spTree>
    <p:extLst>
      <p:ext uri="{BB962C8B-B14F-4D97-AF65-F5344CB8AC3E}">
        <p14:creationId xmlns:p14="http://schemas.microsoft.com/office/powerpoint/2010/main" val="3947589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EB259-1CE0-0154-C9B6-ACC5225428AC}"/>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dirty="0">
                <a:latin typeface="Lexend"/>
              </a:rPr>
              <a:t>Support Vector Machine</a:t>
            </a:r>
          </a:p>
        </p:txBody>
      </p:sp>
      <p:sp>
        <p:nvSpPr>
          <p:cNvPr id="15"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text, screenshot, rectangle, design&#10;&#10;Description automatically generated">
            <a:extLst>
              <a:ext uri="{FF2B5EF4-FFF2-40B4-BE49-F238E27FC236}">
                <a16:creationId xmlns:a16="http://schemas.microsoft.com/office/drawing/2014/main" id="{C0B38130-4F49-23F7-1A47-57D6C5118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8" y="3405095"/>
            <a:ext cx="3758184" cy="2029419"/>
          </a:xfrm>
          <a:prstGeom prst="rect">
            <a:avLst/>
          </a:prstGeom>
        </p:spPr>
      </p:pic>
      <p:pic>
        <p:nvPicPr>
          <p:cNvPr id="6" name="Picture 5" descr="A screenshot of a graph&#10;&#10;Description automatically generated with low confidence">
            <a:extLst>
              <a:ext uri="{FF2B5EF4-FFF2-40B4-BE49-F238E27FC236}">
                <a16:creationId xmlns:a16="http://schemas.microsoft.com/office/drawing/2014/main" id="{985BF78F-B743-9138-45B5-888EBF307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6908" y="3405095"/>
            <a:ext cx="3758184" cy="2029419"/>
          </a:xfrm>
          <a:prstGeom prst="rect">
            <a:avLst/>
          </a:prstGeom>
        </p:spPr>
      </p:pic>
      <p:pic>
        <p:nvPicPr>
          <p:cNvPr id="4" name="Picture 3" descr="A picture containing text, screenshot, rectangle&#10;&#10;Description automatically generated">
            <a:extLst>
              <a:ext uri="{FF2B5EF4-FFF2-40B4-BE49-F238E27FC236}">
                <a16:creationId xmlns:a16="http://schemas.microsoft.com/office/drawing/2014/main" id="{93B27E4D-73F8-6CED-87CA-D62E834371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1208" y="3405095"/>
            <a:ext cx="3758184" cy="2029419"/>
          </a:xfrm>
          <a:prstGeom prst="rect">
            <a:avLst/>
          </a:prstGeom>
        </p:spPr>
      </p:pic>
    </p:spTree>
    <p:extLst>
      <p:ext uri="{BB962C8B-B14F-4D97-AF65-F5344CB8AC3E}">
        <p14:creationId xmlns:p14="http://schemas.microsoft.com/office/powerpoint/2010/main" val="1481736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508B53-717B-9102-6081-9C8B6D3759D0}"/>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dirty="0">
                <a:latin typeface="Lexend"/>
              </a:rPr>
              <a:t>Stochastic Gradient Descent</a:t>
            </a:r>
          </a:p>
        </p:txBody>
      </p:sp>
      <p:sp>
        <p:nvSpPr>
          <p:cNvPr id="15"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screenshot, colorfulness, rectangle&#10;&#10;Description automatically generated">
            <a:extLst>
              <a:ext uri="{FF2B5EF4-FFF2-40B4-BE49-F238E27FC236}">
                <a16:creationId xmlns:a16="http://schemas.microsoft.com/office/drawing/2014/main" id="{388FF566-BEDE-32C5-E630-40D7613BD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8" y="3405095"/>
            <a:ext cx="3758184" cy="2029419"/>
          </a:xfrm>
          <a:prstGeom prst="rect">
            <a:avLst/>
          </a:prstGeom>
        </p:spPr>
      </p:pic>
      <p:pic>
        <p:nvPicPr>
          <p:cNvPr id="6" name="Picture 5" descr="A picture containing text, screenshot, colorfulness, rectangle&#10;&#10;Description automatically generated">
            <a:extLst>
              <a:ext uri="{FF2B5EF4-FFF2-40B4-BE49-F238E27FC236}">
                <a16:creationId xmlns:a16="http://schemas.microsoft.com/office/drawing/2014/main" id="{7F2DA5B2-DBF4-E451-8A52-1DA6766E43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6908" y="3405095"/>
            <a:ext cx="3758184" cy="2029419"/>
          </a:xfrm>
          <a:prstGeom prst="rect">
            <a:avLst/>
          </a:prstGeom>
        </p:spPr>
      </p:pic>
      <p:pic>
        <p:nvPicPr>
          <p:cNvPr id="8" name="Picture 7" descr="A picture containing screenshot, text, colorfulness, rectangle&#10;&#10;Description automatically generated">
            <a:extLst>
              <a:ext uri="{FF2B5EF4-FFF2-40B4-BE49-F238E27FC236}">
                <a16:creationId xmlns:a16="http://schemas.microsoft.com/office/drawing/2014/main" id="{191D826F-5F50-81B7-D40A-6D60EE4A8C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1208" y="3405095"/>
            <a:ext cx="3758184" cy="2029419"/>
          </a:xfrm>
          <a:prstGeom prst="rect">
            <a:avLst/>
          </a:prstGeom>
        </p:spPr>
      </p:pic>
    </p:spTree>
    <p:extLst>
      <p:ext uri="{BB962C8B-B14F-4D97-AF65-F5344CB8AC3E}">
        <p14:creationId xmlns:p14="http://schemas.microsoft.com/office/powerpoint/2010/main" val="2852195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5695E4-C497-1C47-0AB6-D9B6013F5437}"/>
              </a:ext>
            </a:extLst>
          </p:cNvPr>
          <p:cNvSpPr>
            <a:spLocks noGrp="1"/>
          </p:cNvSpPr>
          <p:nvPr>
            <p:ph type="title"/>
          </p:nvPr>
        </p:nvSpPr>
        <p:spPr>
          <a:xfrm>
            <a:off x="686834" y="1153572"/>
            <a:ext cx="3200400" cy="4461163"/>
          </a:xfrm>
        </p:spPr>
        <p:txBody>
          <a:bodyPr vert="horz" lIns="91440" tIns="45720" rIns="91440" bIns="45720" rtlCol="0" anchor="ctr">
            <a:normAutofit/>
          </a:bodyPr>
          <a:lstStyle/>
          <a:p>
            <a:br>
              <a:rPr lang="en-US" kern="1200" dirty="0">
                <a:solidFill>
                  <a:srgbClr val="FFFFFF"/>
                </a:solidFill>
                <a:latin typeface="Lexend"/>
              </a:rPr>
            </a:br>
            <a:r>
              <a:rPr lang="en-GB" kern="1200" dirty="0">
                <a:solidFill>
                  <a:srgbClr val="FFFFFF"/>
                </a:solidFill>
                <a:latin typeface="Lexend"/>
              </a:rPr>
              <a:t>S</a:t>
            </a:r>
            <a:r>
              <a:rPr lang="en-GB" dirty="0">
                <a:solidFill>
                  <a:srgbClr val="FFFFFF"/>
                </a:solidFill>
                <a:latin typeface="Lexend"/>
              </a:rPr>
              <a:t>pecification of the work</a:t>
            </a:r>
            <a:endParaRPr lang="en-US" dirty="0">
              <a:solidFill>
                <a:srgbClr val="FFFFFF"/>
              </a:solidFill>
              <a:latin typeface="Lexend"/>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TextBox 2">
            <a:extLst>
              <a:ext uri="{FF2B5EF4-FFF2-40B4-BE49-F238E27FC236}">
                <a16:creationId xmlns:a16="http://schemas.microsoft.com/office/drawing/2014/main" id="{82DFB40A-4C91-8097-0B72-B91A4B8A2A59}"/>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dirty="0">
                <a:latin typeface="Lexend"/>
              </a:rPr>
              <a:t>Goal:</a:t>
            </a:r>
            <a:r>
              <a:rPr lang="en-US" dirty="0">
                <a:latin typeface="Lexend"/>
              </a:rPr>
              <a:t> Analyze and study the process of classification (data preprocessing, feature selection, model selection, model training and model evaluation). In this case, the goal is to use data collected from past records of an insurance company to predict whether a given client will file a claim in the next 6 months.</a:t>
            </a:r>
          </a:p>
          <a:p>
            <a:pPr indent="-228600">
              <a:lnSpc>
                <a:spcPct val="90000"/>
              </a:lnSpc>
              <a:spcAft>
                <a:spcPts val="600"/>
              </a:spcAft>
              <a:buFont typeface="Arial" panose="020B0604020202020204" pitchFamily="34" charset="0"/>
              <a:buChar char="•"/>
            </a:pPr>
            <a:endParaRPr lang="en-US" dirty="0">
              <a:latin typeface="Lexend"/>
            </a:endParaRPr>
          </a:p>
          <a:p>
            <a:pPr indent="-228600">
              <a:lnSpc>
                <a:spcPct val="90000"/>
              </a:lnSpc>
              <a:spcAft>
                <a:spcPts val="600"/>
              </a:spcAft>
              <a:buFont typeface="Arial" panose="020B0604020202020204" pitchFamily="34" charset="0"/>
              <a:buChar char="•"/>
            </a:pPr>
            <a:r>
              <a:rPr lang="en-US" b="1" dirty="0">
                <a:latin typeface="Lexend"/>
              </a:rPr>
              <a:t>Project Objectives:</a:t>
            </a:r>
          </a:p>
          <a:p>
            <a:pPr marL="742950" lvl="1" indent="-228600">
              <a:lnSpc>
                <a:spcPct val="90000"/>
              </a:lnSpc>
              <a:spcAft>
                <a:spcPts val="600"/>
              </a:spcAft>
              <a:buFont typeface="Arial" panose="020B0604020202020204" pitchFamily="34" charset="0"/>
              <a:buChar char="•"/>
            </a:pPr>
            <a:r>
              <a:rPr lang="en-US" dirty="0">
                <a:latin typeface="Lexend"/>
              </a:rPr>
              <a:t>Given a data set, predict the target feature</a:t>
            </a:r>
          </a:p>
          <a:p>
            <a:pPr marL="742950" lvl="1" indent="-228600">
              <a:lnSpc>
                <a:spcPct val="90000"/>
              </a:lnSpc>
              <a:spcAft>
                <a:spcPts val="600"/>
              </a:spcAft>
              <a:buFont typeface="Arial" panose="020B0604020202020204" pitchFamily="34" charset="0"/>
              <a:buChar char="•"/>
            </a:pPr>
            <a:r>
              <a:rPr lang="en-US" dirty="0">
                <a:latin typeface="Lexend"/>
              </a:rPr>
              <a:t>Compare multiple machine learning models and feature selection to achieve the best results</a:t>
            </a:r>
          </a:p>
        </p:txBody>
      </p:sp>
    </p:spTree>
    <p:extLst>
      <p:ext uri="{BB962C8B-B14F-4D97-AF65-F5344CB8AC3E}">
        <p14:creationId xmlns:p14="http://schemas.microsoft.com/office/powerpoint/2010/main" val="1148896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A0E901-313E-4D6E-F2F3-6D983CAD5591}"/>
              </a:ext>
            </a:extLst>
          </p:cNvPr>
          <p:cNvSpPr>
            <a:spLocks noGrp="1"/>
          </p:cNvSpPr>
          <p:nvPr>
            <p:ph type="title"/>
          </p:nvPr>
        </p:nvSpPr>
        <p:spPr>
          <a:xfrm>
            <a:off x="838200" y="365125"/>
            <a:ext cx="10515600" cy="1325563"/>
          </a:xfrm>
        </p:spPr>
        <p:txBody>
          <a:bodyPr>
            <a:normAutofit/>
          </a:bodyPr>
          <a:lstStyle/>
          <a:p>
            <a:r>
              <a:rPr lang="en-GB" sz="5400" dirty="0">
                <a:latin typeface="Lexend"/>
              </a:rPr>
              <a:t>Software used and related work</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ontent Placeholder 2">
            <a:extLst>
              <a:ext uri="{FF2B5EF4-FFF2-40B4-BE49-F238E27FC236}">
                <a16:creationId xmlns:a16="http://schemas.microsoft.com/office/drawing/2014/main" id="{E4CEF567-2A89-B9BA-ED7C-DFF3E1CBEFE6}"/>
              </a:ext>
            </a:extLst>
          </p:cNvPr>
          <p:cNvSpPr>
            <a:spLocks noGrp="1"/>
          </p:cNvSpPr>
          <p:nvPr>
            <p:ph idx="1"/>
          </p:nvPr>
        </p:nvSpPr>
        <p:spPr>
          <a:xfrm>
            <a:off x="838200" y="2759117"/>
            <a:ext cx="10515600" cy="4251960"/>
          </a:xfrm>
        </p:spPr>
        <p:txBody>
          <a:bodyPr>
            <a:normAutofit/>
          </a:bodyPr>
          <a:lstStyle/>
          <a:p>
            <a:r>
              <a:rPr lang="en-GB" sz="2400" dirty="0">
                <a:latin typeface="Lexend"/>
              </a:rPr>
              <a:t>Stuart Russell, Peter Norvig; Artificial intelligence. ISBN: 978-0-13-207148-2</a:t>
            </a:r>
          </a:p>
          <a:p>
            <a:r>
              <a:rPr lang="en-GB" sz="2400" dirty="0">
                <a:latin typeface="Lexend"/>
              </a:rPr>
              <a:t>Richard S. Sutton; Reinforcement learning. ISBN: 978-0-262-03924-6</a:t>
            </a:r>
          </a:p>
          <a:p>
            <a:r>
              <a:rPr lang="en-GB" sz="2400" dirty="0">
                <a:latin typeface="Lexend"/>
              </a:rPr>
              <a:t>Stuart Russel, Peter Norvig; Artificial Intelligence: A modern Approach.</a:t>
            </a:r>
          </a:p>
          <a:p>
            <a:r>
              <a:rPr lang="en-GB" sz="2400" dirty="0">
                <a:latin typeface="Lexend"/>
                <a:hlinkClick r:id="rId2"/>
              </a:rPr>
              <a:t>Exercise5 IART </a:t>
            </a:r>
            <a:r>
              <a:rPr lang="en-GB" sz="2400" dirty="0" err="1">
                <a:latin typeface="Lexend"/>
                <a:hlinkClick r:id="rId2"/>
              </a:rPr>
              <a:t>SupervisedLearning</a:t>
            </a:r>
            <a:endParaRPr lang="en-GB" sz="2400" dirty="0">
              <a:latin typeface="Lexend"/>
            </a:endParaRPr>
          </a:p>
          <a:p>
            <a:r>
              <a:rPr lang="en-GB" sz="2400" dirty="0">
                <a:latin typeface="Lexend"/>
                <a:hlinkClick r:id="rId3"/>
              </a:rPr>
              <a:t>Other approaches to the problem</a:t>
            </a:r>
            <a:endParaRPr lang="en-GB" sz="2200" dirty="0">
              <a:latin typeface="Lexend"/>
            </a:endParaRPr>
          </a:p>
          <a:p>
            <a:endParaRPr lang="en-GB" sz="2200" dirty="0">
              <a:latin typeface="Lexend"/>
            </a:endParaRPr>
          </a:p>
          <a:p>
            <a:endParaRPr lang="en-GB" sz="2200" dirty="0">
              <a:latin typeface="Lexend"/>
            </a:endParaRPr>
          </a:p>
        </p:txBody>
      </p:sp>
    </p:spTree>
    <p:extLst>
      <p:ext uri="{BB962C8B-B14F-4D97-AF65-F5344CB8AC3E}">
        <p14:creationId xmlns:p14="http://schemas.microsoft.com/office/powerpoint/2010/main" val="2131514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42755E-04D6-2346-2BCA-29F370E2E74D}"/>
              </a:ext>
            </a:extLst>
          </p:cNvPr>
          <p:cNvSpPr>
            <a:spLocks noGrp="1"/>
          </p:cNvSpPr>
          <p:nvPr>
            <p:ph type="title"/>
          </p:nvPr>
        </p:nvSpPr>
        <p:spPr>
          <a:xfrm>
            <a:off x="686834" y="1153572"/>
            <a:ext cx="3200400" cy="4461163"/>
          </a:xfrm>
        </p:spPr>
        <p:txBody>
          <a:bodyPr>
            <a:normAutofit/>
          </a:bodyPr>
          <a:lstStyle/>
          <a:p>
            <a:r>
              <a:rPr lang="en-US">
                <a:solidFill>
                  <a:srgbClr val="FFFFFF"/>
                </a:solidFill>
              </a:rPr>
              <a:t>Tools and algorithms</a:t>
            </a:r>
            <a:endParaRPr lang="en-GB">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BDFAB22-9B9A-F182-05C0-03E31FE640BE}"/>
              </a:ext>
            </a:extLst>
          </p:cNvPr>
          <p:cNvSpPr>
            <a:spLocks noGrp="1"/>
          </p:cNvSpPr>
          <p:nvPr>
            <p:ph idx="1"/>
          </p:nvPr>
        </p:nvSpPr>
        <p:spPr>
          <a:xfrm>
            <a:off x="4447308" y="953293"/>
            <a:ext cx="6906491" cy="5585619"/>
          </a:xfrm>
        </p:spPr>
        <p:txBody>
          <a:bodyPr anchor="ctr">
            <a:normAutofit/>
          </a:bodyPr>
          <a:lstStyle/>
          <a:p>
            <a:r>
              <a:rPr lang="en-GB" sz="2400" dirty="0">
                <a:latin typeface="Lexend"/>
              </a:rPr>
              <a:t>PyCharm Professional</a:t>
            </a:r>
          </a:p>
          <a:p>
            <a:r>
              <a:rPr lang="en-GB" sz="2400" dirty="0">
                <a:latin typeface="Lexend"/>
              </a:rPr>
              <a:t>Python 3.9</a:t>
            </a:r>
          </a:p>
          <a:p>
            <a:r>
              <a:rPr lang="en-GB" sz="2400" dirty="0">
                <a:latin typeface="Lexend"/>
              </a:rPr>
              <a:t>Git</a:t>
            </a:r>
          </a:p>
          <a:p>
            <a:r>
              <a:rPr lang="en-GB" sz="2400" dirty="0">
                <a:latin typeface="Lexend"/>
              </a:rPr>
              <a:t>Python packages:</a:t>
            </a:r>
          </a:p>
          <a:p>
            <a:pPr lvl="1"/>
            <a:r>
              <a:rPr lang="en-GB" dirty="0">
                <a:latin typeface="Lexend"/>
              </a:rPr>
              <a:t>scikit-learn</a:t>
            </a:r>
          </a:p>
          <a:p>
            <a:pPr lvl="1"/>
            <a:r>
              <a:rPr lang="en-GB" dirty="0">
                <a:latin typeface="Lexend"/>
              </a:rPr>
              <a:t>Pandas</a:t>
            </a:r>
          </a:p>
          <a:p>
            <a:pPr lvl="1"/>
            <a:r>
              <a:rPr lang="en-GB" dirty="0">
                <a:latin typeface="Lexend"/>
              </a:rPr>
              <a:t>Seaborn</a:t>
            </a:r>
          </a:p>
          <a:p>
            <a:pPr lvl="1"/>
            <a:r>
              <a:rPr lang="en-GB" dirty="0">
                <a:latin typeface="Lexend"/>
              </a:rPr>
              <a:t>Matplotlib</a:t>
            </a:r>
          </a:p>
          <a:p>
            <a:r>
              <a:rPr lang="en-US" sz="2400" dirty="0">
                <a:latin typeface="Lexend"/>
              </a:rPr>
              <a:t>Machine Learning models:</a:t>
            </a:r>
          </a:p>
          <a:p>
            <a:pPr lvl="1"/>
            <a:r>
              <a:rPr lang="en-US" dirty="0">
                <a:latin typeface="Lexend"/>
              </a:rPr>
              <a:t>Decision Tree</a:t>
            </a:r>
          </a:p>
          <a:p>
            <a:pPr lvl="1"/>
            <a:r>
              <a:rPr lang="en-US" dirty="0">
                <a:latin typeface="Lexend"/>
              </a:rPr>
              <a:t>Neural Network (MLP)</a:t>
            </a:r>
          </a:p>
          <a:p>
            <a:pPr lvl="1"/>
            <a:r>
              <a:rPr lang="en-US" dirty="0">
                <a:latin typeface="Lexend"/>
              </a:rPr>
              <a:t>k-nearest neighbors (KNN)</a:t>
            </a:r>
          </a:p>
          <a:p>
            <a:pPr lvl="1"/>
            <a:r>
              <a:rPr lang="en-US" dirty="0">
                <a:latin typeface="Lexend"/>
              </a:rPr>
              <a:t>Support Vector Machine (SVM)</a:t>
            </a:r>
            <a:endParaRPr lang="en-GB" dirty="0">
              <a:latin typeface="Lexend"/>
            </a:endParaRPr>
          </a:p>
          <a:p>
            <a:endParaRPr lang="en-GB" sz="2400" dirty="0"/>
          </a:p>
        </p:txBody>
      </p:sp>
    </p:spTree>
    <p:extLst>
      <p:ext uri="{BB962C8B-B14F-4D97-AF65-F5344CB8AC3E}">
        <p14:creationId xmlns:p14="http://schemas.microsoft.com/office/powerpoint/2010/main" val="269973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6489E2-7FE1-9296-4114-3D2D3A8CBDEC}"/>
              </a:ext>
            </a:extLst>
          </p:cNvPr>
          <p:cNvSpPr>
            <a:spLocks noGrp="1"/>
          </p:cNvSpPr>
          <p:nvPr>
            <p:ph type="title"/>
          </p:nvPr>
        </p:nvSpPr>
        <p:spPr>
          <a:xfrm>
            <a:off x="838198" y="547815"/>
            <a:ext cx="5167185" cy="1680519"/>
          </a:xfrm>
        </p:spPr>
        <p:txBody>
          <a:bodyPr vert="horz" lIns="91440" tIns="45720" rIns="91440" bIns="45720" rtlCol="0" anchor="ctr">
            <a:normAutofit/>
          </a:bodyPr>
          <a:lstStyle/>
          <a:p>
            <a:r>
              <a:rPr lang="en-US" sz="4000"/>
              <a:t>Implementation work already carried out</a:t>
            </a:r>
          </a:p>
        </p:txBody>
      </p:sp>
      <p:sp>
        <p:nvSpPr>
          <p:cNvPr id="13" name="TextBox 2">
            <a:extLst>
              <a:ext uri="{FF2B5EF4-FFF2-40B4-BE49-F238E27FC236}">
                <a16:creationId xmlns:a16="http://schemas.microsoft.com/office/drawing/2014/main" id="{E45A7F25-4D5B-1E71-87D4-26138331D9DA}"/>
              </a:ext>
            </a:extLst>
          </p:cNvPr>
          <p:cNvSpPr txBox="1"/>
          <p:nvPr/>
        </p:nvSpPr>
        <p:spPr>
          <a:xfrm>
            <a:off x="6186619" y="547815"/>
            <a:ext cx="5178960" cy="168051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900"/>
              <a:t>Data preprocess</a:t>
            </a:r>
          </a:p>
          <a:p>
            <a:pPr marL="285750" indent="-228600">
              <a:lnSpc>
                <a:spcPct val="90000"/>
              </a:lnSpc>
              <a:spcAft>
                <a:spcPts val="600"/>
              </a:spcAft>
              <a:buFont typeface="Arial" panose="020B0604020202020204" pitchFamily="34" charset="0"/>
              <a:buChar char="•"/>
            </a:pPr>
            <a:r>
              <a:rPr lang="en-US" sz="1900"/>
              <a:t>Correlation analysis</a:t>
            </a:r>
          </a:p>
          <a:p>
            <a:pPr marL="285750" indent="-228600">
              <a:lnSpc>
                <a:spcPct val="90000"/>
              </a:lnSpc>
              <a:spcAft>
                <a:spcPts val="600"/>
              </a:spcAft>
              <a:buFont typeface="Arial" panose="020B0604020202020204" pitchFamily="34" charset="0"/>
              <a:buChar char="•"/>
            </a:pPr>
            <a:r>
              <a:rPr lang="en-US" sz="1900"/>
              <a:t>Feature selection (based on correlation results)</a:t>
            </a:r>
          </a:p>
          <a:p>
            <a:pPr marL="285750" indent="-228600">
              <a:lnSpc>
                <a:spcPct val="90000"/>
              </a:lnSpc>
              <a:spcAft>
                <a:spcPts val="600"/>
              </a:spcAft>
              <a:buFont typeface="Arial" panose="020B0604020202020204" pitchFamily="34" charset="0"/>
              <a:buChar char="•"/>
            </a:pPr>
            <a:r>
              <a:rPr lang="en-US" sz="1900"/>
              <a:t>Initial algorithm comparison</a:t>
            </a:r>
          </a:p>
        </p:txBody>
      </p:sp>
      <p:pic>
        <p:nvPicPr>
          <p:cNvPr id="8" name="Picture 7" descr="A picture containing text, screenshot, colorfulness, pattern&#10;&#10;Description automatically generated">
            <a:extLst>
              <a:ext uri="{FF2B5EF4-FFF2-40B4-BE49-F238E27FC236}">
                <a16:creationId xmlns:a16="http://schemas.microsoft.com/office/drawing/2014/main" id="{1F738E3A-8FE0-955C-D422-B69F870CB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324" y="2421924"/>
            <a:ext cx="4378933" cy="3711146"/>
          </a:xfrm>
          <a:prstGeom prst="rect">
            <a:avLst/>
          </a:prstGeom>
        </p:spPr>
      </p:pic>
      <p:pic>
        <p:nvPicPr>
          <p:cNvPr id="4" name="Picture 3" descr="A picture containing text, screenshot, diagram, rectangle&#10;&#10;Description automatically generated">
            <a:extLst>
              <a:ext uri="{FF2B5EF4-FFF2-40B4-BE49-F238E27FC236}">
                <a16:creationId xmlns:a16="http://schemas.microsoft.com/office/drawing/2014/main" id="{956B954E-4FAB-F56F-14DB-E51C7A9CCF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5398" y="2421924"/>
            <a:ext cx="4773177" cy="3711146"/>
          </a:xfrm>
          <a:prstGeom prst="rect">
            <a:avLst/>
          </a:prstGeom>
        </p:spPr>
      </p:pic>
    </p:spTree>
    <p:extLst>
      <p:ext uri="{BB962C8B-B14F-4D97-AF65-F5344CB8AC3E}">
        <p14:creationId xmlns:p14="http://schemas.microsoft.com/office/powerpoint/2010/main" val="2421214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5B6B4B-2034-A069-09E1-E21444346977}"/>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dirty="0">
                <a:solidFill>
                  <a:schemeClr val="tx1"/>
                </a:solidFill>
                <a:latin typeface="+mj-lt"/>
                <a:ea typeface="+mj-ea"/>
                <a:cs typeface="+mj-cs"/>
              </a:rPr>
              <a:t>Data Preprocessing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452F48-856A-7CA7-6E8E-E5044E663242}"/>
              </a:ext>
            </a:extLst>
          </p:cNvPr>
          <p:cNvSpPr txBox="1"/>
          <p:nvPr/>
        </p:nvSpPr>
        <p:spPr>
          <a:xfrm>
            <a:off x="669036" y="1754177"/>
            <a:ext cx="11533094" cy="5123328"/>
          </a:xfrm>
          <a:prstGeom prst="rect">
            <a:avLst/>
          </a:prstGeom>
        </p:spPr>
        <p:txBody>
          <a:bodyPr vert="horz" lIns="91440" tIns="45720" rIns="91440" bIns="45720" rtlCol="0">
            <a:noAutofit/>
          </a:bodyPr>
          <a:lstStyle/>
          <a:p>
            <a:pPr marL="342900" indent="-342900" algn="l">
              <a:spcAft>
                <a:spcPts val="125"/>
              </a:spcAft>
              <a:buFont typeface="+mj-lt"/>
              <a:buAutoNum type="arabicPeriod"/>
            </a:pPr>
            <a:r>
              <a:rPr lang="en-US" sz="1500" b="0" i="0" dirty="0">
                <a:effectLst/>
                <a:latin typeface="Lexend"/>
              </a:rPr>
              <a:t>Balancing the Dataset</a:t>
            </a:r>
          </a:p>
          <a:p>
            <a:pPr marL="742950" lvl="1" indent="-285750">
              <a:spcAft>
                <a:spcPts val="125"/>
              </a:spcAft>
              <a:buFont typeface="Arial" panose="020B0604020202020204" pitchFamily="34" charset="0"/>
              <a:buChar char="•"/>
            </a:pPr>
            <a:r>
              <a:rPr lang="en-US" sz="1500" b="0" i="0" dirty="0">
                <a:effectLst/>
                <a:latin typeface="Lexend"/>
              </a:rPr>
              <a:t>Ensure equal representation of each target column value by creating a balanced dataset.</a:t>
            </a:r>
          </a:p>
          <a:p>
            <a:pPr lvl="1">
              <a:spcAft>
                <a:spcPts val="125"/>
              </a:spcAft>
            </a:pPr>
            <a:endParaRPr lang="en-US" sz="1500" b="0" i="0" dirty="0">
              <a:effectLst/>
              <a:latin typeface="Lexend"/>
            </a:endParaRPr>
          </a:p>
          <a:p>
            <a:pPr marL="342900" indent="-342900" algn="l">
              <a:spcAft>
                <a:spcPts val="125"/>
              </a:spcAft>
              <a:buFont typeface="+mj-lt"/>
              <a:buAutoNum type="arabicPeriod"/>
            </a:pPr>
            <a:r>
              <a:rPr lang="en-US" sz="1500" b="0" i="0" dirty="0">
                <a:effectLst/>
                <a:latin typeface="Lexend"/>
              </a:rPr>
              <a:t>Transforming Nonnumeric Columns</a:t>
            </a:r>
          </a:p>
          <a:p>
            <a:pPr marL="742950" lvl="1" indent="-285750">
              <a:spcAft>
                <a:spcPts val="125"/>
              </a:spcAft>
              <a:buFont typeface="Arial" panose="020B0604020202020204" pitchFamily="34" charset="0"/>
              <a:buChar char="•"/>
            </a:pPr>
            <a:r>
              <a:rPr lang="en-US" sz="1500" b="0" i="0" dirty="0">
                <a:effectLst/>
                <a:latin typeface="Lexend"/>
              </a:rPr>
              <a:t>Convert nonnumeric columns into numeric ones for compatibility with machine learning models.</a:t>
            </a:r>
          </a:p>
          <a:p>
            <a:pPr marL="742950" lvl="1" indent="-285750">
              <a:spcAft>
                <a:spcPts val="125"/>
              </a:spcAft>
              <a:buFont typeface="Arial" panose="020B0604020202020204" pitchFamily="34" charset="0"/>
              <a:buChar char="•"/>
            </a:pPr>
            <a:r>
              <a:rPr lang="en-US" sz="1500" b="0" i="0" dirty="0">
                <a:effectLst/>
                <a:latin typeface="Lexend"/>
              </a:rPr>
              <a:t>Utilize techniques such as one-hot encoding, label encoding and string slicing.</a:t>
            </a:r>
          </a:p>
          <a:p>
            <a:pPr lvl="1">
              <a:spcAft>
                <a:spcPts val="125"/>
              </a:spcAft>
            </a:pPr>
            <a:endParaRPr lang="en-US" sz="1500" b="0" i="0" dirty="0">
              <a:effectLst/>
              <a:latin typeface="Lexend"/>
            </a:endParaRPr>
          </a:p>
          <a:p>
            <a:pPr marL="342900" indent="-342900" algn="l">
              <a:spcAft>
                <a:spcPts val="125"/>
              </a:spcAft>
              <a:buFont typeface="+mj-lt"/>
              <a:buAutoNum type="arabicPeriod"/>
            </a:pPr>
            <a:r>
              <a:rPr lang="en-US" sz="1500" b="0" i="0" dirty="0">
                <a:effectLst/>
                <a:latin typeface="Lexend"/>
              </a:rPr>
              <a:t>Removing Redundancy from the Dataset</a:t>
            </a:r>
          </a:p>
          <a:p>
            <a:pPr marL="742950" lvl="1" indent="-285750">
              <a:spcAft>
                <a:spcPts val="125"/>
              </a:spcAft>
              <a:buFont typeface="Arial" panose="020B0604020202020204" pitchFamily="34" charset="0"/>
              <a:buChar char="•"/>
            </a:pPr>
            <a:r>
              <a:rPr lang="en-US" sz="1500" b="0" i="0" dirty="0">
                <a:effectLst/>
                <a:latin typeface="Lexend"/>
              </a:rPr>
              <a:t>Identification and removal of columns with high correlation values to eliminate redundancy.</a:t>
            </a:r>
          </a:p>
          <a:p>
            <a:pPr marL="742950" lvl="1" indent="-285750">
              <a:spcAft>
                <a:spcPts val="125"/>
              </a:spcAft>
              <a:buFont typeface="Arial" panose="020B0604020202020204" pitchFamily="34" charset="0"/>
              <a:buChar char="•"/>
            </a:pPr>
            <a:r>
              <a:rPr lang="en-US" sz="1500" b="0" i="0" dirty="0">
                <a:effectLst/>
                <a:latin typeface="Lexend"/>
              </a:rPr>
              <a:t>Test different correlation thresholds (0.70, 0.80, 0.90) to determine the optimal level of removal.</a:t>
            </a:r>
          </a:p>
          <a:p>
            <a:pPr marL="742950" lvl="1" indent="-285750">
              <a:spcAft>
                <a:spcPts val="125"/>
              </a:spcAft>
              <a:buFont typeface="Arial" panose="020B0604020202020204" pitchFamily="34" charset="0"/>
              <a:buChar char="•"/>
            </a:pPr>
            <a:r>
              <a:rPr lang="en-US" sz="1500" b="0" i="0" dirty="0">
                <a:effectLst/>
                <a:latin typeface="Lexend"/>
              </a:rPr>
              <a:t>Creation of a dataset without columns that show no correlation with the target column.</a:t>
            </a:r>
          </a:p>
          <a:p>
            <a:pPr lvl="1">
              <a:spcAft>
                <a:spcPts val="125"/>
              </a:spcAft>
            </a:pPr>
            <a:endParaRPr lang="en-US" sz="1500" b="0" i="0" dirty="0">
              <a:effectLst/>
              <a:latin typeface="Lexend"/>
            </a:endParaRPr>
          </a:p>
          <a:p>
            <a:pPr marL="342900" indent="-342900" algn="l">
              <a:spcAft>
                <a:spcPts val="125"/>
              </a:spcAft>
              <a:buFont typeface="+mj-lt"/>
              <a:buAutoNum type="arabicPeriod"/>
            </a:pPr>
            <a:r>
              <a:rPr lang="en-US" sz="1500" b="0" i="0" dirty="0">
                <a:effectLst/>
                <a:latin typeface="Lexend"/>
              </a:rPr>
              <a:t>Creating Combinations of Features</a:t>
            </a:r>
          </a:p>
          <a:p>
            <a:pPr marL="742950" lvl="1" indent="-285750">
              <a:spcAft>
                <a:spcPts val="125"/>
              </a:spcAft>
              <a:buFont typeface="Arial" panose="020B0604020202020204" pitchFamily="34" charset="0"/>
              <a:buChar char="•"/>
            </a:pPr>
            <a:r>
              <a:rPr lang="en-US" sz="1500" b="0" i="0" dirty="0">
                <a:effectLst/>
                <a:latin typeface="Lexend"/>
              </a:rPr>
              <a:t>Introduction of a new column representing a numerical combination of three other columns.</a:t>
            </a:r>
          </a:p>
          <a:p>
            <a:pPr marL="742950" lvl="1" indent="-285750">
              <a:spcAft>
                <a:spcPts val="125"/>
              </a:spcAft>
              <a:buFont typeface="Arial" panose="020B0604020202020204" pitchFamily="34" charset="0"/>
              <a:buChar char="•"/>
            </a:pPr>
            <a:r>
              <a:rPr lang="en-US" sz="1500" b="0" i="0" dirty="0">
                <a:effectLst/>
                <a:latin typeface="Lexend"/>
              </a:rPr>
              <a:t>Selection of columns with higher correlation to the target column for creating the combined feature.</a:t>
            </a:r>
          </a:p>
          <a:p>
            <a:pPr marL="742950" lvl="1" indent="-285750">
              <a:spcAft>
                <a:spcPts val="125"/>
              </a:spcAft>
              <a:buFont typeface="Arial" panose="020B0604020202020204" pitchFamily="34" charset="0"/>
              <a:buChar char="•"/>
            </a:pPr>
            <a:r>
              <a:rPr lang="en-US" sz="1500" b="0" i="0" dirty="0">
                <a:effectLst/>
                <a:latin typeface="Lexend"/>
              </a:rPr>
              <a:t>Enhancement of the dataset with additional information for improved model performance.</a:t>
            </a:r>
          </a:p>
          <a:p>
            <a:pPr lvl="1">
              <a:spcAft>
                <a:spcPts val="125"/>
              </a:spcAft>
            </a:pPr>
            <a:endParaRPr lang="en-US" sz="1500" b="0" i="0" dirty="0">
              <a:effectLst/>
              <a:latin typeface="Lexend"/>
            </a:endParaRPr>
          </a:p>
          <a:p>
            <a:pPr marL="342900" indent="-342900" algn="l">
              <a:spcAft>
                <a:spcPts val="125"/>
              </a:spcAft>
              <a:buFont typeface="+mj-lt"/>
              <a:buAutoNum type="arabicPeriod"/>
            </a:pPr>
            <a:r>
              <a:rPr lang="en-US" sz="1500" b="0" i="0" dirty="0">
                <a:effectLst/>
                <a:latin typeface="Lexend"/>
              </a:rPr>
              <a:t>Scaling and Adding Features</a:t>
            </a:r>
          </a:p>
          <a:p>
            <a:pPr marL="742950" lvl="1" indent="-285750">
              <a:spcAft>
                <a:spcPts val="125"/>
              </a:spcAft>
              <a:buFont typeface="Arial" panose="020B0604020202020204" pitchFamily="34" charset="0"/>
              <a:buChar char="•"/>
            </a:pPr>
            <a:r>
              <a:rPr lang="en-US" sz="1500" b="0" i="0" dirty="0">
                <a:effectLst/>
                <a:latin typeface="Lexend"/>
              </a:rPr>
              <a:t>Application of feature scaling using the </a:t>
            </a:r>
            <a:r>
              <a:rPr lang="en-US" sz="1500" b="0" i="0" dirty="0" err="1">
                <a:effectLst/>
                <a:latin typeface="Lexend"/>
              </a:rPr>
              <a:t>StandardScaler</a:t>
            </a:r>
            <a:r>
              <a:rPr lang="en-US" sz="1500" b="0" i="0" dirty="0">
                <a:effectLst/>
                <a:latin typeface="Lexend"/>
              </a:rPr>
              <a:t> module to ensure consistent ranges for numeric features.</a:t>
            </a:r>
          </a:p>
          <a:p>
            <a:pPr marL="742950" lvl="1" indent="-285750">
              <a:spcAft>
                <a:spcPts val="125"/>
              </a:spcAft>
              <a:buFont typeface="Arial" panose="020B0604020202020204" pitchFamily="34" charset="0"/>
              <a:buChar char="•"/>
            </a:pPr>
            <a:r>
              <a:rPr lang="en-US" sz="1500" b="0" i="0" dirty="0">
                <a:effectLst/>
                <a:latin typeface="Lexend"/>
              </a:rPr>
              <a:t>Usage of the </a:t>
            </a:r>
            <a:r>
              <a:rPr lang="en-US" sz="1500" b="0" i="0" dirty="0" err="1">
                <a:effectLst/>
                <a:latin typeface="Lexend"/>
              </a:rPr>
              <a:t>PolynomialFeatures</a:t>
            </a:r>
            <a:r>
              <a:rPr lang="en-US" sz="1500" b="0" i="0" dirty="0">
                <a:effectLst/>
                <a:latin typeface="Lexend"/>
              </a:rPr>
              <a:t> module to generate polynomial combinations of existing features.</a:t>
            </a:r>
          </a:p>
          <a:p>
            <a:pPr marL="742950" lvl="1" indent="-285750">
              <a:spcAft>
                <a:spcPts val="125"/>
              </a:spcAft>
              <a:buFont typeface="Arial" panose="020B0604020202020204" pitchFamily="34" charset="0"/>
              <a:buChar char="•"/>
            </a:pPr>
            <a:r>
              <a:rPr lang="en-US" sz="1500" b="0" i="0">
                <a:effectLst/>
                <a:latin typeface="Lexend"/>
              </a:rPr>
              <a:t>Enhancement of </a:t>
            </a:r>
            <a:r>
              <a:rPr lang="en-US" sz="1500" b="0" i="0" dirty="0">
                <a:effectLst/>
                <a:latin typeface="Lexend"/>
              </a:rPr>
              <a:t>the dataset by adding new features to capture non-linear relationships.</a:t>
            </a:r>
          </a:p>
        </p:txBody>
      </p:sp>
    </p:spTree>
    <p:extLst>
      <p:ext uri="{BB962C8B-B14F-4D97-AF65-F5344CB8AC3E}">
        <p14:creationId xmlns:p14="http://schemas.microsoft.com/office/powerpoint/2010/main" val="2501505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1C1994F-EAE6-5A3E-4F3C-76C4B1F4C0E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Developed models and comparison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FE64D2FF-842E-310A-6393-F633E43EF3C4}"/>
              </a:ext>
            </a:extLst>
          </p:cNvPr>
          <p:cNvSpPr txBox="1"/>
          <p:nvPr/>
        </p:nvSpPr>
        <p:spPr>
          <a:xfrm>
            <a:off x="1325217" y="1795807"/>
            <a:ext cx="10515600" cy="4351338"/>
          </a:xfrm>
          <a:prstGeom prst="rect">
            <a:avLst/>
          </a:prstGeom>
        </p:spPr>
        <p:txBody>
          <a:bodyPr vert="horz" lIns="91440" tIns="45720" rIns="91440" bIns="45720" rtlCol="0">
            <a:normAutofit/>
          </a:bodyPr>
          <a:lstStyle/>
          <a:p>
            <a:pPr algn="l"/>
            <a:r>
              <a:rPr lang="en-US" dirty="0">
                <a:latin typeface="Lexend"/>
              </a:rPr>
              <a:t>We utilized four distinct machine learning models from scikit-learn for this task:</a:t>
            </a:r>
          </a:p>
          <a:p>
            <a:pPr marL="285750" indent="-285750" algn="l">
              <a:buFont typeface="Arial" panose="020B0604020202020204" pitchFamily="34" charset="0"/>
              <a:buChar char="•"/>
            </a:pPr>
            <a:r>
              <a:rPr lang="en-GB" dirty="0">
                <a:latin typeface="Lexend"/>
              </a:rPr>
              <a:t>Tree: </a:t>
            </a:r>
            <a:r>
              <a:rPr lang="en-GB" dirty="0" err="1">
                <a:latin typeface="Lexend"/>
              </a:rPr>
              <a:t>DecisionTreeClassifier</a:t>
            </a:r>
            <a:r>
              <a:rPr lang="en-GB" dirty="0">
                <a:latin typeface="Lexend"/>
              </a:rPr>
              <a:t> </a:t>
            </a:r>
          </a:p>
          <a:p>
            <a:pPr marL="285750" indent="-285750" algn="l">
              <a:buFont typeface="Arial" panose="020B0604020202020204" pitchFamily="34" charset="0"/>
              <a:buChar char="•"/>
            </a:pPr>
            <a:r>
              <a:rPr lang="en-GB" dirty="0">
                <a:latin typeface="Lexend"/>
              </a:rPr>
              <a:t>Neural Network: </a:t>
            </a:r>
            <a:r>
              <a:rPr lang="en-GB" dirty="0" err="1">
                <a:latin typeface="Lexend"/>
              </a:rPr>
              <a:t>MLPClassifier</a:t>
            </a:r>
            <a:r>
              <a:rPr lang="en-GB" dirty="0">
                <a:latin typeface="Lexend"/>
              </a:rPr>
              <a:t> </a:t>
            </a:r>
          </a:p>
          <a:p>
            <a:pPr marL="285750" indent="-285750" algn="l">
              <a:buFont typeface="Arial" panose="020B0604020202020204" pitchFamily="34" charset="0"/>
              <a:buChar char="•"/>
            </a:pPr>
            <a:r>
              <a:rPr lang="en-GB" dirty="0">
                <a:latin typeface="Lexend"/>
              </a:rPr>
              <a:t>Neighbours: </a:t>
            </a:r>
            <a:r>
              <a:rPr lang="en-GB" dirty="0" err="1">
                <a:latin typeface="Lexend"/>
              </a:rPr>
              <a:t>KNeighborsClassifier</a:t>
            </a:r>
            <a:r>
              <a:rPr lang="en-GB" dirty="0">
                <a:latin typeface="Lexend"/>
              </a:rPr>
              <a:t> </a:t>
            </a:r>
          </a:p>
          <a:p>
            <a:pPr marL="285750" indent="-285750" algn="l">
              <a:buFont typeface="Arial" panose="020B0604020202020204" pitchFamily="34" charset="0"/>
              <a:buChar char="•"/>
            </a:pPr>
            <a:r>
              <a:rPr lang="en-GB" dirty="0">
                <a:latin typeface="Lexend"/>
              </a:rPr>
              <a:t>Support Vector Machine: SVC </a:t>
            </a:r>
          </a:p>
          <a:p>
            <a:pPr marL="285750" indent="-285750" algn="l">
              <a:buFont typeface="Arial" panose="020B0604020202020204" pitchFamily="34" charset="0"/>
              <a:buChar char="•"/>
            </a:pPr>
            <a:r>
              <a:rPr lang="en-US" sz="1800" dirty="0">
                <a:latin typeface="Lexend"/>
              </a:rPr>
              <a:t>Stochastic Gradient Descent : SGD</a:t>
            </a:r>
            <a:br>
              <a:rPr lang="en-GB" dirty="0">
                <a:latin typeface="Lexend"/>
              </a:rPr>
            </a:br>
            <a:endParaRPr lang="en-US" dirty="0">
              <a:latin typeface="Lexend"/>
            </a:endParaRPr>
          </a:p>
          <a:p>
            <a:pPr algn="l"/>
            <a:r>
              <a:rPr lang="en-US" dirty="0">
                <a:latin typeface="Lexend"/>
              </a:rPr>
              <a:t>Regarding the division of the dataset into training and testing sets, we employed two different methods:</a:t>
            </a:r>
          </a:p>
          <a:p>
            <a:pPr marL="285750" indent="-285750" algn="l">
              <a:buFont typeface="Arial" panose="020B0604020202020204" pitchFamily="34" charset="0"/>
              <a:buChar char="•"/>
            </a:pPr>
            <a:r>
              <a:rPr lang="en-US" dirty="0">
                <a:latin typeface="Lexend"/>
              </a:rPr>
              <a:t>Stratified K Folding</a:t>
            </a:r>
          </a:p>
          <a:p>
            <a:pPr marL="285750" indent="-285750" algn="l">
              <a:buFont typeface="Arial" panose="020B0604020202020204" pitchFamily="34" charset="0"/>
              <a:buChar char="•"/>
            </a:pPr>
            <a:r>
              <a:rPr lang="en-US" dirty="0">
                <a:latin typeface="Lexend"/>
              </a:rPr>
              <a:t>Random Division</a:t>
            </a:r>
          </a:p>
          <a:p>
            <a:pPr algn="l"/>
            <a:endParaRPr lang="en-US" dirty="0">
              <a:latin typeface="Lexend"/>
            </a:endParaRPr>
          </a:p>
          <a:p>
            <a:pPr algn="l"/>
            <a:r>
              <a:rPr lang="en-US" dirty="0">
                <a:latin typeface="Lexend"/>
              </a:rPr>
              <a:t>We applied all the models to each dataset and assessed their performance by employing various metrics such as confusion matrices, accuracy, recall, F1 measure, and precision. Additionally, we utilized the </a:t>
            </a:r>
            <a:r>
              <a:rPr lang="en-US" dirty="0" err="1">
                <a:latin typeface="Lexend"/>
              </a:rPr>
              <a:t>GridSearchCV</a:t>
            </a:r>
            <a:r>
              <a:rPr lang="en-US" dirty="0">
                <a:latin typeface="Lexend"/>
              </a:rPr>
              <a:t> module to determine the optimal parameters for each model and dataset.</a:t>
            </a:r>
          </a:p>
        </p:txBody>
      </p:sp>
    </p:spTree>
    <p:extLst>
      <p:ext uri="{BB962C8B-B14F-4D97-AF65-F5344CB8AC3E}">
        <p14:creationId xmlns:p14="http://schemas.microsoft.com/office/powerpoint/2010/main" val="156375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48D8FC-F08E-66EF-72B0-94FCDAF42CFD}"/>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dirty="0">
                <a:latin typeface="Lexend"/>
              </a:rPr>
              <a:t>Neural Network</a:t>
            </a:r>
          </a:p>
        </p:txBody>
      </p:sp>
      <p:sp>
        <p:nvSpPr>
          <p:cNvPr id="27"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picture containing screenshot, text, colorfulness, rectangle&#10;&#10;Description automatically generated">
            <a:extLst>
              <a:ext uri="{FF2B5EF4-FFF2-40B4-BE49-F238E27FC236}">
                <a16:creationId xmlns:a16="http://schemas.microsoft.com/office/drawing/2014/main" id="{0A779F6E-EA34-4743-0B1A-9E2E14A8B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8" y="3405095"/>
            <a:ext cx="3758184" cy="2029419"/>
          </a:xfrm>
          <a:prstGeom prst="rect">
            <a:avLst/>
          </a:prstGeom>
        </p:spPr>
      </p:pic>
      <p:pic>
        <p:nvPicPr>
          <p:cNvPr id="14" name="Picture 13" descr="A picture containing screenshot, text, colorfulness, rectangle&#10;&#10;Description automatically generated">
            <a:extLst>
              <a:ext uri="{FF2B5EF4-FFF2-40B4-BE49-F238E27FC236}">
                <a16:creationId xmlns:a16="http://schemas.microsoft.com/office/drawing/2014/main" id="{E8F67AAA-64B6-6EC3-AFC6-988519ADB5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6908" y="3405095"/>
            <a:ext cx="3758184" cy="2029419"/>
          </a:xfrm>
          <a:prstGeom prst="rect">
            <a:avLst/>
          </a:prstGeom>
        </p:spPr>
      </p:pic>
      <p:pic>
        <p:nvPicPr>
          <p:cNvPr id="16" name="Picture 15" descr="A picture containing screenshot, text, colorfulness, rectangle&#10;&#10;Description automatically generated">
            <a:extLst>
              <a:ext uri="{FF2B5EF4-FFF2-40B4-BE49-F238E27FC236}">
                <a16:creationId xmlns:a16="http://schemas.microsoft.com/office/drawing/2014/main" id="{515E85C7-C734-C020-F9A6-12951359CE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1208" y="3405095"/>
            <a:ext cx="3758184" cy="2029419"/>
          </a:xfrm>
          <a:prstGeom prst="rect">
            <a:avLst/>
          </a:prstGeom>
        </p:spPr>
      </p:pic>
    </p:spTree>
    <p:extLst>
      <p:ext uri="{BB962C8B-B14F-4D97-AF65-F5344CB8AC3E}">
        <p14:creationId xmlns:p14="http://schemas.microsoft.com/office/powerpoint/2010/main" val="2062684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B26FDF-F5D7-5A60-0383-4E238EDF51DB}"/>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dirty="0">
                <a:latin typeface="Lexend"/>
              </a:rPr>
              <a:t>Decision Tree</a:t>
            </a:r>
          </a:p>
        </p:txBody>
      </p:sp>
      <p:sp>
        <p:nvSpPr>
          <p:cNvPr id="15"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screenshot, text, colorfulness, rectangle&#10;&#10;Description automatically generated">
            <a:extLst>
              <a:ext uri="{FF2B5EF4-FFF2-40B4-BE49-F238E27FC236}">
                <a16:creationId xmlns:a16="http://schemas.microsoft.com/office/drawing/2014/main" id="{1D34901C-8F7A-6938-4930-92A68F1BAD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8" y="3405095"/>
            <a:ext cx="3758184" cy="2029419"/>
          </a:xfrm>
          <a:prstGeom prst="rect">
            <a:avLst/>
          </a:prstGeom>
        </p:spPr>
      </p:pic>
      <p:pic>
        <p:nvPicPr>
          <p:cNvPr id="4" name="Picture 3" descr="A picture containing screenshot, text, colorfulness, rectangle&#10;&#10;Description automatically generated">
            <a:extLst>
              <a:ext uri="{FF2B5EF4-FFF2-40B4-BE49-F238E27FC236}">
                <a16:creationId xmlns:a16="http://schemas.microsoft.com/office/drawing/2014/main" id="{4CB37078-485B-EA8B-4E7A-01E074B05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6908" y="3405095"/>
            <a:ext cx="3758184" cy="2029419"/>
          </a:xfrm>
          <a:prstGeom prst="rect">
            <a:avLst/>
          </a:prstGeom>
        </p:spPr>
      </p:pic>
      <p:pic>
        <p:nvPicPr>
          <p:cNvPr id="6" name="Picture 5" descr="A picture containing screenshot, text, colorfulness, rectangle&#10;&#10;Description automatically generated">
            <a:extLst>
              <a:ext uri="{FF2B5EF4-FFF2-40B4-BE49-F238E27FC236}">
                <a16:creationId xmlns:a16="http://schemas.microsoft.com/office/drawing/2014/main" id="{FEF650CE-3F46-C0CB-F749-9338B326F9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1208" y="3405095"/>
            <a:ext cx="3758184" cy="2029419"/>
          </a:xfrm>
          <a:prstGeom prst="rect">
            <a:avLst/>
          </a:prstGeom>
        </p:spPr>
      </p:pic>
    </p:spTree>
    <p:extLst>
      <p:ext uri="{BB962C8B-B14F-4D97-AF65-F5344CB8AC3E}">
        <p14:creationId xmlns:p14="http://schemas.microsoft.com/office/powerpoint/2010/main" val="1573579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TotalTime>
  <Words>548</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Lexend</vt:lpstr>
      <vt:lpstr>Office Theme</vt:lpstr>
      <vt:lpstr>Supervised Learning</vt:lpstr>
      <vt:lpstr> Specification of the work</vt:lpstr>
      <vt:lpstr>Software used and related work</vt:lpstr>
      <vt:lpstr>Tools and algorithms</vt:lpstr>
      <vt:lpstr>Implementation work already carried out</vt:lpstr>
      <vt:lpstr>Data Preprocessing</vt:lpstr>
      <vt:lpstr>Developed models and comparison</vt:lpstr>
      <vt:lpstr>Neural Network</vt:lpstr>
      <vt:lpstr>Decision Tree</vt:lpstr>
      <vt:lpstr>K-Nearest Neighbors</vt:lpstr>
      <vt:lpstr>Support Vector Machine</vt:lpstr>
      <vt:lpstr>Stochastic Gradient Descent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Escape</dc:title>
  <dc:creator>André Filipe Garcez Moreira de Sousa</dc:creator>
  <cp:lastModifiedBy>André Filipe Garcez Moreira de Sousa</cp:lastModifiedBy>
  <cp:revision>24</cp:revision>
  <dcterms:created xsi:type="dcterms:W3CDTF">2023-03-06T14:01:42Z</dcterms:created>
  <dcterms:modified xsi:type="dcterms:W3CDTF">2023-05-21T15:01:11Z</dcterms:modified>
</cp:coreProperties>
</file>